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86445"/>
  </p:normalViewPr>
  <p:slideViewPr>
    <p:cSldViewPr snapToGrid="0">
      <p:cViewPr varScale="1">
        <p:scale>
          <a:sx n="91" d="100"/>
          <a:sy n="91" d="100"/>
        </p:scale>
        <p:origin x="1224" y="176"/>
      </p:cViewPr>
      <p:guideLst/>
    </p:cSldViewPr>
  </p:slideViewPr>
  <p:outlineViewPr>
    <p:cViewPr>
      <p:scale>
        <a:sx n="33" d="100"/>
        <a:sy n="33" d="100"/>
      </p:scale>
      <p:origin x="0" y="-3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8D6B-0FD9-AA4B-86CC-5C723C4ECEF8}" type="datetimeFigureOut">
              <a:rPr lang="it-IT" smtClean="0"/>
              <a:t>18/11/22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3C3-AB4E-5D4A-A208-500E11D4E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9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793C3-AB4E-5D4A-A208-500E11D4EF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49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793C3-AB4E-5D4A-A208-500E11D4EF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58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793C3-AB4E-5D4A-A208-500E11D4EFB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2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793C3-AB4E-5D4A-A208-500E11D4EFB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3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793C3-AB4E-5D4A-A208-500E11D4EFB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793C3-AB4E-5D4A-A208-500E11D4EFB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8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AFB2C-C8CA-C110-9790-86680E59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717" y="533336"/>
            <a:ext cx="9262565" cy="2577612"/>
          </a:xfrm>
        </p:spPr>
        <p:txBody>
          <a:bodyPr/>
          <a:lstStyle/>
          <a:p>
            <a:r>
              <a:rPr lang="it-IT" sz="4800" dirty="0"/>
              <a:t>Parkinson </a:t>
            </a:r>
            <a:r>
              <a:rPr lang="it-IT" sz="4800" dirty="0" err="1"/>
              <a:t>Disease</a:t>
            </a:r>
            <a:r>
              <a:rPr lang="it-IT" sz="4800" dirty="0"/>
              <a:t>: off-</a:t>
            </a:r>
            <a:r>
              <a:rPr lang="it-IT" sz="4800" dirty="0" err="1"/>
              <a:t>period</a:t>
            </a:r>
            <a:r>
              <a:rPr lang="it-IT" sz="4800" dirty="0"/>
              <a:t> pattern </a:t>
            </a:r>
            <a:r>
              <a:rPr lang="it-IT" sz="4800" dirty="0" err="1"/>
              <a:t>analysis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1E9FB4-BD4A-9C6E-4A1B-5BB13DED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5514" y="4552627"/>
            <a:ext cx="2637529" cy="1086237"/>
          </a:xfrm>
        </p:spPr>
        <p:txBody>
          <a:bodyPr/>
          <a:lstStyle/>
          <a:p>
            <a:r>
              <a:rPr lang="it-IT" dirty="0"/>
              <a:t>Luca Laboccetta</a:t>
            </a:r>
          </a:p>
          <a:p>
            <a:r>
              <a:rPr lang="it-IT" dirty="0"/>
              <a:t>Giorgio Andronico</a:t>
            </a:r>
          </a:p>
        </p:txBody>
      </p:sp>
    </p:spTree>
    <p:extLst>
      <p:ext uri="{BB962C8B-B14F-4D97-AF65-F5344CB8AC3E}">
        <p14:creationId xmlns:p14="http://schemas.microsoft.com/office/powerpoint/2010/main" val="100299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916CD2-3593-EF01-5D32-81A0482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Task 1 - Modelling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C92AD3-606F-BB89-1088-5D3896D35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" y="1173271"/>
            <a:ext cx="3555130" cy="24120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8DD6B44-8E69-2455-3021-3D42EBDAEB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0" y="1176271"/>
            <a:ext cx="3561766" cy="240608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2CA1D0-3568-CF19-2999-3393D9E74E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00" y="1195028"/>
            <a:ext cx="3561766" cy="236857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F98FA-B112-A5EC-6644-3B723B9F089E}"/>
              </a:ext>
            </a:extLst>
          </p:cNvPr>
          <p:cNvSpPr txBox="1"/>
          <p:nvPr/>
        </p:nvSpPr>
        <p:spPr>
          <a:xfrm>
            <a:off x="5477123" y="857921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COLONNA 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6D00CF-A357-195F-4D93-51C3D1F4F24F}"/>
              </a:ext>
            </a:extLst>
          </p:cNvPr>
          <p:cNvSpPr txBox="1"/>
          <p:nvPr/>
        </p:nvSpPr>
        <p:spPr>
          <a:xfrm>
            <a:off x="9440267" y="862501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COLONNA </a:t>
            </a:r>
            <a:r>
              <a:rPr lang="it-IT" sz="1400" b="1" dirty="0" err="1"/>
              <a:t>Z</a:t>
            </a:r>
            <a:endParaRPr lang="it-IT" sz="14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4CAB24-037C-FB93-9045-9E7F567CE0E0}"/>
              </a:ext>
            </a:extLst>
          </p:cNvPr>
          <p:cNvSpPr txBox="1"/>
          <p:nvPr/>
        </p:nvSpPr>
        <p:spPr>
          <a:xfrm>
            <a:off x="1513979" y="865494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COLONNA Y</a:t>
            </a:r>
          </a:p>
        </p:txBody>
      </p:sp>
    </p:spTree>
    <p:extLst>
      <p:ext uri="{BB962C8B-B14F-4D97-AF65-F5344CB8AC3E}">
        <p14:creationId xmlns:p14="http://schemas.microsoft.com/office/powerpoint/2010/main" val="12371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25C68E-221D-DA1F-5978-26D088A9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Task 1 - Evaluation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B395E4E-CA10-0EBF-7330-0E2F00D39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15" y="1340841"/>
            <a:ext cx="4510437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BB1C41-9991-914E-F1B6-6383E381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Task 1.2 - Modelling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A25E52-7A14-FD33-8B8F-30D468F7E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62" y="1230598"/>
            <a:ext cx="9797173" cy="2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1DDFBC-6C70-8040-A2EC-E95D52C2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Task 1.2 - Modelling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2E5F02-AB0F-9FD4-BE9F-48B18CCAF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533721"/>
            <a:ext cx="5659222" cy="39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3ECEE5-66D6-08E5-4D95-241AE8CF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Task 2 – Data Understanding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FC168DF-C33D-0BD5-7D14-8514A22B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3" y="1340841"/>
            <a:ext cx="5327282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5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3CCD0-0BAB-B721-3526-D5AAC9BC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799"/>
            <a:ext cx="5636434" cy="1500809"/>
          </a:xfrm>
        </p:spPr>
        <p:txBody>
          <a:bodyPr>
            <a:normAutofit/>
          </a:bodyPr>
          <a:lstStyle/>
          <a:p>
            <a:r>
              <a:rPr lang="it-IT" dirty="0"/>
              <a:t>Task 2 – Data Quality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E74976-C4FE-06A3-81CB-9B2874BFC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5" y="645106"/>
            <a:ext cx="3757450" cy="524774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D3F02-687E-010E-D44C-053D3357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it-IT" dirty="0"/>
              <a:t>L’unico valore anomalo all’interno del dataset fa riferimento alla colonna «Heart Rate» dove sono stati trovati alcuni valori uguali a -1, le righe in cui il valore del battito cardiaco era anomalo sono state rimosse</a:t>
            </a:r>
          </a:p>
        </p:txBody>
      </p:sp>
    </p:spTree>
    <p:extLst>
      <p:ext uri="{BB962C8B-B14F-4D97-AF65-F5344CB8AC3E}">
        <p14:creationId xmlns:p14="http://schemas.microsoft.com/office/powerpoint/2010/main" val="299161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0B7CC-D248-507F-F273-0956089C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it-IT" dirty="0"/>
              <a:t>Task 2 – Data </a:t>
            </a:r>
            <a:r>
              <a:rPr lang="it-IT" dirty="0" err="1"/>
              <a:t>Understanding</a:t>
            </a:r>
            <a:r>
              <a:rPr lang="it-IT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5E4BBF-DF91-6D36-5F59-22C0C010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3975821" cy="3581400"/>
          </a:xfrm>
        </p:spPr>
        <p:txBody>
          <a:bodyPr>
            <a:normAutofit/>
          </a:bodyPr>
          <a:lstStyle/>
          <a:p>
            <a:r>
              <a:rPr lang="it-IT" sz="1800" dirty="0"/>
              <a:t>Nel dataset di test i dati sono raccolti ogni 10 secondi mentre nel dataset di training ogni secondo, per questo motivo i dati nel training set sono stati raggruppati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020AB6-FDE0-663B-DE60-7CB68B6C0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56" y="3591703"/>
            <a:ext cx="6949825" cy="10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4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52F345-45F8-F61D-2DD0-63A230A4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Task 2 – Data Preparation - Normalizzazione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06329B-5592-0D52-A958-02030819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62" y="1512266"/>
            <a:ext cx="9797173" cy="18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5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7BA850-B5A8-EDDC-5CA7-3F7FBA0C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Task 2 – Generazione sequenze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2CDEC6-E670-0669-6D9C-697A73C50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17" y="280867"/>
            <a:ext cx="4144575" cy="390626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29AEB0-ADC5-EAE7-4F12-C5B32131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65" y="1255076"/>
            <a:ext cx="5722467" cy="2103006"/>
          </a:xfrm>
          <a:prstGeom prst="rect">
            <a:avLst/>
          </a:prstGeom>
        </p:spPr>
      </p:pic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090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EC0DD1-2F9D-B045-2FFB-797791FB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Task 2 - Modelling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0C7C0F-CE04-C850-2260-EC24AA78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98350"/>
            <a:ext cx="5659222" cy="40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EF31B4-3F32-F390-DBD0-A43E9659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 dirty="0"/>
              <a:t>CRISP methodology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3FA445-D16D-8AA4-1EFD-746DBD96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B8BAEB-3BE0-E9B8-E776-92B188BD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Task 2 – Modelling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7DDF06F-DD9B-E660-E570-93F36152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661053"/>
            <a:ext cx="5659222" cy="37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F890C-20DF-E5A7-FB92-78182C3E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/>
              <a:t>2 – Evaluation – Media Mae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40766-EE79-34CF-AAAD-B4DEFB07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Errori calcolati sulle finestre</a:t>
            </a:r>
          </a:p>
          <a:p>
            <a:endParaRPr lang="it-IT" dirty="0"/>
          </a:p>
          <a:p>
            <a:r>
              <a:rPr lang="it-IT" sz="2400" dirty="0"/>
              <a:t>Necessità di calcolare l’errore per riga</a:t>
            </a:r>
          </a:p>
          <a:p>
            <a:endParaRPr lang="it-IT" dirty="0"/>
          </a:p>
          <a:p>
            <a:r>
              <a:rPr lang="it-IT" sz="2400" dirty="0"/>
              <a:t>Rilevazione dei duplicati</a:t>
            </a:r>
          </a:p>
          <a:p>
            <a:endParaRPr lang="it-IT" dirty="0"/>
          </a:p>
          <a:p>
            <a:r>
              <a:rPr lang="it-IT" sz="2400" dirty="0"/>
              <a:t>Media delle MAE</a:t>
            </a:r>
          </a:p>
        </p:txBody>
      </p:sp>
    </p:spTree>
    <p:extLst>
      <p:ext uri="{BB962C8B-B14F-4D97-AF65-F5344CB8AC3E}">
        <p14:creationId xmlns:p14="http://schemas.microsoft.com/office/powerpoint/2010/main" val="159260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7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FB8D75-86DD-9E12-B368-10E4DD49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Task 2 - Evaluation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CC0EF2B-4E93-6F5C-B83C-E6167FD70C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" y="852311"/>
            <a:ext cx="3555130" cy="305400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1E4D2C6-E09E-7382-00F8-0444FA65E9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0" y="855565"/>
            <a:ext cx="3561766" cy="304749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85A092-14C1-49AE-0CF3-9E326C05AB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00" y="865088"/>
            <a:ext cx="3561766" cy="3028452"/>
          </a:xfrm>
          <a:prstGeom prst="rect">
            <a:avLst/>
          </a:prstGeom>
        </p:spPr>
      </p:pic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999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44AD-CEBC-BC13-3592-613E2887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Task 2 - Evaluation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740B40-77A7-91A9-DBC1-63D78789A4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18" y="643467"/>
            <a:ext cx="4185095" cy="35436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C8364C9-D753-641D-4139-D9D4BC3D8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75" y="643467"/>
            <a:ext cx="4329914" cy="354366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770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FC2A4-AA0A-B727-8D54-C7D2E534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036909-8320-1377-8DF6-5B606A64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Parkinson è una malattia che provoco al soggetto dei tremori e spasmi incontrollati. Un medicinale che viene utilizzato per tenerlo a bada è la Levodopa.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monitorare i pazienti viene utilizzato un dispositivo in grado di rilevare i parametri vitali</a:t>
            </a:r>
          </a:p>
          <a:p>
            <a:endParaRPr lang="it-IT" dirty="0"/>
          </a:p>
          <a:p>
            <a:r>
              <a:rPr lang="it-IT" dirty="0"/>
              <a:t>I momenti in cui il medicinale non sta agendo nel modo corretto, vengono chiamati OFF_PERIOD</a:t>
            </a:r>
          </a:p>
        </p:txBody>
      </p:sp>
    </p:spTree>
    <p:extLst>
      <p:ext uri="{BB962C8B-B14F-4D97-AF65-F5344CB8AC3E}">
        <p14:creationId xmlns:p14="http://schemas.microsoft.com/office/powerpoint/2010/main" val="267471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EDC07-33AF-854A-29F7-DA32720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4991-FC4F-4127-A6C7-9FBFCE2E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Rilevazioni dei momenti off-</a:t>
            </a:r>
            <a:r>
              <a:rPr lang="it-IT" dirty="0" err="1"/>
              <a:t>period</a:t>
            </a:r>
            <a:endParaRPr lang="it-IT" dirty="0"/>
          </a:p>
          <a:p>
            <a:endParaRPr lang="it-IT" dirty="0"/>
          </a:p>
          <a:p>
            <a:r>
              <a:rPr lang="it-IT" dirty="0"/>
              <a:t>Rilevare anomalie sui pazienti, ovvero quando il medicinale non sta agendo nel modo corretto</a:t>
            </a:r>
          </a:p>
          <a:p>
            <a:endParaRPr lang="it-IT" dirty="0"/>
          </a:p>
          <a:p>
            <a:r>
              <a:rPr lang="it-IT" dirty="0"/>
              <a:t>Task 1 – Next Value </a:t>
            </a:r>
            <a:r>
              <a:rPr lang="it-IT" dirty="0" err="1"/>
              <a:t>Prediction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Task 2 –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7A70D-E828-8D44-2265-E3D38814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Task 1 – Data </a:t>
            </a:r>
            <a:r>
              <a:rPr lang="it-IT" b="1" dirty="0" err="1"/>
              <a:t>Understanding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9F8788-F175-8D5D-C01F-5F617DAF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 già suddiviso in Training e Test Set</a:t>
            </a:r>
          </a:p>
          <a:p>
            <a:endParaRPr lang="it-IT" dirty="0"/>
          </a:p>
          <a:p>
            <a:r>
              <a:rPr lang="it-IT" dirty="0"/>
              <a:t>Dataset composto da tre colonne</a:t>
            </a:r>
          </a:p>
          <a:p>
            <a:pPr lvl="1"/>
            <a:r>
              <a:rPr lang="it-IT" dirty="0"/>
              <a:t>X – Coordinata x del device nello spazio</a:t>
            </a:r>
          </a:p>
          <a:p>
            <a:pPr lvl="1"/>
            <a:r>
              <a:rPr lang="it-IT" dirty="0"/>
              <a:t>Y – Coordinata y del device nello spazio</a:t>
            </a:r>
          </a:p>
          <a:p>
            <a:pPr lvl="1"/>
            <a:r>
              <a:rPr lang="it-IT" dirty="0" err="1"/>
              <a:t>Z</a:t>
            </a:r>
            <a:r>
              <a:rPr lang="it-IT" dirty="0"/>
              <a:t> – Coordinata </a:t>
            </a:r>
            <a:r>
              <a:rPr lang="it-IT" dirty="0" err="1"/>
              <a:t>z</a:t>
            </a:r>
            <a:r>
              <a:rPr lang="it-IT" dirty="0"/>
              <a:t> del device nello spazio</a:t>
            </a:r>
          </a:p>
        </p:txBody>
      </p:sp>
    </p:spTree>
    <p:extLst>
      <p:ext uri="{BB962C8B-B14F-4D97-AF65-F5344CB8AC3E}">
        <p14:creationId xmlns:p14="http://schemas.microsoft.com/office/powerpoint/2010/main" val="412735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E7549B-9B21-C471-D142-E9EFF8D7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388" y="137425"/>
            <a:ext cx="5480115" cy="19189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Task 1 – Data Quality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266982F-623A-1254-60C9-B6E8725D6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1710066"/>
            <a:ext cx="4207669" cy="363788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E3B975-33B3-6738-5512-C0A0E3B33CAA}"/>
              </a:ext>
            </a:extLst>
          </p:cNvPr>
          <p:cNvSpPr txBox="1"/>
          <p:nvPr/>
        </p:nvSpPr>
        <p:spPr>
          <a:xfrm>
            <a:off x="2305397" y="1285514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Valori nulli nel dataset</a:t>
            </a:r>
          </a:p>
        </p:txBody>
      </p:sp>
    </p:spTree>
    <p:extLst>
      <p:ext uri="{BB962C8B-B14F-4D97-AF65-F5344CB8AC3E}">
        <p14:creationId xmlns:p14="http://schemas.microsoft.com/office/powerpoint/2010/main" val="185946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F12E6-900F-EB6C-473C-8780A2FC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1 - Data </a:t>
            </a:r>
            <a:r>
              <a:rPr lang="it-IT" dirty="0" err="1"/>
              <a:t>Preparation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7E464-FB59-8C51-9F98-85CC58D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1485899"/>
          </a:xfrm>
        </p:spPr>
        <p:txBody>
          <a:bodyPr>
            <a:normAutofit/>
          </a:bodyPr>
          <a:lstStyle/>
          <a:p>
            <a:r>
              <a:rPr lang="it-IT" dirty="0"/>
              <a:t>E’ stata effettuata una normalizzazione sui dati in modo da permettere al modello di apprendere meglio i dati a disposizione. La media viene sottratta ad ogni dato e divisa per la deviazione standard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60639EF-A454-F1F2-9ADF-07C9E0431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19" y="4174432"/>
            <a:ext cx="3468135" cy="10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C28B5-F951-0014-A1D3-A3693B9F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106478" cy="735496"/>
          </a:xfrm>
        </p:spPr>
        <p:txBody>
          <a:bodyPr>
            <a:normAutofit/>
          </a:bodyPr>
          <a:lstStyle/>
          <a:p>
            <a:r>
              <a:rPr lang="it-IT" sz="3400" dirty="0"/>
              <a:t>Task 1 – Generazione sequenze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7A46A-B67B-D2F2-FD18-F29D0EDC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it-IT" dirty="0"/>
              <a:t>Dati raccolti ogni 10 secondi</a:t>
            </a:r>
          </a:p>
          <a:p>
            <a:r>
              <a:rPr lang="it-IT" sz="1800" dirty="0"/>
              <a:t>Dimensione finestra = 30</a:t>
            </a:r>
          </a:p>
          <a:p>
            <a:r>
              <a:rPr lang="it-IT" dirty="0"/>
              <a:t>Dimensione spostamento = 6</a:t>
            </a:r>
          </a:p>
          <a:p>
            <a:r>
              <a:rPr lang="it-IT" dirty="0"/>
              <a:t>Ogni finestra contiene 5 minuti di rilevazioni spostandosi di un minuto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663910-557D-D98D-62F4-711866D1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234396"/>
            <a:ext cx="6517065" cy="2069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63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DA13F-5034-9C05-EF36-159913C2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Task 1 - Modelling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6C899F-7070-FE1D-9EAA-135B607CD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502" y="1438060"/>
            <a:ext cx="9955754" cy="1493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331590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Ritaglio</Template>
  <TotalTime>98</TotalTime>
  <Words>394</Words>
  <Application>Microsoft Macintosh PowerPoint</Application>
  <PresentationFormat>Widescreen</PresentationFormat>
  <Paragraphs>68</Paragraphs>
  <Slides>23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Ritaglio</vt:lpstr>
      <vt:lpstr>Parkinson Disease: off-period pattern analysis</vt:lpstr>
      <vt:lpstr>CRISP methodology</vt:lpstr>
      <vt:lpstr>Background</vt:lpstr>
      <vt:lpstr>Scopo del progetto</vt:lpstr>
      <vt:lpstr>Task 1 – Data Understanding</vt:lpstr>
      <vt:lpstr>Task 1 – Data Quality</vt:lpstr>
      <vt:lpstr>Task 1 - Data Preparation</vt:lpstr>
      <vt:lpstr>Task 1 – Generazione sequenze </vt:lpstr>
      <vt:lpstr>Task 1 - Modelling</vt:lpstr>
      <vt:lpstr>Task 1 - Modelling</vt:lpstr>
      <vt:lpstr>Task 1 - Evaluation</vt:lpstr>
      <vt:lpstr>Task 1.2 - Modelling</vt:lpstr>
      <vt:lpstr>Task 1.2 - Modelling</vt:lpstr>
      <vt:lpstr>Task 2 – Data Understanding</vt:lpstr>
      <vt:lpstr>Task 2 – Data Quality</vt:lpstr>
      <vt:lpstr>Task 2 – Data Understanding </vt:lpstr>
      <vt:lpstr>Task 2 – Data Preparation - Normalizzazione</vt:lpstr>
      <vt:lpstr>Task 2 – Generazione sequenze</vt:lpstr>
      <vt:lpstr>Task 2 - Modelling</vt:lpstr>
      <vt:lpstr>Task 2 – Modelling</vt:lpstr>
      <vt:lpstr>Task 2 – Evaluation – Media Mae</vt:lpstr>
      <vt:lpstr>Task 2 - Evaluation</vt:lpstr>
      <vt:lpstr>Task 2 -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 Disease: off-period pattern analysis</dc:title>
  <dc:creator>LUCA LABOCCETTA</dc:creator>
  <cp:lastModifiedBy>LUCA LABOCCETTA</cp:lastModifiedBy>
  <cp:revision>14</cp:revision>
  <dcterms:created xsi:type="dcterms:W3CDTF">2022-11-14T15:26:18Z</dcterms:created>
  <dcterms:modified xsi:type="dcterms:W3CDTF">2022-11-18T18:11:08Z</dcterms:modified>
</cp:coreProperties>
</file>