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80B6"/>
    <a:srgbClr val="E1D5E7"/>
    <a:srgbClr val="B69595"/>
    <a:srgbClr val="E2D6D6"/>
    <a:srgbClr val="719A50"/>
    <a:srgbClr val="D8B95D"/>
    <a:srgbClr val="EFEFF5"/>
    <a:srgbClr val="F5F5F9"/>
    <a:srgbClr val="EAEAF2"/>
    <a:srgbClr val="6CA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5A841D-7C93-4B37-9B24-14A143421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934B00-DA1C-4B35-8BFD-A4A7F2B05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8490E7-A3C7-4B97-BB67-DFB02222D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7834-B24E-4351-B1E2-7993CB6695E2}" type="datetimeFigureOut">
              <a:rPr lang="it-IT" smtClean="0"/>
              <a:t>09/01/2021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42A130-18EF-4128-AEDC-264116F6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9F026D-F009-42F9-9E0D-5580C018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A1BD-1771-4690-B9CB-F5B096A60E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562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9AB8FD-BBDA-476A-8C2B-5EB64BE1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D88F1F2-F4EC-4D98-A829-A1FBF4D1A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23A08C-7530-4354-831A-7B917338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7834-B24E-4351-B1E2-7993CB6695E2}" type="datetimeFigureOut">
              <a:rPr lang="it-IT" smtClean="0"/>
              <a:t>09/01/2021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8394E3-E16B-467E-8F2A-C122BE87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41CCAA-EF0A-4EC4-AEF2-D517BE9E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A1BD-1771-4690-B9CB-F5B096A60E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318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112F7AA-61F6-4D4F-94E6-D640FF507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99D0EEC-5F79-42A0-9042-56682A4FE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BC672A-C5D8-4FCF-BF94-D9E0BBD4A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7834-B24E-4351-B1E2-7993CB6695E2}" type="datetimeFigureOut">
              <a:rPr lang="it-IT" smtClean="0"/>
              <a:t>09/01/2021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840E13-58E9-4DE8-8026-2435E2E1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28F322-D205-4AC5-9559-DAD7FCB8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A1BD-1771-4690-B9CB-F5B096A60E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372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F551DF-680C-49F5-8411-2C66B2C9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EF0D1A-6842-4BCE-B320-557154925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1C2309-A203-4493-8276-692EC80F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7834-B24E-4351-B1E2-7993CB6695E2}" type="datetimeFigureOut">
              <a:rPr lang="it-IT" smtClean="0"/>
              <a:t>09/01/2021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80A493-D8E6-478C-8893-2DD8DC5A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F94DA9-1502-4C50-B376-98459340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A1BD-1771-4690-B9CB-F5B096A60E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29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4FAAD9-E289-4CD1-A259-B5C57D60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DCDA70-9119-4A7B-9023-E7BF98A42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69F769-283D-47FC-9477-B4B12D97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7834-B24E-4351-B1E2-7993CB6695E2}" type="datetimeFigureOut">
              <a:rPr lang="it-IT" smtClean="0"/>
              <a:t>09/01/2021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740A0F-9889-4DA3-AAE7-D67001C6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B65C0F-01DA-4B5F-BD74-FA9292D2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A1BD-1771-4690-B9CB-F5B096A60E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52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A9C6FA-3794-45BB-86E4-D12C0218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44E491-5286-4089-93D6-07C0F3002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FCF347-8EE9-402C-95BB-58743CBFB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DF6E39-6B29-4960-822C-5CCBD85A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7834-B24E-4351-B1E2-7993CB6695E2}" type="datetimeFigureOut">
              <a:rPr lang="it-IT" smtClean="0"/>
              <a:t>09/01/2021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9EAC9F-6A11-4A35-AE59-6725F884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33B794-1E66-46E1-9BB2-876316C9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A1BD-1771-4690-B9CB-F5B096A60E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827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6AA1A3-DDA0-480E-ACBE-FCB7CE3D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ED0665-A803-4BF8-8CFE-2A9FDA110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154A38-D4FC-4BD7-A8C2-3502F73B4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ED47299-DEB1-495A-A178-06407BED7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7AED029-EE5B-4BA1-A4CF-4C23EC1AC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4E8D7C8-A962-4844-863B-64F1D522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7834-B24E-4351-B1E2-7993CB6695E2}" type="datetimeFigureOut">
              <a:rPr lang="it-IT" smtClean="0"/>
              <a:t>09/01/2021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9E547B4-3371-46F9-AFD3-7C490BAD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50CB223-523E-4895-B8A2-B113EBA5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A1BD-1771-4690-B9CB-F5B096A60E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92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3066F3-DD82-4CAA-A68B-D776E4EA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479522D-9FC7-46D4-BA77-18C55FFC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7834-B24E-4351-B1E2-7993CB6695E2}" type="datetimeFigureOut">
              <a:rPr lang="it-IT" smtClean="0"/>
              <a:t>09/01/2021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6B2A3B-52B4-4A3A-9713-9F4A7E11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FC742E-512A-4170-AC58-38FAEB19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A1BD-1771-4690-B9CB-F5B096A60E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868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E315E9D-9BC1-47A6-816A-1F60E53C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7834-B24E-4351-B1E2-7993CB6695E2}" type="datetimeFigureOut">
              <a:rPr lang="it-IT" smtClean="0"/>
              <a:t>09/01/2021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ED366AB-D152-4941-89BD-FB215639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9B9623-35A1-460B-AEAB-127E4AB4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A1BD-1771-4690-B9CB-F5B096A60E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80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A98224-ED7A-47B8-9F29-CEE5CB2A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B08D48-14E2-43E3-9508-06D4FF544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CE7882-9717-417E-9D81-EE088EB1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11C684-D81A-4C59-A34F-F2FED5BE0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7834-B24E-4351-B1E2-7993CB6695E2}" type="datetimeFigureOut">
              <a:rPr lang="it-IT" smtClean="0"/>
              <a:t>09/01/2021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6C4D1DD-F682-40DD-AF58-68F8CD63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9FC2A6-622C-49B9-A891-2D93FA65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A1BD-1771-4690-B9CB-F5B096A60E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74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7E1AFE-0DE2-4E1A-A84A-ADAEA2AC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17F374C-26F9-4408-ADC7-018E85C8D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F9A5792-46C6-4B08-9421-70E02D6C4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C861CC-90DD-4743-8C2B-E92E890D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7834-B24E-4351-B1E2-7993CB6695E2}" type="datetimeFigureOut">
              <a:rPr lang="it-IT" smtClean="0"/>
              <a:t>09/01/2021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82DE2A0-2948-4C6D-B738-C883D4F4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496584-85DC-4A1B-A344-E4212E87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A1BD-1771-4690-B9CB-F5B096A60E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21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7D0D379-71E2-41B7-A647-8B592C27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DD7117-3776-49B5-A55A-F724DFE3D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BF566F-E81C-4E30-B373-B3EDC48FD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47834-B24E-4351-B1E2-7993CB6695E2}" type="datetimeFigureOut">
              <a:rPr lang="it-IT" smtClean="0"/>
              <a:t>09/01/2021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1F30BE-AD09-47AF-A9DE-69F34AC14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2340A0-0089-47E3-8C2A-F56B23CAE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CA1BD-1771-4690-B9CB-F5B096A60E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72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ggetto 5">
            <a:extLst>
              <a:ext uri="{FF2B5EF4-FFF2-40B4-BE49-F238E27FC236}">
                <a16:creationId xmlns:a16="http://schemas.microsoft.com/office/drawing/2014/main" id="{605D8BCB-44E4-400F-8F94-34DEBE77DC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133802"/>
              </p:ext>
            </p:extLst>
          </p:nvPr>
        </p:nvGraphicFramePr>
        <p:xfrm>
          <a:off x="2228277" y="1035450"/>
          <a:ext cx="11930910" cy="6152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Acrobat Document" r:id="rId3" imgW="8053950" imgH="4152554" progId="AcroExch.Document.DC">
                  <p:embed/>
                </p:oleObj>
              </mc:Choice>
              <mc:Fallback>
                <p:oleObj name="Acrobat Document" r:id="rId3" imgW="8053950" imgH="4152554" progId="AcroExch.Document.DC">
                  <p:embed/>
                  <p:pic>
                    <p:nvPicPr>
                      <p:cNvPr id="6" name="Oggetto 5">
                        <a:extLst>
                          <a:ext uri="{FF2B5EF4-FFF2-40B4-BE49-F238E27FC236}">
                            <a16:creationId xmlns:a16="http://schemas.microsoft.com/office/drawing/2014/main" id="{05703E85-F66C-439D-B899-A89A9E9CD5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8277" y="1035450"/>
                        <a:ext cx="11930910" cy="6152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517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ttangolo con angoli arrotondati 127">
            <a:extLst>
              <a:ext uri="{FF2B5EF4-FFF2-40B4-BE49-F238E27FC236}">
                <a16:creationId xmlns:a16="http://schemas.microsoft.com/office/drawing/2014/main" id="{0E7CA10C-B6E2-4F0B-8F71-A12259635FA9}"/>
              </a:ext>
            </a:extLst>
          </p:cNvPr>
          <p:cNvSpPr/>
          <p:nvPr/>
        </p:nvSpPr>
        <p:spPr>
          <a:xfrm>
            <a:off x="9790403" y="2332305"/>
            <a:ext cx="805730" cy="22367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D8B9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3A78A76-3106-4F41-9915-72FB3FFDF2F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98653" y="3428999"/>
            <a:ext cx="726915" cy="14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B7A9D8FB-3C29-40EF-88BB-6D0BD94AB7DA}"/>
              </a:ext>
            </a:extLst>
          </p:cNvPr>
          <p:cNvSpPr/>
          <p:nvPr/>
        </p:nvSpPr>
        <p:spPr>
          <a:xfrm>
            <a:off x="318706" y="2558005"/>
            <a:ext cx="479947" cy="1756460"/>
          </a:xfrm>
          <a:prstGeom prst="roundRect">
            <a:avLst/>
          </a:prstGeom>
          <a:solidFill>
            <a:srgbClr val="DAE8FC"/>
          </a:solidFill>
          <a:ln w="571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1A4D8F9E-50EC-4DDB-9A00-652F48D66BA5}"/>
              </a:ext>
            </a:extLst>
          </p:cNvPr>
          <p:cNvSpPr/>
          <p:nvPr/>
        </p:nvSpPr>
        <p:spPr>
          <a:xfrm>
            <a:off x="2732430" y="798653"/>
            <a:ext cx="6018031" cy="5382227"/>
          </a:xfrm>
          <a:prstGeom prst="roundRect">
            <a:avLst/>
          </a:prstGeom>
          <a:solidFill>
            <a:srgbClr val="EFEFF5"/>
          </a:solidFill>
          <a:ln w="5715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41F2A7A-51D0-4705-A98B-4F5EB12FB314}"/>
              </a:ext>
            </a:extLst>
          </p:cNvPr>
          <p:cNvCxnSpPr>
            <a:cxnSpLocks/>
          </p:cNvCxnSpPr>
          <p:nvPr/>
        </p:nvCxnSpPr>
        <p:spPr>
          <a:xfrm>
            <a:off x="10579262" y="3436232"/>
            <a:ext cx="726915" cy="14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B49A85B9-C379-4C00-98C2-4FD8B6CCBA54}"/>
              </a:ext>
            </a:extLst>
          </p:cNvPr>
          <p:cNvSpPr/>
          <p:nvPr/>
        </p:nvSpPr>
        <p:spPr>
          <a:xfrm>
            <a:off x="11306177" y="2572471"/>
            <a:ext cx="479947" cy="1756460"/>
          </a:xfrm>
          <a:prstGeom prst="roundRect">
            <a:avLst/>
          </a:prstGeom>
          <a:solidFill>
            <a:srgbClr val="DAE8FC"/>
          </a:solidFill>
          <a:ln w="571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50894041-2069-4A33-A480-B5CB4A244E95}"/>
              </a:ext>
            </a:extLst>
          </p:cNvPr>
          <p:cNvSpPr/>
          <p:nvPr/>
        </p:nvSpPr>
        <p:spPr>
          <a:xfrm>
            <a:off x="3581093" y="1296366"/>
            <a:ext cx="479947" cy="1744875"/>
          </a:xfrm>
          <a:prstGeom prst="roundRect">
            <a:avLst/>
          </a:prstGeom>
          <a:solidFill>
            <a:srgbClr val="E2D6D6"/>
          </a:solidFill>
          <a:ln w="57150">
            <a:solidFill>
              <a:srgbClr val="B695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EE6AC7C1-205C-4C00-AAB6-DA37C0F2B61F}"/>
              </a:ext>
            </a:extLst>
          </p:cNvPr>
          <p:cNvSpPr/>
          <p:nvPr/>
        </p:nvSpPr>
        <p:spPr>
          <a:xfrm>
            <a:off x="7344941" y="1296367"/>
            <a:ext cx="479947" cy="174487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A73F7A1C-147D-4D69-9326-828EF204BD94}"/>
              </a:ext>
            </a:extLst>
          </p:cNvPr>
          <p:cNvSpPr/>
          <p:nvPr/>
        </p:nvSpPr>
        <p:spPr>
          <a:xfrm>
            <a:off x="4727389" y="1296367"/>
            <a:ext cx="479947" cy="174487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EB821064-9562-422D-A154-481E6B31DA78}"/>
              </a:ext>
            </a:extLst>
          </p:cNvPr>
          <p:cNvSpPr/>
          <p:nvPr/>
        </p:nvSpPr>
        <p:spPr>
          <a:xfrm>
            <a:off x="5872862" y="1296368"/>
            <a:ext cx="805730" cy="1744875"/>
          </a:xfrm>
          <a:prstGeom prst="roundRect">
            <a:avLst/>
          </a:prstGeom>
          <a:solidFill>
            <a:srgbClr val="DCEBF0"/>
          </a:solidFill>
          <a:ln w="57150">
            <a:solidFill>
              <a:srgbClr val="6CAA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2" name="Connettore a gomito 41">
            <a:extLst>
              <a:ext uri="{FF2B5EF4-FFF2-40B4-BE49-F238E27FC236}">
                <a16:creationId xmlns:a16="http://schemas.microsoft.com/office/drawing/2014/main" id="{E7D2F9FD-4ACE-4478-B646-3E92E611DE33}"/>
              </a:ext>
            </a:extLst>
          </p:cNvPr>
          <p:cNvCxnSpPr>
            <a:cxnSpLocks/>
          </p:cNvCxnSpPr>
          <p:nvPr/>
        </p:nvCxnSpPr>
        <p:spPr>
          <a:xfrm>
            <a:off x="2005515" y="3443467"/>
            <a:ext cx="3867347" cy="1546663"/>
          </a:xfrm>
          <a:prstGeom prst="bentConnector3">
            <a:avLst>
              <a:gd name="adj1" fmla="val 23064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02A5A52-C695-418C-B542-4F13D222BB7E}"/>
              </a:ext>
            </a:extLst>
          </p:cNvPr>
          <p:cNvSpPr/>
          <p:nvPr/>
        </p:nvSpPr>
        <p:spPr>
          <a:xfrm>
            <a:off x="1525568" y="2106592"/>
            <a:ext cx="479947" cy="26737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719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Connettore a gomito 46">
            <a:extLst>
              <a:ext uri="{FF2B5EF4-FFF2-40B4-BE49-F238E27FC236}">
                <a16:creationId xmlns:a16="http://schemas.microsoft.com/office/drawing/2014/main" id="{4B23EAB7-FF3D-4534-ABC2-450B5BA9841B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2005515" y="2168804"/>
            <a:ext cx="1575578" cy="1274664"/>
          </a:xfrm>
          <a:prstGeom prst="bentConnector3">
            <a:avLst>
              <a:gd name="adj1" fmla="val 56611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862D5C7B-D8A2-4498-8601-7575C23B3171}"/>
              </a:ext>
            </a:extLst>
          </p:cNvPr>
          <p:cNvSpPr/>
          <p:nvPr/>
        </p:nvSpPr>
        <p:spPr>
          <a:xfrm>
            <a:off x="5872862" y="4117693"/>
            <a:ext cx="805730" cy="1744875"/>
          </a:xfrm>
          <a:prstGeom prst="roundRect">
            <a:avLst/>
          </a:prstGeom>
          <a:solidFill>
            <a:srgbClr val="DCEBF0"/>
          </a:solidFill>
          <a:ln w="57150">
            <a:solidFill>
              <a:srgbClr val="6CAA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2942D9A5-CD43-4CF7-8045-FC6A61C17089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821066" y="3041242"/>
            <a:ext cx="3763849" cy="497712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E186F46B-5EF8-4815-B1B1-DE15D917619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821066" y="3041241"/>
            <a:ext cx="1" cy="49771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2FE87E8D-5111-4E2C-A004-66B303A32A8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057310" y="2168803"/>
            <a:ext cx="670079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1BE0987A-8140-4319-977A-16ECC203BFB5}"/>
              </a:ext>
            </a:extLst>
          </p:cNvPr>
          <p:cNvCxnSpPr>
            <a:cxnSpLocks/>
          </p:cNvCxnSpPr>
          <p:nvPr/>
        </p:nvCxnSpPr>
        <p:spPr>
          <a:xfrm>
            <a:off x="5235754" y="2168801"/>
            <a:ext cx="670079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849FDDDD-9E3A-4E7D-BC80-4A0CCD374E54}"/>
              </a:ext>
            </a:extLst>
          </p:cNvPr>
          <p:cNvCxnSpPr>
            <a:cxnSpLocks/>
          </p:cNvCxnSpPr>
          <p:nvPr/>
        </p:nvCxnSpPr>
        <p:spPr>
          <a:xfrm>
            <a:off x="6710801" y="2168801"/>
            <a:ext cx="670079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a gomito 77">
            <a:extLst>
              <a:ext uri="{FF2B5EF4-FFF2-40B4-BE49-F238E27FC236}">
                <a16:creationId xmlns:a16="http://schemas.microsoft.com/office/drawing/2014/main" id="{97AE6934-B9E7-44E3-BE3D-83462E36797F}"/>
              </a:ext>
            </a:extLst>
          </p:cNvPr>
          <p:cNvCxnSpPr>
            <a:cxnSpLocks/>
          </p:cNvCxnSpPr>
          <p:nvPr/>
        </p:nvCxnSpPr>
        <p:spPr>
          <a:xfrm>
            <a:off x="7824888" y="2168801"/>
            <a:ext cx="1958733" cy="763273"/>
          </a:xfrm>
          <a:prstGeom prst="bentConnector3">
            <a:avLst>
              <a:gd name="adj1" fmla="val 13363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56607216-CEB7-4B35-AD56-2CE0319F9B99}"/>
              </a:ext>
            </a:extLst>
          </p:cNvPr>
          <p:cNvCxnSpPr>
            <a:cxnSpLocks/>
          </p:cNvCxnSpPr>
          <p:nvPr/>
        </p:nvCxnSpPr>
        <p:spPr>
          <a:xfrm flipV="1">
            <a:off x="6710801" y="3925927"/>
            <a:ext cx="3079602" cy="1064203"/>
          </a:xfrm>
          <a:prstGeom prst="bentConnector3">
            <a:avLst>
              <a:gd name="adj1" fmla="val 45114"/>
            </a:avLst>
          </a:prstGeom>
          <a:ln w="57150" cap="flat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43193DCB-1AE6-4E1A-9D3D-03B8A91FB312}"/>
              </a:ext>
            </a:extLst>
          </p:cNvPr>
          <p:cNvSpPr txBox="1"/>
          <p:nvPr/>
        </p:nvSpPr>
        <p:spPr>
          <a:xfrm>
            <a:off x="2862967" y="3645638"/>
            <a:ext cx="2167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i="1" dirty="0" err="1">
                <a:cs typeface="Times New Roman" panose="02020603050405020304" pitchFamily="18" charset="0"/>
              </a:rPr>
              <a:t>Spectral</a:t>
            </a:r>
            <a:r>
              <a:rPr lang="it-IT" sz="2000" b="1" i="1" dirty="0">
                <a:cs typeface="Times New Roman" panose="02020603050405020304" pitchFamily="18" charset="0"/>
              </a:rPr>
              <a:t> Domain</a:t>
            </a:r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44AEC084-54B1-4207-B375-20B316E5E415}"/>
              </a:ext>
            </a:extLst>
          </p:cNvPr>
          <p:cNvSpPr txBox="1"/>
          <p:nvPr/>
        </p:nvSpPr>
        <p:spPr>
          <a:xfrm>
            <a:off x="2862967" y="5210177"/>
            <a:ext cx="1969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i="1" dirty="0">
                <a:cs typeface="Times New Roman" panose="02020603050405020304" pitchFamily="18" charset="0"/>
              </a:rPr>
              <a:t>Time Domain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3D110B68-6186-42EF-ABFF-281E7510F6F1}"/>
              </a:ext>
            </a:extLst>
          </p:cNvPr>
          <p:cNvSpPr txBox="1"/>
          <p:nvPr/>
        </p:nvSpPr>
        <p:spPr>
          <a:xfrm>
            <a:off x="4861149" y="3353101"/>
            <a:ext cx="1683684" cy="3231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500" b="1" dirty="0">
                <a:cs typeface="Times New Roman" panose="02020603050405020304" pitchFamily="18" charset="0"/>
              </a:rPr>
              <a:t>DC </a:t>
            </a:r>
            <a:r>
              <a:rPr lang="it-IT" sz="1500" b="1" dirty="0" err="1">
                <a:cs typeface="Times New Roman" panose="02020603050405020304" pitchFamily="18" charset="0"/>
              </a:rPr>
              <a:t>Passthrough</a:t>
            </a:r>
            <a:endParaRPr lang="it-IT" sz="1500" b="1" dirty="0">
              <a:cs typeface="Times New Roman" panose="02020603050405020304" pitchFamily="18" charset="0"/>
            </a:endParaRP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CD081AC2-18BE-4B54-BC24-FAD465615145}"/>
              </a:ext>
            </a:extLst>
          </p:cNvPr>
          <p:cNvSpPr txBox="1"/>
          <p:nvPr/>
        </p:nvSpPr>
        <p:spPr>
          <a:xfrm rot="16200000">
            <a:off x="-434271" y="3092384"/>
            <a:ext cx="1957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ea typeface="Gungsuh" panose="020B0503020000020004" pitchFamily="18" charset="-127"/>
              </a:rPr>
              <a:t>Low-res Input </a:t>
            </a:r>
            <a:r>
              <a:rPr lang="it-IT" sz="1600" b="1" i="1" dirty="0">
                <a:ea typeface="Gungsuh" panose="020B0503020000020004" pitchFamily="18" charset="-127"/>
              </a:rPr>
              <a:t>x</a:t>
            </a:r>
          </a:p>
        </p:txBody>
      </p: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6E30BAF2-C508-4661-BFC2-E2619D3D5AD7}"/>
              </a:ext>
            </a:extLst>
          </p:cNvPr>
          <p:cNvSpPr txBox="1"/>
          <p:nvPr/>
        </p:nvSpPr>
        <p:spPr>
          <a:xfrm rot="16200000">
            <a:off x="3931417" y="1871724"/>
            <a:ext cx="2044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/>
              <a:t>Spectral</a:t>
            </a:r>
            <a:r>
              <a:rPr lang="it-IT" sz="1600" b="1" dirty="0"/>
              <a:t> Replicator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CasellaDiTesto 110">
                <a:extLst>
                  <a:ext uri="{FF2B5EF4-FFF2-40B4-BE49-F238E27FC236}">
                    <a16:creationId xmlns:a16="http://schemas.microsoft.com/office/drawing/2014/main" id="{7B28A1C1-36A8-47D4-B86E-9D42135C2B82}"/>
                  </a:ext>
                </a:extLst>
              </p:cNvPr>
              <p:cNvSpPr txBox="1"/>
              <p:nvPr/>
            </p:nvSpPr>
            <p:spPr>
              <a:xfrm rot="16200000">
                <a:off x="10667920" y="3266955"/>
                <a:ext cx="17564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ea typeface="Gungsuh" panose="020B0503020000020004" pitchFamily="18" charset="-127"/>
                  </a:rPr>
                  <a:t>High-res Output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b="1" i="1" smtClean="0"/>
                        </m:ctrlPr>
                      </m:accPr>
                      <m:e>
                        <m:r>
                          <a:rPr lang="it-IT" sz="1600" b="1" i="1" smtClean="0"/>
                          <m:t>𝑦</m:t>
                        </m:r>
                      </m:e>
                    </m:acc>
                  </m:oMath>
                </a14:m>
                <a:endParaRPr lang="it-IT" sz="1600" b="1" i="1" dirty="0">
                  <a:ea typeface="Gungsuh" panose="020B0503020000020004" pitchFamily="18" charset="-127"/>
                </a:endParaRPr>
              </a:p>
            </p:txBody>
          </p:sp>
        </mc:Choice>
        <mc:Fallback>
          <p:sp>
            <p:nvSpPr>
              <p:cNvPr id="111" name="CasellaDiTesto 110">
                <a:extLst>
                  <a:ext uri="{FF2B5EF4-FFF2-40B4-BE49-F238E27FC236}">
                    <a16:creationId xmlns:a16="http://schemas.microsoft.com/office/drawing/2014/main" id="{7B28A1C1-36A8-47D4-B86E-9D42135C2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667920" y="3266955"/>
                <a:ext cx="1756460" cy="338554"/>
              </a:xfrm>
              <a:prstGeom prst="rect">
                <a:avLst/>
              </a:prstGeom>
              <a:blipFill>
                <a:blip r:embed="rId2"/>
                <a:stretch>
                  <a:fillRect l="-5357" t="-10417" r="-21429" b="-17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62AEADD6-845E-434C-879D-E6DB509B8C6C}"/>
              </a:ext>
            </a:extLst>
          </p:cNvPr>
          <p:cNvSpPr txBox="1"/>
          <p:nvPr/>
        </p:nvSpPr>
        <p:spPr>
          <a:xfrm rot="16200000">
            <a:off x="5528562" y="4810790"/>
            <a:ext cx="1526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/>
              <a:t>Slim</a:t>
            </a:r>
            <a:r>
              <a:rPr lang="it-IT" sz="1600" b="1" dirty="0"/>
              <a:t> </a:t>
            </a:r>
            <a:r>
              <a:rPr lang="it-IT" sz="1600" b="1" dirty="0" err="1"/>
              <a:t>TFiLM</a:t>
            </a:r>
            <a:r>
              <a:rPr lang="it-IT" sz="1600" b="1" dirty="0"/>
              <a:t> Net</a:t>
            </a:r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8BB9142D-CE49-43C8-AC36-781440E0FA4E}"/>
              </a:ext>
            </a:extLst>
          </p:cNvPr>
          <p:cNvSpPr txBox="1"/>
          <p:nvPr/>
        </p:nvSpPr>
        <p:spPr>
          <a:xfrm rot="16200000">
            <a:off x="5528943" y="1988757"/>
            <a:ext cx="1526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/>
              <a:t>Slim</a:t>
            </a:r>
            <a:r>
              <a:rPr lang="it-IT" sz="1600" b="1" dirty="0"/>
              <a:t> </a:t>
            </a:r>
            <a:r>
              <a:rPr lang="it-IT" sz="1600" b="1" dirty="0" err="1"/>
              <a:t>TFiLM</a:t>
            </a:r>
            <a:r>
              <a:rPr lang="it-IT" sz="1600" b="1" dirty="0"/>
              <a:t> Net</a:t>
            </a:r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49AC830C-0D47-4DF7-AD32-8E589E8D70D1}"/>
              </a:ext>
            </a:extLst>
          </p:cNvPr>
          <p:cNvSpPr txBox="1"/>
          <p:nvPr/>
        </p:nvSpPr>
        <p:spPr>
          <a:xfrm rot="16200000">
            <a:off x="6881879" y="1934172"/>
            <a:ext cx="1395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Concatenate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5BEEAC42-0F47-4281-802C-AEE4DDA2EE73}"/>
              </a:ext>
            </a:extLst>
          </p:cNvPr>
          <p:cNvSpPr txBox="1"/>
          <p:nvPr/>
        </p:nvSpPr>
        <p:spPr>
          <a:xfrm rot="16200000">
            <a:off x="3351593" y="2009137"/>
            <a:ext cx="931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Real FFT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E2DF83AC-A2EF-426D-AAB9-B202E67310A3}"/>
              </a:ext>
            </a:extLst>
          </p:cNvPr>
          <p:cNvSpPr txBox="1"/>
          <p:nvPr/>
        </p:nvSpPr>
        <p:spPr>
          <a:xfrm rot="16200000">
            <a:off x="655447" y="3274189"/>
            <a:ext cx="2207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Bicubic</a:t>
            </a:r>
            <a:r>
              <a:rPr lang="it-IT" sz="1600" b="1" dirty="0"/>
              <a:t> </a:t>
            </a:r>
            <a:r>
              <a:rPr lang="it-IT" sz="1600" b="1" dirty="0" err="1"/>
              <a:t>Upsamping</a:t>
            </a:r>
            <a:endParaRPr lang="it-IT" sz="1600" b="1" dirty="0"/>
          </a:p>
        </p:txBody>
      </p: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6F756838-BA56-4D49-88C0-9F7EAC2F7811}"/>
              </a:ext>
            </a:extLst>
          </p:cNvPr>
          <p:cNvSpPr txBox="1"/>
          <p:nvPr/>
        </p:nvSpPr>
        <p:spPr>
          <a:xfrm rot="16200000">
            <a:off x="9188702" y="3259826"/>
            <a:ext cx="198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/>
              <a:t>Spectral</a:t>
            </a:r>
            <a:r>
              <a:rPr lang="it-IT" sz="1600" b="1" dirty="0"/>
              <a:t> Fusion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CasellaDiTesto 136">
                <a:extLst>
                  <a:ext uri="{FF2B5EF4-FFF2-40B4-BE49-F238E27FC236}">
                    <a16:creationId xmlns:a16="http://schemas.microsoft.com/office/drawing/2014/main" id="{379E48E1-C133-486B-B314-262C6131FFE6}"/>
                  </a:ext>
                </a:extLst>
              </p:cNvPr>
              <p:cNvSpPr txBox="1"/>
              <p:nvPr/>
            </p:nvSpPr>
            <p:spPr>
              <a:xfrm>
                <a:off x="8830742" y="3481423"/>
                <a:ext cx="7269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137" name="CasellaDiTesto 136">
                <a:extLst>
                  <a:ext uri="{FF2B5EF4-FFF2-40B4-BE49-F238E27FC236}">
                    <a16:creationId xmlns:a16="http://schemas.microsoft.com/office/drawing/2014/main" id="{379E48E1-C133-486B-B314-262C6131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742" y="3481423"/>
                <a:ext cx="726915" cy="400110"/>
              </a:xfrm>
              <a:prstGeom prst="rect">
                <a:avLst/>
              </a:prstGeom>
              <a:blipFill>
                <a:blip r:embed="rId3"/>
                <a:stretch>
                  <a:fillRect t="-6061" r="-109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CasellaDiTesto 137">
                <a:extLst>
                  <a:ext uri="{FF2B5EF4-FFF2-40B4-BE49-F238E27FC236}">
                    <a16:creationId xmlns:a16="http://schemas.microsoft.com/office/drawing/2014/main" id="{EC7BCC02-4F42-4A9A-ACB1-53E7BE1646C8}"/>
                  </a:ext>
                </a:extLst>
              </p:cNvPr>
              <p:cNvSpPr txBox="1"/>
              <p:nvPr/>
            </p:nvSpPr>
            <p:spPr>
              <a:xfrm>
                <a:off x="9074812" y="2490269"/>
                <a:ext cx="2768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38" name="CasellaDiTesto 137">
                <a:extLst>
                  <a:ext uri="{FF2B5EF4-FFF2-40B4-BE49-F238E27FC236}">
                    <a16:creationId xmlns:a16="http://schemas.microsoft.com/office/drawing/2014/main" id="{EC7BCC02-4F42-4A9A-ACB1-53E7BE164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812" y="2490269"/>
                <a:ext cx="276871" cy="307777"/>
              </a:xfrm>
              <a:prstGeom prst="rect">
                <a:avLst/>
              </a:prstGeom>
              <a:blipFill>
                <a:blip r:embed="rId4"/>
                <a:stretch>
                  <a:fillRect l="-13333" t="-24000" r="-644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58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ttangolo con angoli arrotondati 127">
            <a:extLst>
              <a:ext uri="{FF2B5EF4-FFF2-40B4-BE49-F238E27FC236}">
                <a16:creationId xmlns:a16="http://schemas.microsoft.com/office/drawing/2014/main" id="{0E7CA10C-B6E2-4F0B-8F71-A12259635FA9}"/>
              </a:ext>
            </a:extLst>
          </p:cNvPr>
          <p:cNvSpPr/>
          <p:nvPr/>
        </p:nvSpPr>
        <p:spPr>
          <a:xfrm>
            <a:off x="9790403" y="2332305"/>
            <a:ext cx="805730" cy="22367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D8B9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3A78A76-3106-4F41-9915-72FB3FFDF2F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98653" y="3428999"/>
            <a:ext cx="726915" cy="14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B7A9D8FB-3C29-40EF-88BB-6D0BD94AB7DA}"/>
              </a:ext>
            </a:extLst>
          </p:cNvPr>
          <p:cNvSpPr/>
          <p:nvPr/>
        </p:nvSpPr>
        <p:spPr>
          <a:xfrm>
            <a:off x="318706" y="2558005"/>
            <a:ext cx="479947" cy="1756460"/>
          </a:xfrm>
          <a:prstGeom prst="roundRect">
            <a:avLst/>
          </a:prstGeom>
          <a:solidFill>
            <a:srgbClr val="DAE8FC"/>
          </a:solidFill>
          <a:ln w="571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1A4D8F9E-50EC-4DDB-9A00-652F48D66BA5}"/>
              </a:ext>
            </a:extLst>
          </p:cNvPr>
          <p:cNvSpPr/>
          <p:nvPr/>
        </p:nvSpPr>
        <p:spPr>
          <a:xfrm>
            <a:off x="2732430" y="798653"/>
            <a:ext cx="6018031" cy="5382227"/>
          </a:xfrm>
          <a:prstGeom prst="roundRect">
            <a:avLst/>
          </a:prstGeom>
          <a:solidFill>
            <a:srgbClr val="EFEFF5"/>
          </a:solidFill>
          <a:ln w="5715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41F2A7A-51D0-4705-A98B-4F5EB12FB314}"/>
              </a:ext>
            </a:extLst>
          </p:cNvPr>
          <p:cNvCxnSpPr>
            <a:cxnSpLocks/>
          </p:cNvCxnSpPr>
          <p:nvPr/>
        </p:nvCxnSpPr>
        <p:spPr>
          <a:xfrm>
            <a:off x="10579262" y="3436232"/>
            <a:ext cx="726915" cy="14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B49A85B9-C379-4C00-98C2-4FD8B6CCBA54}"/>
              </a:ext>
            </a:extLst>
          </p:cNvPr>
          <p:cNvSpPr/>
          <p:nvPr/>
        </p:nvSpPr>
        <p:spPr>
          <a:xfrm>
            <a:off x="11306177" y="2572471"/>
            <a:ext cx="479947" cy="1756460"/>
          </a:xfrm>
          <a:prstGeom prst="roundRect">
            <a:avLst/>
          </a:prstGeom>
          <a:solidFill>
            <a:srgbClr val="DAE8FC"/>
          </a:solidFill>
          <a:ln w="571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50894041-2069-4A33-A480-B5CB4A244E95}"/>
              </a:ext>
            </a:extLst>
          </p:cNvPr>
          <p:cNvSpPr/>
          <p:nvPr/>
        </p:nvSpPr>
        <p:spPr>
          <a:xfrm>
            <a:off x="3581093" y="1296366"/>
            <a:ext cx="479947" cy="1744875"/>
          </a:xfrm>
          <a:prstGeom prst="roundRect">
            <a:avLst/>
          </a:prstGeom>
          <a:solidFill>
            <a:srgbClr val="E2D6D6"/>
          </a:solidFill>
          <a:ln w="57150">
            <a:solidFill>
              <a:srgbClr val="B695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EE6AC7C1-205C-4C00-AAB6-DA37C0F2B61F}"/>
              </a:ext>
            </a:extLst>
          </p:cNvPr>
          <p:cNvSpPr/>
          <p:nvPr/>
        </p:nvSpPr>
        <p:spPr>
          <a:xfrm>
            <a:off x="7344941" y="1296367"/>
            <a:ext cx="479947" cy="174487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A73F7A1C-147D-4D69-9326-828EF204BD94}"/>
              </a:ext>
            </a:extLst>
          </p:cNvPr>
          <p:cNvSpPr/>
          <p:nvPr/>
        </p:nvSpPr>
        <p:spPr>
          <a:xfrm>
            <a:off x="4727389" y="1296367"/>
            <a:ext cx="479947" cy="174487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EB821064-9562-422D-A154-481E6B31DA78}"/>
              </a:ext>
            </a:extLst>
          </p:cNvPr>
          <p:cNvSpPr/>
          <p:nvPr/>
        </p:nvSpPr>
        <p:spPr>
          <a:xfrm>
            <a:off x="5872862" y="1296368"/>
            <a:ext cx="805730" cy="1744875"/>
          </a:xfrm>
          <a:prstGeom prst="roundRect">
            <a:avLst/>
          </a:prstGeom>
          <a:solidFill>
            <a:srgbClr val="E1D5E7"/>
          </a:solidFill>
          <a:ln w="57150">
            <a:solidFill>
              <a:srgbClr val="A480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2" name="Connettore a gomito 41">
            <a:extLst>
              <a:ext uri="{FF2B5EF4-FFF2-40B4-BE49-F238E27FC236}">
                <a16:creationId xmlns:a16="http://schemas.microsoft.com/office/drawing/2014/main" id="{E7D2F9FD-4ACE-4478-B646-3E92E611DE33}"/>
              </a:ext>
            </a:extLst>
          </p:cNvPr>
          <p:cNvCxnSpPr>
            <a:cxnSpLocks/>
          </p:cNvCxnSpPr>
          <p:nvPr/>
        </p:nvCxnSpPr>
        <p:spPr>
          <a:xfrm>
            <a:off x="2005515" y="3443467"/>
            <a:ext cx="3867347" cy="1546663"/>
          </a:xfrm>
          <a:prstGeom prst="bentConnector3">
            <a:avLst>
              <a:gd name="adj1" fmla="val 23064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02A5A52-C695-418C-B542-4F13D222BB7E}"/>
              </a:ext>
            </a:extLst>
          </p:cNvPr>
          <p:cNvSpPr/>
          <p:nvPr/>
        </p:nvSpPr>
        <p:spPr>
          <a:xfrm>
            <a:off x="1525568" y="2106592"/>
            <a:ext cx="479947" cy="26737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719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Connettore a gomito 46">
            <a:extLst>
              <a:ext uri="{FF2B5EF4-FFF2-40B4-BE49-F238E27FC236}">
                <a16:creationId xmlns:a16="http://schemas.microsoft.com/office/drawing/2014/main" id="{4B23EAB7-FF3D-4534-ABC2-450B5BA9841B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2005515" y="2168804"/>
            <a:ext cx="1575578" cy="1274664"/>
          </a:xfrm>
          <a:prstGeom prst="bentConnector3">
            <a:avLst>
              <a:gd name="adj1" fmla="val 56611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862D5C7B-D8A2-4498-8601-7575C23B3171}"/>
              </a:ext>
            </a:extLst>
          </p:cNvPr>
          <p:cNvSpPr/>
          <p:nvPr/>
        </p:nvSpPr>
        <p:spPr>
          <a:xfrm>
            <a:off x="5872862" y="4117693"/>
            <a:ext cx="805730" cy="1744875"/>
          </a:xfrm>
          <a:prstGeom prst="roundRect">
            <a:avLst/>
          </a:prstGeom>
          <a:solidFill>
            <a:srgbClr val="E1D5E7"/>
          </a:solidFill>
          <a:ln w="57150">
            <a:solidFill>
              <a:srgbClr val="A480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2942D9A5-CD43-4CF7-8045-FC6A61C17089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821066" y="3041242"/>
            <a:ext cx="3763849" cy="497712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E186F46B-5EF8-4815-B1B1-DE15D917619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821066" y="3041241"/>
            <a:ext cx="1" cy="49771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2FE87E8D-5111-4E2C-A004-66B303A32A8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057310" y="2168803"/>
            <a:ext cx="670079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1BE0987A-8140-4319-977A-16ECC203BFB5}"/>
              </a:ext>
            </a:extLst>
          </p:cNvPr>
          <p:cNvCxnSpPr>
            <a:cxnSpLocks/>
          </p:cNvCxnSpPr>
          <p:nvPr/>
        </p:nvCxnSpPr>
        <p:spPr>
          <a:xfrm>
            <a:off x="5235754" y="2168801"/>
            <a:ext cx="670079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849FDDDD-9E3A-4E7D-BC80-4A0CCD374E54}"/>
              </a:ext>
            </a:extLst>
          </p:cNvPr>
          <p:cNvCxnSpPr>
            <a:cxnSpLocks/>
          </p:cNvCxnSpPr>
          <p:nvPr/>
        </p:nvCxnSpPr>
        <p:spPr>
          <a:xfrm>
            <a:off x="6710801" y="2168801"/>
            <a:ext cx="670079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a gomito 77">
            <a:extLst>
              <a:ext uri="{FF2B5EF4-FFF2-40B4-BE49-F238E27FC236}">
                <a16:creationId xmlns:a16="http://schemas.microsoft.com/office/drawing/2014/main" id="{97AE6934-B9E7-44E3-BE3D-83462E36797F}"/>
              </a:ext>
            </a:extLst>
          </p:cNvPr>
          <p:cNvCxnSpPr>
            <a:cxnSpLocks/>
          </p:cNvCxnSpPr>
          <p:nvPr/>
        </p:nvCxnSpPr>
        <p:spPr>
          <a:xfrm>
            <a:off x="7824888" y="2168801"/>
            <a:ext cx="1958733" cy="763273"/>
          </a:xfrm>
          <a:prstGeom prst="bentConnector3">
            <a:avLst>
              <a:gd name="adj1" fmla="val 13363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56607216-CEB7-4B35-AD56-2CE0319F9B99}"/>
              </a:ext>
            </a:extLst>
          </p:cNvPr>
          <p:cNvCxnSpPr>
            <a:cxnSpLocks/>
          </p:cNvCxnSpPr>
          <p:nvPr/>
        </p:nvCxnSpPr>
        <p:spPr>
          <a:xfrm flipV="1">
            <a:off x="6710801" y="3925927"/>
            <a:ext cx="3079602" cy="1064203"/>
          </a:xfrm>
          <a:prstGeom prst="bentConnector3">
            <a:avLst>
              <a:gd name="adj1" fmla="val 45114"/>
            </a:avLst>
          </a:prstGeom>
          <a:ln w="57150" cap="flat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43193DCB-1AE6-4E1A-9D3D-03B8A91FB312}"/>
              </a:ext>
            </a:extLst>
          </p:cNvPr>
          <p:cNvSpPr txBox="1"/>
          <p:nvPr/>
        </p:nvSpPr>
        <p:spPr>
          <a:xfrm>
            <a:off x="2862967" y="3645638"/>
            <a:ext cx="2167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i="1" dirty="0" err="1">
                <a:cs typeface="Times New Roman" panose="02020603050405020304" pitchFamily="18" charset="0"/>
              </a:rPr>
              <a:t>Spectral</a:t>
            </a:r>
            <a:r>
              <a:rPr lang="it-IT" sz="2000" b="1" i="1" dirty="0">
                <a:cs typeface="Times New Roman" panose="02020603050405020304" pitchFamily="18" charset="0"/>
              </a:rPr>
              <a:t> Domain</a:t>
            </a:r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44AEC084-54B1-4207-B375-20B316E5E415}"/>
              </a:ext>
            </a:extLst>
          </p:cNvPr>
          <p:cNvSpPr txBox="1"/>
          <p:nvPr/>
        </p:nvSpPr>
        <p:spPr>
          <a:xfrm>
            <a:off x="2862967" y="5210177"/>
            <a:ext cx="1969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i="1" dirty="0">
                <a:cs typeface="Times New Roman" panose="02020603050405020304" pitchFamily="18" charset="0"/>
              </a:rPr>
              <a:t>Time Domain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3D110B68-6186-42EF-ABFF-281E7510F6F1}"/>
              </a:ext>
            </a:extLst>
          </p:cNvPr>
          <p:cNvSpPr txBox="1"/>
          <p:nvPr/>
        </p:nvSpPr>
        <p:spPr>
          <a:xfrm>
            <a:off x="4861149" y="3353101"/>
            <a:ext cx="1683684" cy="3231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500" b="1" dirty="0">
                <a:cs typeface="Times New Roman" panose="02020603050405020304" pitchFamily="18" charset="0"/>
              </a:rPr>
              <a:t>DC </a:t>
            </a:r>
            <a:r>
              <a:rPr lang="it-IT" sz="1500" b="1" dirty="0" err="1">
                <a:cs typeface="Times New Roman" panose="02020603050405020304" pitchFamily="18" charset="0"/>
              </a:rPr>
              <a:t>Passthrough</a:t>
            </a:r>
            <a:endParaRPr lang="it-IT" sz="1500" b="1" dirty="0">
              <a:cs typeface="Times New Roman" panose="02020603050405020304" pitchFamily="18" charset="0"/>
            </a:endParaRP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CD081AC2-18BE-4B54-BC24-FAD465615145}"/>
              </a:ext>
            </a:extLst>
          </p:cNvPr>
          <p:cNvSpPr txBox="1"/>
          <p:nvPr/>
        </p:nvSpPr>
        <p:spPr>
          <a:xfrm rot="16200000">
            <a:off x="-434271" y="3092384"/>
            <a:ext cx="1957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ea typeface="Gungsuh" panose="020B0503020000020004" pitchFamily="18" charset="-127"/>
              </a:rPr>
              <a:t>Low-res Input </a:t>
            </a:r>
            <a:r>
              <a:rPr lang="it-IT" sz="1600" b="1" i="1" dirty="0">
                <a:ea typeface="Gungsuh" panose="020B0503020000020004" pitchFamily="18" charset="-127"/>
              </a:rPr>
              <a:t>x</a:t>
            </a:r>
          </a:p>
        </p:txBody>
      </p: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6E30BAF2-C508-4661-BFC2-E2619D3D5AD7}"/>
              </a:ext>
            </a:extLst>
          </p:cNvPr>
          <p:cNvSpPr txBox="1"/>
          <p:nvPr/>
        </p:nvSpPr>
        <p:spPr>
          <a:xfrm rot="16200000">
            <a:off x="3931417" y="1871724"/>
            <a:ext cx="2044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/>
              <a:t>Spectral</a:t>
            </a:r>
            <a:r>
              <a:rPr lang="it-IT" sz="1600" b="1" dirty="0"/>
              <a:t> Replicator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CasellaDiTesto 110">
                <a:extLst>
                  <a:ext uri="{FF2B5EF4-FFF2-40B4-BE49-F238E27FC236}">
                    <a16:creationId xmlns:a16="http://schemas.microsoft.com/office/drawing/2014/main" id="{7B28A1C1-36A8-47D4-B86E-9D42135C2B82}"/>
                  </a:ext>
                </a:extLst>
              </p:cNvPr>
              <p:cNvSpPr txBox="1"/>
              <p:nvPr/>
            </p:nvSpPr>
            <p:spPr>
              <a:xfrm rot="16200000">
                <a:off x="10667920" y="3266955"/>
                <a:ext cx="17564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ea typeface="Gungsuh" panose="020B0503020000020004" pitchFamily="18" charset="-127"/>
                  </a:rPr>
                  <a:t>High-res Output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b="1" i="1" smtClean="0"/>
                        </m:ctrlPr>
                      </m:accPr>
                      <m:e>
                        <m:r>
                          <a:rPr lang="it-IT" sz="1600" b="1" i="1" smtClean="0"/>
                          <m:t>𝑦</m:t>
                        </m:r>
                      </m:e>
                    </m:acc>
                  </m:oMath>
                </a14:m>
                <a:endParaRPr lang="it-IT" sz="1600" b="1" i="1" dirty="0">
                  <a:ea typeface="Gungsuh" panose="020B0503020000020004" pitchFamily="18" charset="-127"/>
                </a:endParaRPr>
              </a:p>
            </p:txBody>
          </p:sp>
        </mc:Choice>
        <mc:Fallback>
          <p:sp>
            <p:nvSpPr>
              <p:cNvPr id="111" name="CasellaDiTesto 110">
                <a:extLst>
                  <a:ext uri="{FF2B5EF4-FFF2-40B4-BE49-F238E27FC236}">
                    <a16:creationId xmlns:a16="http://schemas.microsoft.com/office/drawing/2014/main" id="{7B28A1C1-36A8-47D4-B86E-9D42135C2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667920" y="3266955"/>
                <a:ext cx="1756460" cy="338554"/>
              </a:xfrm>
              <a:prstGeom prst="rect">
                <a:avLst/>
              </a:prstGeom>
              <a:blipFill>
                <a:blip r:embed="rId2"/>
                <a:stretch>
                  <a:fillRect l="-5357" t="-10417" r="-21429" b="-17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62AEADD6-845E-434C-879D-E6DB509B8C6C}"/>
              </a:ext>
            </a:extLst>
          </p:cNvPr>
          <p:cNvSpPr txBox="1"/>
          <p:nvPr/>
        </p:nvSpPr>
        <p:spPr>
          <a:xfrm rot="16200000">
            <a:off x="5468947" y="4789381"/>
            <a:ext cx="1645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/>
              <a:t>Slim</a:t>
            </a:r>
            <a:r>
              <a:rPr lang="it-IT" sz="1600" b="1" dirty="0"/>
              <a:t> </a:t>
            </a:r>
            <a:r>
              <a:rPr lang="it-IT" sz="1600" b="1" dirty="0" err="1"/>
              <a:t>AudioUNet</a:t>
            </a:r>
            <a:endParaRPr lang="it-IT" sz="1600" b="1" dirty="0"/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8BB9142D-CE49-43C8-AC36-781440E0FA4E}"/>
              </a:ext>
            </a:extLst>
          </p:cNvPr>
          <p:cNvSpPr txBox="1"/>
          <p:nvPr/>
        </p:nvSpPr>
        <p:spPr>
          <a:xfrm rot="16200000">
            <a:off x="5479363" y="1939558"/>
            <a:ext cx="1624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/>
              <a:t>Slim</a:t>
            </a:r>
            <a:r>
              <a:rPr lang="it-IT" sz="1600" b="1" dirty="0"/>
              <a:t> </a:t>
            </a:r>
            <a:r>
              <a:rPr lang="it-IT" sz="1600" b="1" dirty="0" err="1"/>
              <a:t>AudioUNet</a:t>
            </a:r>
            <a:endParaRPr lang="it-IT" sz="1600" b="1" dirty="0"/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49AC830C-0D47-4DF7-AD32-8E589E8D70D1}"/>
              </a:ext>
            </a:extLst>
          </p:cNvPr>
          <p:cNvSpPr txBox="1"/>
          <p:nvPr/>
        </p:nvSpPr>
        <p:spPr>
          <a:xfrm rot="16200000">
            <a:off x="6881879" y="1934172"/>
            <a:ext cx="1395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Concatenate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5BEEAC42-0F47-4281-802C-AEE4DDA2EE73}"/>
              </a:ext>
            </a:extLst>
          </p:cNvPr>
          <p:cNvSpPr txBox="1"/>
          <p:nvPr/>
        </p:nvSpPr>
        <p:spPr>
          <a:xfrm rot="16200000">
            <a:off x="3351593" y="2009137"/>
            <a:ext cx="931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Real FFT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E2DF83AC-A2EF-426D-AAB9-B202E67310A3}"/>
              </a:ext>
            </a:extLst>
          </p:cNvPr>
          <p:cNvSpPr txBox="1"/>
          <p:nvPr/>
        </p:nvSpPr>
        <p:spPr>
          <a:xfrm rot="16200000">
            <a:off x="655447" y="3274189"/>
            <a:ext cx="2207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Bicubic</a:t>
            </a:r>
            <a:r>
              <a:rPr lang="it-IT" sz="1600" b="1" dirty="0"/>
              <a:t> </a:t>
            </a:r>
            <a:r>
              <a:rPr lang="it-IT" sz="1600" b="1" dirty="0" err="1"/>
              <a:t>Upsamping</a:t>
            </a:r>
            <a:endParaRPr lang="it-IT" sz="1600" b="1" dirty="0"/>
          </a:p>
        </p:txBody>
      </p: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6F756838-BA56-4D49-88C0-9F7EAC2F7811}"/>
              </a:ext>
            </a:extLst>
          </p:cNvPr>
          <p:cNvSpPr txBox="1"/>
          <p:nvPr/>
        </p:nvSpPr>
        <p:spPr>
          <a:xfrm rot="16200000">
            <a:off x="9188702" y="3259826"/>
            <a:ext cx="198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/>
              <a:t>Spectral</a:t>
            </a:r>
            <a:r>
              <a:rPr lang="it-IT" sz="1600" b="1" dirty="0"/>
              <a:t> Fusion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CasellaDiTesto 136">
                <a:extLst>
                  <a:ext uri="{FF2B5EF4-FFF2-40B4-BE49-F238E27FC236}">
                    <a16:creationId xmlns:a16="http://schemas.microsoft.com/office/drawing/2014/main" id="{379E48E1-C133-486B-B314-262C6131FFE6}"/>
                  </a:ext>
                </a:extLst>
              </p:cNvPr>
              <p:cNvSpPr txBox="1"/>
              <p:nvPr/>
            </p:nvSpPr>
            <p:spPr>
              <a:xfrm>
                <a:off x="8830742" y="3481423"/>
                <a:ext cx="7269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137" name="CasellaDiTesto 136">
                <a:extLst>
                  <a:ext uri="{FF2B5EF4-FFF2-40B4-BE49-F238E27FC236}">
                    <a16:creationId xmlns:a16="http://schemas.microsoft.com/office/drawing/2014/main" id="{379E48E1-C133-486B-B314-262C6131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742" y="3481423"/>
                <a:ext cx="726915" cy="400110"/>
              </a:xfrm>
              <a:prstGeom prst="rect">
                <a:avLst/>
              </a:prstGeom>
              <a:blipFill>
                <a:blip r:embed="rId3"/>
                <a:stretch>
                  <a:fillRect t="-6061" r="-109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CasellaDiTesto 137">
                <a:extLst>
                  <a:ext uri="{FF2B5EF4-FFF2-40B4-BE49-F238E27FC236}">
                    <a16:creationId xmlns:a16="http://schemas.microsoft.com/office/drawing/2014/main" id="{EC7BCC02-4F42-4A9A-ACB1-53E7BE1646C8}"/>
                  </a:ext>
                </a:extLst>
              </p:cNvPr>
              <p:cNvSpPr txBox="1"/>
              <p:nvPr/>
            </p:nvSpPr>
            <p:spPr>
              <a:xfrm>
                <a:off x="9074812" y="2490269"/>
                <a:ext cx="2768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38" name="CasellaDiTesto 137">
                <a:extLst>
                  <a:ext uri="{FF2B5EF4-FFF2-40B4-BE49-F238E27FC236}">
                    <a16:creationId xmlns:a16="http://schemas.microsoft.com/office/drawing/2014/main" id="{EC7BCC02-4F42-4A9A-ACB1-53E7BE164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812" y="2490269"/>
                <a:ext cx="276871" cy="307777"/>
              </a:xfrm>
              <a:prstGeom prst="rect">
                <a:avLst/>
              </a:prstGeom>
              <a:blipFill>
                <a:blip r:embed="rId4"/>
                <a:stretch>
                  <a:fillRect l="-13333" t="-24000" r="-644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84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3A78A76-3106-4F41-9915-72FB3FFDF2F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237687" y="3391382"/>
            <a:ext cx="726915" cy="14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B7A9D8FB-3C29-40EF-88BB-6D0BD94AB7DA}"/>
              </a:ext>
            </a:extLst>
          </p:cNvPr>
          <p:cNvSpPr/>
          <p:nvPr/>
        </p:nvSpPr>
        <p:spPr>
          <a:xfrm>
            <a:off x="1757740" y="2520388"/>
            <a:ext cx="479947" cy="1756460"/>
          </a:xfrm>
          <a:prstGeom prst="roundRect">
            <a:avLst/>
          </a:prstGeom>
          <a:solidFill>
            <a:srgbClr val="DAE8FC"/>
          </a:solidFill>
          <a:ln w="571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1A4D8F9E-50EC-4DDB-9A00-652F48D66BA5}"/>
              </a:ext>
            </a:extLst>
          </p:cNvPr>
          <p:cNvSpPr/>
          <p:nvPr/>
        </p:nvSpPr>
        <p:spPr>
          <a:xfrm>
            <a:off x="4186579" y="1872210"/>
            <a:ext cx="3818841" cy="3113579"/>
          </a:xfrm>
          <a:prstGeom prst="roundRect">
            <a:avLst/>
          </a:prstGeom>
          <a:solidFill>
            <a:srgbClr val="EFEFF5"/>
          </a:solidFill>
          <a:ln w="5715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41F2A7A-51D0-4705-A98B-4F5EB12FB314}"/>
              </a:ext>
            </a:extLst>
          </p:cNvPr>
          <p:cNvCxnSpPr>
            <a:cxnSpLocks/>
          </p:cNvCxnSpPr>
          <p:nvPr/>
        </p:nvCxnSpPr>
        <p:spPr>
          <a:xfrm>
            <a:off x="6581659" y="3405849"/>
            <a:ext cx="2168802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B49A85B9-C379-4C00-98C2-4FD8B6CCBA54}"/>
              </a:ext>
            </a:extLst>
          </p:cNvPr>
          <p:cNvSpPr/>
          <p:nvPr/>
        </p:nvSpPr>
        <p:spPr>
          <a:xfrm>
            <a:off x="8747451" y="2550770"/>
            <a:ext cx="479947" cy="1756460"/>
          </a:xfrm>
          <a:prstGeom prst="roundRect">
            <a:avLst/>
          </a:prstGeom>
          <a:solidFill>
            <a:srgbClr val="DAE8FC"/>
          </a:solidFill>
          <a:ln w="571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02A5A52-C695-418C-B542-4F13D222BB7E}"/>
              </a:ext>
            </a:extLst>
          </p:cNvPr>
          <p:cNvSpPr/>
          <p:nvPr/>
        </p:nvSpPr>
        <p:spPr>
          <a:xfrm>
            <a:off x="2964602" y="2068975"/>
            <a:ext cx="479947" cy="26737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719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44AEC084-54B1-4207-B375-20B316E5E415}"/>
              </a:ext>
            </a:extLst>
          </p:cNvPr>
          <p:cNvSpPr txBox="1"/>
          <p:nvPr/>
        </p:nvSpPr>
        <p:spPr>
          <a:xfrm>
            <a:off x="4186579" y="4342616"/>
            <a:ext cx="1969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i="1" dirty="0">
                <a:cs typeface="Times New Roman" panose="02020603050405020304" pitchFamily="18" charset="0"/>
              </a:rPr>
              <a:t>Time Domain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CD081AC2-18BE-4B54-BC24-FAD465615145}"/>
              </a:ext>
            </a:extLst>
          </p:cNvPr>
          <p:cNvSpPr txBox="1"/>
          <p:nvPr/>
        </p:nvSpPr>
        <p:spPr>
          <a:xfrm rot="16200000">
            <a:off x="1004763" y="3054767"/>
            <a:ext cx="1957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ea typeface="Gungsuh" panose="020B0503020000020004" pitchFamily="18" charset="-127"/>
              </a:rPr>
              <a:t>Low-res Input </a:t>
            </a:r>
            <a:r>
              <a:rPr lang="it-IT" sz="1600" b="1" i="1" dirty="0">
                <a:ea typeface="Gungsuh" panose="020B0503020000020004" pitchFamily="18" charset="-127"/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CasellaDiTesto 110">
                <a:extLst>
                  <a:ext uri="{FF2B5EF4-FFF2-40B4-BE49-F238E27FC236}">
                    <a16:creationId xmlns:a16="http://schemas.microsoft.com/office/drawing/2014/main" id="{7B28A1C1-36A8-47D4-B86E-9D42135C2B82}"/>
                  </a:ext>
                </a:extLst>
              </p:cNvPr>
              <p:cNvSpPr txBox="1"/>
              <p:nvPr/>
            </p:nvSpPr>
            <p:spPr>
              <a:xfrm rot="16200000">
                <a:off x="8109194" y="3245254"/>
                <a:ext cx="17564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ea typeface="Gungsuh" panose="020B0503020000020004" pitchFamily="18" charset="-127"/>
                  </a:rPr>
                  <a:t>High-res Output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b="1" i="1" smtClean="0"/>
                        </m:ctrlPr>
                      </m:accPr>
                      <m:e>
                        <m:r>
                          <a:rPr lang="it-IT" sz="1600" b="1" i="1" smtClean="0"/>
                          <m:t>𝑦</m:t>
                        </m:r>
                      </m:e>
                    </m:acc>
                  </m:oMath>
                </a14:m>
                <a:endParaRPr lang="it-IT" sz="1600" b="1" i="1" dirty="0">
                  <a:ea typeface="Gungsuh" panose="020B0503020000020004" pitchFamily="18" charset="-127"/>
                </a:endParaRPr>
              </a:p>
            </p:txBody>
          </p:sp>
        </mc:Choice>
        <mc:Fallback>
          <p:sp>
            <p:nvSpPr>
              <p:cNvPr id="111" name="CasellaDiTesto 110">
                <a:extLst>
                  <a:ext uri="{FF2B5EF4-FFF2-40B4-BE49-F238E27FC236}">
                    <a16:creationId xmlns:a16="http://schemas.microsoft.com/office/drawing/2014/main" id="{7B28A1C1-36A8-47D4-B86E-9D42135C2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109194" y="3245254"/>
                <a:ext cx="1756460" cy="338554"/>
              </a:xfrm>
              <a:prstGeom prst="rect">
                <a:avLst/>
              </a:prstGeom>
              <a:blipFill>
                <a:blip r:embed="rId2"/>
                <a:stretch>
                  <a:fillRect l="-5455" t="-10069" r="-23636" b="-20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E2DF83AC-A2EF-426D-AAB9-B202E67310A3}"/>
              </a:ext>
            </a:extLst>
          </p:cNvPr>
          <p:cNvSpPr txBox="1"/>
          <p:nvPr/>
        </p:nvSpPr>
        <p:spPr>
          <a:xfrm rot="16200000">
            <a:off x="2094481" y="3236572"/>
            <a:ext cx="2207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Bicubic</a:t>
            </a:r>
            <a:r>
              <a:rPr lang="it-IT" sz="1600" b="1" dirty="0"/>
              <a:t> </a:t>
            </a:r>
            <a:r>
              <a:rPr lang="it-IT" sz="1600" b="1" dirty="0" err="1"/>
              <a:t>Upsamping</a:t>
            </a:r>
            <a:endParaRPr lang="it-IT" sz="1600" b="1" dirty="0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FB9575B7-2E60-4E26-9974-8C82D8FA482A}"/>
              </a:ext>
            </a:extLst>
          </p:cNvPr>
          <p:cNvCxnSpPr>
            <a:cxnSpLocks/>
          </p:cNvCxnSpPr>
          <p:nvPr/>
        </p:nvCxnSpPr>
        <p:spPr>
          <a:xfrm>
            <a:off x="3479897" y="3391382"/>
            <a:ext cx="22737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id="{DC3BC1AC-F94B-4587-AED8-1A526E78D96C}"/>
              </a:ext>
            </a:extLst>
          </p:cNvPr>
          <p:cNvSpPr/>
          <p:nvPr/>
        </p:nvSpPr>
        <p:spPr>
          <a:xfrm>
            <a:off x="5775929" y="2468724"/>
            <a:ext cx="805730" cy="1769482"/>
          </a:xfrm>
          <a:prstGeom prst="roundRect">
            <a:avLst/>
          </a:prstGeom>
          <a:solidFill>
            <a:srgbClr val="DCEBF0"/>
          </a:solidFill>
          <a:ln w="57150">
            <a:solidFill>
              <a:srgbClr val="6CAA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C0BB1B52-8CEC-45A1-9A2F-125DB52C281D}"/>
              </a:ext>
            </a:extLst>
          </p:cNvPr>
          <p:cNvSpPr txBox="1"/>
          <p:nvPr/>
        </p:nvSpPr>
        <p:spPr>
          <a:xfrm rot="16200000">
            <a:off x="5607831" y="3119835"/>
            <a:ext cx="1179800" cy="3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/>
              <a:t>TFiLM</a:t>
            </a:r>
            <a:r>
              <a:rPr lang="it-IT" sz="1600" b="1" dirty="0"/>
              <a:t> Net</a:t>
            </a:r>
          </a:p>
        </p:txBody>
      </p:sp>
    </p:spTree>
    <p:extLst>
      <p:ext uri="{BB962C8B-B14F-4D97-AF65-F5344CB8AC3E}">
        <p14:creationId xmlns:p14="http://schemas.microsoft.com/office/powerpoint/2010/main" val="22282040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70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di Office</vt:lpstr>
      <vt:lpstr>Adobe Acrobat Document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Bini</dc:creator>
  <cp:lastModifiedBy>Giorgio Bini</cp:lastModifiedBy>
  <cp:revision>13</cp:revision>
  <dcterms:created xsi:type="dcterms:W3CDTF">2021-01-09T15:03:38Z</dcterms:created>
  <dcterms:modified xsi:type="dcterms:W3CDTF">2021-01-09T17:09:41Z</dcterms:modified>
</cp:coreProperties>
</file>