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ectangle 9"/>
          <p:cNvSpPr/>
          <p:nvPr/>
        </p:nvSpPr>
        <p:spPr>
          <a:xfrm rot="10800000">
            <a:off x="-11724" y="-1"/>
            <a:ext cx="1222595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Rectangle 11"/>
          <p:cNvSpPr/>
          <p:nvPr/>
        </p:nvSpPr>
        <p:spPr>
          <a:xfrm flipH="1" rot="10800000">
            <a:off x="441959" y="-4"/>
            <a:ext cx="11772270" cy="6868075"/>
          </a:xfrm>
          <a:prstGeom prst="rect">
            <a:avLst/>
          </a:prstGeom>
          <a:gradFill>
            <a:gsLst>
              <a:gs pos="21000">
                <a:srgbClr val="203864">
                  <a:alpha val="83000"/>
                </a:srgbClr>
              </a:gs>
              <a:gs pos="100000">
                <a:schemeClr val="accent1">
                  <a:alpha val="0"/>
                </a:schemeClr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Rectangle 13"/>
          <p:cNvSpPr/>
          <p:nvPr/>
        </p:nvSpPr>
        <p:spPr>
          <a:xfrm rot="10800000">
            <a:off x="-15200" y="0"/>
            <a:ext cx="3623375" cy="6868072"/>
          </a:xfrm>
          <a:prstGeom prst="rect">
            <a:avLst/>
          </a:prstGeom>
          <a:gradFill>
            <a:gsLst>
              <a:gs pos="0">
                <a:srgbClr val="2F5597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15"/>
          <p:cNvSpPr/>
          <p:nvPr/>
        </p:nvSpPr>
        <p:spPr>
          <a:xfrm flipH="1">
            <a:off x="-15875" y="-4"/>
            <a:ext cx="12233582" cy="6868078"/>
          </a:xfrm>
          <a:prstGeom prst="rect">
            <a:avLst/>
          </a:prstGeom>
          <a:gradFill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7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Rectangle 17"/>
          <p:cNvSpPr/>
          <p:nvPr/>
        </p:nvSpPr>
        <p:spPr>
          <a:xfrm flipH="1" rot="5400000">
            <a:off x="4484333" y="-861825"/>
            <a:ext cx="6861932" cy="8597860"/>
          </a:xfrm>
          <a:prstGeom prst="rect">
            <a:avLst/>
          </a:prstGeom>
          <a:gradFill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Oval 19"/>
          <p:cNvSpPr/>
          <p:nvPr/>
        </p:nvSpPr>
        <p:spPr>
          <a:xfrm rot="5993193">
            <a:off x="1186971" y="1089049"/>
            <a:ext cx="4967535" cy="4988391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rgbClr val="8FAADC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itle 1"/>
          <p:cNvSpPr txBox="1"/>
          <p:nvPr>
            <p:ph type="ctrTitle"/>
          </p:nvPr>
        </p:nvSpPr>
        <p:spPr>
          <a:xfrm>
            <a:off x="4162566" y="818983"/>
            <a:ext cx="6714699" cy="317869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MHW3</a:t>
            </a:r>
          </a:p>
        </p:txBody>
      </p:sp>
      <p:sp>
        <p:nvSpPr>
          <p:cNvPr id="102" name="Rectangle 21"/>
          <p:cNvSpPr/>
          <p:nvPr/>
        </p:nvSpPr>
        <p:spPr>
          <a:xfrm flipH="1">
            <a:off x="-3" y="4490110"/>
            <a:ext cx="12217711" cy="2377963"/>
          </a:xfrm>
          <a:prstGeom prst="rect">
            <a:avLst/>
          </a:prstGeom>
          <a:gradFill>
            <a:gsLst>
              <a:gs pos="0">
                <a:srgbClr val="2F5597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Subtitle 2"/>
          <p:cNvSpPr txBox="1"/>
          <p:nvPr>
            <p:ph type="subTitle" sz="quarter" idx="1"/>
          </p:nvPr>
        </p:nvSpPr>
        <p:spPr>
          <a:xfrm>
            <a:off x="4285396" y="4960961"/>
            <a:ext cx="7055895" cy="1078055"/>
          </a:xfrm>
          <a:prstGeom prst="rect">
            <a:avLst/>
          </a:prstGeom>
        </p:spPr>
        <p:txBody>
          <a:bodyPr/>
          <a:lstStyle/>
          <a:p>
            <a:pPr algn="l" defTabSz="850391">
              <a:lnSpc>
                <a:spcPct val="72000"/>
              </a:lnSpc>
              <a:spcBef>
                <a:spcPts val="900"/>
              </a:spcBef>
              <a:defRPr sz="2046">
                <a:solidFill>
                  <a:srgbClr val="FFFFFF"/>
                </a:solidFill>
              </a:defRPr>
            </a:pPr>
            <a:r>
              <a:t>Nome Cognome: Giorgio Di Bartolo</a:t>
            </a:r>
          </a:p>
          <a:p>
            <a:pPr algn="l" defTabSz="850391">
              <a:lnSpc>
                <a:spcPct val="72000"/>
              </a:lnSpc>
              <a:spcBef>
                <a:spcPts val="900"/>
              </a:spcBef>
              <a:defRPr sz="2046">
                <a:solidFill>
                  <a:srgbClr val="FFFFFF"/>
                </a:solidFill>
              </a:defRPr>
            </a:pPr>
            <a:r>
              <a:t>Matricola: 1000001998</a:t>
            </a:r>
          </a:p>
          <a:p>
            <a:pPr algn="l" defTabSz="850391">
              <a:lnSpc>
                <a:spcPct val="72000"/>
              </a:lnSpc>
              <a:spcBef>
                <a:spcPts val="900"/>
              </a:spcBef>
              <a:defRPr sz="2046">
                <a:solidFill>
                  <a:srgbClr val="FFFFFF"/>
                </a:solidFill>
              </a:defRPr>
            </a:pPr>
            <a:r>
              <a:t>Data: 30/04/22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70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7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7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7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3" grpId="1"/>
      <p:bldP build="whole" bldLvl="1" animBg="1" rev="0" advAuto="0" spid="10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Qui, oltre alle immagini base che danno già la possibilità di capire quale canzoni vi sono all’interno della playlist, è presente un bottone che rimanda al sito stesso di Spotify dove sono presenti le varie tracce, possibili da riprodurre"/>
          <p:cNvSpPr txBox="1"/>
          <p:nvPr/>
        </p:nvSpPr>
        <p:spPr>
          <a:xfrm>
            <a:off x="188678" y="138256"/>
            <a:ext cx="11814645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Qui, oltre alle immagini base che danno già la possibilità di capire quale canzoni vi sono all’interno della playlist, è presente un bottone che rimanda al sito stesso di Spotify dove sono presenti le varie tracce, possibili da riprodurre</a:t>
            </a:r>
          </a:p>
        </p:txBody>
      </p:sp>
      <p:pic>
        <p:nvPicPr>
          <p:cNvPr id="178" name="Schermata 2022-04-30 alle 16.29.47.png" descr="Schermata 2022-04-30 alle 16.2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8662" y="937131"/>
            <a:ext cx="7634676" cy="5912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itle 1"/>
          <p:cNvSpPr txBox="1"/>
          <p:nvPr>
            <p:ph type="title"/>
          </p:nvPr>
        </p:nvSpPr>
        <p:spPr>
          <a:xfrm>
            <a:off x="466721" y="586854"/>
            <a:ext cx="3374099" cy="3387499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Descrizione API</a:t>
            </a:r>
          </a:p>
        </p:txBody>
      </p:sp>
      <p:sp>
        <p:nvSpPr>
          <p:cNvPr id="113" name="Content Placeholder 2"/>
          <p:cNvSpPr txBox="1"/>
          <p:nvPr>
            <p:ph type="body" sz="half" idx="1"/>
          </p:nvPr>
        </p:nvSpPr>
        <p:spPr>
          <a:xfrm>
            <a:off x="4539897" y="1788927"/>
            <a:ext cx="6555349" cy="3259867"/>
          </a:xfrm>
          <a:prstGeom prst="rect">
            <a:avLst/>
          </a:prstGeom>
        </p:spPr>
        <p:txBody>
          <a:bodyPr anchor="ctr"/>
          <a:lstStyle/>
          <a:p>
            <a:pPr lvl="1" marL="0" indent="228600">
              <a:spcBef>
                <a:spcPts val="500"/>
              </a:spcBef>
              <a:buSzTx/>
              <a:buFontTx/>
              <a:buNone/>
              <a:defRPr sz="2100"/>
            </a:pPr>
            <a:r>
              <a:t>Le API utilizzate e implementate nel secondo 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100"/>
            </a:pPr>
            <a:r>
              <a:t>mini-homework sono le seguenti:</a:t>
            </a:r>
          </a:p>
          <a:p>
            <a:pPr lvl="1" marL="581526" indent="-200526">
              <a:spcBef>
                <a:spcPts val="500"/>
              </a:spcBef>
              <a:buFontTx/>
              <a:defRPr sz="2100"/>
            </a:pPr>
            <a:r>
              <a:t> Spotify</a:t>
            </a:r>
          </a:p>
          <a:p>
            <a:pPr lvl="1" marL="581526" indent="-200526">
              <a:spcBef>
                <a:spcPts val="500"/>
              </a:spcBef>
              <a:buFontTx/>
              <a:defRPr sz="2100"/>
            </a:pPr>
            <a:r>
              <a:t> RapidApi </a:t>
            </a:r>
          </a:p>
          <a:p>
            <a:pPr lvl="1" marL="0" indent="228600">
              <a:spcBef>
                <a:spcPts val="500"/>
              </a:spcBef>
              <a:buSzTx/>
              <a:buFontTx/>
              <a:buNone/>
              <a:defRPr sz="2100"/>
            </a:pPr>
            <a:r>
              <a:t>- In particolare quest’ultima permette di utilizzare l’API di spoonacular, presente nella lista delle API consigliate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6" name="Schermata 2022-04-30 alle 15.56.47.png" descr="Schermata 2022-04-30 alle 15.5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6887" y="2425428"/>
            <a:ext cx="6705601" cy="332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1"/>
          <p:cNvSpPr txBox="1"/>
          <p:nvPr>
            <p:ph type="title"/>
          </p:nvPr>
        </p:nvSpPr>
        <p:spPr>
          <a:xfrm>
            <a:off x="466721" y="586854"/>
            <a:ext cx="3201368" cy="3387499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  <a:r>
              <a:t>Spotify: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Autorizzazione</a:t>
            </a:r>
          </a:p>
        </p:txBody>
      </p:sp>
      <p:sp>
        <p:nvSpPr>
          <p:cNvPr id="123" name="Spotify richiede una autorizzazione di tipo Oauth2…"/>
          <p:cNvSpPr txBox="1"/>
          <p:nvPr/>
        </p:nvSpPr>
        <p:spPr>
          <a:xfrm>
            <a:off x="5163133" y="1659025"/>
            <a:ext cx="595275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</a:pPr>
            <a:r>
              <a:t>Spotify richiede una autorizzazione di tipo Oauth2</a:t>
            </a:r>
          </a:p>
          <a:p>
            <a:pPr/>
            <a:r>
              <a:t>Di seguito uno screen del codice che mostra l’implementazione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6" name="Schermata 2022-04-30 alle 15.58.21.png" descr="Schermata 2022-04-30 alle 15.5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1287" y="2669392"/>
            <a:ext cx="7493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itle 1"/>
          <p:cNvSpPr txBox="1"/>
          <p:nvPr>
            <p:ph type="title"/>
          </p:nvPr>
        </p:nvSpPr>
        <p:spPr>
          <a:xfrm>
            <a:off x="466721" y="586854"/>
            <a:ext cx="3201368" cy="3387499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  <a:r>
              <a:t>Spotify: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Richiesta</a:t>
            </a:r>
          </a:p>
        </p:txBody>
      </p:sp>
      <p:sp>
        <p:nvSpPr>
          <p:cNvPr id="133" name="Dopo aver ottenuto il token siamo in grado di acquisire i risultati, derivanti da una chiave e da altri elementi che non devono essere necessariamente presenti ma che permettono allo stesso tempo di restringere il campo di richiesta in base ciò che vogli"/>
          <p:cNvSpPr txBox="1"/>
          <p:nvPr/>
        </p:nvSpPr>
        <p:spPr>
          <a:xfrm>
            <a:off x="4928880" y="1212433"/>
            <a:ext cx="6377602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Dopo aver ottenuto il token siamo in grado di acquisire i risultati, derivanti da una chiave e da altri elementi che non devono essere necessariamente presenti ma che permettono allo stesso tempo di restringere il campo di richiesta in base ciò che vogliamo ottenere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Schermata 2022-04-30 alle 16.06.17.png" descr="Schermata 2022-04-30 alle 16.06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925" y="2164655"/>
            <a:ext cx="7591042" cy="232561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Title 1"/>
          <p:cNvSpPr txBox="1"/>
          <p:nvPr>
            <p:ph type="title"/>
          </p:nvPr>
        </p:nvSpPr>
        <p:spPr>
          <a:xfrm>
            <a:off x="183178" y="586854"/>
            <a:ext cx="3671476" cy="3387499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  <a:r>
              <a:t>Spotify: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Formato risposta</a:t>
            </a:r>
          </a:p>
        </p:txBody>
      </p:sp>
      <p:sp>
        <p:nvSpPr>
          <p:cNvPr id="143" name="Contiene vari elementi ognuno dei quali porta a dei campi utilizzati nel sito come: foto, URL e nome (tutto in base alla richiesta effettuata)"/>
          <p:cNvSpPr txBox="1"/>
          <p:nvPr/>
        </p:nvSpPr>
        <p:spPr>
          <a:xfrm>
            <a:off x="4749858" y="1383070"/>
            <a:ext cx="679517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Contiene vari elementi ognuno dei quali porta a dei campi utilizzati nel sito come: foto, URL e nome (tutto in base alla richiesta effettuata)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Rectangle 9"/>
          <p:cNvSpPr/>
          <p:nvPr/>
        </p:nvSpPr>
        <p:spPr>
          <a:xfrm>
            <a:off x="-1" y="3810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762831" y="960210"/>
            <a:ext cx="3104390" cy="3387498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  <a:r>
              <a:t>Rapid API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Spoonacular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Richiesta e autorizzazione</a:t>
            </a:r>
          </a:p>
        </p:txBody>
      </p:sp>
      <p:pic>
        <p:nvPicPr>
          <p:cNvPr id="153" name="Schermata 2022-04-30 alle 16.12.22.png" descr="Schermata 2022-04-30 alle 16.12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8118" y="2815317"/>
            <a:ext cx="7521079" cy="120708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Quest’ultima richiede una autorizzazione di tipo API key…"/>
          <p:cNvSpPr txBox="1"/>
          <p:nvPr/>
        </p:nvSpPr>
        <p:spPr>
          <a:xfrm>
            <a:off x="4200207" y="919594"/>
            <a:ext cx="7896902" cy="179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Quest’ultima richiede una autorizzazione di tipo API key</a:t>
            </a:r>
          </a:p>
          <a:p>
            <a:pPr/>
            <a:r>
              <a:t>Oltre al campo Host, che permette di interagire con Spoonacular e la key, nella fetch contiene:</a:t>
            </a:r>
          </a:p>
          <a:p>
            <a:pPr marL="180473" indent="-180473">
              <a:buSzPct val="100000"/>
              <a:buChar char="•"/>
            </a:pPr>
            <a:r>
              <a:t>un url che permette di effettuare la richiesta, passato un campo come parametro</a:t>
            </a:r>
          </a:p>
          <a:p>
            <a:pPr marL="180473" indent="-180473">
              <a:buSzPct val="100000"/>
              <a:buChar char="•"/>
            </a:pPr>
            <a:r>
              <a:t>Un campo rettato a true che da la possibilità di visionare altri campi della risposta</a:t>
            </a:r>
          </a:p>
          <a:p>
            <a:pPr marL="180473" indent="-180473">
              <a:buSzPct val="100000"/>
              <a:buChar char="•"/>
            </a:pPr>
            <a:r>
              <a:t>Options che contiene host e chiave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7" name="Schermata 2022-04-30 alle 16.19.07.png" descr="Schermata 2022-04-30 alle 16.19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1911" y="978943"/>
            <a:ext cx="7132395" cy="537201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Rectangle 15"/>
          <p:cNvSpPr/>
          <p:nvPr/>
        </p:nvSpPr>
        <p:spPr>
          <a:xfrm flipH="1" rot="5400000">
            <a:off x="767923" y="3588084"/>
            <a:ext cx="2501980" cy="4037843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Freeform: Shape 17"/>
          <p:cNvSpPr/>
          <p:nvPr/>
        </p:nvSpPr>
        <p:spPr>
          <a:xfrm rot="20635413">
            <a:off x="-501737" y="969717"/>
            <a:ext cx="3900358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19"/>
          <p:cNvSpPr/>
          <p:nvPr/>
        </p:nvSpPr>
        <p:spPr>
          <a:xfrm flipH="1" rot="5400000">
            <a:off x="-1410094" y="1399943"/>
            <a:ext cx="6858005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xfrm>
            <a:off x="196964" y="728472"/>
            <a:ext cx="3643904" cy="3387498"/>
          </a:xfrm>
          <a:prstGeom prst="rect">
            <a:avLst/>
          </a:prstGeom>
        </p:spPr>
        <p:txBody>
          <a:bodyPr anchor="b"/>
          <a:lstStyle/>
          <a:p>
            <a:pPr algn="r">
              <a:defRPr sz="4000">
                <a:solidFill>
                  <a:srgbClr val="FFFFFF"/>
                </a:solidFill>
              </a:defRPr>
            </a:pPr>
            <a:r>
              <a:t>Rapid API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Spoonacular</a:t>
            </a:r>
          </a:p>
          <a:p>
            <a:pPr algn="r">
              <a:defRPr sz="4000">
                <a:solidFill>
                  <a:srgbClr val="FFFFFF"/>
                </a:solidFill>
              </a:defRPr>
            </a:pPr>
            <a:r>
              <a:t>Formato risposta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hermata 2022-04-30 alle 16.22.20.png" descr="Schermata 2022-04-30 alle 16.22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0725" y="2931985"/>
            <a:ext cx="5737419" cy="12758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 11"/>
          <p:cNvSpPr/>
          <p:nvPr/>
        </p:nvSpPr>
        <p:spPr>
          <a:xfrm flipH="1" rot="5400000">
            <a:off x="-1410084" y="1410081"/>
            <a:ext cx="6858001" cy="4037838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rgbClr val="2F5597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Rectangle 13"/>
          <p:cNvSpPr/>
          <p:nvPr/>
        </p:nvSpPr>
        <p:spPr>
          <a:xfrm flipH="1" rot="5400000">
            <a:off x="-1410085" y="1420219"/>
            <a:ext cx="6858000" cy="40378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15"/>
          <p:cNvSpPr/>
          <p:nvPr/>
        </p:nvSpPr>
        <p:spPr>
          <a:xfrm flipH="1" rot="5400000">
            <a:off x="767923" y="3588084"/>
            <a:ext cx="2501980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Freeform: Shape 17"/>
          <p:cNvSpPr/>
          <p:nvPr/>
        </p:nvSpPr>
        <p:spPr>
          <a:xfrm rot="20635413">
            <a:off x="-501737" y="969717"/>
            <a:ext cx="3900357" cy="417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70" y="486"/>
                </a:moveTo>
                <a:cubicBezTo>
                  <a:pt x="18180" y="1853"/>
                  <a:pt x="21600" y="5954"/>
                  <a:pt x="21600" y="10800"/>
                </a:cubicBezTo>
                <a:cubicBezTo>
                  <a:pt x="21600" y="16765"/>
                  <a:pt x="16419" y="21600"/>
                  <a:pt x="10029" y="21600"/>
                </a:cubicBezTo>
                <a:cubicBezTo>
                  <a:pt x="6034" y="21600"/>
                  <a:pt x="2513" y="19711"/>
                  <a:pt x="433" y="16838"/>
                </a:cubicBezTo>
                <a:lnTo>
                  <a:pt x="0" y="16173"/>
                </a:lnTo>
                <a:lnTo>
                  <a:pt x="4604" y="1263"/>
                </a:lnTo>
                <a:lnTo>
                  <a:pt x="5524" y="849"/>
                </a:lnTo>
                <a:cubicBezTo>
                  <a:pt x="6909" y="302"/>
                  <a:pt x="8431" y="0"/>
                  <a:pt x="10029" y="0"/>
                </a:cubicBezTo>
                <a:cubicBezTo>
                  <a:pt x="11227" y="0"/>
                  <a:pt x="12383" y="170"/>
                  <a:pt x="13470" y="486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Rectangle 19"/>
          <p:cNvSpPr/>
          <p:nvPr/>
        </p:nvSpPr>
        <p:spPr>
          <a:xfrm flipH="1" rot="5400000">
            <a:off x="-1410093" y="1399943"/>
            <a:ext cx="6858004" cy="403783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FAADC">
                  <a:alpha val="1100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Title 1"/>
          <p:cNvSpPr txBox="1"/>
          <p:nvPr>
            <p:ph type="title"/>
          </p:nvPr>
        </p:nvSpPr>
        <p:spPr>
          <a:xfrm>
            <a:off x="196964" y="728472"/>
            <a:ext cx="3643904" cy="3387498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Funzionamento del sito </a:t>
            </a:r>
          </a:p>
        </p:txBody>
      </p:sp>
      <p:sp>
        <p:nvSpPr>
          <p:cNvPr id="172" name="Attraverso un bottone implementato nella prima pagina rimando ad una seconda pagina dove è possibile fare una ricerca per tipologia; è possibile cercare una ricetta o una playlist"/>
          <p:cNvSpPr txBox="1"/>
          <p:nvPr/>
        </p:nvSpPr>
        <p:spPr>
          <a:xfrm>
            <a:off x="5266132" y="1704929"/>
            <a:ext cx="5566422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Attraverso un bottone implementato nella prima pagina rimando ad una seconda pagina dove è possibile fare una ricerca per tipologia; è possibile cercare una ricetta o una playlist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 questa, oltre ad un piccolo sommario, attraverso un pulsante che rimanda al sito, è possibile visionare la ricetta stessa"/>
          <p:cNvSpPr txBox="1"/>
          <p:nvPr/>
        </p:nvSpPr>
        <p:spPr>
          <a:xfrm>
            <a:off x="690254" y="468456"/>
            <a:ext cx="112203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 questa, oltre ad un piccolo sommario, attraverso un pulsante che rimanda al sito, è possibile visionare la ricetta stessa</a:t>
            </a:r>
          </a:p>
        </p:txBody>
      </p:sp>
      <p:pic>
        <p:nvPicPr>
          <p:cNvPr id="175" name="Schermata 2022-04-30 alle 16.29.36.png" descr="Schermata 2022-04-30 alle 16.2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303" y="986205"/>
            <a:ext cx="8351367" cy="5726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