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02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0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208" name="Google Shape;20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09" name="Google Shape;20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359" name="Google Shape;35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60" name="Google Shape;36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372" name="Google Shape;37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73" name="Google Shape;373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385" name="Google Shape;38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86" name="Google Shape;386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398" name="Google Shape;39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99" name="Google Shape;399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412" name="Google Shape;41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13" name="Google Shape;413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426" name="Google Shape;42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27" name="Google Shape;427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440" name="Google Shape;44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41" name="Google Shape;441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455" name="Google Shape;45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56" name="Google Shape;456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470" name="Google Shape;47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71" name="Google Shape;471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485" name="Google Shape;48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86" name="Google Shape;486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231" name="Google Shape;23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2" name="Google Shape;23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499" name="Google Shape;49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00" name="Google Shape;500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513" name="Google Shape;51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14" name="Google Shape;514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526" name="Google Shape;52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27" name="Google Shape;527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540" name="Google Shape;54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41" name="Google Shape;541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553" name="Google Shape;55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54" name="Google Shape;554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565" name="Google Shape;56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66" name="Google Shape;566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2acb259a0e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582" name="Google Shape;582;g12acb259a0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83" name="Google Shape;583;g12acb259a0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599" name="Google Shape;59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00" name="Google Shape;600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611" name="Google Shape;61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12" name="Google Shape;612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623" name="Google Shape;62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24" name="Google Shape;624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251" name="Google Shape;25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52" name="Google Shape;25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634" name="Google Shape;63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35" name="Google Shape;635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648" name="Google Shape;64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49" name="Google Shape;649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662" name="Google Shape;66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63" name="Google Shape;663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678" name="Google Shape;67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79" name="Google Shape;679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697" name="Google Shape;69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98" name="Google Shape;698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719" name="Google Shape;719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20" name="Google Shape;720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0" name="Google Shape;75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271" name="Google Shape;27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72" name="Google Shape;27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285" name="Google Shape;28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86" name="Google Shape;28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298" name="Google Shape;29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99" name="Google Shape;29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315" name="Google Shape;31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16" name="Google Shape;31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326" name="Google Shape;3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27" name="Google Shape;327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347" name="Google Shape;34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48" name="Google Shape;348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2838451" y="30163"/>
            <a:ext cx="4114800" cy="755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 rot="5400000">
            <a:off x="5002213" y="2193925"/>
            <a:ext cx="5457825" cy="188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 rot="5400000">
            <a:off x="1146176" y="379413"/>
            <a:ext cx="5457825" cy="551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, testo e contenuto" type="txAndObj">
  <p:cSld name="TEXT_AND_OBJEC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1116013" y="1752600"/>
            <a:ext cx="37036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2" type="body"/>
          </p:nvPr>
        </p:nvSpPr>
        <p:spPr>
          <a:xfrm>
            <a:off x="4972050" y="1752600"/>
            <a:ext cx="370363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abella" type="tbl">
  <p:cSld name="TABL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grafico" type="chart">
  <p:cSld name="CHAR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/>
          <p:nvPr>
            <p:ph idx="2" type="chart"/>
          </p:nvPr>
        </p:nvSpPr>
        <p:spPr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4" name="Google Shape;134;p20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0" name="Google Shape;140;p21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grafico" type="chart">
  <p:cSld name="CHAR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/>
          <p:nvPr>
            <p:ph idx="2" type="chart"/>
          </p:nvPr>
        </p:nvSpPr>
        <p:spPr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1116013" y="1752600"/>
            <a:ext cx="37036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2" type="body"/>
          </p:nvPr>
        </p:nvSpPr>
        <p:spPr>
          <a:xfrm>
            <a:off x="4972050" y="1752600"/>
            <a:ext cx="370363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3" name="Google Shape;153;p23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5" name="Google Shape;155;p23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57" name="Google Shape;157;p23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62" name="Google Shape;162;p24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66" name="Google Shape;166;p25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67" name="Google Shape;167;p25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71" name="Google Shape;171;p26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72" name="Google Shape;172;p26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73" name="Google Shape;173;p26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7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79" name="Google Shape;179;p27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80" name="Google Shape;180;p27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 rot="5400000">
            <a:off x="2838451" y="30163"/>
            <a:ext cx="4114800" cy="755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28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86" name="Google Shape;186;p28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87" name="Google Shape;187;p28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 rot="5400000">
            <a:off x="5002213" y="2193925"/>
            <a:ext cx="5457825" cy="188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 rot="5400000">
            <a:off x="1146176" y="379413"/>
            <a:ext cx="5457825" cy="551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29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92" name="Google Shape;192;p29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, testo e contenuto" type="txAndObj">
  <p:cSld name="TEXT_AND_OBJEC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1116013" y="1752600"/>
            <a:ext cx="37036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30"/>
          <p:cNvSpPr txBox="1"/>
          <p:nvPr>
            <p:ph idx="2" type="body"/>
          </p:nvPr>
        </p:nvSpPr>
        <p:spPr>
          <a:xfrm>
            <a:off x="4972050" y="1752600"/>
            <a:ext cx="370363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30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99" name="Google Shape;199;p30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200" name="Google Shape;200;p30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abella" type="tbl">
  <p:cSld name="TABLE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1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204" name="Google Shape;204;p31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205" name="Google Shape;205;p31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116013" y="1752600"/>
            <a:ext cx="37036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972050" y="1752600"/>
            <a:ext cx="370363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28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1" name="Google Shape;11;p1"/>
            <p:cNvSpPr/>
            <p:nvPr/>
          </p:nvSpPr>
          <p:spPr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6"/>
          <p:cNvGrpSpPr/>
          <p:nvPr/>
        </p:nvGrpSpPr>
        <p:grpSpPr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7" name="Google Shape;107;p16"/>
            <p:cNvSpPr/>
            <p:nvPr/>
          </p:nvSpPr>
          <p:spPr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6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6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16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9" Type="http://schemas.openxmlformats.org/officeDocument/2006/relationships/image" Target="../media/image2.png"/><Relationship Id="rId5" Type="http://schemas.openxmlformats.org/officeDocument/2006/relationships/image" Target="../media/image4.jp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ocs.python.org/3/library/index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2"/>
          <p:cNvSpPr txBox="1"/>
          <p:nvPr>
            <p:ph idx="1" type="subTitle"/>
          </p:nvPr>
        </p:nvSpPr>
        <p:spPr>
          <a:xfrm>
            <a:off x="2247900" y="1246505"/>
            <a:ext cx="6242050" cy="638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22433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P01: Funzioni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2"/>
          <p:cNvSpPr txBox="1"/>
          <p:nvPr>
            <p:ph type="ctrTitle"/>
          </p:nvPr>
        </p:nvSpPr>
        <p:spPr>
          <a:xfrm>
            <a:off x="2249488" y="360363"/>
            <a:ext cx="6199187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[FIM]  FONDAMENTI DI INFORMATICA</a:t>
            </a:r>
            <a:b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	per medicina e chirurgia high tech</a:t>
            </a: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" name="Google Shape;214;p32"/>
          <p:cNvGrpSpPr/>
          <p:nvPr/>
        </p:nvGrpSpPr>
        <p:grpSpPr>
          <a:xfrm>
            <a:off x="0" y="2762250"/>
            <a:ext cx="9145588" cy="4098925"/>
            <a:chOff x="0" y="1738"/>
            <a:chExt cx="5761" cy="2582"/>
          </a:xfrm>
        </p:grpSpPr>
        <p:pic>
          <p:nvPicPr>
            <p:cNvPr descr="Fondino" id="215" name="Google Shape;215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ogo +marchio" id="216" name="Google Shape;216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ascia" id="217" name="Google Shape;217;p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8" name="Google Shape;218;p32"/>
          <p:cNvSpPr txBox="1"/>
          <p:nvPr/>
        </p:nvSpPr>
        <p:spPr>
          <a:xfrm>
            <a:off x="2247900" y="5988050"/>
            <a:ext cx="65659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 cap="small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Tutti i diritti relativi al presente materiale didattico ed al suo contenuto sono riservati a Sapienza e ai suoi autori (o docenti che lo hanno prodotto). È consentito l'uso personale dello stesso da parte dello studente a fini di studio. Ne è vietata nel modo più assoluto la diffusione, duplicazione, cessione, trasmissione, distribuzione a terzi o al pubblico pena le sanzioni applicabili per legge</a:t>
            </a:r>
            <a:endParaRPr b="0" i="0" sz="800" u="none" cap="small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small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3s-w" id="219" name="Google Shape;219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65250" y="4651375"/>
            <a:ext cx="723900" cy="393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pienza-w-ppt" id="220" name="Google Shape;220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65250" y="3643313"/>
            <a:ext cx="2859088" cy="8588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-w" id="221" name="Google Shape;221;p32"/>
          <p:cNvPicPr preferRelativeResize="0"/>
          <p:nvPr/>
        </p:nvPicPr>
        <p:blipFill rotWithShape="1">
          <a:blip r:embed="rId8">
            <a:alphaModFix/>
          </a:blip>
          <a:srcRect b="58682" l="0" r="23015" t="0"/>
          <a:stretch/>
        </p:blipFill>
        <p:spPr>
          <a:xfrm>
            <a:off x="1365250" y="5375275"/>
            <a:ext cx="723900" cy="165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-txt-w" id="222" name="Google Shape;222;p32"/>
          <p:cNvPicPr preferRelativeResize="0"/>
          <p:nvPr/>
        </p:nvPicPr>
        <p:blipFill rotWithShape="1">
          <a:blip r:embed="rId9">
            <a:alphaModFix/>
          </a:blip>
          <a:srcRect b="6010" l="0" r="0" t="0"/>
          <a:stretch/>
        </p:blipFill>
        <p:spPr>
          <a:xfrm>
            <a:off x="2352675" y="5375275"/>
            <a:ext cx="6181725" cy="1889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3s-txt-w" id="223" name="Google Shape;223;p3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351088" y="4748213"/>
            <a:ext cx="6183312" cy="20161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/>
          <p:nvPr/>
        </p:nvSpPr>
        <p:spPr>
          <a:xfrm>
            <a:off x="2247900" y="2847975"/>
            <a:ext cx="6462713" cy="39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 cap="small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Corso di Laurea in Medicina e Chirurgia High Tech</a:t>
            </a:r>
            <a:endParaRPr b="0" i="0" sz="2000" u="none" cap="small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32"/>
          <p:cNvSpPr/>
          <p:nvPr/>
        </p:nvSpPr>
        <p:spPr>
          <a:xfrm>
            <a:off x="2247900" y="2281555"/>
            <a:ext cx="2988945" cy="347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Prof. Christian Napoli</a:t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/>
          <p:nvPr/>
        </p:nvSpPr>
        <p:spPr>
          <a:xfrm>
            <a:off x="5589905" y="2281555"/>
            <a:ext cx="3340735" cy="347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c.napoli@uniroma1.it</a:t>
            </a:r>
            <a:endParaRPr b="0" i="1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2"/>
          <p:cNvSpPr/>
          <p:nvPr/>
        </p:nvSpPr>
        <p:spPr>
          <a:xfrm>
            <a:off x="2247925" y="1909743"/>
            <a:ext cx="2988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Dott. Giorgio De Magistris</a:t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2"/>
          <p:cNvSpPr/>
          <p:nvPr/>
        </p:nvSpPr>
        <p:spPr>
          <a:xfrm>
            <a:off x="5722880" y="1934155"/>
            <a:ext cx="33408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demagistris@diag.uniroma1.it</a:t>
            </a:r>
            <a:endParaRPr b="0" i="1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1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3" name="Google Shape;363;p41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Call Stack</a:t>
            </a:r>
            <a:endParaRPr/>
          </a:p>
        </p:txBody>
      </p:sp>
      <p:sp>
        <p:nvSpPr>
          <p:cNvPr id="364" name="Google Shape;364;p41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1"/>
          <p:cNvSpPr txBox="1"/>
          <p:nvPr/>
        </p:nvSpPr>
        <p:spPr>
          <a:xfrm>
            <a:off x="1167000" y="952800"/>
            <a:ext cx="3000000" cy="49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foo2(a:int, b:int, c:int)-&gt;int: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 = a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 = b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 = c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+ b + c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foo1(a:int, b:int)-&gt;int: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 = a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 = b *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 = foo2(a, b, a + b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run():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 = foo1(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print(r)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run()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Google Shape;366;p41"/>
          <p:cNvSpPr/>
          <p:nvPr/>
        </p:nvSpPr>
        <p:spPr>
          <a:xfrm>
            <a:off x="6289200" y="5018100"/>
            <a:ext cx="2169000" cy="88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__main__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1"/>
          <p:cNvSpPr/>
          <p:nvPr/>
        </p:nvSpPr>
        <p:spPr>
          <a:xfrm>
            <a:off x="468350" y="5386050"/>
            <a:ext cx="435000" cy="228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1"/>
          <p:cNvSpPr/>
          <p:nvPr/>
        </p:nvSpPr>
        <p:spPr>
          <a:xfrm>
            <a:off x="6289200" y="4131000"/>
            <a:ext cx="2169000" cy="88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1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P01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Funzioni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2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6" name="Google Shape;376;p42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Call Stack</a:t>
            </a:r>
            <a:endParaRPr/>
          </a:p>
        </p:txBody>
      </p:sp>
      <p:sp>
        <p:nvSpPr>
          <p:cNvPr id="377" name="Google Shape;377;p42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2"/>
          <p:cNvSpPr txBox="1"/>
          <p:nvPr/>
        </p:nvSpPr>
        <p:spPr>
          <a:xfrm>
            <a:off x="1167000" y="952800"/>
            <a:ext cx="3000000" cy="49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foo2(a:int, b:int, c:int)-&gt;int: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 = a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 = b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 = c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+ b + c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foo1(a:int, b:int)-&gt;int: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 = a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 = b *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 = foo2(a, b, a + b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run():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 = foo1(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print(r)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run()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9" name="Google Shape;379;p42"/>
          <p:cNvSpPr/>
          <p:nvPr/>
        </p:nvSpPr>
        <p:spPr>
          <a:xfrm>
            <a:off x="6289200" y="5018100"/>
            <a:ext cx="2169000" cy="88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__main__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2"/>
          <p:cNvSpPr/>
          <p:nvPr/>
        </p:nvSpPr>
        <p:spPr>
          <a:xfrm>
            <a:off x="468350" y="4300650"/>
            <a:ext cx="435000" cy="228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2"/>
          <p:cNvSpPr/>
          <p:nvPr/>
        </p:nvSpPr>
        <p:spPr>
          <a:xfrm>
            <a:off x="6289200" y="4131000"/>
            <a:ext cx="2169000" cy="88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2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P01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Funzioni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3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9" name="Google Shape;389;p43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Call Stack</a:t>
            </a:r>
            <a:endParaRPr/>
          </a:p>
        </p:txBody>
      </p:sp>
      <p:sp>
        <p:nvSpPr>
          <p:cNvPr id="390" name="Google Shape;390;p43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3"/>
          <p:cNvSpPr txBox="1"/>
          <p:nvPr/>
        </p:nvSpPr>
        <p:spPr>
          <a:xfrm>
            <a:off x="1167000" y="952800"/>
            <a:ext cx="3000000" cy="49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foo2(a:int, b:int, c:int)-&gt;int: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 = a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 = b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 = c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+ b + c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foo1(a:int, b:int)-&gt;int: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 = a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 = b *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 = foo2(a, b, a + b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run():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 = foo1(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print(r)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run()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2" name="Google Shape;392;p43"/>
          <p:cNvSpPr/>
          <p:nvPr/>
        </p:nvSpPr>
        <p:spPr>
          <a:xfrm>
            <a:off x="6289200" y="5018100"/>
            <a:ext cx="2169000" cy="88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__main__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3"/>
          <p:cNvSpPr/>
          <p:nvPr/>
        </p:nvSpPr>
        <p:spPr>
          <a:xfrm>
            <a:off x="6289200" y="4131000"/>
            <a:ext cx="2169000" cy="88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2; b = 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3"/>
          <p:cNvSpPr/>
          <p:nvPr/>
        </p:nvSpPr>
        <p:spPr>
          <a:xfrm>
            <a:off x="468350" y="4709525"/>
            <a:ext cx="435000" cy="228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3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P01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Funzioni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2" name="Google Shape;402;p44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Call Stack</a:t>
            </a:r>
            <a:endParaRPr/>
          </a:p>
        </p:txBody>
      </p:sp>
      <p:sp>
        <p:nvSpPr>
          <p:cNvPr id="403" name="Google Shape;403;p44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4"/>
          <p:cNvSpPr txBox="1"/>
          <p:nvPr/>
        </p:nvSpPr>
        <p:spPr>
          <a:xfrm>
            <a:off x="1167000" y="952800"/>
            <a:ext cx="3000000" cy="49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foo2(a:int, b:int, c:int)-&gt;int: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 = a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 = b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 = c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+ b + c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foo1(a:int, b:int)-&gt;int: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 = a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 = b *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 = foo2(a, b, a + b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run():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 = foo1(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print(r)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run()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5" name="Google Shape;405;p44"/>
          <p:cNvSpPr/>
          <p:nvPr/>
        </p:nvSpPr>
        <p:spPr>
          <a:xfrm>
            <a:off x="6289200" y="5018100"/>
            <a:ext cx="2169000" cy="88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__main__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4"/>
          <p:cNvSpPr/>
          <p:nvPr/>
        </p:nvSpPr>
        <p:spPr>
          <a:xfrm>
            <a:off x="6289200" y="4131000"/>
            <a:ext cx="2169000" cy="88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2; b = 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44"/>
          <p:cNvSpPr/>
          <p:nvPr/>
        </p:nvSpPr>
        <p:spPr>
          <a:xfrm>
            <a:off x="468350" y="4709525"/>
            <a:ext cx="435000" cy="228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44"/>
          <p:cNvSpPr/>
          <p:nvPr/>
        </p:nvSpPr>
        <p:spPr>
          <a:xfrm>
            <a:off x="6289200" y="3243900"/>
            <a:ext cx="2169000" cy="88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4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P01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Funzioni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5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6" name="Google Shape;416;p45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Call Stack</a:t>
            </a:r>
            <a:endParaRPr/>
          </a:p>
        </p:txBody>
      </p:sp>
      <p:sp>
        <p:nvSpPr>
          <p:cNvPr id="417" name="Google Shape;417;p45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5"/>
          <p:cNvSpPr txBox="1"/>
          <p:nvPr/>
        </p:nvSpPr>
        <p:spPr>
          <a:xfrm>
            <a:off x="1167000" y="952800"/>
            <a:ext cx="3000000" cy="49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foo2(a:int, b:int, c:int)-&gt;int: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 = a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 = b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 = c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+ b + c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foo1(a:int, b:int)-&gt;int: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 = a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 = b *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 = foo2(a, b, a + b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run():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 = foo1(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print(r)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run()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9" name="Google Shape;419;p45"/>
          <p:cNvSpPr/>
          <p:nvPr/>
        </p:nvSpPr>
        <p:spPr>
          <a:xfrm>
            <a:off x="6289200" y="5018100"/>
            <a:ext cx="2169000" cy="88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__main__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5"/>
          <p:cNvSpPr/>
          <p:nvPr/>
        </p:nvSpPr>
        <p:spPr>
          <a:xfrm>
            <a:off x="6289200" y="4131000"/>
            <a:ext cx="2169000" cy="88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2; b = 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5"/>
          <p:cNvSpPr/>
          <p:nvPr/>
        </p:nvSpPr>
        <p:spPr>
          <a:xfrm>
            <a:off x="468350" y="2765500"/>
            <a:ext cx="435000" cy="228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5"/>
          <p:cNvSpPr/>
          <p:nvPr/>
        </p:nvSpPr>
        <p:spPr>
          <a:xfrm>
            <a:off x="6289200" y="3243900"/>
            <a:ext cx="2169000" cy="88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2; b = 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5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P01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Funzioni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6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0" name="Google Shape;430;p46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Call Stack</a:t>
            </a:r>
            <a:endParaRPr/>
          </a:p>
        </p:txBody>
      </p:sp>
      <p:sp>
        <p:nvSpPr>
          <p:cNvPr id="431" name="Google Shape;431;p46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46"/>
          <p:cNvSpPr txBox="1"/>
          <p:nvPr/>
        </p:nvSpPr>
        <p:spPr>
          <a:xfrm>
            <a:off x="1167000" y="952800"/>
            <a:ext cx="3000000" cy="49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foo2(a:int, b:int, c:int)-&gt;int: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 = a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 = b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 = c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+ b + c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foo1(a:int, b:int)-&gt;int: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 = a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 = b *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 = foo2(a, b, a + b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run():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 = foo1(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print(r)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run()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3" name="Google Shape;433;p46"/>
          <p:cNvSpPr/>
          <p:nvPr/>
        </p:nvSpPr>
        <p:spPr>
          <a:xfrm>
            <a:off x="6289200" y="5018100"/>
            <a:ext cx="2169000" cy="88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__main__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46"/>
          <p:cNvSpPr/>
          <p:nvPr/>
        </p:nvSpPr>
        <p:spPr>
          <a:xfrm>
            <a:off x="6289200" y="4131000"/>
            <a:ext cx="2169000" cy="88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2; b = 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46"/>
          <p:cNvSpPr/>
          <p:nvPr/>
        </p:nvSpPr>
        <p:spPr>
          <a:xfrm>
            <a:off x="6289200" y="3243900"/>
            <a:ext cx="2169000" cy="88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3; b = 6;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46"/>
          <p:cNvSpPr/>
          <p:nvPr/>
        </p:nvSpPr>
        <p:spPr>
          <a:xfrm>
            <a:off x="468350" y="3200400"/>
            <a:ext cx="435000" cy="228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6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P01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Funzioni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7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4" name="Google Shape;444;p47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Call Stack</a:t>
            </a:r>
            <a:endParaRPr/>
          </a:p>
        </p:txBody>
      </p:sp>
      <p:sp>
        <p:nvSpPr>
          <p:cNvPr id="445" name="Google Shape;445;p47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47"/>
          <p:cNvSpPr txBox="1"/>
          <p:nvPr/>
        </p:nvSpPr>
        <p:spPr>
          <a:xfrm>
            <a:off x="1167000" y="952800"/>
            <a:ext cx="3000000" cy="49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foo2(a:int, b:int, c:int)-&gt;int: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 = a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 = b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 = c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+ b + c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foo1(a:int, b:int)-&gt;int: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 = a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 = b *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 = foo2(a, b, a + b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run():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 = foo1(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print(r)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run()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7" name="Google Shape;447;p47"/>
          <p:cNvSpPr/>
          <p:nvPr/>
        </p:nvSpPr>
        <p:spPr>
          <a:xfrm>
            <a:off x="6289200" y="5018100"/>
            <a:ext cx="2169000" cy="88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__main__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47"/>
          <p:cNvSpPr/>
          <p:nvPr/>
        </p:nvSpPr>
        <p:spPr>
          <a:xfrm>
            <a:off x="6289200" y="4131000"/>
            <a:ext cx="2169000" cy="88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2; b = 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7"/>
          <p:cNvSpPr/>
          <p:nvPr/>
        </p:nvSpPr>
        <p:spPr>
          <a:xfrm>
            <a:off x="6289200" y="3243900"/>
            <a:ext cx="2169000" cy="88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3; b = 6;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47"/>
          <p:cNvSpPr/>
          <p:nvPr/>
        </p:nvSpPr>
        <p:spPr>
          <a:xfrm>
            <a:off x="468350" y="3200400"/>
            <a:ext cx="435000" cy="228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47"/>
          <p:cNvSpPr/>
          <p:nvPr/>
        </p:nvSpPr>
        <p:spPr>
          <a:xfrm>
            <a:off x="6289200" y="2356800"/>
            <a:ext cx="2169000" cy="88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foo2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47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P01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Funzioni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8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9" name="Google Shape;459;p48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Call Stack</a:t>
            </a:r>
            <a:endParaRPr/>
          </a:p>
        </p:txBody>
      </p:sp>
      <p:sp>
        <p:nvSpPr>
          <p:cNvPr id="460" name="Google Shape;460;p48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48"/>
          <p:cNvSpPr txBox="1"/>
          <p:nvPr/>
        </p:nvSpPr>
        <p:spPr>
          <a:xfrm>
            <a:off x="1167000" y="952800"/>
            <a:ext cx="3000000" cy="49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foo2(a:int, b:int, c:int)-&gt;int: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 = a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 = b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 = c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+ b + c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foo1(a:int, b:int)-&gt;int: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 = a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 = b *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 = foo2(a, b, a + b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run():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 = foo1(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print(r)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run()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2" name="Google Shape;462;p48"/>
          <p:cNvSpPr/>
          <p:nvPr/>
        </p:nvSpPr>
        <p:spPr>
          <a:xfrm>
            <a:off x="6289200" y="5018100"/>
            <a:ext cx="2169000" cy="88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__main__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48"/>
          <p:cNvSpPr/>
          <p:nvPr/>
        </p:nvSpPr>
        <p:spPr>
          <a:xfrm>
            <a:off x="6289200" y="4131000"/>
            <a:ext cx="2169000" cy="88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2; b = 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48"/>
          <p:cNvSpPr/>
          <p:nvPr/>
        </p:nvSpPr>
        <p:spPr>
          <a:xfrm>
            <a:off x="6289200" y="3243900"/>
            <a:ext cx="2169000" cy="88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3; b = 6;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48"/>
          <p:cNvSpPr/>
          <p:nvPr/>
        </p:nvSpPr>
        <p:spPr>
          <a:xfrm>
            <a:off x="468350" y="1479400"/>
            <a:ext cx="435000" cy="228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48"/>
          <p:cNvSpPr/>
          <p:nvPr/>
        </p:nvSpPr>
        <p:spPr>
          <a:xfrm>
            <a:off x="6289200" y="2356800"/>
            <a:ext cx="2169000" cy="88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foo2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3; b = 6; c =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48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P01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Funzioni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9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4" name="Google Shape;474;p49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Call Stack</a:t>
            </a:r>
            <a:endParaRPr/>
          </a:p>
        </p:txBody>
      </p:sp>
      <p:sp>
        <p:nvSpPr>
          <p:cNvPr id="475" name="Google Shape;475;p49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49"/>
          <p:cNvSpPr txBox="1"/>
          <p:nvPr/>
        </p:nvSpPr>
        <p:spPr>
          <a:xfrm>
            <a:off x="1167000" y="952800"/>
            <a:ext cx="3000000" cy="49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foo2(a:int, b:int, c:int)-&gt;int: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 = a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 = b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 = c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+ b + c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foo1(a:int, b:int)-&gt;int: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 = a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 = b *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 = foo2(a, b, a + b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run():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 = foo1(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print(r)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run()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7" name="Google Shape;477;p49"/>
          <p:cNvSpPr/>
          <p:nvPr/>
        </p:nvSpPr>
        <p:spPr>
          <a:xfrm>
            <a:off x="6289200" y="5018100"/>
            <a:ext cx="2169000" cy="88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__main__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49"/>
          <p:cNvSpPr/>
          <p:nvPr/>
        </p:nvSpPr>
        <p:spPr>
          <a:xfrm>
            <a:off x="6289200" y="4131000"/>
            <a:ext cx="2169000" cy="88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2; b = 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49"/>
          <p:cNvSpPr/>
          <p:nvPr/>
        </p:nvSpPr>
        <p:spPr>
          <a:xfrm>
            <a:off x="6289200" y="3243900"/>
            <a:ext cx="2169000" cy="88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3; b = 6;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49"/>
          <p:cNvSpPr/>
          <p:nvPr/>
        </p:nvSpPr>
        <p:spPr>
          <a:xfrm>
            <a:off x="6289200" y="2356800"/>
            <a:ext cx="2169000" cy="88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foo2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5; b = 8; c = 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49"/>
          <p:cNvSpPr/>
          <p:nvPr/>
        </p:nvSpPr>
        <p:spPr>
          <a:xfrm>
            <a:off x="468350" y="2077850"/>
            <a:ext cx="435000" cy="228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49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P01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Funzioni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0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9" name="Google Shape;489;p50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Call Stack</a:t>
            </a:r>
            <a:endParaRPr/>
          </a:p>
        </p:txBody>
      </p:sp>
      <p:sp>
        <p:nvSpPr>
          <p:cNvPr id="490" name="Google Shape;490;p50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50"/>
          <p:cNvSpPr txBox="1"/>
          <p:nvPr/>
        </p:nvSpPr>
        <p:spPr>
          <a:xfrm>
            <a:off x="1167000" y="952800"/>
            <a:ext cx="3000000" cy="49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foo2(a:int, b:int, c:int)-&gt;int: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 = a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 = b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 = c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+ b + c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foo1(a:int, b:int)-&gt;int: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 = a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 = b *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 = foo2(a, b, a + b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run():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 = foo1(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print(r)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run()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2" name="Google Shape;492;p50"/>
          <p:cNvSpPr/>
          <p:nvPr/>
        </p:nvSpPr>
        <p:spPr>
          <a:xfrm>
            <a:off x="6289200" y="5018100"/>
            <a:ext cx="2169000" cy="88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__main__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50"/>
          <p:cNvSpPr/>
          <p:nvPr/>
        </p:nvSpPr>
        <p:spPr>
          <a:xfrm>
            <a:off x="6289200" y="4131000"/>
            <a:ext cx="2169000" cy="88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2; b = 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50"/>
          <p:cNvSpPr/>
          <p:nvPr/>
        </p:nvSpPr>
        <p:spPr>
          <a:xfrm>
            <a:off x="6289200" y="3243900"/>
            <a:ext cx="2169000" cy="88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3; b = 6; c = 25;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50"/>
          <p:cNvSpPr/>
          <p:nvPr/>
        </p:nvSpPr>
        <p:spPr>
          <a:xfrm>
            <a:off x="468350" y="3200400"/>
            <a:ext cx="435000" cy="228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50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P01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Funzioni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P01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Funzioni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3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33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Funzioni</a:t>
            </a:r>
            <a:endParaRPr/>
          </a:p>
        </p:txBody>
      </p:sp>
      <p:sp>
        <p:nvSpPr>
          <p:cNvPr id="237" name="Google Shape;237;p33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3"/>
          <p:cNvSpPr/>
          <p:nvPr/>
        </p:nvSpPr>
        <p:spPr>
          <a:xfrm>
            <a:off x="3687100" y="2289475"/>
            <a:ext cx="2010900" cy="111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Istruzioni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83400" y="4551663"/>
            <a:ext cx="30000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sum(a:int,b:int)-&gt;int: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+ b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p33"/>
          <p:cNvSpPr txBox="1"/>
          <p:nvPr/>
        </p:nvSpPr>
        <p:spPr>
          <a:xfrm>
            <a:off x="6144000" y="297555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Google Shape;241;p33"/>
          <p:cNvSpPr txBox="1"/>
          <p:nvPr/>
        </p:nvSpPr>
        <p:spPr>
          <a:xfrm>
            <a:off x="2726663" y="4551675"/>
            <a:ext cx="26664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insert_list_at(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l:List[int],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idx:int,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sublist:List[int])-&gt;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l[idx:idx] = sublist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Google Shape;242;p33"/>
          <p:cNvSpPr/>
          <p:nvPr/>
        </p:nvSpPr>
        <p:spPr>
          <a:xfrm>
            <a:off x="926800" y="2565325"/>
            <a:ext cx="2508900" cy="56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(Opzionale)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3"/>
          <p:cNvSpPr/>
          <p:nvPr/>
        </p:nvSpPr>
        <p:spPr>
          <a:xfrm>
            <a:off x="5949300" y="2565325"/>
            <a:ext cx="2508900" cy="56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(Opzionale)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3"/>
          <p:cNvSpPr txBox="1"/>
          <p:nvPr>
            <p:ph idx="1" type="body"/>
          </p:nvPr>
        </p:nvSpPr>
        <p:spPr>
          <a:xfrm>
            <a:off x="0" y="1077175"/>
            <a:ext cx="7559700" cy="12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Gruppo di istruzioni all’interno di un programma che svolgono uno specifico task</a:t>
            </a:r>
            <a:endParaRPr sz="1800"/>
          </a:p>
        </p:txBody>
      </p:sp>
      <p:sp>
        <p:nvSpPr>
          <p:cNvPr id="245" name="Google Shape;245;p33"/>
          <p:cNvSpPr txBox="1"/>
          <p:nvPr/>
        </p:nvSpPr>
        <p:spPr>
          <a:xfrm>
            <a:off x="0" y="4151475"/>
            <a:ext cx="239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e 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3"/>
          <p:cNvSpPr txBox="1"/>
          <p:nvPr/>
        </p:nvSpPr>
        <p:spPr>
          <a:xfrm>
            <a:off x="2523838" y="4151475"/>
            <a:ext cx="26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Solo Input (Side-Effect)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3"/>
          <p:cNvSpPr txBox="1"/>
          <p:nvPr/>
        </p:nvSpPr>
        <p:spPr>
          <a:xfrm>
            <a:off x="5949300" y="4551675"/>
            <a:ext cx="38292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stampa_argv()-&gt;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i,e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enumerate(sys.argv):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print(</a:t>
            </a:r>
            <a:r>
              <a:rPr b="0" i="0" lang="en-US" sz="105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"argv[{}] = {}"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.format(i,sys.argv[i]))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33"/>
          <p:cNvSpPr txBox="1"/>
          <p:nvPr/>
        </p:nvSpPr>
        <p:spPr>
          <a:xfrm>
            <a:off x="6005700" y="41514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Nè input nè 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1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3" name="Google Shape;503;p51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Call Stack</a:t>
            </a:r>
            <a:endParaRPr/>
          </a:p>
        </p:txBody>
      </p:sp>
      <p:sp>
        <p:nvSpPr>
          <p:cNvPr id="504" name="Google Shape;504;p51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51"/>
          <p:cNvSpPr txBox="1"/>
          <p:nvPr/>
        </p:nvSpPr>
        <p:spPr>
          <a:xfrm>
            <a:off x="1167000" y="952800"/>
            <a:ext cx="3000000" cy="49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foo2(a:int, b:int, c:int)-&gt;int: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 = a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 = b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 = c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+ b + c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foo1(a:int, b:int)-&gt;int: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 = a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 = b *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 = foo2(a, b, a + b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run():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 = foo1(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print(r)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run()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6" name="Google Shape;506;p51"/>
          <p:cNvSpPr/>
          <p:nvPr/>
        </p:nvSpPr>
        <p:spPr>
          <a:xfrm>
            <a:off x="6289200" y="5018100"/>
            <a:ext cx="2169000" cy="88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__main__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51"/>
          <p:cNvSpPr/>
          <p:nvPr/>
        </p:nvSpPr>
        <p:spPr>
          <a:xfrm>
            <a:off x="6289200" y="4131000"/>
            <a:ext cx="2169000" cy="88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2; b = 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51"/>
          <p:cNvSpPr/>
          <p:nvPr/>
        </p:nvSpPr>
        <p:spPr>
          <a:xfrm>
            <a:off x="6289200" y="3243900"/>
            <a:ext cx="2169000" cy="88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3; b = 6; c = 25;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51"/>
          <p:cNvSpPr/>
          <p:nvPr/>
        </p:nvSpPr>
        <p:spPr>
          <a:xfrm>
            <a:off x="468350" y="3429000"/>
            <a:ext cx="435000" cy="228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51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P01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Funzioni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2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7" name="Google Shape;517;p52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Call Stack</a:t>
            </a:r>
            <a:endParaRPr/>
          </a:p>
        </p:txBody>
      </p:sp>
      <p:sp>
        <p:nvSpPr>
          <p:cNvPr id="518" name="Google Shape;518;p52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52"/>
          <p:cNvSpPr txBox="1"/>
          <p:nvPr/>
        </p:nvSpPr>
        <p:spPr>
          <a:xfrm>
            <a:off x="1167000" y="952800"/>
            <a:ext cx="3000000" cy="49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foo2(a:int, b:int, c:int)-&gt;int: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 = a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 = b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 = c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+ b + c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foo1(a:int, b:int)-&gt;int: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 = a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 = b *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 = foo2(a, b, a + b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run():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 = foo1(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print(r)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run()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0" name="Google Shape;520;p52"/>
          <p:cNvSpPr/>
          <p:nvPr/>
        </p:nvSpPr>
        <p:spPr>
          <a:xfrm>
            <a:off x="6289200" y="5018100"/>
            <a:ext cx="2169000" cy="88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__main__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52"/>
          <p:cNvSpPr/>
          <p:nvPr/>
        </p:nvSpPr>
        <p:spPr>
          <a:xfrm>
            <a:off x="6289200" y="4131000"/>
            <a:ext cx="2169000" cy="88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2; b = 3; r = 25;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52"/>
          <p:cNvSpPr/>
          <p:nvPr/>
        </p:nvSpPr>
        <p:spPr>
          <a:xfrm>
            <a:off x="468350" y="4718825"/>
            <a:ext cx="435000" cy="228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52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P01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Funzioni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3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0" name="Google Shape;530;p53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Call Stack</a:t>
            </a:r>
            <a:endParaRPr/>
          </a:p>
        </p:txBody>
      </p:sp>
      <p:sp>
        <p:nvSpPr>
          <p:cNvPr id="531" name="Google Shape;531;p53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53"/>
          <p:cNvSpPr txBox="1"/>
          <p:nvPr/>
        </p:nvSpPr>
        <p:spPr>
          <a:xfrm>
            <a:off x="1167000" y="952800"/>
            <a:ext cx="3000000" cy="49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foo2(a:int, b:int, c:int)-&gt;int: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 = a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 = b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 = c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+ b + c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foo1(a:int, b:int)-&gt;int: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 = a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 = b *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 = foo2(a, b, a + b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run():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 = foo1(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print(r)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run()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3" name="Google Shape;533;p53"/>
          <p:cNvSpPr/>
          <p:nvPr/>
        </p:nvSpPr>
        <p:spPr>
          <a:xfrm>
            <a:off x="6289200" y="5018100"/>
            <a:ext cx="2169000" cy="88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__main__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53"/>
          <p:cNvSpPr/>
          <p:nvPr/>
        </p:nvSpPr>
        <p:spPr>
          <a:xfrm>
            <a:off x="6289200" y="4131000"/>
            <a:ext cx="2169000" cy="88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2; b = 3; r = 25;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53"/>
          <p:cNvSpPr/>
          <p:nvPr/>
        </p:nvSpPr>
        <p:spPr>
          <a:xfrm>
            <a:off x="468350" y="4947425"/>
            <a:ext cx="435000" cy="228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53"/>
          <p:cNvSpPr/>
          <p:nvPr/>
        </p:nvSpPr>
        <p:spPr>
          <a:xfrm>
            <a:off x="6289200" y="3243900"/>
            <a:ext cx="2169000" cy="88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= 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53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P01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Funzioni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4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4" name="Google Shape;544;p54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Call Stack</a:t>
            </a:r>
            <a:endParaRPr/>
          </a:p>
        </p:txBody>
      </p:sp>
      <p:sp>
        <p:nvSpPr>
          <p:cNvPr id="545" name="Google Shape;545;p54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54"/>
          <p:cNvSpPr txBox="1"/>
          <p:nvPr/>
        </p:nvSpPr>
        <p:spPr>
          <a:xfrm>
            <a:off x="1167000" y="952800"/>
            <a:ext cx="3000000" cy="49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foo2(a:int, b:int, c:int)-&gt;int: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 = a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 = b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 = c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+ b + c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foo1(a:int, b:int)-&gt;int: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 = a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 = b *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 = foo2(a, b, a + b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run():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 = foo1(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print(r)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run()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7" name="Google Shape;547;p54"/>
          <p:cNvSpPr/>
          <p:nvPr/>
        </p:nvSpPr>
        <p:spPr>
          <a:xfrm>
            <a:off x="6289200" y="5018100"/>
            <a:ext cx="2169000" cy="88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__main__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54"/>
          <p:cNvSpPr/>
          <p:nvPr/>
        </p:nvSpPr>
        <p:spPr>
          <a:xfrm>
            <a:off x="6289200" y="4131000"/>
            <a:ext cx="2169000" cy="88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2; b = 3; r = 25;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54"/>
          <p:cNvSpPr/>
          <p:nvPr/>
        </p:nvSpPr>
        <p:spPr>
          <a:xfrm>
            <a:off x="468350" y="4947425"/>
            <a:ext cx="435000" cy="228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54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P01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Funzioni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5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7" name="Google Shape;557;p55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Call Stack</a:t>
            </a:r>
            <a:endParaRPr/>
          </a:p>
        </p:txBody>
      </p:sp>
      <p:sp>
        <p:nvSpPr>
          <p:cNvPr id="558" name="Google Shape;558;p55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55"/>
          <p:cNvSpPr txBox="1"/>
          <p:nvPr/>
        </p:nvSpPr>
        <p:spPr>
          <a:xfrm>
            <a:off x="1167000" y="952800"/>
            <a:ext cx="3000000" cy="49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foo2(a:int, b:int, c:int)-&gt;int: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 = a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 = b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 = c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+ b + c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foo1(a:int, b:int)-&gt;int: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 = a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 = b *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 = foo2(a, b, a + b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run():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 = foo1(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print(r)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run()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0" name="Google Shape;560;p55"/>
          <p:cNvSpPr/>
          <p:nvPr/>
        </p:nvSpPr>
        <p:spPr>
          <a:xfrm>
            <a:off x="6289200" y="5018100"/>
            <a:ext cx="2169000" cy="88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__main__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55"/>
          <p:cNvSpPr/>
          <p:nvPr/>
        </p:nvSpPr>
        <p:spPr>
          <a:xfrm>
            <a:off x="468350" y="5347350"/>
            <a:ext cx="435000" cy="228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55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P01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Funzioni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6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9" name="Google Shape;569;p56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Passaggio Parametri</a:t>
            </a:r>
            <a:endParaRPr/>
          </a:p>
        </p:txBody>
      </p:sp>
      <p:sp>
        <p:nvSpPr>
          <p:cNvPr id="570" name="Google Shape;570;p56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56"/>
          <p:cNvSpPr txBox="1"/>
          <p:nvPr/>
        </p:nvSpPr>
        <p:spPr>
          <a:xfrm>
            <a:off x="0" y="1267325"/>
            <a:ext cx="5226000" cy="39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Quando la funzione usa una variabile, essa viene cercata: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nella tabella delle variabili locali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non viene trovata viene cercata nelle tabelle delle funzioni annidate più esterne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ancora non viene trovata viene cercata nella tabella delle variabili globali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56"/>
          <p:cNvSpPr txBox="1"/>
          <p:nvPr/>
        </p:nvSpPr>
        <p:spPr>
          <a:xfrm>
            <a:off x="6005700" y="1253375"/>
            <a:ext cx="3000000" cy="3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foo2():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foo1():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+ c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 = foo1()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+ b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__name__==</a:t>
            </a:r>
            <a:r>
              <a:rPr b="0" i="0" lang="en-US" sz="105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"__main__"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print(foo2())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3" name="Google Shape;573;p56"/>
          <p:cNvSpPr/>
          <p:nvPr/>
        </p:nvSpPr>
        <p:spPr>
          <a:xfrm>
            <a:off x="5957125" y="1194800"/>
            <a:ext cx="686100" cy="641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56"/>
          <p:cNvSpPr txBox="1"/>
          <p:nvPr/>
        </p:nvSpPr>
        <p:spPr>
          <a:xfrm>
            <a:off x="6819150" y="317675"/>
            <a:ext cx="8841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Variabili globali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5" name="Google Shape;575;p56"/>
          <p:cNvCxnSpPr>
            <a:endCxn id="574" idx="1"/>
          </p:cNvCxnSpPr>
          <p:nvPr/>
        </p:nvCxnSpPr>
        <p:spPr>
          <a:xfrm flipH="1" rot="10800000">
            <a:off x="6294450" y="625475"/>
            <a:ext cx="524700" cy="57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76" name="Google Shape;576;p56"/>
          <p:cNvSpPr/>
          <p:nvPr/>
        </p:nvSpPr>
        <p:spPr>
          <a:xfrm>
            <a:off x="6294450" y="4147850"/>
            <a:ext cx="1165800" cy="22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56"/>
          <p:cNvSpPr txBox="1"/>
          <p:nvPr/>
        </p:nvSpPr>
        <p:spPr>
          <a:xfrm>
            <a:off x="7953600" y="4765000"/>
            <a:ext cx="10521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Stampa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8" name="Google Shape;578;p56"/>
          <p:cNvCxnSpPr>
            <a:endCxn id="577" idx="1"/>
          </p:cNvCxnSpPr>
          <p:nvPr/>
        </p:nvCxnSpPr>
        <p:spPr>
          <a:xfrm>
            <a:off x="6906600" y="4410100"/>
            <a:ext cx="1047000" cy="55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79" name="Google Shape;579;p56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P01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Funzioni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7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6" name="Google Shape;586;p57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Scope</a:t>
            </a:r>
            <a:endParaRPr/>
          </a:p>
        </p:txBody>
      </p:sp>
      <p:sp>
        <p:nvSpPr>
          <p:cNvPr id="587" name="Google Shape;587;p57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57"/>
          <p:cNvSpPr txBox="1"/>
          <p:nvPr/>
        </p:nvSpPr>
        <p:spPr>
          <a:xfrm>
            <a:off x="0" y="1267325"/>
            <a:ext cx="52260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/>
              <a:t>La regione in cui una variabile è visibile si chiama scope</a:t>
            </a:r>
            <a:endParaRPr sz="18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Una variabile creata all’interno di una funzione è visibile solo all’interno della funzione o nelle funzioni annidate (dopo che è stata creata)</a:t>
            </a:r>
            <a:endParaRPr sz="18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Una variabile globale (definita al di fuori di qualsiasi funzione) è visibile anche all’interno delle funzioni nello stesso file</a:t>
            </a:r>
            <a:endParaRPr sz="1800"/>
          </a:p>
        </p:txBody>
      </p:sp>
      <p:sp>
        <p:nvSpPr>
          <p:cNvPr id="589" name="Google Shape;589;p57"/>
          <p:cNvSpPr txBox="1"/>
          <p:nvPr/>
        </p:nvSpPr>
        <p:spPr>
          <a:xfrm>
            <a:off x="6005700" y="1253375"/>
            <a:ext cx="3000000" cy="3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foo2():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foo1():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+ c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 = foo1()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+ b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__name__==</a:t>
            </a:r>
            <a:r>
              <a:rPr b="0" i="0" lang="en-US" sz="105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"__main__"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print(foo2())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0" name="Google Shape;590;p57"/>
          <p:cNvSpPr/>
          <p:nvPr/>
        </p:nvSpPr>
        <p:spPr>
          <a:xfrm>
            <a:off x="5957125" y="1194800"/>
            <a:ext cx="686100" cy="641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57"/>
          <p:cNvSpPr txBox="1"/>
          <p:nvPr/>
        </p:nvSpPr>
        <p:spPr>
          <a:xfrm>
            <a:off x="6819150" y="317675"/>
            <a:ext cx="8841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Variabili globali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2" name="Google Shape;592;p57"/>
          <p:cNvCxnSpPr>
            <a:endCxn id="591" idx="1"/>
          </p:cNvCxnSpPr>
          <p:nvPr/>
        </p:nvCxnSpPr>
        <p:spPr>
          <a:xfrm flipH="1" rot="10800000">
            <a:off x="6294450" y="625475"/>
            <a:ext cx="524700" cy="57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3" name="Google Shape;593;p57"/>
          <p:cNvSpPr/>
          <p:nvPr/>
        </p:nvSpPr>
        <p:spPr>
          <a:xfrm>
            <a:off x="6294450" y="4147850"/>
            <a:ext cx="1165800" cy="22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57"/>
          <p:cNvSpPr txBox="1"/>
          <p:nvPr/>
        </p:nvSpPr>
        <p:spPr>
          <a:xfrm>
            <a:off x="7953600" y="4765000"/>
            <a:ext cx="10521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Stampa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5" name="Google Shape;595;p57"/>
          <p:cNvCxnSpPr>
            <a:endCxn id="594" idx="1"/>
          </p:cNvCxnSpPr>
          <p:nvPr/>
        </p:nvCxnSpPr>
        <p:spPr>
          <a:xfrm>
            <a:off x="6906600" y="4410100"/>
            <a:ext cx="1047000" cy="55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6" name="Google Shape;596;p57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P01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Funzioni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8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3" name="Google Shape;603;p58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Esempio 1</a:t>
            </a:r>
            <a:endParaRPr/>
          </a:p>
        </p:txBody>
      </p:sp>
      <p:sp>
        <p:nvSpPr>
          <p:cNvPr id="604" name="Google Shape;604;p58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58"/>
          <p:cNvSpPr txBox="1"/>
          <p:nvPr/>
        </p:nvSpPr>
        <p:spPr>
          <a:xfrm>
            <a:off x="685150" y="1939800"/>
            <a:ext cx="34680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foo(a,b):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 a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 b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+ b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__name__==</a:t>
            </a:r>
            <a:r>
              <a:rPr b="0" i="0" lang="en-US" sz="105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"__main__"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 = foo(a,b)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6" name="Google Shape;606;p58"/>
          <p:cNvSpPr txBox="1"/>
          <p:nvPr/>
        </p:nvSpPr>
        <p:spPr>
          <a:xfrm>
            <a:off x="4686550" y="2853650"/>
            <a:ext cx="3040500" cy="46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Cosa stampa?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58"/>
          <p:cNvSpPr txBox="1"/>
          <p:nvPr/>
        </p:nvSpPr>
        <p:spPr>
          <a:xfrm>
            <a:off x="913275" y="4210225"/>
            <a:ext cx="3390900" cy="346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b="0" i="0" lang="en-US" sz="1050" u="none" cap="none" strike="noStrike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"c:{}\na:{}\nb:{}"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.format(c,a,b))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58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P01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Funzioni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9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5" name="Google Shape;615;p59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Esempio 1</a:t>
            </a:r>
            <a:endParaRPr/>
          </a:p>
        </p:txBody>
      </p:sp>
      <p:sp>
        <p:nvSpPr>
          <p:cNvPr id="616" name="Google Shape;616;p59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59"/>
          <p:cNvSpPr txBox="1"/>
          <p:nvPr/>
        </p:nvSpPr>
        <p:spPr>
          <a:xfrm>
            <a:off x="4153150" y="2004000"/>
            <a:ext cx="3866100" cy="142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Stampa “c:14 a:2 b:5”. Il valore delle variabili a e b non viene modificato dalla funzione.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59"/>
          <p:cNvSpPr txBox="1"/>
          <p:nvPr/>
        </p:nvSpPr>
        <p:spPr>
          <a:xfrm>
            <a:off x="685150" y="1939800"/>
            <a:ext cx="34680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foo(a,b):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 a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 b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+ b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__name__==</a:t>
            </a:r>
            <a:r>
              <a:rPr b="0" i="0" lang="en-US" sz="105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"__main__"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 = foo(a,b)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9" name="Google Shape;619;p59"/>
          <p:cNvSpPr txBox="1"/>
          <p:nvPr/>
        </p:nvSpPr>
        <p:spPr>
          <a:xfrm>
            <a:off x="913275" y="4210225"/>
            <a:ext cx="3390900" cy="346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b="0" i="0" lang="en-US" sz="1050" u="none" cap="none" strike="noStrike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"c:{}\na:{}\nb:{}"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.format(c,a,b))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59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P01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Funzioni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0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7" name="Google Shape;627;p60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Esempio 2</a:t>
            </a:r>
            <a:endParaRPr/>
          </a:p>
        </p:txBody>
      </p:sp>
      <p:sp>
        <p:nvSpPr>
          <p:cNvPr id="628" name="Google Shape;628;p60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60"/>
          <p:cNvSpPr txBox="1"/>
          <p:nvPr/>
        </p:nvSpPr>
        <p:spPr>
          <a:xfrm>
            <a:off x="429575" y="968375"/>
            <a:ext cx="3468000" cy="53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foo1(l:List[int]):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range(len(l)):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l[i]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foo2(l:List[int]):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l = [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foo3(l:List[int]):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l = l.copy()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range(len(l)):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l[i]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__name__==</a:t>
            </a:r>
            <a:r>
              <a:rPr b="0" i="0" lang="en-US" sz="105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"__main__"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l = [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foo1(l)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print(l)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foo2(l)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print(l)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l3 = foo3(l)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print(l)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print(l3)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0" name="Google Shape;630;p60"/>
          <p:cNvSpPr txBox="1"/>
          <p:nvPr/>
        </p:nvSpPr>
        <p:spPr>
          <a:xfrm>
            <a:off x="4610350" y="2853650"/>
            <a:ext cx="3040500" cy="46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Cosa stampa?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60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P01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Funzioni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34"/>
          <p:cNvSpPr txBox="1"/>
          <p:nvPr>
            <p:ph type="title"/>
          </p:nvPr>
        </p:nvSpPr>
        <p:spPr>
          <a:xfrm>
            <a:off x="-8" y="373025"/>
            <a:ext cx="27165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Terminologia</a:t>
            </a:r>
            <a:endParaRPr/>
          </a:p>
        </p:txBody>
      </p:sp>
      <p:sp>
        <p:nvSpPr>
          <p:cNvPr id="256" name="Google Shape;256;p34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4"/>
          <p:cNvSpPr txBox="1"/>
          <p:nvPr/>
        </p:nvSpPr>
        <p:spPr>
          <a:xfrm>
            <a:off x="5141175" y="308850"/>
            <a:ext cx="3895200" cy="58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math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typing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List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random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 mean(l:List[float])-&gt;float:</a:t>
            </a:r>
            <a:endParaRPr b="0" i="0" sz="1050" u="none" cap="none" strike="noStrike">
              <a:solidFill>
                <a:srgbClr val="000000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 = sum(l)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m = s / len(l)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standard_deviation(l:List[float])-&gt;float: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m = mean(l)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.0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 += math.pow(m-e,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math.sqrt(s/len(l))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__name__==</a:t>
            </a:r>
            <a:r>
              <a:rPr b="0" i="0" lang="en-US" sz="105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"__main__"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 = [random.random()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sd = standard_deviation(a)</a:t>
            </a:r>
            <a:endParaRPr b="0" i="0" sz="1050" u="none" cap="none" strike="noStrike">
              <a:solidFill>
                <a:srgbClr val="000000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print(sd)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p34"/>
          <p:cNvSpPr/>
          <p:nvPr/>
        </p:nvSpPr>
        <p:spPr>
          <a:xfrm>
            <a:off x="4904725" y="217525"/>
            <a:ext cx="2323800" cy="10686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4"/>
          <p:cNvSpPr/>
          <p:nvPr/>
        </p:nvSpPr>
        <p:spPr>
          <a:xfrm>
            <a:off x="4593875" y="2306000"/>
            <a:ext cx="4497600" cy="1981800"/>
          </a:xfrm>
          <a:prstGeom prst="ellipse">
            <a:avLst/>
          </a:prstGeom>
          <a:noFill/>
          <a:ln cap="flat" cmpd="sng" w="9525">
            <a:solidFill>
              <a:srgbClr val="0986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4"/>
          <p:cNvSpPr txBox="1"/>
          <p:nvPr/>
        </p:nvSpPr>
        <p:spPr>
          <a:xfrm>
            <a:off x="7228525" y="-8050"/>
            <a:ext cx="186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Import dei moduli (vedi dopo)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4"/>
          <p:cNvSpPr txBox="1"/>
          <p:nvPr/>
        </p:nvSpPr>
        <p:spPr>
          <a:xfrm>
            <a:off x="7628600" y="1900675"/>
            <a:ext cx="186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Definizione di Funzione</a:t>
            </a:r>
            <a:endParaRPr b="0" i="0" sz="14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4"/>
          <p:cNvSpPr txBox="1"/>
          <p:nvPr/>
        </p:nvSpPr>
        <p:spPr>
          <a:xfrm>
            <a:off x="7857675" y="5375225"/>
            <a:ext cx="186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Chiamata di Funzione</a:t>
            </a:r>
            <a:endParaRPr b="0" i="0" sz="1400" u="none" cap="none" strike="noStrike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4"/>
          <p:cNvSpPr/>
          <p:nvPr/>
        </p:nvSpPr>
        <p:spPr>
          <a:xfrm>
            <a:off x="5141175" y="5239575"/>
            <a:ext cx="2716500" cy="504900"/>
          </a:xfrm>
          <a:prstGeom prst="ellipse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4"/>
          <p:cNvSpPr txBox="1"/>
          <p:nvPr/>
        </p:nvSpPr>
        <p:spPr>
          <a:xfrm>
            <a:off x="0" y="2234200"/>
            <a:ext cx="3798000" cy="29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function_name(arg1:type1, arg2:type2, arg3=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:int) -&gt; return_type:</a:t>
            </a:r>
            <a:endParaRPr b="0" i="0" sz="1050" u="none" cap="none" strike="noStrike">
              <a:solidFill>
                <a:srgbClr val="000000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A31515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b="0" i="0" sz="1050" u="none" cap="none" strike="noStrike">
              <a:solidFill>
                <a:srgbClr val="A31515"/>
              </a:solidFill>
              <a:highlight>
                <a:srgbClr val="D9EAD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A31515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   this is a function that receives some input and returns some output</a:t>
            </a:r>
            <a:endParaRPr b="0" i="0" sz="1050" u="none" cap="none" strike="noStrike">
              <a:solidFill>
                <a:srgbClr val="A31515"/>
              </a:solidFill>
              <a:highlight>
                <a:srgbClr val="D9EAD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A31515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   """</a:t>
            </a:r>
            <a:endParaRPr b="0" i="0" sz="1050" u="none" cap="none" strike="noStrike">
              <a:solidFill>
                <a:srgbClr val="A31515"/>
              </a:solidFill>
              <a:highlight>
                <a:srgbClr val="D9EAD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C9DAF8"/>
                </a:highlight>
                <a:latin typeface="Courier New"/>
                <a:ea typeface="Courier New"/>
                <a:cs typeface="Courier New"/>
                <a:sym typeface="Courier New"/>
              </a:rPr>
              <a:t>   instruction</a:t>
            </a:r>
            <a:endParaRPr b="0" i="0" sz="1050" u="none" cap="none" strike="noStrike">
              <a:solidFill>
                <a:srgbClr val="000000"/>
              </a:solidFill>
              <a:highlight>
                <a:srgbClr val="C9DA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C9DAF8"/>
                </a:highlight>
                <a:latin typeface="Courier New"/>
                <a:ea typeface="Courier New"/>
                <a:cs typeface="Courier New"/>
                <a:sym typeface="Courier New"/>
              </a:rPr>
              <a:t>   instruction</a:t>
            </a:r>
            <a:endParaRPr b="0" i="0" sz="1050" u="none" cap="none" strike="noStrike">
              <a:solidFill>
                <a:srgbClr val="000000"/>
              </a:solidFill>
              <a:highlight>
                <a:srgbClr val="C9DA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C9DAF8"/>
                </a:highlight>
                <a:latin typeface="Courier New"/>
                <a:ea typeface="Courier New"/>
                <a:cs typeface="Courier New"/>
                <a:sym typeface="Courier New"/>
              </a:rPr>
              <a:t>   instruction</a:t>
            </a:r>
            <a:endParaRPr b="0" i="0" sz="1050" u="none" cap="none" strike="noStrike">
              <a:solidFill>
                <a:srgbClr val="000000"/>
              </a:solidFill>
              <a:highlight>
                <a:srgbClr val="C9DA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C9DAF8"/>
                </a:highlight>
                <a:latin typeface="Courier New"/>
                <a:ea typeface="Courier New"/>
                <a:cs typeface="Courier New"/>
                <a:sym typeface="Courier New"/>
              </a:rPr>
              <a:t>   ...</a:t>
            </a:r>
            <a:endParaRPr b="0" i="0" sz="1050" u="none" cap="none" strike="noStrike">
              <a:solidFill>
                <a:srgbClr val="000000"/>
              </a:solidFill>
              <a:highlight>
                <a:srgbClr val="C9DA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C9DAF8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C9DAF8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C9DAF8"/>
                </a:highlight>
                <a:latin typeface="Courier New"/>
                <a:ea typeface="Courier New"/>
                <a:cs typeface="Courier New"/>
                <a:sym typeface="Courier New"/>
              </a:rPr>
              <a:t> return_value</a:t>
            </a:r>
            <a:endParaRPr b="0" i="0" sz="1050" u="none" cap="none" strike="noStrike">
              <a:solidFill>
                <a:srgbClr val="000000"/>
              </a:solidFill>
              <a:highlight>
                <a:srgbClr val="C9DA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FF"/>
              </a:solidFill>
              <a:highlight>
                <a:srgbClr val="93C47D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5" name="Google Shape;265;p34"/>
          <p:cNvSpPr txBox="1"/>
          <p:nvPr/>
        </p:nvSpPr>
        <p:spPr>
          <a:xfrm>
            <a:off x="701950" y="1834000"/>
            <a:ext cx="18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Header</a:t>
            </a:r>
            <a:endParaRPr b="1" i="0" sz="1400" u="none" cap="none" strike="noStrike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4"/>
          <p:cNvSpPr txBox="1"/>
          <p:nvPr/>
        </p:nvSpPr>
        <p:spPr>
          <a:xfrm>
            <a:off x="1827900" y="3415600"/>
            <a:ext cx="197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highlight>
                  <a:srgbClr val="D9EAD3"/>
                </a:highlight>
                <a:latin typeface="Arial"/>
                <a:ea typeface="Arial"/>
                <a:cs typeface="Arial"/>
                <a:sym typeface="Arial"/>
              </a:rPr>
              <a:t>Documentazione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(da non dimenticare)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4"/>
          <p:cNvSpPr txBox="1"/>
          <p:nvPr/>
        </p:nvSpPr>
        <p:spPr>
          <a:xfrm>
            <a:off x="48075" y="4812400"/>
            <a:ext cx="18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highlight>
                  <a:srgbClr val="C9DAF8"/>
                </a:highlight>
                <a:latin typeface="Arial"/>
                <a:ea typeface="Arial"/>
                <a:cs typeface="Arial"/>
                <a:sym typeface="Arial"/>
              </a:rPr>
              <a:t>Body</a:t>
            </a:r>
            <a:endParaRPr b="1" i="0" sz="1400" u="none" cap="none" strike="noStrike">
              <a:solidFill>
                <a:srgbClr val="000000"/>
              </a:solidFill>
              <a:highlight>
                <a:srgbClr val="C9DA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4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P01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Funzioni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1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8" name="Google Shape;638;p61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Esempio 2</a:t>
            </a:r>
            <a:endParaRPr/>
          </a:p>
        </p:txBody>
      </p:sp>
      <p:sp>
        <p:nvSpPr>
          <p:cNvPr id="639" name="Google Shape;639;p61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61"/>
          <p:cNvSpPr txBox="1"/>
          <p:nvPr/>
        </p:nvSpPr>
        <p:spPr>
          <a:xfrm>
            <a:off x="429575" y="968375"/>
            <a:ext cx="3468000" cy="53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foo1(l:List[int]):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range(len(l)):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l[i]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foo2(l:List[int]):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l = [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foo3(l:List[int]):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l = l.copy()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range(len(l)):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l[i]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__name__==</a:t>
            </a:r>
            <a:r>
              <a:rPr b="0" i="0" lang="en-US" sz="105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"__main__"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l = [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foo1(l)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print(l)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foo2(l)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print(l)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l3 = foo3(l)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print(l)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print(l3)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1" name="Google Shape;641;p61"/>
          <p:cNvSpPr txBox="1"/>
          <p:nvPr/>
        </p:nvSpPr>
        <p:spPr>
          <a:xfrm>
            <a:off x="5946200" y="2320200"/>
            <a:ext cx="3040500" cy="221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Stampa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[1, 1, 1]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[1, 1, 1]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[1, 1, 1]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[3, 3, 3]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61"/>
          <p:cNvSpPr txBox="1"/>
          <p:nvPr/>
        </p:nvSpPr>
        <p:spPr>
          <a:xfrm>
            <a:off x="2852275" y="905300"/>
            <a:ext cx="2486700" cy="1046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lista in Python è un oggetto mutabile, ovvero il contenuto può cambiare pur rimanendo lo stesso oggetto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61"/>
          <p:cNvSpPr txBox="1"/>
          <p:nvPr/>
        </p:nvSpPr>
        <p:spPr>
          <a:xfrm>
            <a:off x="2852275" y="2035650"/>
            <a:ext cx="2486700" cy="1046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foo2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aggiorna la variabile locale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che ora contiene il riferimento di  un nuovo oggetto lista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61"/>
          <p:cNvSpPr txBox="1"/>
          <p:nvPr/>
        </p:nvSpPr>
        <p:spPr>
          <a:xfrm>
            <a:off x="2852275" y="3166000"/>
            <a:ext cx="2486700" cy="147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foo3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fa una copia della lista referenziata da l e la assegna alla variabile locale l. Dopo la copia l contiene il riferimento ad un altro oggetto.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61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P01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Funzioni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2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2" name="Google Shape;652;p62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Moduli</a:t>
            </a:r>
            <a:endParaRPr/>
          </a:p>
        </p:txBody>
      </p:sp>
      <p:sp>
        <p:nvSpPr>
          <p:cNvPr id="653" name="Google Shape;653;p62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62"/>
          <p:cNvSpPr txBox="1"/>
          <p:nvPr>
            <p:ph idx="1" type="body"/>
          </p:nvPr>
        </p:nvSpPr>
        <p:spPr>
          <a:xfrm>
            <a:off x="175875" y="877925"/>
            <a:ext cx="88494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Per aumentare la modularità, un programma può essere suddiviso in moduli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 moduli racchiudono delle unità logiche del programma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Anche la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libreria standard di Python</a:t>
            </a:r>
            <a:r>
              <a:rPr lang="en-US" sz="1800"/>
              <a:t> è suddivisa in moduli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Per utilizzare le funzionalità racchiuse in un modulo bisogna usare la parola chiave </a:t>
            </a:r>
            <a:r>
              <a:rPr b="1" lang="en-US" sz="1800"/>
              <a:t>import</a:t>
            </a:r>
            <a:endParaRPr b="1" sz="1800"/>
          </a:p>
        </p:txBody>
      </p:sp>
      <p:sp>
        <p:nvSpPr>
          <p:cNvPr id="655" name="Google Shape;655;p62"/>
          <p:cNvSpPr txBox="1"/>
          <p:nvPr/>
        </p:nvSpPr>
        <p:spPr>
          <a:xfrm>
            <a:off x="1905000" y="3130050"/>
            <a:ext cx="30000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random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random.randint(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print(a)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6" name="Google Shape;656;p62"/>
          <p:cNvSpPr txBox="1"/>
          <p:nvPr/>
        </p:nvSpPr>
        <p:spPr>
          <a:xfrm>
            <a:off x="1905000" y="4863000"/>
            <a:ext cx="30000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random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randint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randint(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print(a)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7" name="Google Shape;657;p62"/>
          <p:cNvSpPr txBox="1"/>
          <p:nvPr/>
        </p:nvSpPr>
        <p:spPr>
          <a:xfrm>
            <a:off x="4111575" y="3108900"/>
            <a:ext cx="2895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Importa il modulo random. Da adesso tutte le funzionalità del modulo possono essere utilizzate specificando il nome del modulo</a:t>
            </a:r>
            <a:endParaRPr b="0" i="0" sz="14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62"/>
          <p:cNvSpPr txBox="1"/>
          <p:nvPr/>
        </p:nvSpPr>
        <p:spPr>
          <a:xfrm>
            <a:off x="4184475" y="4762425"/>
            <a:ext cx="2749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Importa una funzione specifica dal modulo random. La funzione può essere invocata senza specificare il nome del modulo</a:t>
            </a:r>
            <a:endParaRPr b="0" i="0" sz="14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62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P01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Funzioni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3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6" name="Google Shape;666;p63"/>
          <p:cNvSpPr txBox="1"/>
          <p:nvPr>
            <p:ph type="title"/>
          </p:nvPr>
        </p:nvSpPr>
        <p:spPr>
          <a:xfrm>
            <a:off x="-7" y="373025"/>
            <a:ext cx="3302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Packaging</a:t>
            </a:r>
            <a:endParaRPr/>
          </a:p>
        </p:txBody>
      </p:sp>
      <p:sp>
        <p:nvSpPr>
          <p:cNvPr id="667" name="Google Shape;667;p63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63"/>
          <p:cNvSpPr txBox="1"/>
          <p:nvPr>
            <p:ph idx="1" type="body"/>
          </p:nvPr>
        </p:nvSpPr>
        <p:spPr>
          <a:xfrm>
            <a:off x="0" y="1371600"/>
            <a:ext cx="3390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Per creare un modulo basta creare un file </a:t>
            </a:r>
            <a:r>
              <a:rPr b="1" lang="en-US" sz="1800"/>
              <a:t>nome_modulo.py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Una volta importato, tutte le funzioni, classi e variabili definite nel modulo possono essere utilizzate (precedute dal nome del modulo)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se all’interno del modulo è presente codice eseguibile esso viene eseguito solo una volta al momento dell’import</a:t>
            </a:r>
            <a:endParaRPr sz="1800"/>
          </a:p>
        </p:txBody>
      </p:sp>
      <p:sp>
        <p:nvSpPr>
          <p:cNvPr id="669" name="Google Shape;669;p63"/>
          <p:cNvSpPr/>
          <p:nvPr/>
        </p:nvSpPr>
        <p:spPr>
          <a:xfrm>
            <a:off x="3692375" y="373025"/>
            <a:ext cx="3253200" cy="3176400"/>
          </a:xfrm>
          <a:prstGeom prst="foldedCorner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sum(a:float,b:float)-&gt;float: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a+b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pow(base:float,exp:int)-&gt;float: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res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range(exp):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res *= base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res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b="0" i="0" lang="en-US" sz="105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"2^3 + 3^2 = {}"</a:t>
            </a:r>
            <a:endParaRPr b="0" i="0" sz="1050" u="none" cap="none" strike="noStrike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.format(sum(pow(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),pow(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))))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0" name="Google Shape;670;p63"/>
          <p:cNvSpPr/>
          <p:nvPr/>
        </p:nvSpPr>
        <p:spPr>
          <a:xfrm>
            <a:off x="3692375" y="3856400"/>
            <a:ext cx="3253200" cy="2185500"/>
          </a:xfrm>
          <a:prstGeom prst="foldedCorner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mio_modulo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b="0" i="0" lang="en-US" sz="105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"2^4 + 2^2 = {}"</a:t>
            </a:r>
            <a:endParaRPr b="0" i="0" sz="1050" u="none" cap="none" strike="noStrike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.format(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mio_modulo.sum(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mio_modulo.pow(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mio_modulo.pow(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))))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63"/>
          <p:cNvSpPr txBox="1"/>
          <p:nvPr/>
        </p:nvSpPr>
        <p:spPr>
          <a:xfrm>
            <a:off x="3692375" y="0"/>
            <a:ext cx="1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mio_modulo.py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63"/>
          <p:cNvSpPr txBox="1"/>
          <p:nvPr/>
        </p:nvSpPr>
        <p:spPr>
          <a:xfrm>
            <a:off x="3692375" y="3500850"/>
            <a:ext cx="1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main.py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63"/>
          <p:cNvSpPr/>
          <p:nvPr/>
        </p:nvSpPr>
        <p:spPr>
          <a:xfrm>
            <a:off x="7044075" y="2418750"/>
            <a:ext cx="2023800" cy="172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lancio il programma con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 python main.py</a:t>
            </a:r>
            <a:endParaRPr b="1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 programma stampa: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2^3+3^2 = 17.0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2^4+2^2 = 25.0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63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63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P01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Funzioni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64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2" name="Google Shape;682;p64"/>
          <p:cNvSpPr txBox="1"/>
          <p:nvPr>
            <p:ph type="title"/>
          </p:nvPr>
        </p:nvSpPr>
        <p:spPr>
          <a:xfrm>
            <a:off x="-7" y="373025"/>
            <a:ext cx="3302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Nome Modulo</a:t>
            </a:r>
            <a:endParaRPr/>
          </a:p>
        </p:txBody>
      </p:sp>
      <p:sp>
        <p:nvSpPr>
          <p:cNvPr id="683" name="Google Shape;683;p64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64"/>
          <p:cNvSpPr txBox="1"/>
          <p:nvPr>
            <p:ph idx="1" type="body"/>
          </p:nvPr>
        </p:nvSpPr>
        <p:spPr>
          <a:xfrm>
            <a:off x="0" y="1371600"/>
            <a:ext cx="2895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Ogni modulo ha una variabile globale chiamata </a:t>
            </a:r>
            <a:r>
              <a:rPr b="1" lang="en-US" sz="1800"/>
              <a:t>__name__ </a:t>
            </a:r>
            <a:r>
              <a:rPr lang="en-US" sz="1800"/>
              <a:t>che contiene il nome del modulo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Quando il modulo è eseguito come script (</a:t>
            </a:r>
            <a:r>
              <a:rPr b="1" lang="en-US" sz="1800"/>
              <a:t>$ python nome_modulo.py</a:t>
            </a:r>
            <a:r>
              <a:rPr lang="en-US" sz="1800"/>
              <a:t>), la variabile </a:t>
            </a:r>
            <a:r>
              <a:rPr b="1" lang="en-US" sz="1800"/>
              <a:t>__name__ </a:t>
            </a:r>
            <a:r>
              <a:rPr lang="en-US" sz="1800"/>
              <a:t>viene settata a “</a:t>
            </a:r>
            <a:r>
              <a:rPr b="1" lang="en-US" sz="1800"/>
              <a:t>__main__”</a:t>
            </a:r>
            <a:endParaRPr b="1" sz="1800"/>
          </a:p>
        </p:txBody>
      </p:sp>
      <p:sp>
        <p:nvSpPr>
          <p:cNvPr id="685" name="Google Shape;685;p64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64"/>
          <p:cNvSpPr/>
          <p:nvPr/>
        </p:nvSpPr>
        <p:spPr>
          <a:xfrm>
            <a:off x="6254150" y="901875"/>
            <a:ext cx="2656500" cy="3040500"/>
          </a:xfrm>
          <a:prstGeom prst="foldedCorner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print_module_name()-&gt;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print(__name__)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__name__==</a:t>
            </a:r>
            <a:r>
              <a:rPr b="0" i="0" lang="en-US" sz="105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"__main__"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print(</a:t>
            </a:r>
            <a:r>
              <a:rPr b="0" i="0" lang="en-US" sz="105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"testing"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7" name="Google Shape;687;p64"/>
          <p:cNvSpPr/>
          <p:nvPr/>
        </p:nvSpPr>
        <p:spPr>
          <a:xfrm>
            <a:off x="3349825" y="897075"/>
            <a:ext cx="2704800" cy="3050100"/>
          </a:xfrm>
          <a:prstGeom prst="foldedCorner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mio_modulo2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b="0" i="0" lang="en-US" sz="105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"il nome del modulo importato è:"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mio_modulo2.print_module_name()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8" name="Google Shape;688;p64"/>
          <p:cNvSpPr txBox="1"/>
          <p:nvPr/>
        </p:nvSpPr>
        <p:spPr>
          <a:xfrm>
            <a:off x="3349825" y="501575"/>
            <a:ext cx="15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main.py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64"/>
          <p:cNvSpPr txBox="1"/>
          <p:nvPr/>
        </p:nvSpPr>
        <p:spPr>
          <a:xfrm>
            <a:off x="6254150" y="501575"/>
            <a:ext cx="19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mio_modulo2.py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64"/>
          <p:cNvSpPr txBox="1"/>
          <p:nvPr/>
        </p:nvSpPr>
        <p:spPr>
          <a:xfrm>
            <a:off x="3502225" y="4806400"/>
            <a:ext cx="19050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 python main.py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64"/>
          <p:cNvSpPr txBox="1"/>
          <p:nvPr/>
        </p:nvSpPr>
        <p:spPr>
          <a:xfrm>
            <a:off x="-4701525" y="2885025"/>
            <a:ext cx="559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64"/>
          <p:cNvSpPr txBox="1"/>
          <p:nvPr/>
        </p:nvSpPr>
        <p:spPr>
          <a:xfrm>
            <a:off x="3495675" y="5434775"/>
            <a:ext cx="2225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 python mio_modulo2.py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64"/>
          <p:cNvSpPr txBox="1"/>
          <p:nvPr/>
        </p:nvSpPr>
        <p:spPr>
          <a:xfrm>
            <a:off x="5941200" y="4806400"/>
            <a:ext cx="612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64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P01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Funzioni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65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1" name="Google Shape;701;p65"/>
          <p:cNvSpPr txBox="1"/>
          <p:nvPr>
            <p:ph type="title"/>
          </p:nvPr>
        </p:nvSpPr>
        <p:spPr>
          <a:xfrm>
            <a:off x="-7" y="373025"/>
            <a:ext cx="3302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Nome Modulo</a:t>
            </a:r>
            <a:endParaRPr/>
          </a:p>
        </p:txBody>
      </p:sp>
      <p:sp>
        <p:nvSpPr>
          <p:cNvPr id="702" name="Google Shape;702;p65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65"/>
          <p:cNvSpPr txBox="1"/>
          <p:nvPr>
            <p:ph idx="1" type="body"/>
          </p:nvPr>
        </p:nvSpPr>
        <p:spPr>
          <a:xfrm>
            <a:off x="0" y="1371600"/>
            <a:ext cx="2895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Ogni modulo ha una variabile globale chiamata </a:t>
            </a:r>
            <a:r>
              <a:rPr b="1" lang="en-US" sz="1800"/>
              <a:t>__name__ </a:t>
            </a:r>
            <a:r>
              <a:rPr lang="en-US" sz="1800"/>
              <a:t>che contiene il nome del modulo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Quando il modulo è eseguito come script (</a:t>
            </a:r>
            <a:r>
              <a:rPr b="1" lang="en-US" sz="1800"/>
              <a:t>$ python nome_modulo.py</a:t>
            </a:r>
            <a:r>
              <a:rPr lang="en-US" sz="1800"/>
              <a:t>), la variabile </a:t>
            </a:r>
            <a:r>
              <a:rPr b="1" lang="en-US" sz="1800"/>
              <a:t>__name__ </a:t>
            </a:r>
            <a:r>
              <a:rPr lang="en-US" sz="1800"/>
              <a:t>viene settata a “</a:t>
            </a:r>
            <a:r>
              <a:rPr b="1" lang="en-US" sz="1800"/>
              <a:t>__main__”</a:t>
            </a:r>
            <a:endParaRPr b="1" sz="1800"/>
          </a:p>
        </p:txBody>
      </p:sp>
      <p:sp>
        <p:nvSpPr>
          <p:cNvPr id="704" name="Google Shape;704;p65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65"/>
          <p:cNvSpPr/>
          <p:nvPr/>
        </p:nvSpPr>
        <p:spPr>
          <a:xfrm>
            <a:off x="6254150" y="901875"/>
            <a:ext cx="2656500" cy="3040500"/>
          </a:xfrm>
          <a:prstGeom prst="foldedCorner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print_module_name()-&gt;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print(__name__)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__name__==</a:t>
            </a:r>
            <a:r>
              <a:rPr b="0" i="0" lang="en-US" sz="105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"__main__"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print(</a:t>
            </a:r>
            <a:r>
              <a:rPr b="0" i="0" lang="en-US" sz="105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"testing"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6" name="Google Shape;706;p65"/>
          <p:cNvSpPr/>
          <p:nvPr/>
        </p:nvSpPr>
        <p:spPr>
          <a:xfrm>
            <a:off x="3349825" y="897075"/>
            <a:ext cx="2704800" cy="3050100"/>
          </a:xfrm>
          <a:prstGeom prst="foldedCorner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mio_modulo2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b="0" i="0" lang="en-US" sz="105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"il nome del modulo importato è:"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mio_modulo2.print_module_name()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7" name="Google Shape;707;p65"/>
          <p:cNvSpPr txBox="1"/>
          <p:nvPr/>
        </p:nvSpPr>
        <p:spPr>
          <a:xfrm>
            <a:off x="3349825" y="501575"/>
            <a:ext cx="15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main.py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65"/>
          <p:cNvSpPr txBox="1"/>
          <p:nvPr/>
        </p:nvSpPr>
        <p:spPr>
          <a:xfrm>
            <a:off x="6254150" y="501575"/>
            <a:ext cx="19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mio_modulo2.py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65"/>
          <p:cNvSpPr txBox="1"/>
          <p:nvPr/>
        </p:nvSpPr>
        <p:spPr>
          <a:xfrm>
            <a:off x="3502225" y="4806400"/>
            <a:ext cx="19050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 python main.py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65"/>
          <p:cNvSpPr txBox="1"/>
          <p:nvPr/>
        </p:nvSpPr>
        <p:spPr>
          <a:xfrm>
            <a:off x="-4701525" y="2885025"/>
            <a:ext cx="559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65"/>
          <p:cNvSpPr txBox="1"/>
          <p:nvPr/>
        </p:nvSpPr>
        <p:spPr>
          <a:xfrm>
            <a:off x="3495675" y="5434775"/>
            <a:ext cx="2225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 python mio_modulo2.py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65"/>
          <p:cNvSpPr txBox="1"/>
          <p:nvPr/>
        </p:nvSpPr>
        <p:spPr>
          <a:xfrm>
            <a:off x="6225650" y="4680050"/>
            <a:ext cx="28374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“il nome del modulo importato è mio_modulo2”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65"/>
          <p:cNvSpPr txBox="1"/>
          <p:nvPr/>
        </p:nvSpPr>
        <p:spPr>
          <a:xfrm>
            <a:off x="6626150" y="5434775"/>
            <a:ext cx="9975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“testing”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4" name="Google Shape;714;p65"/>
          <p:cNvCxnSpPr>
            <a:stCxn id="709" idx="3"/>
            <a:endCxn id="712" idx="1"/>
          </p:cNvCxnSpPr>
          <p:nvPr/>
        </p:nvCxnSpPr>
        <p:spPr>
          <a:xfrm flipH="1" rot="10800000">
            <a:off x="5407225" y="4987900"/>
            <a:ext cx="8184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5" name="Google Shape;715;p65"/>
          <p:cNvCxnSpPr>
            <a:endCxn id="713" idx="1"/>
          </p:cNvCxnSpPr>
          <p:nvPr/>
        </p:nvCxnSpPr>
        <p:spPr>
          <a:xfrm flipH="1" rot="10800000">
            <a:off x="5752250" y="5634875"/>
            <a:ext cx="8739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16" name="Google Shape;716;p65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P01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Funzioni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66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3" name="Google Shape;723;p66"/>
          <p:cNvSpPr txBox="1"/>
          <p:nvPr>
            <p:ph type="title"/>
          </p:nvPr>
        </p:nvSpPr>
        <p:spPr>
          <a:xfrm>
            <a:off x="-7" y="373025"/>
            <a:ext cx="3302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Ricorsione</a:t>
            </a:r>
            <a:endParaRPr/>
          </a:p>
        </p:txBody>
      </p:sp>
      <p:sp>
        <p:nvSpPr>
          <p:cNvPr id="724" name="Google Shape;724;p66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66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66"/>
          <p:cNvSpPr txBox="1"/>
          <p:nvPr/>
        </p:nvSpPr>
        <p:spPr>
          <a:xfrm>
            <a:off x="-4701525" y="2885025"/>
            <a:ext cx="559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66"/>
          <p:cNvSpPr txBox="1"/>
          <p:nvPr/>
        </p:nvSpPr>
        <p:spPr>
          <a:xfrm>
            <a:off x="0" y="853338"/>
            <a:ext cx="47598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Potente tecnica di programmazione basata sul principio di induzione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Pensare al problema da risolvere come n sotto-problemi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Specificare la soluzione per il passo base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Specificare come risolvere il problema al passo n utilizzando la soluzione del problema al passo n-1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66"/>
          <p:cNvSpPr txBox="1"/>
          <p:nvPr/>
        </p:nvSpPr>
        <p:spPr>
          <a:xfrm>
            <a:off x="5167775" y="971400"/>
            <a:ext cx="36816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somma_ricorsiva(l:List[int])-&gt;int: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len(l)==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l[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+ somma_ricorsiva(l[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:])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9" name="Google Shape;729;p66"/>
          <p:cNvSpPr txBox="1"/>
          <p:nvPr/>
        </p:nvSpPr>
        <p:spPr>
          <a:xfrm>
            <a:off x="664588" y="3688363"/>
            <a:ext cx="23994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somma_ricorsiva( [1,2,3]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66"/>
          <p:cNvSpPr txBox="1"/>
          <p:nvPr/>
        </p:nvSpPr>
        <p:spPr>
          <a:xfrm>
            <a:off x="2567038" y="4268175"/>
            <a:ext cx="23994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somma_ricorsiva( [2,3]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66"/>
          <p:cNvSpPr txBox="1"/>
          <p:nvPr/>
        </p:nvSpPr>
        <p:spPr>
          <a:xfrm>
            <a:off x="4448163" y="4849500"/>
            <a:ext cx="23994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somma_ricorsiva( [3]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66"/>
          <p:cNvSpPr txBox="1"/>
          <p:nvPr/>
        </p:nvSpPr>
        <p:spPr>
          <a:xfrm>
            <a:off x="6305988" y="5421138"/>
            <a:ext cx="23994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somma_ricorsiva( []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66"/>
          <p:cNvSpPr/>
          <p:nvPr/>
        </p:nvSpPr>
        <p:spPr>
          <a:xfrm flipH="1" rot="10800000">
            <a:off x="3064000" y="3901275"/>
            <a:ext cx="1423800" cy="366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66"/>
          <p:cNvSpPr/>
          <p:nvPr/>
        </p:nvSpPr>
        <p:spPr>
          <a:xfrm flipH="1" rot="10800000">
            <a:off x="4966450" y="4482600"/>
            <a:ext cx="1423800" cy="366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66"/>
          <p:cNvSpPr/>
          <p:nvPr/>
        </p:nvSpPr>
        <p:spPr>
          <a:xfrm flipH="1" rot="10800000">
            <a:off x="6847575" y="5054250"/>
            <a:ext cx="1423800" cy="366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66"/>
          <p:cNvSpPr/>
          <p:nvPr/>
        </p:nvSpPr>
        <p:spPr>
          <a:xfrm flipH="1">
            <a:off x="5167800" y="5249700"/>
            <a:ext cx="1138200" cy="400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66"/>
          <p:cNvSpPr/>
          <p:nvPr/>
        </p:nvSpPr>
        <p:spPr>
          <a:xfrm flipH="1">
            <a:off x="3302700" y="4668375"/>
            <a:ext cx="1138200" cy="400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66"/>
          <p:cNvSpPr/>
          <p:nvPr/>
        </p:nvSpPr>
        <p:spPr>
          <a:xfrm flipH="1">
            <a:off x="1428850" y="4088575"/>
            <a:ext cx="1138200" cy="400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66"/>
          <p:cNvSpPr txBox="1"/>
          <p:nvPr/>
        </p:nvSpPr>
        <p:spPr>
          <a:xfrm>
            <a:off x="3302700" y="3545575"/>
            <a:ext cx="1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+ 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66"/>
          <p:cNvSpPr txBox="1"/>
          <p:nvPr/>
        </p:nvSpPr>
        <p:spPr>
          <a:xfrm>
            <a:off x="5167800" y="4088575"/>
            <a:ext cx="1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+ 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66"/>
          <p:cNvSpPr txBox="1"/>
          <p:nvPr/>
        </p:nvSpPr>
        <p:spPr>
          <a:xfrm>
            <a:off x="7088125" y="4654050"/>
            <a:ext cx="1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+ 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66"/>
          <p:cNvSpPr txBox="1"/>
          <p:nvPr/>
        </p:nvSpPr>
        <p:spPr>
          <a:xfrm>
            <a:off x="5252050" y="5610425"/>
            <a:ext cx="1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+ 0 =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66"/>
          <p:cNvSpPr txBox="1"/>
          <p:nvPr/>
        </p:nvSpPr>
        <p:spPr>
          <a:xfrm>
            <a:off x="3349600" y="5068575"/>
            <a:ext cx="1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+ 3 =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66"/>
          <p:cNvSpPr txBox="1"/>
          <p:nvPr/>
        </p:nvSpPr>
        <p:spPr>
          <a:xfrm>
            <a:off x="1471800" y="4488775"/>
            <a:ext cx="1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+ 1 =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66"/>
          <p:cNvSpPr/>
          <p:nvPr/>
        </p:nvSpPr>
        <p:spPr>
          <a:xfrm>
            <a:off x="1378600" y="4505425"/>
            <a:ext cx="971400" cy="366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66"/>
          <p:cNvSpPr txBox="1"/>
          <p:nvPr/>
        </p:nvSpPr>
        <p:spPr>
          <a:xfrm>
            <a:off x="1282225" y="4808375"/>
            <a:ext cx="9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66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P01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Funzioni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67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67"/>
          <p:cNvSpPr/>
          <p:nvPr/>
        </p:nvSpPr>
        <p:spPr>
          <a:xfrm>
            <a:off x="0" y="-17462"/>
            <a:ext cx="9144000" cy="6364287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scia" id="754" name="Google Shape;754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6105525"/>
            <a:ext cx="7924800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67"/>
          <p:cNvSpPr txBox="1"/>
          <p:nvPr/>
        </p:nvSpPr>
        <p:spPr>
          <a:xfrm>
            <a:off x="1208088" y="41275"/>
            <a:ext cx="7926388" cy="39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b="0" i="0" lang="en-US" sz="2000" u="none" cap="small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queste slide sono disponibili per il download sul sito</a:t>
            </a:r>
            <a:endParaRPr b="0" i="0" sz="2000" u="none" cap="small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67"/>
          <p:cNvSpPr txBox="1"/>
          <p:nvPr/>
        </p:nvSpPr>
        <p:spPr>
          <a:xfrm>
            <a:off x="1495425" y="339725"/>
            <a:ext cx="7373620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http://cnapoli.diag.uniroma1.it</a:t>
            </a:r>
            <a:endParaRPr b="0" i="0" sz="36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67"/>
          <p:cNvSpPr txBox="1"/>
          <p:nvPr/>
        </p:nvSpPr>
        <p:spPr>
          <a:xfrm>
            <a:off x="1216025" y="944563"/>
            <a:ext cx="792797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</a:pPr>
            <a:r>
              <a:rPr b="0" i="0" lang="en-US" sz="900" u="none" cap="small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nella sezione dedicata al corso inserendo le credenziali della classe</a:t>
            </a:r>
            <a:endParaRPr b="0" i="0" sz="900" u="none" cap="small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67"/>
          <p:cNvSpPr txBox="1"/>
          <p:nvPr/>
        </p:nvSpPr>
        <p:spPr>
          <a:xfrm>
            <a:off x="1219200" y="1639888"/>
            <a:ext cx="79263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Slides distribuite con Licenza Creative Commons (CC BY-NC-ND 4.0)</a:t>
            </a:r>
            <a:endParaRPr b="1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Attribuzione - Non commerciale - Non opere derivate 4.0 Internazionale</a:t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PUOI CONDIVIDERLE ALLE SEGUENTI CONDIZIONI</a:t>
            </a:r>
            <a:b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(riprodurre, distribuire, comunicare o esporre in pubblico, rappresentare, eseguire e recitare questo materiale con qualsiasi mezzo e formato)</a:t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Attribuzione*</a:t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Devi riconoscere una menzione di paternità adeguata, fornire un link alla licenza e indicare se sono state effettuate delle modifiche. </a:t>
            </a:r>
            <a:endParaRPr b="0" i="0" sz="1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Puoi fare ciò in qualsiasi maniera ragionevole possibile, ma non con modalità tali da suggerire che il licenziante avalli te o il tuo utilizzo del materiale.</a:t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Non Commerciale</a:t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Non puoi utilizzare il materiale per scopi commerciali.</a:t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Non opere derivate</a:t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 remixi, trasformi il materiale o ti basi su di esso, non puoi distribuire il materiale così modificato.</a:t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Divieto di restrizioni aggiuntive</a:t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Non puoi applicare termini legali o misure tecnologiche che impongano ad altri soggetti dei vincoli giuridici a questa licenza</a:t>
            </a:r>
            <a:endParaRPr b="0" i="0" sz="1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9" name="Google Shape;759;p67"/>
          <p:cNvCxnSpPr/>
          <p:nvPr/>
        </p:nvCxnSpPr>
        <p:spPr>
          <a:xfrm>
            <a:off x="1636713" y="1476375"/>
            <a:ext cx="708818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35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Perchè usare le Funzioni</a:t>
            </a:r>
            <a:endParaRPr/>
          </a:p>
        </p:txBody>
      </p:sp>
      <p:sp>
        <p:nvSpPr>
          <p:cNvPr id="276" name="Google Shape;276;p35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5"/>
          <p:cNvSpPr txBox="1"/>
          <p:nvPr>
            <p:ph idx="1" type="body"/>
          </p:nvPr>
        </p:nvSpPr>
        <p:spPr>
          <a:xfrm>
            <a:off x="0" y="1000525"/>
            <a:ext cx="3943800" cy="4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Modularità</a:t>
            </a:r>
            <a:r>
              <a:rPr lang="en-US" sz="1800"/>
              <a:t>: posso usare una funzione semplicemente guardando la segnatura, senza capirne il contenuto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Leggibilità</a:t>
            </a:r>
            <a:r>
              <a:rPr lang="en-US" sz="1800"/>
              <a:t>: il codice risulta più leggibile e ben organizzato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Riusabilità</a:t>
            </a:r>
            <a:r>
              <a:rPr lang="en-US" sz="1800"/>
              <a:t>: posso invocare una funzione più volte senza dover ripetere il codice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Manutenibilità</a:t>
            </a:r>
            <a:r>
              <a:rPr lang="en-US" sz="1800"/>
              <a:t>: posso cambiare l’implementazione di una funzione senza cambiare il resto del programma (a patto di usare la stessa segnatura)</a:t>
            </a:r>
            <a:endParaRPr sz="1800"/>
          </a:p>
        </p:txBody>
      </p:sp>
      <p:sp>
        <p:nvSpPr>
          <p:cNvPr id="278" name="Google Shape;278;p35"/>
          <p:cNvSpPr txBox="1"/>
          <p:nvPr/>
        </p:nvSpPr>
        <p:spPr>
          <a:xfrm>
            <a:off x="5012375" y="373025"/>
            <a:ext cx="41769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math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random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__name__==</a:t>
            </a:r>
            <a:r>
              <a:rPr b="0" i="0" lang="en-US" sz="105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"__main__"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 = [random.random()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 = sum(a)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mean = sum(a) / len(a)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dev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dev += (mean-e)**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std_a = math.sqrt(dev/len(a))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 = [random.random()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 = sum(b)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mean = sum(b) / len(b)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dev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dev += (mean-e)**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std_b = math.sqrt(dev/len(b))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print(</a:t>
            </a:r>
            <a:r>
              <a:rPr b="0" i="0" lang="en-US" sz="105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"std_a:{}\nstd_b:{}\n"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.format(std_a,std_b))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9" name="Google Shape;279;p35"/>
          <p:cNvSpPr/>
          <p:nvPr/>
        </p:nvSpPr>
        <p:spPr>
          <a:xfrm>
            <a:off x="5158075" y="1767925"/>
            <a:ext cx="3633000" cy="134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5"/>
          <p:cNvSpPr/>
          <p:nvPr/>
        </p:nvSpPr>
        <p:spPr>
          <a:xfrm>
            <a:off x="5158075" y="3493925"/>
            <a:ext cx="3633000" cy="134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5"/>
          <p:cNvSpPr txBox="1"/>
          <p:nvPr/>
        </p:nvSpPr>
        <p:spPr>
          <a:xfrm>
            <a:off x="4406200" y="2827825"/>
            <a:ext cx="99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Stesso codice ripetuto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5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P01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Funzioni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9" name="Google Shape;289;p36"/>
          <p:cNvSpPr txBox="1"/>
          <p:nvPr>
            <p:ph type="title"/>
          </p:nvPr>
        </p:nvSpPr>
        <p:spPr>
          <a:xfrm>
            <a:off x="-9" y="373025"/>
            <a:ext cx="18261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Esempio</a:t>
            </a:r>
            <a:endParaRPr/>
          </a:p>
        </p:txBody>
      </p:sp>
      <p:sp>
        <p:nvSpPr>
          <p:cNvPr id="290" name="Google Shape;290;p36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6"/>
          <p:cNvSpPr txBox="1"/>
          <p:nvPr/>
        </p:nvSpPr>
        <p:spPr>
          <a:xfrm>
            <a:off x="135975" y="3491063"/>
            <a:ext cx="3662100" cy="232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__name__ == </a:t>
            </a:r>
            <a:r>
              <a:rPr b="0" i="0" lang="en-US" sz="105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"__main__"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 = int(input(</a:t>
            </a:r>
            <a:r>
              <a:rPr b="0" i="0" lang="en-US" sz="105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"Inserisci un intero a:"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 = int(input(</a:t>
            </a:r>
            <a:r>
              <a:rPr b="0" i="0" lang="en-US" sz="105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"Inserisci un intero b:"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 = a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&gt;=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-a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 = b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 &gt;=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-b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 = a + b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print(</a:t>
            </a:r>
            <a:r>
              <a:rPr b="0" i="0" lang="en-US" sz="105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"|a| + |b| = {}"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.format(s))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Google Shape;292;p36"/>
          <p:cNvSpPr txBox="1"/>
          <p:nvPr/>
        </p:nvSpPr>
        <p:spPr>
          <a:xfrm>
            <a:off x="5355625" y="951263"/>
            <a:ext cx="3662100" cy="2539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abs(a):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&gt;=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-a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__name__ == </a:t>
            </a:r>
            <a:r>
              <a:rPr b="0" i="0" lang="en-US" sz="105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"__main__"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 = int(input(</a:t>
            </a:r>
            <a:r>
              <a:rPr b="0" i="0" lang="en-US" sz="105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"Inserisci un intero a:"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 = int(input(</a:t>
            </a:r>
            <a:r>
              <a:rPr b="0" i="0" lang="en-US" sz="105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"Inserisci un intero b:"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 = abs(a) + abs(b)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print(</a:t>
            </a:r>
            <a:r>
              <a:rPr b="0" i="0" lang="en-US" sz="105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"|a| + |b| = {}"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.format(s))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Google Shape;293;p36"/>
          <p:cNvSpPr/>
          <p:nvPr/>
        </p:nvSpPr>
        <p:spPr>
          <a:xfrm>
            <a:off x="3798075" y="3535850"/>
            <a:ext cx="3662100" cy="1330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Codice Equivalente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6"/>
          <p:cNvSpPr txBox="1"/>
          <p:nvPr>
            <p:ph idx="1" type="body"/>
          </p:nvPr>
        </p:nvSpPr>
        <p:spPr>
          <a:xfrm>
            <a:off x="0" y="1193750"/>
            <a:ext cx="4827900" cy="19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Programma che prende in input due interi e stampa la somma dei valori assoluti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Lo stesso codice può essere scritto con o senza l’utilizzo di funzioni</a:t>
            </a:r>
            <a:endParaRPr sz="1800"/>
          </a:p>
        </p:txBody>
      </p:sp>
      <p:sp>
        <p:nvSpPr>
          <p:cNvPr id="295" name="Google Shape;295;p36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P01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Funzioni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2" name="Google Shape;302;p37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Chiamata di Funzione</a:t>
            </a:r>
            <a:endParaRPr/>
          </a:p>
        </p:txBody>
      </p:sp>
      <p:sp>
        <p:nvSpPr>
          <p:cNvPr id="303" name="Google Shape;303;p37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7"/>
          <p:cNvSpPr txBox="1"/>
          <p:nvPr/>
        </p:nvSpPr>
        <p:spPr>
          <a:xfrm>
            <a:off x="4114800" y="1145800"/>
            <a:ext cx="4362300" cy="47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01)</a:t>
            </a:r>
            <a:r>
              <a:rPr b="0" i="0" lang="en-US" sz="1050" u="none" cap="none" strike="noStrike">
                <a:solidFill>
                  <a:schemeClr val="hlink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 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 mean(l:List[float])-&gt;float:</a:t>
            </a:r>
            <a:endParaRPr b="0" i="0" sz="1050" u="none" cap="none" strike="noStrike">
              <a:solidFill>
                <a:srgbClr val="000000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02)    s = sum(l)</a:t>
            </a:r>
            <a:endParaRPr b="0" i="0" sz="1050" u="none" cap="none" strike="noStrike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03)    m = s / len(l)</a:t>
            </a:r>
            <a:endParaRPr b="0" i="0" sz="1050" u="none" cap="none" strike="noStrike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04)    </a:t>
            </a:r>
            <a:r>
              <a:rPr b="0" i="0" lang="en-US" sz="1050" u="none" cap="none" strike="noStrike">
                <a:solidFill>
                  <a:schemeClr val="hlink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m</a:t>
            </a:r>
            <a:endParaRPr b="0" i="0" sz="1050" u="none" cap="none" strike="noStrike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05)</a:t>
            </a:r>
            <a:r>
              <a:rPr b="0" i="0" lang="en-US" sz="1050" u="none" cap="none" strike="noStrike">
                <a:solidFill>
                  <a:schemeClr val="hlink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standard_deviation(l:List[float])-&gt;float:</a:t>
            </a:r>
            <a:endParaRPr b="0" i="0" sz="1050" u="none" cap="none" strike="noStrike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06)    m = mean(l)</a:t>
            </a:r>
            <a:endParaRPr b="0" i="0" sz="1050" u="none" cap="none" strike="noStrike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07)    s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.0</a:t>
            </a:r>
            <a:endParaRPr b="0" i="0" sz="1050" u="none" cap="none" strike="noStrike">
              <a:solidFill>
                <a:srgbClr val="09865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08)    </a:t>
            </a:r>
            <a:r>
              <a:rPr b="0" i="0" lang="en-US" sz="1050" u="none" cap="none" strike="noStrike">
                <a:solidFill>
                  <a:schemeClr val="hlink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b="0" i="0" lang="en-US" sz="1050" u="none" cap="none" strike="noStrike">
                <a:solidFill>
                  <a:schemeClr val="hlink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l:</a:t>
            </a:r>
            <a:endParaRPr b="0" i="0" sz="1050" u="none" cap="none" strike="noStrike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09)        s += math.pow(m-e,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10)  </a:t>
            </a:r>
            <a:r>
              <a:rPr b="0" i="0" lang="en-US" sz="1050" u="none" cap="none" strike="noStrike">
                <a:solidFill>
                  <a:schemeClr val="hlink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math.sqrt(s/len(l))</a:t>
            </a:r>
            <a:endParaRPr b="0" i="0" sz="1050" u="none" cap="none" strike="noStrike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11)</a:t>
            </a:r>
            <a:r>
              <a:rPr b="0" i="0" lang="en-US" sz="1050" u="none" cap="none" strike="noStrike">
                <a:solidFill>
                  <a:schemeClr val="hlink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if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__name__==</a:t>
            </a:r>
            <a:r>
              <a:rPr b="0" i="0" lang="en-US" sz="1050" u="none" cap="none" strike="noStrike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"__main__"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50" u="none" cap="none" strike="noStrike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1050" u="none" cap="none" strike="noStrike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12)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a = [random.random() </a:t>
            </a:r>
            <a:r>
              <a:rPr b="0" i="0" lang="en-US" sz="1050" u="none" cap="none" strike="noStrike">
                <a:solidFill>
                  <a:schemeClr val="hlink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0" i="0" lang="en-US" sz="1050" u="none" cap="none" strike="noStrike">
                <a:solidFill>
                  <a:schemeClr val="hlink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range(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b="0" i="0" sz="1050" u="none" cap="none" strike="noStrike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13)   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sd = standard_deviation(a)</a:t>
            </a:r>
            <a:endParaRPr b="0" i="0" sz="1050" u="none" cap="none" strike="noStrike">
              <a:solidFill>
                <a:srgbClr val="000000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14)   print(sd)</a:t>
            </a:r>
            <a:endParaRPr b="0" i="0" sz="1050" u="none" cap="none" strike="noStrike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5" name="Google Shape;305;p37"/>
          <p:cNvCxnSpPr/>
          <p:nvPr/>
        </p:nvCxnSpPr>
        <p:spPr>
          <a:xfrm>
            <a:off x="6883950" y="5245475"/>
            <a:ext cx="18651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p37"/>
          <p:cNvCxnSpPr/>
          <p:nvPr/>
        </p:nvCxnSpPr>
        <p:spPr>
          <a:xfrm rot="10800000">
            <a:off x="8749000" y="2632475"/>
            <a:ext cx="0" cy="261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7" name="Google Shape;307;p37"/>
          <p:cNvCxnSpPr/>
          <p:nvPr/>
        </p:nvCxnSpPr>
        <p:spPr>
          <a:xfrm rot="10800000">
            <a:off x="8292450" y="2632475"/>
            <a:ext cx="4566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8" name="Google Shape;308;p37"/>
          <p:cNvCxnSpPr/>
          <p:nvPr/>
        </p:nvCxnSpPr>
        <p:spPr>
          <a:xfrm>
            <a:off x="5737700" y="2846150"/>
            <a:ext cx="178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9" name="Google Shape;309;p37"/>
          <p:cNvCxnSpPr/>
          <p:nvPr/>
        </p:nvCxnSpPr>
        <p:spPr>
          <a:xfrm rot="10800000">
            <a:off x="7515350" y="1350350"/>
            <a:ext cx="0" cy="14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0" name="Google Shape;310;p37"/>
          <p:cNvCxnSpPr/>
          <p:nvPr/>
        </p:nvCxnSpPr>
        <p:spPr>
          <a:xfrm rot="10800000">
            <a:off x="7088000" y="1350350"/>
            <a:ext cx="43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1" name="Google Shape;311;p37"/>
          <p:cNvSpPr txBox="1"/>
          <p:nvPr>
            <p:ph idx="1" type="body"/>
          </p:nvPr>
        </p:nvSpPr>
        <p:spPr>
          <a:xfrm>
            <a:off x="0" y="1186050"/>
            <a:ext cx="3535800" cy="4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L’esecuzione di un programma parte dalla prima istruzione dello script (riga 12) e prosegue in modo sequenziale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Quando viene chiamata una funzione l’esecuzione passa al codice della funzione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Quando la funzione termina, l’esecuzione riparte sequenzialmente dall’istruzione successiva all’invocazione della funzione</a:t>
            </a:r>
            <a:endParaRPr sz="1800"/>
          </a:p>
        </p:txBody>
      </p:sp>
      <p:sp>
        <p:nvSpPr>
          <p:cNvPr id="312" name="Google Shape;312;p37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P01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Funzioni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9" name="Google Shape;319;p38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Call Stack</a:t>
            </a:r>
            <a:endParaRPr/>
          </a:p>
        </p:txBody>
      </p:sp>
      <p:sp>
        <p:nvSpPr>
          <p:cNvPr id="320" name="Google Shape;320;p38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8"/>
          <p:cNvSpPr txBox="1"/>
          <p:nvPr/>
        </p:nvSpPr>
        <p:spPr>
          <a:xfrm>
            <a:off x="0" y="877925"/>
            <a:ext cx="4360200" cy="49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 stack è una struttura che tiene traccia di tutte le chiamate a funzione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 stack contiene un frame per ogni chiamata a funzione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 frame in cima allo stack è sempre quello della funzione corrente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quando la funzione corrente invoca un’altra funzione la nuova funzione viene messa in cima allo stack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quando la funzione corrente ritorna viene rimossa dallo stack e l’esecuzione riprende con la funzione precedente nello stack che diventa la nuova funzione corrente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6275" y="697788"/>
            <a:ext cx="3309383" cy="4964074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8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P01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Funzioni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0" name="Google Shape;330;p39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Passaggio Parametri</a:t>
            </a:r>
            <a:endParaRPr/>
          </a:p>
        </p:txBody>
      </p:sp>
      <p:sp>
        <p:nvSpPr>
          <p:cNvPr id="331" name="Google Shape;331;p39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9"/>
          <p:cNvSpPr txBox="1"/>
          <p:nvPr/>
        </p:nvSpPr>
        <p:spPr>
          <a:xfrm>
            <a:off x="0" y="877925"/>
            <a:ext cx="3778800" cy="49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parametri formali sono quelli che si trovano nell’intestazione (nel nostro esempio l)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parametri attuali sono quelli con cui viene invocata la funzione (nell’esempio l1)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Quando una funzione viene invocata, i parametri formali diventano variabili locali in cui vengono copiati i valori dei parametri locali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Quando la funzione ritorna, il valore di ritorno viene copiato nella variabile a cui è assegnato (nell’esempio l2)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9"/>
          <p:cNvSpPr txBox="1"/>
          <p:nvPr/>
        </p:nvSpPr>
        <p:spPr>
          <a:xfrm>
            <a:off x="3875950" y="1122975"/>
            <a:ext cx="2774400" cy="3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foo(l:List[int])-&gt;List[int]: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6D9EEB"/>
                </a:highlight>
                <a:latin typeface="Courier New"/>
                <a:ea typeface="Courier New"/>
                <a:cs typeface="Courier New"/>
                <a:sym typeface="Courier New"/>
              </a:rPr>
              <a:t>print(id(l))</a:t>
            </a:r>
            <a:endParaRPr b="0" i="0" sz="1050" u="none" cap="none" strike="noStrike">
              <a:solidFill>
                <a:srgbClr val="008000"/>
              </a:solidFill>
              <a:highlight>
                <a:srgbClr val="6D9EE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l[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E06666"/>
                </a:highlight>
                <a:latin typeface="Courier New"/>
                <a:ea typeface="Courier New"/>
                <a:cs typeface="Courier New"/>
                <a:sym typeface="Courier New"/>
              </a:rPr>
              <a:t>print(id(l))</a:t>
            </a:r>
            <a:endParaRPr b="0" i="0" sz="1050" u="none" cap="none" strike="noStrike">
              <a:solidFill>
                <a:srgbClr val="008000"/>
              </a:solidFill>
              <a:highlight>
                <a:srgbClr val="E0666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l = [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E69138"/>
                </a:highlight>
                <a:latin typeface="Courier New"/>
                <a:ea typeface="Courier New"/>
                <a:cs typeface="Courier New"/>
                <a:sym typeface="Courier New"/>
              </a:rPr>
              <a:t>print(id(l))</a:t>
            </a:r>
            <a:endParaRPr b="0" i="0" sz="1050" u="none" cap="none" strike="noStrike">
              <a:solidFill>
                <a:srgbClr val="008000"/>
              </a:solidFill>
              <a:highlight>
                <a:srgbClr val="E691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__name__==</a:t>
            </a:r>
            <a:r>
              <a:rPr b="0" i="0" lang="en-US" sz="105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"__main__"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l1 = [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6AA84F"/>
                </a:highlight>
                <a:latin typeface="Courier New"/>
                <a:ea typeface="Courier New"/>
                <a:cs typeface="Courier New"/>
                <a:sym typeface="Courier New"/>
              </a:rPr>
              <a:t>print(id(l1)) </a:t>
            </a:r>
            <a:endParaRPr b="0" i="0" sz="1050" u="none" cap="none" strike="noStrike">
              <a:solidFill>
                <a:srgbClr val="008000"/>
              </a:solidFill>
              <a:highlight>
                <a:srgbClr val="6AA84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l2 = foo(l1)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8E7CC3"/>
                </a:highlight>
                <a:latin typeface="Courier New"/>
                <a:ea typeface="Courier New"/>
                <a:cs typeface="Courier New"/>
                <a:sym typeface="Courier New"/>
              </a:rPr>
              <a:t>print(id(l2))</a:t>
            </a:r>
            <a:endParaRPr b="0" i="0" sz="1050" u="none" cap="none" strike="noStrike">
              <a:solidFill>
                <a:srgbClr val="008000"/>
              </a:solidFill>
              <a:highlight>
                <a:srgbClr val="8E7CC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Google Shape;334;p39"/>
          <p:cNvSpPr txBox="1"/>
          <p:nvPr/>
        </p:nvSpPr>
        <p:spPr>
          <a:xfrm>
            <a:off x="6842100" y="116825"/>
            <a:ext cx="2301900" cy="8313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Stampa l’indirizzo in memoria di l1 (supponiamo 123)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9"/>
          <p:cNvSpPr txBox="1"/>
          <p:nvPr/>
        </p:nvSpPr>
        <p:spPr>
          <a:xfrm>
            <a:off x="6842100" y="1172400"/>
            <a:ext cx="2301900" cy="6156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Stampa lo stesso indirizzo 123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9"/>
          <p:cNvSpPr txBox="1"/>
          <p:nvPr/>
        </p:nvSpPr>
        <p:spPr>
          <a:xfrm>
            <a:off x="6842100" y="2109225"/>
            <a:ext cx="2301900" cy="4002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3) Stampa ancora 123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9"/>
          <p:cNvSpPr txBox="1"/>
          <p:nvPr/>
        </p:nvSpPr>
        <p:spPr>
          <a:xfrm>
            <a:off x="6842100" y="2743125"/>
            <a:ext cx="2301900" cy="831300"/>
          </a:xfrm>
          <a:prstGeom prst="rect">
            <a:avLst/>
          </a:prstGeom>
          <a:noFill/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4) Stampa un altro indirizzo (supponiamo 456)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9"/>
          <p:cNvSpPr txBox="1"/>
          <p:nvPr/>
        </p:nvSpPr>
        <p:spPr>
          <a:xfrm>
            <a:off x="6842100" y="4056075"/>
            <a:ext cx="2301900" cy="400200"/>
          </a:xfrm>
          <a:prstGeom prst="rect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5) Stampa ancora 456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9" name="Google Shape;339;p39"/>
          <p:cNvCxnSpPr>
            <a:endCxn id="334" idx="1"/>
          </p:cNvCxnSpPr>
          <p:nvPr/>
        </p:nvCxnSpPr>
        <p:spPr>
          <a:xfrm flipH="1" rot="10800000">
            <a:off x="5167800" y="532475"/>
            <a:ext cx="1674300" cy="33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0" name="Google Shape;340;p39"/>
          <p:cNvCxnSpPr>
            <a:endCxn id="335" idx="1"/>
          </p:cNvCxnSpPr>
          <p:nvPr/>
        </p:nvCxnSpPr>
        <p:spPr>
          <a:xfrm flipH="1" rot="10800000">
            <a:off x="5196900" y="1480200"/>
            <a:ext cx="1645200" cy="24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1" name="Google Shape;341;p39"/>
          <p:cNvCxnSpPr>
            <a:endCxn id="336" idx="1"/>
          </p:cNvCxnSpPr>
          <p:nvPr/>
        </p:nvCxnSpPr>
        <p:spPr>
          <a:xfrm>
            <a:off x="5177400" y="2166225"/>
            <a:ext cx="166470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2" name="Google Shape;342;p39"/>
          <p:cNvCxnSpPr>
            <a:endCxn id="333" idx="3"/>
          </p:cNvCxnSpPr>
          <p:nvPr/>
        </p:nvCxnSpPr>
        <p:spPr>
          <a:xfrm>
            <a:off x="5187250" y="2612925"/>
            <a:ext cx="1463100" cy="4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3" name="Google Shape;343;p39"/>
          <p:cNvCxnSpPr>
            <a:endCxn id="338" idx="1"/>
          </p:cNvCxnSpPr>
          <p:nvPr/>
        </p:nvCxnSpPr>
        <p:spPr>
          <a:xfrm flipH="1" rot="10800000">
            <a:off x="5265000" y="4256175"/>
            <a:ext cx="1577100" cy="13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4" name="Google Shape;344;p39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P01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Funzioni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1" name="Google Shape;351;p40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Call Stack</a:t>
            </a:r>
            <a:endParaRPr/>
          </a:p>
        </p:txBody>
      </p:sp>
      <p:sp>
        <p:nvSpPr>
          <p:cNvPr id="352" name="Google Shape;352;p40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0"/>
          <p:cNvSpPr txBox="1"/>
          <p:nvPr/>
        </p:nvSpPr>
        <p:spPr>
          <a:xfrm>
            <a:off x="1167000" y="952800"/>
            <a:ext cx="3000000" cy="49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foo2(a:int, b:int, c:int)-&gt;int: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 = a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 = b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 = c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+ b + c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foo1(a:int, b:int)-&gt;int: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 = a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 = b *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 = foo2(a, b, a + b +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run():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 = 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0" i="0" sz="105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 = foo1(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print(r)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run()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4" name="Google Shape;354;p40"/>
          <p:cNvSpPr/>
          <p:nvPr/>
        </p:nvSpPr>
        <p:spPr>
          <a:xfrm>
            <a:off x="6289200" y="5018100"/>
            <a:ext cx="2169000" cy="88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__main__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0"/>
          <p:cNvSpPr/>
          <p:nvPr/>
        </p:nvSpPr>
        <p:spPr>
          <a:xfrm>
            <a:off x="468350" y="5386050"/>
            <a:ext cx="435000" cy="228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0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P01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Funzioni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