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7" r:id="rId4"/>
    <p:sldMasterId id="214748367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02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0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sp>
        <p:nvSpPr>
          <p:cNvPr id="208" name="Google Shape;20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09" name="Google Shape;209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29a3525ce3_0_2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sp>
        <p:nvSpPr>
          <p:cNvPr id="342" name="Google Shape;342;g129a3525ce3_0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43" name="Google Shape;343;g129a3525ce3_0_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1c370ee845_0_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sp>
        <p:nvSpPr>
          <p:cNvPr id="360" name="Google Shape;360;g11c370ee845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61" name="Google Shape;361;g11c370ee845_0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2b14481713_0_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sp>
        <p:nvSpPr>
          <p:cNvPr id="373" name="Google Shape;373;g12b14481713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74" name="Google Shape;374;g12b14481713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299723115c_0_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sp>
        <p:nvSpPr>
          <p:cNvPr id="385" name="Google Shape;385;g1299723115c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86" name="Google Shape;386;g1299723115c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21b53694a0_0_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sp>
        <p:nvSpPr>
          <p:cNvPr id="231" name="Google Shape;231;g121b53694a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32" name="Google Shape;232;g121b53694a0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299723115c_0_3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sp>
        <p:nvSpPr>
          <p:cNvPr id="248" name="Google Shape;248;g1299723115c_0_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49" name="Google Shape;249;g1299723115c_0_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2be1448795_0_1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sp>
        <p:nvSpPr>
          <p:cNvPr id="259" name="Google Shape;259;g12be1448795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60" name="Google Shape;260;g12be1448795_0_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2be1448795_0_2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sp>
        <p:nvSpPr>
          <p:cNvPr id="270" name="Google Shape;270;g12be1448795_0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71" name="Google Shape;271;g12be1448795_0_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2be1448795_0_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sp>
        <p:nvSpPr>
          <p:cNvPr id="281" name="Google Shape;281;g12be1448795_0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82" name="Google Shape;282;g12be1448795_0_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29a3525ce3_0_4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sp>
        <p:nvSpPr>
          <p:cNvPr id="292" name="Google Shape;292;g129a3525ce3_0_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93" name="Google Shape;293;g129a3525ce3_0_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2a7750dcf5_0_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sp>
        <p:nvSpPr>
          <p:cNvPr id="311" name="Google Shape;311;g12a7750dcf5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12" name="Google Shape;312;g12a7750dcf5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29a3525ce3_0_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sp>
        <p:nvSpPr>
          <p:cNvPr id="330" name="Google Shape;330;g129a3525ce3_0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31" name="Google Shape;331;g129a3525ce3_0_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  <a:defRPr sz="2400"/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/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/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1" name="Google Shape;21;p2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magine con didascalia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11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testo verticale" type="vertTx">
  <p:cSld name="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>
            <a:off x="1116013" y="409575"/>
            <a:ext cx="7559675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" type="body"/>
          </p:nvPr>
        </p:nvSpPr>
        <p:spPr>
          <a:xfrm rot="5400000">
            <a:off x="2838451" y="30163"/>
            <a:ext cx="4114800" cy="7559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olo e testo verticale" type="vertTitleAndTx">
  <p:cSld name="VERTICAL_TITLE_AND_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title"/>
          </p:nvPr>
        </p:nvSpPr>
        <p:spPr>
          <a:xfrm rot="5400000">
            <a:off x="5002213" y="2193925"/>
            <a:ext cx="5457825" cy="1889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" type="body"/>
          </p:nvPr>
        </p:nvSpPr>
        <p:spPr>
          <a:xfrm rot="5400000">
            <a:off x="1146176" y="379413"/>
            <a:ext cx="5457825" cy="551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, testo e contenuto" type="txAndObj">
  <p:cSld name="TEXT_AND_OBJEC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1116013" y="409575"/>
            <a:ext cx="7559675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1116013" y="1752600"/>
            <a:ext cx="3703637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2" type="body"/>
          </p:nvPr>
        </p:nvSpPr>
        <p:spPr>
          <a:xfrm>
            <a:off x="4972050" y="1752600"/>
            <a:ext cx="3703638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99" name="Google Shape;99;p14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tabella" type="tbl">
  <p:cSld name="TABLE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1116013" y="409575"/>
            <a:ext cx="7559675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5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103" name="Google Shape;103;p15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grafico" type="chart">
  <p:cSld name="CHAR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1116013" y="409575"/>
            <a:ext cx="7559675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7"/>
          <p:cNvSpPr/>
          <p:nvPr>
            <p:ph idx="2" type="chart"/>
          </p:nvPr>
        </p:nvSpPr>
        <p:spPr>
          <a:xfrm>
            <a:off x="1116013" y="1752600"/>
            <a:ext cx="75596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48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17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118" name="Google Shape;118;p17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119" name="Google Shape;119;p17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bg>
      <p:bgPr>
        <a:solidFill>
          <a:schemeClr val="l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1116013" y="409575"/>
            <a:ext cx="7559675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8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124" name="Google Shape;124;p18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trike="noStrike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trike="noStrike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trike="noStrike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trike="noStrike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trike="noStrike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trike="noStrike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trike="noStrike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trike="noStrike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trike="noStrike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 type="title">
  <p:cSld name="TITLE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  <a:defRPr sz="2400"/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/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/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28" name="Google Shape;128;p19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129" name="Google Shape;129;p19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130" name="Google Shape;130;p19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contenuto" type="obj">
  <p:cSld name="OBJEC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1116013" y="409575"/>
            <a:ext cx="7559675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1116013" y="1752600"/>
            <a:ext cx="75596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20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135" name="Google Shape;135;p20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136" name="Google Shape;136;p20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stazione sezione" type="secHead">
  <p:cSld name="SECTION_HEADER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  <a:defRPr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0" name="Google Shape;140;p21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141" name="Google Shape;141;p21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142" name="Google Shape;142;p21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grafico" type="chart">
  <p:cSld name="CHAR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1116013" y="409575"/>
            <a:ext cx="7559675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/>
          <p:nvPr>
            <p:ph idx="2" type="chart"/>
          </p:nvPr>
        </p:nvSpPr>
        <p:spPr>
          <a:xfrm>
            <a:off x="1116013" y="1752600"/>
            <a:ext cx="75596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48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e contenuti" type="twoObj">
  <p:cSld name="TWO_OBJECTS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1116013" y="409575"/>
            <a:ext cx="7559675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1116013" y="1752600"/>
            <a:ext cx="3703637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22"/>
          <p:cNvSpPr txBox="1"/>
          <p:nvPr>
            <p:ph idx="2" type="body"/>
          </p:nvPr>
        </p:nvSpPr>
        <p:spPr>
          <a:xfrm>
            <a:off x="4972050" y="1752600"/>
            <a:ext cx="3703638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7" name="Google Shape;147;p22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148" name="Google Shape;148;p22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fronto" type="twoTxTwoObj">
  <p:cSld name="TWO_OBJECTS_WITH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3" name="Google Shape;153;p23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23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5" name="Google Shape;155;p23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23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157" name="Google Shape;157;p23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158" name="Google Shape;158;p23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itolo" type="titleOnly">
  <p:cSld name="TITLE_ONL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1116013" y="409575"/>
            <a:ext cx="7559675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4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162" name="Google Shape;162;p24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163" name="Google Shape;163;p24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uota" type="blank">
  <p:cSld name="BLANK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166" name="Google Shape;166;p25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167" name="Google Shape;167;p25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to con didascalia" type="objTx">
  <p:cSld name="OBJECT_WITH_CAPTION_TEX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71" name="Google Shape;171;p26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72" name="Google Shape;172;p26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173" name="Google Shape;173;p26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174" name="Google Shape;174;p26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magine con didascalia" type="picTx">
  <p:cSld name="PICTURE_WITH_CAPTION_TEX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7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7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79" name="Google Shape;179;p27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180" name="Google Shape;180;p27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181" name="Google Shape;181;p27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testo verticale" type="vertTx">
  <p:cSld name="VERTICAL_TEXT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1116013" y="409575"/>
            <a:ext cx="7559675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8"/>
          <p:cNvSpPr txBox="1"/>
          <p:nvPr>
            <p:ph idx="1" type="body"/>
          </p:nvPr>
        </p:nvSpPr>
        <p:spPr>
          <a:xfrm rot="5400000">
            <a:off x="2838451" y="30163"/>
            <a:ext cx="4114800" cy="7559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5" name="Google Shape;185;p28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186" name="Google Shape;186;p28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187" name="Google Shape;187;p28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olo e testo verticale" type="vertTitleAndTx">
  <p:cSld name="VERTICAL_TITLE_AND_VERTICAL_TEXT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 rot="5400000">
            <a:off x="5002213" y="2193925"/>
            <a:ext cx="5457825" cy="1889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29"/>
          <p:cNvSpPr txBox="1"/>
          <p:nvPr>
            <p:ph idx="1" type="body"/>
          </p:nvPr>
        </p:nvSpPr>
        <p:spPr>
          <a:xfrm rot="5400000">
            <a:off x="1146176" y="379413"/>
            <a:ext cx="5457825" cy="551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1" name="Google Shape;191;p29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192" name="Google Shape;192;p29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193" name="Google Shape;193;p29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, testo e contenuto" type="txAndObj">
  <p:cSld name="TEXT_AND_OBJEC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1116013" y="409575"/>
            <a:ext cx="7559675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30"/>
          <p:cNvSpPr txBox="1"/>
          <p:nvPr>
            <p:ph idx="1" type="body"/>
          </p:nvPr>
        </p:nvSpPr>
        <p:spPr>
          <a:xfrm>
            <a:off x="1116013" y="1752600"/>
            <a:ext cx="3703637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7" name="Google Shape;197;p30"/>
          <p:cNvSpPr txBox="1"/>
          <p:nvPr>
            <p:ph idx="2" type="body"/>
          </p:nvPr>
        </p:nvSpPr>
        <p:spPr>
          <a:xfrm>
            <a:off x="4972050" y="1752600"/>
            <a:ext cx="3703638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8" name="Google Shape;198;p30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199" name="Google Shape;199;p30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200" name="Google Shape;200;p30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tabella" type="tbl">
  <p:cSld name="TABLE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1116013" y="409575"/>
            <a:ext cx="7559675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31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204" name="Google Shape;204;p31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205" name="Google Shape;205;p31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contenuto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title"/>
          </p:nvPr>
        </p:nvSpPr>
        <p:spPr>
          <a:xfrm>
            <a:off x="1116013" y="409575"/>
            <a:ext cx="7559675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1116013" y="1752600"/>
            <a:ext cx="75596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stazione sezione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  <a:defRPr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e contenuti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1116013" y="409575"/>
            <a:ext cx="7559675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1116013" y="1752600"/>
            <a:ext cx="3703637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4972050" y="1752600"/>
            <a:ext cx="3703638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fronto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7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itolo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type="title"/>
          </p:nvPr>
        </p:nvSpPr>
        <p:spPr>
          <a:xfrm>
            <a:off x="1116013" y="409575"/>
            <a:ext cx="7559675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uota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to con didascalia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0" name="Google Shape;70;p10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28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6096000"/>
            <a:ext cx="9144000" cy="762000"/>
            <a:chOff x="0" y="3840"/>
            <a:chExt cx="5760" cy="480"/>
          </a:xfrm>
        </p:grpSpPr>
        <p:sp>
          <p:nvSpPr>
            <p:cNvPr id="11" name="Google Shape;11;p1"/>
            <p:cNvSpPr/>
            <p:nvPr/>
          </p:nvSpPr>
          <p:spPr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" name="Google Shape;13;p1"/>
          <p:cNvSpPr txBox="1"/>
          <p:nvPr>
            <p:ph type="title"/>
          </p:nvPr>
        </p:nvSpPr>
        <p:spPr>
          <a:xfrm>
            <a:off x="1116013" y="409575"/>
            <a:ext cx="7559675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1116013" y="1752600"/>
            <a:ext cx="75596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6"/>
          <p:cNvGrpSpPr/>
          <p:nvPr/>
        </p:nvGrpSpPr>
        <p:grpSpPr>
          <a:xfrm>
            <a:off x="0" y="6096000"/>
            <a:ext cx="9144000" cy="762000"/>
            <a:chOff x="0" y="3840"/>
            <a:chExt cx="5760" cy="480"/>
          </a:xfrm>
        </p:grpSpPr>
        <p:sp>
          <p:nvSpPr>
            <p:cNvPr id="107" name="Google Shape;107;p16"/>
            <p:cNvSpPr/>
            <p:nvPr/>
          </p:nvSpPr>
          <p:spPr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6"/>
            <p:cNvSpPr/>
            <p:nvPr/>
          </p:nvSpPr>
          <p:spPr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16"/>
          <p:cNvSpPr txBox="1"/>
          <p:nvPr>
            <p:ph type="title"/>
          </p:nvPr>
        </p:nvSpPr>
        <p:spPr>
          <a:xfrm>
            <a:off x="1116013" y="409575"/>
            <a:ext cx="7559675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1116013" y="1752600"/>
            <a:ext cx="75596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16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16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Google Shape;113;p16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9" Type="http://schemas.openxmlformats.org/officeDocument/2006/relationships/image" Target="../media/image9.png"/><Relationship Id="rId5" Type="http://schemas.openxmlformats.org/officeDocument/2006/relationships/image" Target="../media/image3.jpg"/><Relationship Id="rId6" Type="http://schemas.openxmlformats.org/officeDocument/2006/relationships/image" Target="../media/image5.png"/><Relationship Id="rId7" Type="http://schemas.openxmlformats.org/officeDocument/2006/relationships/image" Target="../media/image1.png"/><Relationship Id="rId8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rgbClr val="00677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32"/>
          <p:cNvSpPr txBox="1"/>
          <p:nvPr>
            <p:ph idx="1" type="subTitle"/>
          </p:nvPr>
        </p:nvSpPr>
        <p:spPr>
          <a:xfrm>
            <a:off x="2247900" y="1246505"/>
            <a:ext cx="6242050" cy="6388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rgbClr val="822433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L02: Classi e Oggetti</a:t>
            </a:r>
            <a:endParaRPr sz="1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2"/>
          <p:cNvSpPr txBox="1"/>
          <p:nvPr>
            <p:ph type="ctrTitle"/>
          </p:nvPr>
        </p:nvSpPr>
        <p:spPr>
          <a:xfrm>
            <a:off x="2249488" y="360363"/>
            <a:ext cx="6199187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[FIM]  FONDAMENTI DI INFORMATICA</a:t>
            </a:r>
            <a:br>
              <a:rPr lang="en-US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	per medicina e chirurgia high tech</a:t>
            </a:r>
            <a:endParaRPr sz="2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4" name="Google Shape;214;p32"/>
          <p:cNvGrpSpPr/>
          <p:nvPr/>
        </p:nvGrpSpPr>
        <p:grpSpPr>
          <a:xfrm>
            <a:off x="0" y="2762250"/>
            <a:ext cx="9145588" cy="4098925"/>
            <a:chOff x="0" y="1738"/>
            <a:chExt cx="5761" cy="2582"/>
          </a:xfrm>
        </p:grpSpPr>
        <p:pic>
          <p:nvPicPr>
            <p:cNvPr descr="Fondino" id="215" name="Google Shape;215;p3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2158"/>
              <a:ext cx="5760" cy="21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ogo +marchio" id="216" name="Google Shape;216;p3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60"/>
              <a:ext cx="5761" cy="7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fascia" id="217" name="Google Shape;217;p3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316" y="1738"/>
              <a:ext cx="4444" cy="4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8" name="Google Shape;218;p32"/>
          <p:cNvSpPr txBox="1"/>
          <p:nvPr/>
        </p:nvSpPr>
        <p:spPr>
          <a:xfrm>
            <a:off x="2247900" y="5988050"/>
            <a:ext cx="65659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imes New Roman"/>
              <a:buNone/>
            </a:pPr>
            <a:r>
              <a:rPr b="0" i="0" lang="en-US" sz="800" u="none" cap="small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Tutti i diritti relativi al presente materiale didattico ed al suo contenuto sono riservati a Sapienza e ai suoi autori (o docenti che lo hanno prodotto). È consentito l'uso personale dello stesso da parte dello studente a fini di studio. Ne è vietata nel modo più assoluto la diffusione, duplicazione, cessione, trasmissione, distribuzione a terzi o al pubblico pena le sanzioni applicabili per legge</a:t>
            </a:r>
            <a:endParaRPr b="0" i="0" sz="800" u="none" cap="small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small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i3s-w" id="219" name="Google Shape;219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65250" y="4651375"/>
            <a:ext cx="723900" cy="393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apienza-w-ppt" id="220" name="Google Shape;220;p3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65250" y="3643313"/>
            <a:ext cx="2859088" cy="8588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AG-w" id="221" name="Google Shape;221;p32"/>
          <p:cNvPicPr preferRelativeResize="0"/>
          <p:nvPr/>
        </p:nvPicPr>
        <p:blipFill rotWithShape="1">
          <a:blip r:embed="rId8">
            <a:alphaModFix/>
          </a:blip>
          <a:srcRect b="58682" l="0" r="23015" t="0"/>
          <a:stretch/>
        </p:blipFill>
        <p:spPr>
          <a:xfrm>
            <a:off x="1365250" y="5375275"/>
            <a:ext cx="723900" cy="165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ag-txt-w" id="222" name="Google Shape;222;p32"/>
          <p:cNvPicPr preferRelativeResize="0"/>
          <p:nvPr/>
        </p:nvPicPr>
        <p:blipFill rotWithShape="1">
          <a:blip r:embed="rId9">
            <a:alphaModFix/>
          </a:blip>
          <a:srcRect b="6011" l="0" r="0" t="0"/>
          <a:stretch/>
        </p:blipFill>
        <p:spPr>
          <a:xfrm>
            <a:off x="2352675" y="5375275"/>
            <a:ext cx="6181725" cy="1889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3s-txt-w" id="223" name="Google Shape;223;p3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351088" y="4748213"/>
            <a:ext cx="6183312" cy="201612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2"/>
          <p:cNvSpPr txBox="1"/>
          <p:nvPr/>
        </p:nvSpPr>
        <p:spPr>
          <a:xfrm>
            <a:off x="2247900" y="2847975"/>
            <a:ext cx="6462713" cy="398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0" i="0" lang="en-US" sz="2000" u="none" cap="small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Corso di Laurea in Medicina e Chirurgia High Tech</a:t>
            </a:r>
            <a:endParaRPr b="0" i="0" sz="2000" u="none" cap="small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32"/>
          <p:cNvSpPr/>
          <p:nvPr/>
        </p:nvSpPr>
        <p:spPr>
          <a:xfrm>
            <a:off x="2247900" y="2281555"/>
            <a:ext cx="29889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BBE0E3"/>
                </a:solidFill>
                <a:latin typeface="Arial"/>
                <a:ea typeface="Arial"/>
                <a:cs typeface="Arial"/>
                <a:sym typeface="Arial"/>
              </a:rPr>
              <a:t>Prof. Christian Napoli</a:t>
            </a:r>
            <a:endParaRPr b="0" i="0" sz="1800" u="none" cap="none" strike="noStrike">
              <a:solidFill>
                <a:srgbClr val="BBE0E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2"/>
          <p:cNvSpPr/>
          <p:nvPr/>
        </p:nvSpPr>
        <p:spPr>
          <a:xfrm>
            <a:off x="5589905" y="2281555"/>
            <a:ext cx="33408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BBE0E3"/>
                </a:solidFill>
                <a:latin typeface="Arial"/>
                <a:ea typeface="Arial"/>
                <a:cs typeface="Arial"/>
                <a:sym typeface="Arial"/>
              </a:rPr>
              <a:t>c.napoli@uniroma1.it</a:t>
            </a:r>
            <a:endParaRPr b="0" i="1" sz="1800" u="none" cap="none" strike="noStrike">
              <a:solidFill>
                <a:srgbClr val="BBE0E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2"/>
          <p:cNvSpPr/>
          <p:nvPr/>
        </p:nvSpPr>
        <p:spPr>
          <a:xfrm>
            <a:off x="2247925" y="1909743"/>
            <a:ext cx="29889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BBE0E3"/>
                </a:solidFill>
              </a:rPr>
              <a:t>Dott. Giorgio De Magistris</a:t>
            </a:r>
            <a:endParaRPr b="0" i="0" sz="1800" u="none" cap="none" strike="noStrike">
              <a:solidFill>
                <a:srgbClr val="BBE0E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2"/>
          <p:cNvSpPr/>
          <p:nvPr/>
        </p:nvSpPr>
        <p:spPr>
          <a:xfrm>
            <a:off x="5722880" y="1934155"/>
            <a:ext cx="33408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1800"/>
              <a:buFont typeface="Arial"/>
              <a:buNone/>
            </a:pPr>
            <a:r>
              <a:rPr i="1" lang="en-US" sz="1800">
                <a:solidFill>
                  <a:srgbClr val="BBE0E3"/>
                </a:solidFill>
              </a:rPr>
              <a:t>demagistris@diag.uniroma1.it</a:t>
            </a:r>
            <a:endParaRPr b="0" i="1" sz="1800" u="none" cap="none" strike="noStrike">
              <a:solidFill>
                <a:srgbClr val="BBE0E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1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6" name="Google Shape;346;p41"/>
          <p:cNvSpPr txBox="1"/>
          <p:nvPr>
            <p:ph type="title"/>
          </p:nvPr>
        </p:nvSpPr>
        <p:spPr>
          <a:xfrm>
            <a:off x="-12" y="373025"/>
            <a:ext cx="75597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Funzioni vs Metodi</a:t>
            </a:r>
            <a:endParaRPr/>
          </a:p>
        </p:txBody>
      </p:sp>
      <p:sp>
        <p:nvSpPr>
          <p:cNvPr id="347" name="Google Shape;347;p41"/>
          <p:cNvSpPr/>
          <p:nvPr/>
        </p:nvSpPr>
        <p:spPr>
          <a:xfrm>
            <a:off x="2382838" y="-349250"/>
            <a:ext cx="184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41"/>
          <p:cNvSpPr/>
          <p:nvPr/>
        </p:nvSpPr>
        <p:spPr>
          <a:xfrm>
            <a:off x="4448175" y="116575"/>
            <a:ext cx="4546200" cy="5877000"/>
          </a:xfrm>
          <a:prstGeom prst="foldedCorner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Vec2D():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__init__(self,x:float,y:float) -&gt;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.x = x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.y = y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this is a method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length(self)-&gt;float: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math.sqrt(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.x**</a:t>
            </a:r>
            <a:r>
              <a:rPr lang="en-US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.y**</a:t>
            </a:r>
            <a:r>
              <a:rPr lang="en-US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)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__name__==</a:t>
            </a:r>
            <a:r>
              <a:rPr lang="en-US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"__main__"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print(type(Vec2D.modulus))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p1 = Vec2D(</a:t>
            </a:r>
            <a:r>
              <a:rPr lang="en-US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print(type(p1.length))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print(p1.length())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print(Vec2D.length(p1))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41"/>
          <p:cNvSpPr txBox="1"/>
          <p:nvPr/>
        </p:nvSpPr>
        <p:spPr>
          <a:xfrm>
            <a:off x="6975150" y="2841350"/>
            <a:ext cx="3224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</a:rPr>
              <a:t> &lt;class 'function'&gt;</a:t>
            </a:r>
            <a:endParaRPr b="1" sz="1700">
              <a:solidFill>
                <a:schemeClr val="dk1"/>
              </a:solidFill>
            </a:endParaRPr>
          </a:p>
        </p:txBody>
      </p:sp>
      <p:sp>
        <p:nvSpPr>
          <p:cNvPr id="350" name="Google Shape;350;p41"/>
          <p:cNvSpPr txBox="1"/>
          <p:nvPr/>
        </p:nvSpPr>
        <p:spPr>
          <a:xfrm>
            <a:off x="6648650" y="3479650"/>
            <a:ext cx="3224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</a:rPr>
              <a:t> &lt;class 'method'&gt;</a:t>
            </a:r>
            <a:endParaRPr b="1" sz="1700">
              <a:solidFill>
                <a:schemeClr val="dk1"/>
              </a:solidFill>
            </a:endParaRPr>
          </a:p>
        </p:txBody>
      </p:sp>
      <p:sp>
        <p:nvSpPr>
          <p:cNvPr id="351" name="Google Shape;351;p41"/>
          <p:cNvSpPr txBox="1"/>
          <p:nvPr/>
        </p:nvSpPr>
        <p:spPr>
          <a:xfrm>
            <a:off x="6302950" y="3909825"/>
            <a:ext cx="3224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</a:rPr>
              <a:t>3.605…</a:t>
            </a:r>
            <a:endParaRPr b="1" sz="1700">
              <a:solidFill>
                <a:schemeClr val="dk1"/>
              </a:solidFill>
            </a:endParaRPr>
          </a:p>
        </p:txBody>
      </p:sp>
      <p:sp>
        <p:nvSpPr>
          <p:cNvPr id="352" name="Google Shape;352;p41"/>
          <p:cNvSpPr txBox="1"/>
          <p:nvPr/>
        </p:nvSpPr>
        <p:spPr>
          <a:xfrm>
            <a:off x="6867200" y="4340000"/>
            <a:ext cx="3224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</a:rPr>
              <a:t>3.605…</a:t>
            </a:r>
            <a:endParaRPr b="1" sz="1700">
              <a:solidFill>
                <a:schemeClr val="dk1"/>
              </a:solidFill>
            </a:endParaRPr>
          </a:p>
        </p:txBody>
      </p:sp>
      <p:sp>
        <p:nvSpPr>
          <p:cNvPr id="353" name="Google Shape;353;p41"/>
          <p:cNvSpPr txBox="1"/>
          <p:nvPr>
            <p:ph idx="1" type="body"/>
          </p:nvPr>
        </p:nvSpPr>
        <p:spPr>
          <a:xfrm>
            <a:off x="0" y="1371600"/>
            <a:ext cx="4272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Un metodo è una funzione che “appartiene” all’oggetto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Nella definizione prende sempre come primo parametro il riferimento all’oggetto stesso (per convenzione chiamato </a:t>
            </a:r>
            <a:r>
              <a:rPr b="1" i="1" lang="en-US" sz="1800"/>
              <a:t>self</a:t>
            </a:r>
            <a:r>
              <a:rPr lang="en-US" sz="1800"/>
              <a:t>)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Quando un metodo viene invocato da un oggetto con </a:t>
            </a:r>
            <a:r>
              <a:rPr b="1" i="1" lang="en-US" sz="1800"/>
              <a:t>oggetto.nome_metodo(params) </a:t>
            </a:r>
            <a:r>
              <a:rPr lang="en-US" sz="1800"/>
              <a:t>l’interprete python passa come primo argomento il riferimento all’oggetto stesso</a:t>
            </a:r>
            <a:endParaRPr sz="1800"/>
          </a:p>
        </p:txBody>
      </p:sp>
      <p:sp>
        <p:nvSpPr>
          <p:cNvPr id="354" name="Google Shape;354;p41"/>
          <p:cNvSpPr/>
          <p:nvPr/>
        </p:nvSpPr>
        <p:spPr>
          <a:xfrm>
            <a:off x="4664600" y="3951075"/>
            <a:ext cx="2854200" cy="440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5" name="Google Shape;355;p41"/>
          <p:cNvCxnSpPr>
            <a:stCxn id="354" idx="1"/>
          </p:cNvCxnSpPr>
          <p:nvPr/>
        </p:nvCxnSpPr>
        <p:spPr>
          <a:xfrm>
            <a:off x="4664600" y="4171425"/>
            <a:ext cx="0" cy="78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6" name="Google Shape;356;p41"/>
          <p:cNvSpPr txBox="1"/>
          <p:nvPr/>
        </p:nvSpPr>
        <p:spPr>
          <a:xfrm>
            <a:off x="4664600" y="4978300"/>
            <a:ext cx="3170400" cy="831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Se chiamo la funzione </a:t>
            </a:r>
            <a:r>
              <a:rPr b="1" lang="en-US">
                <a:solidFill>
                  <a:schemeClr val="dk1"/>
                </a:solidFill>
              </a:rPr>
              <a:t>length</a:t>
            </a:r>
            <a:r>
              <a:rPr lang="en-US">
                <a:solidFill>
                  <a:schemeClr val="dk1"/>
                </a:solidFill>
              </a:rPr>
              <a:t> dall’oggetto ( metodo ) il primo parametro ( </a:t>
            </a:r>
            <a:r>
              <a:rPr b="1" lang="en-US">
                <a:solidFill>
                  <a:schemeClr val="dk1"/>
                </a:solidFill>
              </a:rPr>
              <a:t>self</a:t>
            </a:r>
            <a:r>
              <a:rPr lang="en-US">
                <a:solidFill>
                  <a:schemeClr val="dk1"/>
                </a:solidFill>
              </a:rPr>
              <a:t> ) è implicito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57" name="Google Shape;357;p41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[FIM] L0</a:t>
            </a:r>
            <a:r>
              <a:rPr lang="en-US"/>
              <a:t>2</a:t>
            </a: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/>
              <a:t>Classi e Oggetti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2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4" name="Google Shape;364;p42"/>
          <p:cNvSpPr txBox="1"/>
          <p:nvPr>
            <p:ph type="title"/>
          </p:nvPr>
        </p:nvSpPr>
        <p:spPr>
          <a:xfrm>
            <a:off x="-12" y="373025"/>
            <a:ext cx="75597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Operatori</a:t>
            </a:r>
            <a:endParaRPr/>
          </a:p>
        </p:txBody>
      </p:sp>
      <p:sp>
        <p:nvSpPr>
          <p:cNvPr id="365" name="Google Shape;365;p42"/>
          <p:cNvSpPr/>
          <p:nvPr/>
        </p:nvSpPr>
        <p:spPr>
          <a:xfrm>
            <a:off x="2382838" y="-349250"/>
            <a:ext cx="184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42"/>
          <p:cNvSpPr/>
          <p:nvPr/>
        </p:nvSpPr>
        <p:spPr>
          <a:xfrm>
            <a:off x="6060600" y="2222913"/>
            <a:ext cx="2397600" cy="1728300"/>
          </a:xfrm>
          <a:prstGeom prst="foldedCorner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1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1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105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105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__add__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7" name="Google Shape;367;p42"/>
          <p:cNvSpPr txBox="1"/>
          <p:nvPr/>
        </p:nvSpPr>
        <p:spPr>
          <a:xfrm>
            <a:off x="111500" y="1092825"/>
            <a:ext cx="44715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Gli operatori in python non sono altro che metodi dell’oggetto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I tre frammenti di codice sono equivalenti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nel primo uso l’operatore +</a:t>
            </a:r>
            <a:endParaRPr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nel secondo chiamo la funzione __add__ definita nella classe int</a:t>
            </a:r>
            <a:endParaRPr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nel terzo chiamo il metodo __add__ dell’oggetto a</a:t>
            </a:r>
            <a:endParaRPr sz="1800"/>
          </a:p>
        </p:txBody>
      </p:sp>
      <p:sp>
        <p:nvSpPr>
          <p:cNvPr id="368" name="Google Shape;368;p42"/>
          <p:cNvSpPr/>
          <p:nvPr/>
        </p:nvSpPr>
        <p:spPr>
          <a:xfrm>
            <a:off x="6060600" y="161150"/>
            <a:ext cx="2397600" cy="1728300"/>
          </a:xfrm>
          <a:prstGeom prst="foldedCorner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1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1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1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105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105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sz="1050">
              <a:solidFill>
                <a:srgbClr val="001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1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9" name="Google Shape;369;p42"/>
          <p:cNvSpPr/>
          <p:nvPr/>
        </p:nvSpPr>
        <p:spPr>
          <a:xfrm>
            <a:off x="6060600" y="4284675"/>
            <a:ext cx="2397600" cy="1728300"/>
          </a:xfrm>
          <a:prstGeom prst="foldedCorner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1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1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1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105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105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__add__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1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0" name="Google Shape;370;p42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[FIM] L0</a:t>
            </a:r>
            <a:r>
              <a:rPr lang="en-US"/>
              <a:t>2</a:t>
            </a: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/>
              <a:t>Classi e Oggetti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3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7" name="Google Shape;377;p43"/>
          <p:cNvSpPr txBox="1"/>
          <p:nvPr>
            <p:ph type="title"/>
          </p:nvPr>
        </p:nvSpPr>
        <p:spPr>
          <a:xfrm>
            <a:off x="-12" y="373025"/>
            <a:ext cx="75597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Override degli Operatori</a:t>
            </a:r>
            <a:endParaRPr/>
          </a:p>
        </p:txBody>
      </p:sp>
      <p:sp>
        <p:nvSpPr>
          <p:cNvPr id="378" name="Google Shape;378;p43"/>
          <p:cNvSpPr/>
          <p:nvPr/>
        </p:nvSpPr>
        <p:spPr>
          <a:xfrm>
            <a:off x="2382838" y="-349250"/>
            <a:ext cx="184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43"/>
          <p:cNvSpPr/>
          <p:nvPr/>
        </p:nvSpPr>
        <p:spPr>
          <a:xfrm>
            <a:off x="3992125" y="167275"/>
            <a:ext cx="5084700" cy="5814900"/>
          </a:xfrm>
          <a:prstGeom prst="foldedCorner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Vec2D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050">
              <a:solidFill>
                <a:srgbClr val="001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endParaRPr sz="1050">
              <a:solidFill>
                <a:srgbClr val="001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-&gt; </a:t>
            </a:r>
            <a:r>
              <a:rPr lang="en-U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sqrt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**</a:t>
            </a:r>
            <a:r>
              <a:rPr lang="en-US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**</a:t>
            </a:r>
            <a:r>
              <a:rPr lang="en-US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)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__add__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Vec2D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-&gt; </a:t>
            </a:r>
            <a:r>
              <a:rPr lang="en-U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Vec2D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Vec2D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__str__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-&gt; </a:t>
            </a:r>
            <a:r>
              <a:rPr lang="en-U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"Vec.x =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n-US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Vec.y =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n-US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format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v1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Vec2D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v2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Vec2D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v3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v1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v2</a:t>
            </a:r>
            <a:endParaRPr sz="1050">
              <a:solidFill>
                <a:srgbClr val="001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v3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43"/>
          <p:cNvSpPr txBox="1"/>
          <p:nvPr/>
        </p:nvSpPr>
        <p:spPr>
          <a:xfrm>
            <a:off x="111500" y="1092825"/>
            <a:ext cx="37914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Gli operatori, possono essere sovrascritti, per cambiare la loro implementazione</a:t>
            </a:r>
            <a:endParaRPr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Nella mia classe Vec2D voglio che l’operatore + sommi rispettivamente le coordinate x e y</a:t>
            </a:r>
            <a:endParaRPr sz="1800"/>
          </a:p>
        </p:txBody>
      </p:sp>
      <p:sp>
        <p:nvSpPr>
          <p:cNvPr id="381" name="Google Shape;381;p43"/>
          <p:cNvSpPr txBox="1"/>
          <p:nvPr/>
        </p:nvSpPr>
        <p:spPr>
          <a:xfrm>
            <a:off x="5489625" y="4671000"/>
            <a:ext cx="752700" cy="12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chemeClr val="dk1"/>
                </a:solidFill>
              </a:rPr>
              <a:t>?</a:t>
            </a:r>
            <a:endParaRPr b="1" sz="5400">
              <a:solidFill>
                <a:schemeClr val="dk1"/>
              </a:solidFill>
            </a:endParaRPr>
          </a:p>
        </p:txBody>
      </p:sp>
      <p:sp>
        <p:nvSpPr>
          <p:cNvPr id="382" name="Google Shape;382;p43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[FIM] L0</a:t>
            </a:r>
            <a:r>
              <a:rPr lang="en-US"/>
              <a:t>2</a:t>
            </a: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/>
              <a:t>Classi e Oggetti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4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9" name="Google Shape;389;p44"/>
          <p:cNvSpPr txBox="1"/>
          <p:nvPr>
            <p:ph type="title"/>
          </p:nvPr>
        </p:nvSpPr>
        <p:spPr>
          <a:xfrm>
            <a:off x="-12" y="373025"/>
            <a:ext cx="75597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Override degli Operatori</a:t>
            </a:r>
            <a:endParaRPr/>
          </a:p>
        </p:txBody>
      </p:sp>
      <p:sp>
        <p:nvSpPr>
          <p:cNvPr id="390" name="Google Shape;390;p44"/>
          <p:cNvSpPr/>
          <p:nvPr/>
        </p:nvSpPr>
        <p:spPr>
          <a:xfrm>
            <a:off x="2382838" y="-349250"/>
            <a:ext cx="184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44"/>
          <p:cNvSpPr/>
          <p:nvPr/>
        </p:nvSpPr>
        <p:spPr>
          <a:xfrm>
            <a:off x="3992125" y="167275"/>
            <a:ext cx="5084700" cy="5814900"/>
          </a:xfrm>
          <a:prstGeom prst="foldedCorner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Vec2D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050">
              <a:solidFill>
                <a:srgbClr val="001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endParaRPr sz="1050">
              <a:solidFill>
                <a:srgbClr val="001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-&gt; </a:t>
            </a:r>
            <a:r>
              <a:rPr lang="en-U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sqrt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**</a:t>
            </a:r>
            <a:r>
              <a:rPr lang="en-US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**</a:t>
            </a:r>
            <a:r>
              <a:rPr lang="en-US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)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__add__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Vec2D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-&gt; </a:t>
            </a:r>
            <a:r>
              <a:rPr lang="en-U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Vec2D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Vec2D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__str__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-&gt; </a:t>
            </a:r>
            <a:r>
              <a:rPr lang="en-U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"Vec.x =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n-US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Vec.y =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n-US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format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v1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Vec2D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v2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Vec2D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v3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v1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v2</a:t>
            </a:r>
            <a:endParaRPr sz="1050">
              <a:solidFill>
                <a:srgbClr val="001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v3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44"/>
          <p:cNvSpPr txBox="1"/>
          <p:nvPr/>
        </p:nvSpPr>
        <p:spPr>
          <a:xfrm>
            <a:off x="111500" y="1092825"/>
            <a:ext cx="37914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Gli operatori, possono essere sovrascritti, per cambiare la loro implementazione</a:t>
            </a:r>
            <a:endParaRPr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Nella mia classe Vec2D voglio che l’operatore + sommi rispettivamente le coordinate x e y</a:t>
            </a:r>
            <a:endParaRPr sz="1800"/>
          </a:p>
        </p:txBody>
      </p:sp>
      <p:sp>
        <p:nvSpPr>
          <p:cNvPr id="393" name="Google Shape;393;p44"/>
          <p:cNvSpPr txBox="1"/>
          <p:nvPr/>
        </p:nvSpPr>
        <p:spPr>
          <a:xfrm>
            <a:off x="4922425" y="4988600"/>
            <a:ext cx="233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</a:rPr>
              <a:t>Vec.x = 5, Vec.y = 8</a:t>
            </a:r>
            <a:endParaRPr b="1" sz="1700">
              <a:solidFill>
                <a:schemeClr val="dk1"/>
              </a:solidFill>
            </a:endParaRPr>
          </a:p>
        </p:txBody>
      </p:sp>
      <p:sp>
        <p:nvSpPr>
          <p:cNvPr id="394" name="Google Shape;394;p44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[FIM] L0</a:t>
            </a:r>
            <a:r>
              <a:rPr lang="en-US"/>
              <a:t>2</a:t>
            </a: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/>
              <a:t>Classi e Oggetti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5"/>
          <p:cNvSpPr txBox="1"/>
          <p:nvPr>
            <p:ph type="title"/>
          </p:nvPr>
        </p:nvSpPr>
        <p:spPr>
          <a:xfrm>
            <a:off x="1116013" y="409575"/>
            <a:ext cx="7559675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45"/>
          <p:cNvSpPr/>
          <p:nvPr/>
        </p:nvSpPr>
        <p:spPr>
          <a:xfrm>
            <a:off x="0" y="-17462"/>
            <a:ext cx="9144000" cy="6364287"/>
          </a:xfrm>
          <a:prstGeom prst="rect">
            <a:avLst/>
          </a:prstGeom>
          <a:solidFill>
            <a:srgbClr val="00677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t/>
            </a:r>
            <a:endParaRPr b="0" i="0" sz="9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ascia" id="401" name="Google Shape;401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6105525"/>
            <a:ext cx="7924800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45"/>
          <p:cNvSpPr txBox="1"/>
          <p:nvPr/>
        </p:nvSpPr>
        <p:spPr>
          <a:xfrm>
            <a:off x="1208088" y="41275"/>
            <a:ext cx="7926388" cy="398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b="0" i="0" lang="en-US" sz="2000" u="none" cap="small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queste slide sono disponibili per il download sul sito</a:t>
            </a:r>
            <a:endParaRPr b="0" i="0" sz="2000" u="none" cap="small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45"/>
          <p:cNvSpPr txBox="1"/>
          <p:nvPr/>
        </p:nvSpPr>
        <p:spPr>
          <a:xfrm>
            <a:off x="1495425" y="339725"/>
            <a:ext cx="7373620" cy="645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http://cnapoli.diag.uniroma1.it</a:t>
            </a:r>
            <a:endParaRPr b="0" i="0" sz="3600" u="none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45"/>
          <p:cNvSpPr txBox="1"/>
          <p:nvPr/>
        </p:nvSpPr>
        <p:spPr>
          <a:xfrm>
            <a:off x="1216025" y="944563"/>
            <a:ext cx="7927975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</a:pPr>
            <a:r>
              <a:rPr b="0" i="0" lang="en-US" sz="900" u="none" cap="small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nella sezione dedicata al corso inserendo le credenziali della classe</a:t>
            </a:r>
            <a:endParaRPr b="0" i="0" sz="900" u="none" cap="small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45"/>
          <p:cNvSpPr txBox="1"/>
          <p:nvPr/>
        </p:nvSpPr>
        <p:spPr>
          <a:xfrm>
            <a:off x="1219200" y="1639888"/>
            <a:ext cx="7926300" cy="39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Slides distribuite con Licenza Creative Commons (CC BY-NC-ND 4.0)</a:t>
            </a:r>
            <a:endParaRPr b="1" i="0" sz="160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Attribuzione - Non commerciale - Non opere derivate 4.0 Internazionale</a:t>
            </a:r>
            <a:endParaRPr b="0" i="0" sz="120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PUOI CONDIVIDERLE ALLE SEGUENTI CONDIZIONI</a:t>
            </a:r>
            <a:br>
              <a:rPr b="0" i="0" lang="en-US" sz="12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(riprodurre, distribuire, comunicare o esporre in pubblico, rappresentare, eseguire e recitare questo materiale con qualsiasi mezzo e formato)</a:t>
            </a:r>
            <a:endParaRPr b="0" i="0" sz="120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Attribuzione*</a:t>
            </a:r>
            <a:endParaRPr b="1" i="0" sz="140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Devi riconoscere una menzione di paternità adeguata, fornire un link alla licenza e indicare se sono state effettuate delle modifiche. </a:t>
            </a:r>
            <a:endParaRPr b="0" i="0" sz="100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Puoi fare ciò in qualsiasi maniera ragionevole possibile, ma non con modalità tali da suggerire che il licenziante avalli te o il tuo utilizzo del materiale.</a:t>
            </a:r>
            <a:endParaRPr b="0" i="0" sz="120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Non Commerciale</a:t>
            </a:r>
            <a:endParaRPr b="0" i="0" sz="120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Non puoi utilizzare il materiale per scopi commerciali.</a:t>
            </a:r>
            <a:endParaRPr b="0" i="0" sz="120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Non opere derivate</a:t>
            </a:r>
            <a:endParaRPr b="1" i="0" sz="140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Se remixi, trasformi il materiale o ti basi su di esso, non puoi distribuire il materiale così modificato.</a:t>
            </a:r>
            <a:endParaRPr b="0" i="0" sz="120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Divieto di restrizioni aggiuntive</a:t>
            </a:r>
            <a:endParaRPr b="1" i="0" sz="140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Non puoi applicare termini legali o misure tecnologiche che impongano ad altri soggetti dei vincoli giuridici a questa licenza</a:t>
            </a:r>
            <a:endParaRPr b="0" i="0" sz="100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t/>
            </a:r>
            <a:endParaRPr b="1" i="0" sz="100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t/>
            </a:r>
            <a:endParaRPr b="1" i="0" sz="100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r>
              <a:t/>
            </a:r>
            <a:endParaRPr b="1" i="0" sz="140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6" name="Google Shape;406;p45"/>
          <p:cNvCxnSpPr/>
          <p:nvPr/>
        </p:nvCxnSpPr>
        <p:spPr>
          <a:xfrm>
            <a:off x="1636713" y="1476375"/>
            <a:ext cx="7088188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[FIM] L0</a:t>
            </a:r>
            <a:r>
              <a:rPr lang="en-US"/>
              <a:t>2</a:t>
            </a: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/>
              <a:t>Classi e Oggetti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33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6" name="Google Shape;236;p33"/>
          <p:cNvSpPr txBox="1"/>
          <p:nvPr>
            <p:ph type="title"/>
          </p:nvPr>
        </p:nvSpPr>
        <p:spPr>
          <a:xfrm>
            <a:off x="-7" y="373025"/>
            <a:ext cx="30114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Classi e Oggetti</a:t>
            </a:r>
            <a:endParaRPr/>
          </a:p>
        </p:txBody>
      </p:sp>
      <p:sp>
        <p:nvSpPr>
          <p:cNvPr id="237" name="Google Shape;237;p33"/>
          <p:cNvSpPr/>
          <p:nvPr/>
        </p:nvSpPr>
        <p:spPr>
          <a:xfrm>
            <a:off x="2382838" y="-349250"/>
            <a:ext cx="184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3"/>
          <p:cNvSpPr txBox="1"/>
          <p:nvPr>
            <p:ph idx="1" type="body"/>
          </p:nvPr>
        </p:nvSpPr>
        <p:spPr>
          <a:xfrm>
            <a:off x="0" y="955675"/>
            <a:ext cx="4546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Le classi permettono di mettere insieme dati e funzionalità</a:t>
            </a:r>
            <a:endParaRPr sz="18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Creare una classe significa creare un nuovo </a:t>
            </a:r>
            <a:r>
              <a:rPr b="1" lang="en-US" sz="1800"/>
              <a:t>tipo </a:t>
            </a:r>
            <a:r>
              <a:rPr lang="en-US" sz="1800"/>
              <a:t>di oggetto</a:t>
            </a:r>
            <a:endParaRPr sz="18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Istanziare</a:t>
            </a:r>
            <a:r>
              <a:rPr lang="en-US" sz="1800"/>
              <a:t> un oggetto significa creare un </a:t>
            </a:r>
            <a:r>
              <a:rPr b="1" lang="en-US" sz="1800"/>
              <a:t>oggetto </a:t>
            </a:r>
            <a:r>
              <a:rPr lang="en-US" sz="1800"/>
              <a:t>di quel tipo</a:t>
            </a:r>
            <a:endParaRPr sz="18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Si può pensare alla classe come ad un insieme e alle istanze della classe come gli elementi dell’insieme</a:t>
            </a:r>
            <a:endParaRPr sz="18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Definire una classe significa specificare delle proprietà comuni a tutti gli elementi dell’insieme</a:t>
            </a:r>
            <a:endParaRPr sz="1800"/>
          </a:p>
        </p:txBody>
      </p:sp>
      <p:sp>
        <p:nvSpPr>
          <p:cNvPr id="239" name="Google Shape;239;p33"/>
          <p:cNvSpPr/>
          <p:nvPr/>
        </p:nvSpPr>
        <p:spPr>
          <a:xfrm>
            <a:off x="4461450" y="1732775"/>
            <a:ext cx="4546200" cy="42492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3"/>
          <p:cNvSpPr/>
          <p:nvPr/>
        </p:nvSpPr>
        <p:spPr>
          <a:xfrm>
            <a:off x="5010750" y="203975"/>
            <a:ext cx="3447600" cy="1528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Classe Cittadino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nome : str            </a:t>
            </a:r>
            <a:r>
              <a:rPr lang="en-US"/>
              <a:t>data nascita : date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cognome : str      </a:t>
            </a:r>
            <a:r>
              <a:rPr lang="en-US"/>
              <a:t>comune nascita : str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sesso : str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calcola_cod_fisc ( ) -&gt; str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3"/>
          <p:cNvSpPr/>
          <p:nvPr/>
        </p:nvSpPr>
        <p:spPr>
          <a:xfrm>
            <a:off x="5060925" y="2464225"/>
            <a:ext cx="1593300" cy="1097700"/>
          </a:xfrm>
          <a:prstGeom prst="ellipse">
            <a:avLst/>
          </a:prstGeom>
          <a:solidFill>
            <a:srgbClr val="274E1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</a:rPr>
              <a:t>nome:Mario; cognome:Rossi; 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</a:rPr>
              <a:t>. . .</a:t>
            </a:r>
            <a:endParaRPr sz="1000">
              <a:solidFill>
                <a:schemeClr val="lt1"/>
              </a:solidFill>
            </a:endParaRPr>
          </a:p>
        </p:txBody>
      </p:sp>
      <p:cxnSp>
        <p:nvCxnSpPr>
          <p:cNvPr id="242" name="Google Shape;242;p33"/>
          <p:cNvCxnSpPr/>
          <p:nvPr/>
        </p:nvCxnSpPr>
        <p:spPr>
          <a:xfrm>
            <a:off x="5010750" y="530352"/>
            <a:ext cx="3447600" cy="0"/>
          </a:xfrm>
          <a:prstGeom prst="straightConnector1">
            <a:avLst/>
          </a:prstGeom>
          <a:noFill/>
          <a:ln cap="flat" cmpd="sng" w="9525">
            <a:solidFill>
              <a:srgbClr val="274E1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" name="Google Shape;243;p33"/>
          <p:cNvCxnSpPr/>
          <p:nvPr/>
        </p:nvCxnSpPr>
        <p:spPr>
          <a:xfrm>
            <a:off x="5010750" y="1273175"/>
            <a:ext cx="3447600" cy="0"/>
          </a:xfrm>
          <a:prstGeom prst="straightConnector1">
            <a:avLst/>
          </a:prstGeom>
          <a:noFill/>
          <a:ln cap="flat" cmpd="sng" w="9525">
            <a:solidFill>
              <a:srgbClr val="274E1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4" name="Google Shape;244;p33"/>
          <p:cNvSpPr/>
          <p:nvPr/>
        </p:nvSpPr>
        <p:spPr>
          <a:xfrm>
            <a:off x="7091125" y="3238325"/>
            <a:ext cx="1835700" cy="1097700"/>
          </a:xfrm>
          <a:prstGeom prst="ellipse">
            <a:avLst/>
          </a:prstGeom>
          <a:solidFill>
            <a:srgbClr val="274E1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</a:rPr>
              <a:t>nome:Francesca; cognome:Romano; 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</a:rPr>
              <a:t>. . .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45" name="Google Shape;245;p33"/>
          <p:cNvSpPr/>
          <p:nvPr/>
        </p:nvSpPr>
        <p:spPr>
          <a:xfrm>
            <a:off x="5229725" y="4305525"/>
            <a:ext cx="1783800" cy="1097700"/>
          </a:xfrm>
          <a:prstGeom prst="ellipse">
            <a:avLst/>
          </a:prstGeom>
          <a:solidFill>
            <a:srgbClr val="274E1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</a:rPr>
              <a:t>nome:Chiara; cognome:Bianchi; 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</a:rPr>
              <a:t>. . .</a:t>
            </a:r>
            <a:endParaRPr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4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2" name="Google Shape;252;p34"/>
          <p:cNvSpPr txBox="1"/>
          <p:nvPr>
            <p:ph type="title"/>
          </p:nvPr>
        </p:nvSpPr>
        <p:spPr>
          <a:xfrm>
            <a:off x="-12" y="373025"/>
            <a:ext cx="75597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Classi e Oggetti</a:t>
            </a:r>
            <a:endParaRPr/>
          </a:p>
        </p:txBody>
      </p:sp>
      <p:sp>
        <p:nvSpPr>
          <p:cNvPr id="253" name="Google Shape;253;p34"/>
          <p:cNvSpPr/>
          <p:nvPr/>
        </p:nvSpPr>
        <p:spPr>
          <a:xfrm>
            <a:off x="2382838" y="-349250"/>
            <a:ext cx="184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34"/>
          <p:cNvSpPr txBox="1"/>
          <p:nvPr>
            <p:ph idx="1" type="body"/>
          </p:nvPr>
        </p:nvSpPr>
        <p:spPr>
          <a:xfrm>
            <a:off x="0" y="1371600"/>
            <a:ext cx="4338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Per creare una classe bisogna usare la parola chiave </a:t>
            </a:r>
            <a:r>
              <a:rPr b="1" lang="en-US" sz="1800"/>
              <a:t>class</a:t>
            </a:r>
            <a:r>
              <a:rPr lang="en-US" sz="1800"/>
              <a:t> seguita dal nome della classe</a:t>
            </a:r>
            <a:endParaRPr sz="18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Per fare in modo che gli oggetti della classe vengano inizializzati con degli attributi bisogna definire la funzione </a:t>
            </a:r>
            <a:r>
              <a:rPr b="1" lang="en-US" sz="1800"/>
              <a:t>__init__ </a:t>
            </a:r>
            <a:r>
              <a:rPr lang="en-US" sz="1800"/>
              <a:t>(costruttore), che prende come primo parametro l’oggetto stesso (</a:t>
            </a:r>
            <a:r>
              <a:rPr b="1" lang="en-US" sz="1800"/>
              <a:t>self</a:t>
            </a:r>
            <a:r>
              <a:rPr lang="en-US" sz="1800"/>
              <a:t>)</a:t>
            </a:r>
            <a:endParaRPr sz="18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Per inizializzare attributi dell’oggetto bisogna scrivere: </a:t>
            </a:r>
            <a:endParaRPr sz="18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800"/>
              <a:t>self.nome_attr = valore</a:t>
            </a:r>
            <a:endParaRPr b="1" sz="1800"/>
          </a:p>
        </p:txBody>
      </p:sp>
      <p:sp>
        <p:nvSpPr>
          <p:cNvPr id="255" name="Google Shape;255;p34"/>
          <p:cNvSpPr/>
          <p:nvPr/>
        </p:nvSpPr>
        <p:spPr>
          <a:xfrm>
            <a:off x="4497575" y="138225"/>
            <a:ext cx="4401900" cy="5773500"/>
          </a:xfrm>
          <a:prstGeom prst="foldedCorner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Cittadino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sz="105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Classe per rappresentare un cittadino</a:t>
            </a:r>
            <a:endParaRPr sz="105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italiano, la classe contiene tutte le</a:t>
            </a:r>
            <a:endParaRPr sz="105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informazioni necessarie per calcolare</a:t>
            </a:r>
            <a:endParaRPr sz="105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il codice fiscale</a:t>
            </a:r>
            <a:endParaRPr sz="105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"""</a:t>
            </a:r>
            <a:endParaRPr sz="105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cognome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datan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comune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sesso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-&gt;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endParaRPr sz="1050">
              <a:solidFill>
                <a:srgbClr val="001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cognome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cognome</a:t>
            </a:r>
            <a:endParaRPr sz="1050">
              <a:solidFill>
                <a:srgbClr val="001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datan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datan</a:t>
            </a:r>
            <a:endParaRPr sz="1050">
              <a:solidFill>
                <a:srgbClr val="001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comune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comune</a:t>
            </a:r>
            <a:endParaRPr sz="1050">
              <a:solidFill>
                <a:srgbClr val="001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sesso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sesso</a:t>
            </a:r>
            <a:endParaRPr sz="1050">
              <a:solidFill>
                <a:srgbClr val="001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cf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-&gt; </a:t>
            </a:r>
            <a:r>
              <a:rPr lang="en-U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 \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cognome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 \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datan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+ \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comune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+ \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sesso</a:t>
            </a:r>
            <a:endParaRPr sz="1050">
              <a:solidFill>
                <a:srgbClr val="001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4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[FIM] L0</a:t>
            </a:r>
            <a:r>
              <a:rPr lang="en-US"/>
              <a:t>2</a:t>
            </a: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/>
              <a:t>Classi e Oggetti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5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3" name="Google Shape;263;p35"/>
          <p:cNvSpPr txBox="1"/>
          <p:nvPr>
            <p:ph type="title"/>
          </p:nvPr>
        </p:nvSpPr>
        <p:spPr>
          <a:xfrm>
            <a:off x="-12" y="373025"/>
            <a:ext cx="75597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Classi e Oggetti</a:t>
            </a:r>
            <a:endParaRPr/>
          </a:p>
        </p:txBody>
      </p:sp>
      <p:sp>
        <p:nvSpPr>
          <p:cNvPr id="264" name="Google Shape;264;p35"/>
          <p:cNvSpPr/>
          <p:nvPr/>
        </p:nvSpPr>
        <p:spPr>
          <a:xfrm>
            <a:off x="2382838" y="-349250"/>
            <a:ext cx="184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5"/>
          <p:cNvSpPr txBox="1"/>
          <p:nvPr>
            <p:ph idx="1" type="body"/>
          </p:nvPr>
        </p:nvSpPr>
        <p:spPr>
          <a:xfrm>
            <a:off x="0" y="1371600"/>
            <a:ext cx="41148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Per Istanziare un oggetto di una classe bisogna “chiamare” la classe (come fosse una funzione) con i parametri del costruttore</a:t>
            </a:r>
            <a:endParaRPr sz="18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Adesso la variabile c1 contiene un riferimento ad un oggetto di tipo Cittadino</a:t>
            </a:r>
            <a:endParaRPr sz="18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Per accedere agli attributi dell’oggetto basta scrivere</a:t>
            </a:r>
            <a:endParaRPr sz="18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800"/>
              <a:t>c1.nome_attributo</a:t>
            </a:r>
            <a:endParaRPr b="1" sz="1800"/>
          </a:p>
        </p:txBody>
      </p:sp>
      <p:sp>
        <p:nvSpPr>
          <p:cNvPr id="266" name="Google Shape;266;p35"/>
          <p:cNvSpPr/>
          <p:nvPr/>
        </p:nvSpPr>
        <p:spPr>
          <a:xfrm>
            <a:off x="4114800" y="138225"/>
            <a:ext cx="4784700" cy="5773500"/>
          </a:xfrm>
          <a:prstGeom prst="foldedCorner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c1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Cittadino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"Mario"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"Rossi"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1990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en-US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"Roma"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"M"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795E2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c1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795E2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c1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cognome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795E2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c1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7" name="Google Shape;267;p35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[FIM] L0</a:t>
            </a:r>
            <a:r>
              <a:rPr lang="en-US"/>
              <a:t>2</a:t>
            </a: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/>
              <a:t>Classi e Oggetti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6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4" name="Google Shape;274;p36"/>
          <p:cNvSpPr txBox="1"/>
          <p:nvPr>
            <p:ph type="title"/>
          </p:nvPr>
        </p:nvSpPr>
        <p:spPr>
          <a:xfrm>
            <a:off x="-12" y="373025"/>
            <a:ext cx="75597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Classi e Oggetti</a:t>
            </a:r>
            <a:endParaRPr/>
          </a:p>
        </p:txBody>
      </p:sp>
      <p:sp>
        <p:nvSpPr>
          <p:cNvPr id="275" name="Google Shape;275;p36"/>
          <p:cNvSpPr/>
          <p:nvPr/>
        </p:nvSpPr>
        <p:spPr>
          <a:xfrm>
            <a:off x="2382838" y="-349250"/>
            <a:ext cx="184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6"/>
          <p:cNvSpPr txBox="1"/>
          <p:nvPr>
            <p:ph idx="1" type="body"/>
          </p:nvPr>
        </p:nvSpPr>
        <p:spPr>
          <a:xfrm>
            <a:off x="0" y="1371600"/>
            <a:ext cx="41148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Una volta creato un oggetto posso modificare gli attributi inizializzati nel costruttore</a:t>
            </a:r>
            <a:endParaRPr sz="1800"/>
          </a:p>
        </p:txBody>
      </p:sp>
      <p:sp>
        <p:nvSpPr>
          <p:cNvPr id="277" name="Google Shape;277;p36"/>
          <p:cNvSpPr/>
          <p:nvPr/>
        </p:nvSpPr>
        <p:spPr>
          <a:xfrm>
            <a:off x="4114800" y="138225"/>
            <a:ext cx="4784700" cy="5773500"/>
          </a:xfrm>
          <a:prstGeom prst="foldedCorner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c1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Cittadino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"Mario"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"Rossi"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1990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en-US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"Roma"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"M"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c1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datan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1995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c1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datan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1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8" name="Google Shape;278;p36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[FIM] L0</a:t>
            </a:r>
            <a:r>
              <a:rPr lang="en-US"/>
              <a:t>2</a:t>
            </a: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/>
              <a:t>Classi e Oggetti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7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5" name="Google Shape;285;p37"/>
          <p:cNvSpPr txBox="1"/>
          <p:nvPr>
            <p:ph type="title"/>
          </p:nvPr>
        </p:nvSpPr>
        <p:spPr>
          <a:xfrm>
            <a:off x="-12" y="373025"/>
            <a:ext cx="75597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Classi e Oggetti</a:t>
            </a:r>
            <a:endParaRPr/>
          </a:p>
        </p:txBody>
      </p:sp>
      <p:sp>
        <p:nvSpPr>
          <p:cNvPr id="286" name="Google Shape;286;p37"/>
          <p:cNvSpPr/>
          <p:nvPr/>
        </p:nvSpPr>
        <p:spPr>
          <a:xfrm>
            <a:off x="2382838" y="-349250"/>
            <a:ext cx="184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37"/>
          <p:cNvSpPr txBox="1"/>
          <p:nvPr>
            <p:ph idx="1" type="body"/>
          </p:nvPr>
        </p:nvSpPr>
        <p:spPr>
          <a:xfrm>
            <a:off x="0" y="1371600"/>
            <a:ext cx="3730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Le uniche operazioni che possiamo eseguire su una classe sono: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Riferimento ad attributo (attributo dati o funzione)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-US" sz="1800"/>
              <a:t>Istanziazione</a:t>
            </a:r>
            <a:endParaRPr b="1" sz="18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L’unica operazione che possiamo eseguire su un’istanza è: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-US" sz="1800"/>
              <a:t>Riferimento ad attributo </a:t>
            </a:r>
            <a:r>
              <a:rPr lang="en-US" sz="1800"/>
              <a:t>(attributo dati o metodo)</a:t>
            </a:r>
            <a:endParaRPr sz="1800"/>
          </a:p>
        </p:txBody>
      </p:sp>
      <p:sp>
        <p:nvSpPr>
          <p:cNvPr id="288" name="Google Shape;288;p37"/>
          <p:cNvSpPr/>
          <p:nvPr/>
        </p:nvSpPr>
        <p:spPr>
          <a:xfrm>
            <a:off x="4242400" y="0"/>
            <a:ext cx="4901700" cy="6092400"/>
          </a:xfrm>
          <a:prstGeom prst="foldedCorner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Cittadino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""" Classe per rappresentare un cittadino """</a:t>
            </a:r>
            <a:endParaRPr sz="105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numero_istanze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05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cognome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datan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comune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sesso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-&gt;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Cittadino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numero_istanze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+= </a:t>
            </a:r>
            <a:r>
              <a:rPr lang="en-US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05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endParaRPr sz="1050">
              <a:solidFill>
                <a:srgbClr val="001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cognome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cognome</a:t>
            </a:r>
            <a:endParaRPr sz="1050">
              <a:solidFill>
                <a:srgbClr val="001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datan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datan</a:t>
            </a:r>
            <a:endParaRPr sz="1050">
              <a:solidFill>
                <a:srgbClr val="001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comune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comune</a:t>
            </a:r>
            <a:endParaRPr sz="1050">
              <a:solidFill>
                <a:srgbClr val="001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sesso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sesso</a:t>
            </a:r>
            <a:endParaRPr sz="1050">
              <a:solidFill>
                <a:srgbClr val="001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Viene chiamata dall'interprete quando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l'oggetto viene eliminato dal garbage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collector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__del__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Cittadino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numero_istanze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-= </a:t>
            </a:r>
            <a:r>
              <a:rPr lang="en-US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05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c1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Cittadino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"Mario"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"Rossi"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1990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en-US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"Roma"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"M"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Cittadino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numero_istanze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c1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Cittadino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numero_istanze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9" name="Google Shape;289;p37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[FIM] L0</a:t>
            </a:r>
            <a:r>
              <a:rPr lang="en-US"/>
              <a:t>2</a:t>
            </a: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/>
              <a:t>Classi e Oggetti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8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6" name="Google Shape;296;p38"/>
          <p:cNvSpPr txBox="1"/>
          <p:nvPr>
            <p:ph type="title"/>
          </p:nvPr>
        </p:nvSpPr>
        <p:spPr>
          <a:xfrm>
            <a:off x="-6" y="373025"/>
            <a:ext cx="34866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Definizione Classe</a:t>
            </a:r>
            <a:endParaRPr/>
          </a:p>
        </p:txBody>
      </p:sp>
      <p:sp>
        <p:nvSpPr>
          <p:cNvPr id="297" name="Google Shape;297;p38"/>
          <p:cNvSpPr/>
          <p:nvPr/>
        </p:nvSpPr>
        <p:spPr>
          <a:xfrm>
            <a:off x="2382838" y="-349250"/>
            <a:ext cx="184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38"/>
          <p:cNvSpPr/>
          <p:nvPr/>
        </p:nvSpPr>
        <p:spPr>
          <a:xfrm>
            <a:off x="4278450" y="67050"/>
            <a:ext cx="4428000" cy="5916600"/>
          </a:xfrm>
          <a:prstGeom prst="foldedCorner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Vec2D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sz="105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Classe per rappresentare vettori nel piano</a:t>
            </a:r>
            <a:endParaRPr sz="105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"""</a:t>
            </a:r>
            <a:endParaRPr sz="105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-&gt;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050">
              <a:solidFill>
                <a:srgbClr val="001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endParaRPr sz="1050">
              <a:solidFill>
                <a:srgbClr val="001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this is a method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)-&gt;</a:t>
            </a:r>
            <a:r>
              <a:rPr lang="en-U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math.sqrt(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**</a:t>
            </a:r>
            <a:r>
              <a:rPr lang="en-US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**</a:t>
            </a:r>
            <a:r>
              <a:rPr lang="en-US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)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__name__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"__main__"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Vec2D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__doc__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p1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Vec2D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.,</a:t>
            </a:r>
            <a:r>
              <a:rPr lang="en-US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.)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p2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Vec2D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.,</a:t>
            </a:r>
            <a:r>
              <a:rPr lang="en-US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.)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p1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p2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9" name="Google Shape;299;p38"/>
          <p:cNvSpPr/>
          <p:nvPr/>
        </p:nvSpPr>
        <p:spPr>
          <a:xfrm>
            <a:off x="4549650" y="1318425"/>
            <a:ext cx="3697200" cy="712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8"/>
          <p:cNvSpPr/>
          <p:nvPr/>
        </p:nvSpPr>
        <p:spPr>
          <a:xfrm>
            <a:off x="4448175" y="3859925"/>
            <a:ext cx="1695300" cy="591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8"/>
          <p:cNvSpPr txBox="1"/>
          <p:nvPr/>
        </p:nvSpPr>
        <p:spPr>
          <a:xfrm>
            <a:off x="182050" y="1087675"/>
            <a:ext cx="3783300" cy="1015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stringa di documentazione, viene salvata nell’attributo __doc__ della classe Vec2D</a:t>
            </a:r>
            <a:endParaRPr sz="1800"/>
          </a:p>
        </p:txBody>
      </p:sp>
      <p:sp>
        <p:nvSpPr>
          <p:cNvPr id="302" name="Google Shape;302;p38"/>
          <p:cNvSpPr txBox="1"/>
          <p:nvPr/>
        </p:nvSpPr>
        <p:spPr>
          <a:xfrm>
            <a:off x="182050" y="2389725"/>
            <a:ext cx="3922200" cy="1569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__init__ è la funzione che viene invocata per istanziare un oggetto. Può essere modificata per aggiungere attributi all’oggetto (nel nostro esempio le variabili x e y)</a:t>
            </a:r>
            <a:endParaRPr sz="1800"/>
          </a:p>
        </p:txBody>
      </p:sp>
      <p:sp>
        <p:nvSpPr>
          <p:cNvPr id="303" name="Google Shape;303;p38"/>
          <p:cNvSpPr txBox="1"/>
          <p:nvPr/>
        </p:nvSpPr>
        <p:spPr>
          <a:xfrm>
            <a:off x="182050" y="4189500"/>
            <a:ext cx="3975000" cy="1569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Istanziazione degli oggetti p1 e p2. Per istanziare un oggetto basta chiamare con le parentesi la classe, implicitamente viene invocata la funzione __init__</a:t>
            </a:r>
            <a:endParaRPr sz="1800"/>
          </a:p>
        </p:txBody>
      </p:sp>
      <p:cxnSp>
        <p:nvCxnSpPr>
          <p:cNvPr id="304" name="Google Shape;304;p38"/>
          <p:cNvCxnSpPr/>
          <p:nvPr/>
        </p:nvCxnSpPr>
        <p:spPr>
          <a:xfrm flipH="1">
            <a:off x="2073875" y="956925"/>
            <a:ext cx="2423700" cy="13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5" name="Google Shape;305;p38"/>
          <p:cNvCxnSpPr>
            <a:stCxn id="299" idx="1"/>
            <a:endCxn id="302" idx="3"/>
          </p:cNvCxnSpPr>
          <p:nvPr/>
        </p:nvCxnSpPr>
        <p:spPr>
          <a:xfrm flipH="1">
            <a:off x="4104150" y="1674675"/>
            <a:ext cx="445500" cy="150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6" name="Google Shape;306;p38"/>
          <p:cNvCxnSpPr>
            <a:stCxn id="300" idx="1"/>
            <a:endCxn id="303" idx="3"/>
          </p:cNvCxnSpPr>
          <p:nvPr/>
        </p:nvCxnSpPr>
        <p:spPr>
          <a:xfrm flipH="1">
            <a:off x="4157175" y="4155425"/>
            <a:ext cx="291000" cy="81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7" name="Google Shape;307;p38"/>
          <p:cNvSpPr txBox="1"/>
          <p:nvPr/>
        </p:nvSpPr>
        <p:spPr>
          <a:xfrm>
            <a:off x="7254625" y="4702900"/>
            <a:ext cx="752700" cy="12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chemeClr val="dk1"/>
                </a:solidFill>
              </a:rPr>
              <a:t>?</a:t>
            </a:r>
            <a:endParaRPr b="1" sz="5400">
              <a:solidFill>
                <a:schemeClr val="dk1"/>
              </a:solidFill>
            </a:endParaRPr>
          </a:p>
        </p:txBody>
      </p:sp>
      <p:sp>
        <p:nvSpPr>
          <p:cNvPr id="308" name="Google Shape;308;p38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[FIM] L0</a:t>
            </a:r>
            <a:r>
              <a:rPr lang="en-US"/>
              <a:t>2</a:t>
            </a: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/>
              <a:t>Classi e Oggetti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9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5" name="Google Shape;315;p39"/>
          <p:cNvSpPr txBox="1"/>
          <p:nvPr>
            <p:ph type="title"/>
          </p:nvPr>
        </p:nvSpPr>
        <p:spPr>
          <a:xfrm>
            <a:off x="-6" y="373025"/>
            <a:ext cx="34866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Definizione Classe</a:t>
            </a:r>
            <a:endParaRPr/>
          </a:p>
        </p:txBody>
      </p:sp>
      <p:sp>
        <p:nvSpPr>
          <p:cNvPr id="316" name="Google Shape;316;p39"/>
          <p:cNvSpPr/>
          <p:nvPr/>
        </p:nvSpPr>
        <p:spPr>
          <a:xfrm>
            <a:off x="2382838" y="-349250"/>
            <a:ext cx="184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39"/>
          <p:cNvSpPr/>
          <p:nvPr/>
        </p:nvSpPr>
        <p:spPr>
          <a:xfrm>
            <a:off x="4278450" y="67050"/>
            <a:ext cx="4428000" cy="5916600"/>
          </a:xfrm>
          <a:prstGeom prst="foldedCorner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Vec2D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sz="105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Classe per rappresentare vettori nel piano</a:t>
            </a:r>
            <a:endParaRPr sz="105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"""</a:t>
            </a:r>
            <a:endParaRPr sz="105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-&gt;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050">
              <a:solidFill>
                <a:srgbClr val="001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endParaRPr sz="1050">
              <a:solidFill>
                <a:srgbClr val="001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this is a method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)-&gt;</a:t>
            </a:r>
            <a:r>
              <a:rPr lang="en-U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math.sqrt(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**</a:t>
            </a:r>
            <a:r>
              <a:rPr lang="en-US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**</a:t>
            </a:r>
            <a:r>
              <a:rPr lang="en-US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)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__name__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"__main__"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Vec2D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__doc__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p1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Vec2D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.,</a:t>
            </a:r>
            <a:r>
              <a:rPr lang="en-US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.)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p2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Vec2D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.,</a:t>
            </a:r>
            <a:r>
              <a:rPr lang="en-US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.)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p1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p2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8" name="Google Shape;318;p39"/>
          <p:cNvSpPr/>
          <p:nvPr/>
        </p:nvSpPr>
        <p:spPr>
          <a:xfrm>
            <a:off x="4549650" y="1318425"/>
            <a:ext cx="3697200" cy="712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9"/>
          <p:cNvSpPr/>
          <p:nvPr/>
        </p:nvSpPr>
        <p:spPr>
          <a:xfrm>
            <a:off x="4448175" y="3859925"/>
            <a:ext cx="1695300" cy="591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9"/>
          <p:cNvSpPr txBox="1"/>
          <p:nvPr/>
        </p:nvSpPr>
        <p:spPr>
          <a:xfrm>
            <a:off x="182050" y="1087675"/>
            <a:ext cx="3783300" cy="1015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stringa di documentazione, viene salvata nell’attributo __doc__ della classe Vec2D</a:t>
            </a:r>
            <a:endParaRPr sz="1800"/>
          </a:p>
        </p:txBody>
      </p:sp>
      <p:sp>
        <p:nvSpPr>
          <p:cNvPr id="321" name="Google Shape;321;p39"/>
          <p:cNvSpPr txBox="1"/>
          <p:nvPr/>
        </p:nvSpPr>
        <p:spPr>
          <a:xfrm>
            <a:off x="182050" y="2389725"/>
            <a:ext cx="3922200" cy="1569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__init__ è la funzione che viene invocata per istanziare un oggetto. Può essere modificata per aggiungere attributi all’oggetto (nel nostro esempio le variabili x e y)</a:t>
            </a:r>
            <a:endParaRPr sz="1800"/>
          </a:p>
        </p:txBody>
      </p:sp>
      <p:sp>
        <p:nvSpPr>
          <p:cNvPr id="322" name="Google Shape;322;p39"/>
          <p:cNvSpPr txBox="1"/>
          <p:nvPr/>
        </p:nvSpPr>
        <p:spPr>
          <a:xfrm>
            <a:off x="182050" y="4189500"/>
            <a:ext cx="3975000" cy="1569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Istanziazione degli oggetti p1 e p2. Per istanziare un oggetto basta chiamare con le parentesi la classe, implicitamente viene invocata la funzione __init__</a:t>
            </a:r>
            <a:endParaRPr sz="1800"/>
          </a:p>
        </p:txBody>
      </p:sp>
      <p:cxnSp>
        <p:nvCxnSpPr>
          <p:cNvPr id="323" name="Google Shape;323;p39"/>
          <p:cNvCxnSpPr/>
          <p:nvPr/>
        </p:nvCxnSpPr>
        <p:spPr>
          <a:xfrm flipH="1">
            <a:off x="2073875" y="956925"/>
            <a:ext cx="2423700" cy="13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4" name="Google Shape;324;p39"/>
          <p:cNvCxnSpPr>
            <a:stCxn id="318" idx="1"/>
            <a:endCxn id="321" idx="3"/>
          </p:cNvCxnSpPr>
          <p:nvPr/>
        </p:nvCxnSpPr>
        <p:spPr>
          <a:xfrm flipH="1">
            <a:off x="4104150" y="1674675"/>
            <a:ext cx="445500" cy="150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5" name="Google Shape;325;p39"/>
          <p:cNvCxnSpPr>
            <a:stCxn id="319" idx="1"/>
            <a:endCxn id="322" idx="3"/>
          </p:cNvCxnSpPr>
          <p:nvPr/>
        </p:nvCxnSpPr>
        <p:spPr>
          <a:xfrm flipH="1">
            <a:off x="4157175" y="4155425"/>
            <a:ext cx="291000" cy="81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6" name="Google Shape;326;p39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[FIM] L0</a:t>
            </a:r>
            <a:r>
              <a:rPr lang="en-US"/>
              <a:t>2</a:t>
            </a: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/>
              <a:t>Classi e Oggetti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39"/>
          <p:cNvSpPr txBox="1"/>
          <p:nvPr/>
        </p:nvSpPr>
        <p:spPr>
          <a:xfrm>
            <a:off x="6062900" y="4570725"/>
            <a:ext cx="1111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</a:rPr>
              <a:t>3.16…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</a:rPr>
              <a:t>5.0</a:t>
            </a:r>
            <a:endParaRPr b="1"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0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4" name="Google Shape;334;p40"/>
          <p:cNvSpPr txBox="1"/>
          <p:nvPr>
            <p:ph type="title"/>
          </p:nvPr>
        </p:nvSpPr>
        <p:spPr>
          <a:xfrm>
            <a:off x="-5" y="373025"/>
            <a:ext cx="43581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Funzioni vs Metodi</a:t>
            </a:r>
            <a:endParaRPr/>
          </a:p>
        </p:txBody>
      </p:sp>
      <p:sp>
        <p:nvSpPr>
          <p:cNvPr id="335" name="Google Shape;335;p40"/>
          <p:cNvSpPr/>
          <p:nvPr/>
        </p:nvSpPr>
        <p:spPr>
          <a:xfrm>
            <a:off x="2382838" y="-349250"/>
            <a:ext cx="184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40"/>
          <p:cNvSpPr txBox="1"/>
          <p:nvPr>
            <p:ph idx="1" type="body"/>
          </p:nvPr>
        </p:nvSpPr>
        <p:spPr>
          <a:xfrm>
            <a:off x="0" y="1371600"/>
            <a:ext cx="4272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Un metodo è una funzione che “appartiene” all’oggetto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Nella definizione prende sempre come primo parametro il riferimento all’oggetto stesso (per convenzione chiamato </a:t>
            </a:r>
            <a:r>
              <a:rPr b="1" i="1" lang="en-US" sz="1800"/>
              <a:t>self</a:t>
            </a:r>
            <a:r>
              <a:rPr lang="en-US" sz="1800"/>
              <a:t>)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Quando un metodo viene invocato da un oggetto con </a:t>
            </a:r>
            <a:r>
              <a:rPr b="1" i="1" lang="en-US" sz="1800"/>
              <a:t>oggetto.nome_metodo(params) </a:t>
            </a:r>
            <a:r>
              <a:rPr lang="en-US" sz="1800"/>
              <a:t>l’interprete python passa come primo argomento il riferimento all’oggetto stesso</a:t>
            </a:r>
            <a:endParaRPr sz="1800"/>
          </a:p>
        </p:txBody>
      </p:sp>
      <p:sp>
        <p:nvSpPr>
          <p:cNvPr id="337" name="Google Shape;337;p40"/>
          <p:cNvSpPr/>
          <p:nvPr/>
        </p:nvSpPr>
        <p:spPr>
          <a:xfrm>
            <a:off x="4448175" y="116575"/>
            <a:ext cx="4546200" cy="5877000"/>
          </a:xfrm>
          <a:prstGeom prst="foldedCorner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Vec2D():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__init__(self,x:float,y:float) -&gt;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.x = x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.y = y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this is a method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length(self)-&gt;float: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math.sqrt(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.x**</a:t>
            </a:r>
            <a:r>
              <a:rPr lang="en-US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.y**</a:t>
            </a:r>
            <a:r>
              <a:rPr lang="en-US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)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__name__==</a:t>
            </a:r>
            <a:r>
              <a:rPr lang="en-US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"__main__"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print(type(Point2D.length))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p1 = Vec2D(</a:t>
            </a:r>
            <a:r>
              <a:rPr lang="en-US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print(type(p1.length))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print(p1.length())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print(Vec2D.length(p1))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40"/>
          <p:cNvSpPr txBox="1"/>
          <p:nvPr/>
        </p:nvSpPr>
        <p:spPr>
          <a:xfrm>
            <a:off x="7254625" y="4702900"/>
            <a:ext cx="752700" cy="12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chemeClr val="dk1"/>
                </a:solidFill>
              </a:rPr>
              <a:t>?</a:t>
            </a:r>
            <a:endParaRPr b="1" sz="5400">
              <a:solidFill>
                <a:schemeClr val="dk1"/>
              </a:solidFill>
            </a:endParaRPr>
          </a:p>
        </p:txBody>
      </p:sp>
      <p:sp>
        <p:nvSpPr>
          <p:cNvPr id="339" name="Google Shape;339;p40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[FIM] L0</a:t>
            </a:r>
            <a:r>
              <a:rPr lang="en-US"/>
              <a:t>2</a:t>
            </a: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/>
              <a:t>Classi e Oggetti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a sapienza">
  <a:themeElements>
    <a:clrScheme name="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6E1D2A"/>
      </a:accent4>
      <a:accent5>
        <a:srgbClr val="DAEDEF"/>
      </a:accent5>
      <a:accent6>
        <a:srgbClr val="E7E700"/>
      </a:accent6>
      <a:hlink>
        <a:srgbClr val="0000FF"/>
      </a:hlink>
      <a:folHlink>
        <a:srgbClr val="FF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_la sapienza">
  <a:themeElements>
    <a:clrScheme name="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6E1D2A"/>
      </a:accent4>
      <a:accent5>
        <a:srgbClr val="DAEDEF"/>
      </a:accent5>
      <a:accent6>
        <a:srgbClr val="E7E700"/>
      </a:accent6>
      <a:hlink>
        <a:srgbClr val="0000FF"/>
      </a:hlink>
      <a:folHlink>
        <a:srgbClr val="FF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