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0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1b53694a0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31" name="Google Shape;231;g121b53694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2" name="Google Shape;232;g121b53694a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ca16c609a_0_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52" name="Google Shape;252;g12ca16c609a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3" name="Google Shape;253;g12ca16c609a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ca16c609a_0_6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64" name="Google Shape;264;g12ca16c609a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5" name="Google Shape;265;g12ca16c609a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ca16c609a_0_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76" name="Google Shape;276;g12ca16c609a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7" name="Google Shape;277;g12ca16c609a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ca16c609a_0_9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87" name="Google Shape;287;g12ca16c609a_0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8" name="Google Shape;288;g12ca16c609a_0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ca16c609a_0_8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  <p:sp>
        <p:nvSpPr>
          <p:cNvPr id="298" name="Google Shape;298;g12ca16c609a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9" name="Google Shape;299;g12ca16c609a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838451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5" name="Google Shape;155;p2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2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 rot="5400000">
            <a:off x="2838451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0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7" name="Google Shape;107;p16"/>
            <p:cNvSpPr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9" Type="http://schemas.openxmlformats.org/officeDocument/2006/relationships/image" Target="../media/image6.png"/><Relationship Id="rId5" Type="http://schemas.openxmlformats.org/officeDocument/2006/relationships/image" Target="../media/image4.jp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>
            <p:ph idx="1" type="subTitle"/>
          </p:nvPr>
        </p:nvSpPr>
        <p:spPr>
          <a:xfrm>
            <a:off x="2247900" y="1246505"/>
            <a:ext cx="6242050" cy="63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P04: Iteratori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/>
          <p:nvPr>
            <p:ph type="ctrTitle"/>
          </p:nvPr>
        </p:nvSpPr>
        <p:spPr>
          <a:xfrm>
            <a:off x="2249488" y="360363"/>
            <a:ext cx="61991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[FIM]  FONDAMENTI DI INFORMATICA</a:t>
            </a:r>
            <a:b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per medicina e chirurgia high tech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32"/>
          <p:cNvGrpSpPr/>
          <p:nvPr/>
        </p:nvGrpSpPr>
        <p:grpSpPr>
          <a:xfrm>
            <a:off x="0" y="2762250"/>
            <a:ext cx="9145588" cy="4098925"/>
            <a:chOff x="0" y="1738"/>
            <a:chExt cx="5761" cy="2582"/>
          </a:xfrm>
        </p:grpSpPr>
        <p:pic>
          <p:nvPicPr>
            <p:cNvPr descr="Fondino" id="215" name="Google Shape;215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216" name="Google Shape;21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217" name="Google Shape;217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32"/>
          <p:cNvSpPr txBox="1"/>
          <p:nvPr/>
        </p:nvSpPr>
        <p:spPr>
          <a:xfrm>
            <a:off x="2247900" y="5988050"/>
            <a:ext cx="65659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imes New Roman"/>
              <a:buNone/>
            </a:pPr>
            <a:r>
              <a:rPr b="0" i="0" lang="en-US" sz="800" u="none" cap="small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Tutti i diritti relativi al presente materiale didattico ed al suo contenuto sono riservati a Sapienza e ai suoi autori (o docenti che lo hanno prodotto). È consentito l'uso personale dello stesso da parte dello studente a fini di studio. Ne è vietata nel modo più assoluto la diffusione, duplicazione, cessione, trasmissione, distribuzione a terzi o al pubblico pena le sanzioni applicabili per legge</a:t>
            </a:r>
            <a:endParaRPr b="0" i="0" sz="8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3s-w" id="219" name="Google Shape;21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5250" y="4651375"/>
            <a:ext cx="723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pienza-w-ppt" id="220" name="Google Shape;22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5250" y="3643313"/>
            <a:ext cx="2859088" cy="8588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-w" id="221" name="Google Shape;221;p32"/>
          <p:cNvPicPr preferRelativeResize="0"/>
          <p:nvPr/>
        </p:nvPicPr>
        <p:blipFill rotWithShape="1">
          <a:blip r:embed="rId8">
            <a:alphaModFix/>
          </a:blip>
          <a:srcRect b="58682" l="0" r="23015" t="0"/>
          <a:stretch/>
        </p:blipFill>
        <p:spPr>
          <a:xfrm>
            <a:off x="1365250" y="5375275"/>
            <a:ext cx="7239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-txt-w" id="222" name="Google Shape;222;p32"/>
          <p:cNvPicPr preferRelativeResize="0"/>
          <p:nvPr/>
        </p:nvPicPr>
        <p:blipFill rotWithShape="1">
          <a:blip r:embed="rId9">
            <a:alphaModFix/>
          </a:blip>
          <a:srcRect b="6011" l="0" r="0" t="0"/>
          <a:stretch/>
        </p:blipFill>
        <p:spPr>
          <a:xfrm>
            <a:off x="2352675" y="5375275"/>
            <a:ext cx="6181725" cy="188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3s-txt-w" id="223" name="Google Shape;223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51088" y="4748213"/>
            <a:ext cx="6183312" cy="20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2247900" y="2847975"/>
            <a:ext cx="6462713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 cap="small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Corso di Laurea in Medicina e Chirurgia High Tech</a:t>
            </a:r>
            <a:endParaRPr b="0" i="0" sz="2000" u="none" cap="small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2247900" y="2281555"/>
            <a:ext cx="2988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Prof. Christian Napoli</a:t>
            </a:r>
            <a:endParaRPr b="0" i="0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5589905" y="2281555"/>
            <a:ext cx="3340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c.napoli@uniroma1.it</a:t>
            </a:r>
            <a:endParaRPr b="0" i="1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2247925" y="1909743"/>
            <a:ext cx="2988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BBE0E3"/>
                </a:solidFill>
              </a:rPr>
              <a:t>Dott. Giorgio De Magistris</a:t>
            </a:r>
            <a:endParaRPr b="0" i="0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5722880" y="1934155"/>
            <a:ext cx="33408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BBE0E3"/>
                </a:solidFill>
              </a:rPr>
              <a:t>demagistris@diag.uniroma1.it</a:t>
            </a:r>
            <a:endParaRPr b="0" i="1" sz="1800" u="none" cap="none" strike="noStrike">
              <a:solidFill>
                <a:srgbClr val="BBE0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P04: Iteratori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For Loop</a:t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3265500" y="2889900"/>
            <a:ext cx="2613000" cy="1078200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target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body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3265500" y="1095388"/>
            <a:ext cx="2613000" cy="10782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[1, 2, 3]: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print(element)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0" y="2889888"/>
            <a:ext cx="2613000" cy="10782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element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(1, 2, 3):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print(element)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6531000" y="2889888"/>
            <a:ext cx="2613000" cy="10782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'one'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:1,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'two'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:2}: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print(key)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1168450" y="4883163"/>
            <a:ext cx="2613000" cy="10782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"123"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print(char)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4946700" y="4883175"/>
            <a:ext cx="2796000" cy="10782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line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"myfile.txt"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print(line)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 txBox="1"/>
          <p:nvPr/>
        </p:nvSpPr>
        <p:spPr>
          <a:xfrm>
            <a:off x="3265500" y="2489700"/>
            <a:ext cx="2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For Loop Statement</a:t>
            </a:r>
            <a:endParaRPr b="1"/>
          </a:p>
        </p:txBody>
      </p:sp>
      <p:sp>
        <p:nvSpPr>
          <p:cNvPr id="245" name="Google Shape;245;p33"/>
          <p:cNvSpPr txBox="1"/>
          <p:nvPr/>
        </p:nvSpPr>
        <p:spPr>
          <a:xfrm>
            <a:off x="3265500" y="695200"/>
            <a:ext cx="2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List items</a:t>
            </a:r>
            <a:endParaRPr b="1"/>
          </a:p>
        </p:txBody>
      </p:sp>
      <p:sp>
        <p:nvSpPr>
          <p:cNvPr id="246" name="Google Shape;246;p33"/>
          <p:cNvSpPr txBox="1"/>
          <p:nvPr/>
        </p:nvSpPr>
        <p:spPr>
          <a:xfrm>
            <a:off x="0" y="2489700"/>
            <a:ext cx="2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Tuple items</a:t>
            </a:r>
            <a:endParaRPr b="1"/>
          </a:p>
        </p:txBody>
      </p:sp>
      <p:sp>
        <p:nvSpPr>
          <p:cNvPr id="247" name="Google Shape;247;p33"/>
          <p:cNvSpPr txBox="1"/>
          <p:nvPr/>
        </p:nvSpPr>
        <p:spPr>
          <a:xfrm>
            <a:off x="6531000" y="2489700"/>
            <a:ext cx="2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Keys in a Dictionary</a:t>
            </a:r>
            <a:endParaRPr b="1"/>
          </a:p>
        </p:txBody>
      </p:sp>
      <p:sp>
        <p:nvSpPr>
          <p:cNvPr id="248" name="Google Shape;248;p33"/>
          <p:cNvSpPr txBox="1"/>
          <p:nvPr/>
        </p:nvSpPr>
        <p:spPr>
          <a:xfrm>
            <a:off x="1168450" y="4501675"/>
            <a:ext cx="2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characters in a String</a:t>
            </a:r>
            <a:endParaRPr b="1"/>
          </a:p>
        </p:txBody>
      </p:sp>
      <p:sp>
        <p:nvSpPr>
          <p:cNvPr id="249" name="Google Shape;249;p33"/>
          <p:cNvSpPr txBox="1"/>
          <p:nvPr/>
        </p:nvSpPr>
        <p:spPr>
          <a:xfrm>
            <a:off x="4946700" y="4501675"/>
            <a:ext cx="2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Lines in a File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4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Loop Statement</a:t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6199200" y="2317750"/>
            <a:ext cx="2613000" cy="1078200"/>
          </a:xfrm>
          <a:prstGeom prst="foldedCorner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target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expression: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body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59625" y="1262275"/>
            <a:ext cx="54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0" y="1510750"/>
            <a:ext cx="44481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expression</a:t>
            </a:r>
            <a:r>
              <a:rPr lang="en-US" sz="1800"/>
              <a:t> viene convertita in un </a:t>
            </a:r>
            <a:r>
              <a:rPr b="1" lang="en-US" sz="1800"/>
              <a:t>iteratore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body</a:t>
            </a:r>
            <a:r>
              <a:rPr lang="en-US" sz="1800"/>
              <a:t> viene eseguito per ogni elemento fornito dall’iteratore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quando gli elementi sono esauriti, il ciclo termina</a:t>
            </a:r>
            <a:endParaRPr sz="1800"/>
          </a:p>
        </p:txBody>
      </p:sp>
      <p:sp>
        <p:nvSpPr>
          <p:cNvPr id="261" name="Google Shape;261;p3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P04: Iteratori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35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Oggetti Iterabili</a:t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59625" y="1262275"/>
            <a:ext cx="54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/>
        </p:nvSpPr>
        <p:spPr>
          <a:xfrm>
            <a:off x="0" y="1064963"/>
            <a:ext cx="4114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il risultato di expression deve essere  </a:t>
            </a:r>
            <a:r>
              <a:rPr lang="en-US" sz="1800"/>
              <a:t>iterabile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un oggetto si dice </a:t>
            </a:r>
            <a:r>
              <a:rPr lang="en-US" sz="1800"/>
              <a:t>iterabile</a:t>
            </a:r>
            <a:r>
              <a:rPr lang="en-US" sz="1800"/>
              <a:t> se ha un metodo </a:t>
            </a:r>
            <a:r>
              <a:rPr b="1" lang="en-US" sz="1800"/>
              <a:t>__iter__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il metodo </a:t>
            </a:r>
            <a:r>
              <a:rPr b="1" lang="en-US" sz="1800"/>
              <a:t>__iter__</a:t>
            </a:r>
            <a:r>
              <a:rPr lang="en-US" sz="1800"/>
              <a:t> restituisce un </a:t>
            </a:r>
            <a:r>
              <a:rPr lang="en-US" sz="1800"/>
              <a:t>iteratore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l’iteratore </a:t>
            </a:r>
            <a:r>
              <a:rPr lang="en-US" sz="1800"/>
              <a:t>è un oggetto che ha il metodo </a:t>
            </a:r>
            <a:r>
              <a:rPr b="1" lang="en-US" sz="1800"/>
              <a:t>__next__</a:t>
            </a:r>
            <a:r>
              <a:rPr lang="en-US" sz="1800"/>
              <a:t> che fornisce il prossimo elemento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quando </a:t>
            </a:r>
            <a:r>
              <a:rPr lang="en-US" sz="1800"/>
              <a:t>l’iteratore </a:t>
            </a:r>
            <a:r>
              <a:rPr lang="en-US" sz="1800"/>
              <a:t>è esausto (non ci sono più elementi) il metodo </a:t>
            </a:r>
            <a:r>
              <a:rPr b="1" lang="en-US" sz="1800"/>
              <a:t>__next__</a:t>
            </a:r>
            <a:r>
              <a:rPr lang="en-US" sz="1800"/>
              <a:t> lancia l’eccezione </a:t>
            </a:r>
            <a:r>
              <a:rPr b="1" lang="en-US" sz="1800"/>
              <a:t>StopIteration</a:t>
            </a:r>
            <a:endParaRPr b="1" sz="1800"/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675" y="1204769"/>
            <a:ext cx="4127200" cy="444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P04: Iteratori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36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Iteratori Custom</a:t>
            </a: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0" y="1123100"/>
            <a:ext cx="3756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Per creare un oggetto iterabile devo creare una classe che implementa il metodo </a:t>
            </a:r>
            <a:r>
              <a:rPr b="1" lang="en-US" sz="1800"/>
              <a:t>__iter__</a:t>
            </a:r>
            <a:r>
              <a:rPr lang="en-US" sz="1800"/>
              <a:t> che ritorna un iteratore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Un iteratore è una classe che implementa il metodo </a:t>
            </a:r>
            <a:r>
              <a:rPr b="1" lang="en-US" sz="1800"/>
              <a:t>__next__</a:t>
            </a:r>
            <a:r>
              <a:rPr lang="en-US" sz="1800"/>
              <a:t>, che ritorna il prossimo elemento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ListWithIndex</a:t>
            </a:r>
            <a:r>
              <a:rPr lang="en-US" sz="1800"/>
              <a:t> è sia iterabile che iteratore (</a:t>
            </a:r>
            <a:r>
              <a:rPr b="1" lang="en-US" sz="1800"/>
              <a:t>__iter__</a:t>
            </a:r>
            <a:r>
              <a:rPr lang="en-US" sz="1800"/>
              <a:t> ritorna l’oggetto stesso), quindi posso usarlo all’interno di un ciclo for</a:t>
            </a:r>
            <a:endParaRPr sz="1800"/>
          </a:p>
        </p:txBody>
      </p:sp>
      <p:sp>
        <p:nvSpPr>
          <p:cNvPr id="283" name="Google Shape;283;p36"/>
          <p:cNvSpPr/>
          <p:nvPr/>
        </p:nvSpPr>
        <p:spPr>
          <a:xfrm>
            <a:off x="4512375" y="457200"/>
            <a:ext cx="4512300" cy="53871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ListWithIndex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lang="en-US" sz="105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:List) -&gt;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.index = 0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.data = l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__iter__(</a:t>
            </a:r>
            <a:r>
              <a:rPr lang="en-US" sz="105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__next__(</a:t>
            </a:r>
            <a:r>
              <a:rPr lang="en-US" sz="105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.index &lt; len(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.data):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elem = 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.index,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.data[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.index])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.index += 1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elem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StopIteration()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ListWithIndex(l):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print(e)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P04: Iteratori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Iteratori Custom</a:t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0" y="1123100"/>
            <a:ext cx="4403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/>
              <a:t>ListWithIndex</a:t>
            </a:r>
            <a:r>
              <a:rPr lang="en-US" sz="1800"/>
              <a:t> è un iteratore che restituisce gli elementi di una lista insieme al loro indice (ovvero restituisce tuple in cui il primo elemento è l’indice e il secondo è l’elemento corrispondente della lista)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Il metodo </a:t>
            </a:r>
            <a:r>
              <a:rPr b="1" lang="en-US" sz="1800"/>
              <a:t>__init__</a:t>
            </a:r>
            <a:r>
              <a:rPr lang="en-US" sz="1800"/>
              <a:t> inizializza i dati e l’indice di partenza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il metodo </a:t>
            </a:r>
            <a:r>
              <a:rPr b="1" lang="en-US" sz="1800"/>
              <a:t>__next__</a:t>
            </a:r>
            <a:r>
              <a:rPr lang="en-US" sz="1800"/>
              <a:t> ritorna l’elemento corrente insieme al suo indice e incrementa l’indice corrente. Se non ci sono più elementi (l’indice corrente è out of range) </a:t>
            </a:r>
            <a:r>
              <a:rPr b="1" lang="en-US" sz="1800"/>
              <a:t>__next__</a:t>
            </a:r>
            <a:r>
              <a:rPr lang="en-US" sz="1800"/>
              <a:t> lancia l’eccezione </a:t>
            </a:r>
            <a:r>
              <a:rPr b="1" lang="en-US" sz="1800"/>
              <a:t>StopIteration</a:t>
            </a:r>
            <a:endParaRPr b="1" sz="1800"/>
          </a:p>
        </p:txBody>
      </p:sp>
      <p:sp>
        <p:nvSpPr>
          <p:cNvPr id="294" name="Google Shape;294;p37"/>
          <p:cNvSpPr/>
          <p:nvPr/>
        </p:nvSpPr>
        <p:spPr>
          <a:xfrm>
            <a:off x="4512375" y="457200"/>
            <a:ext cx="4512300" cy="53871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ListWithIndex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lang="en-US" sz="105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:List) -&gt;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.index = 0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.data = l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__iter__(</a:t>
            </a:r>
            <a:r>
              <a:rPr lang="en-US" sz="105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__next__(</a:t>
            </a:r>
            <a:r>
              <a:rPr lang="en-US" sz="105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.index &lt; len(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.data):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elem = (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.index,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.data[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.index])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.index += 1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elem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StopIteration()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ListWithIndex(l):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print(e)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P04: Iteratori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8"/>
          <p:cNvSpPr txBox="1"/>
          <p:nvPr>
            <p:ph type="title"/>
          </p:nvPr>
        </p:nvSpPr>
        <p:spPr>
          <a:xfrm>
            <a:off x="-12" y="37302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Generatori</a:t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2382838" y="-349250"/>
            <a:ext cx="18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0" y="1321900"/>
            <a:ext cx="4542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l’istruzione </a:t>
            </a:r>
            <a:r>
              <a:rPr b="1" lang="en-US" sz="1800"/>
              <a:t>yield</a:t>
            </a:r>
            <a:r>
              <a:rPr lang="en-US" sz="1800"/>
              <a:t> permette di creare iteratori molto rapidamente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basta scrivere una normale funzione ed eseguire </a:t>
            </a:r>
            <a:r>
              <a:rPr b="1" lang="en-US" sz="1800"/>
              <a:t>yield</a:t>
            </a:r>
            <a:r>
              <a:rPr lang="en-US" sz="1800"/>
              <a:t> per restituire i dati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una funzione con il comando </a:t>
            </a:r>
            <a:r>
              <a:rPr b="1" lang="en-US" sz="1800"/>
              <a:t>yield</a:t>
            </a:r>
            <a:r>
              <a:rPr lang="en-US" sz="1800"/>
              <a:t> crea un generatore (funziona esattamente come un iteratore)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i metodi </a:t>
            </a:r>
            <a:r>
              <a:rPr b="1" lang="en-US" sz="1800"/>
              <a:t>__iter__()</a:t>
            </a:r>
            <a:r>
              <a:rPr lang="en-US" sz="1800"/>
              <a:t> e </a:t>
            </a:r>
            <a:r>
              <a:rPr b="1" lang="en-US" sz="1800"/>
              <a:t>__next__()</a:t>
            </a:r>
            <a:r>
              <a:rPr lang="en-US" sz="1800"/>
              <a:t> vengono creati automaticamente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l’esempio mostra lo stesso iteratore della slide precedente implementato con </a:t>
            </a:r>
            <a:r>
              <a:rPr b="1" lang="en-US" sz="1800"/>
              <a:t>yield</a:t>
            </a:r>
            <a:endParaRPr b="1" sz="1800"/>
          </a:p>
        </p:txBody>
      </p:sp>
      <p:sp>
        <p:nvSpPr>
          <p:cNvPr id="305" name="Google Shape;305;p38"/>
          <p:cNvSpPr/>
          <p:nvPr/>
        </p:nvSpPr>
        <p:spPr>
          <a:xfrm>
            <a:off x="5562600" y="1798950"/>
            <a:ext cx="2895600" cy="32601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list_with_index(</a:t>
            </a:r>
            <a:r>
              <a:rPr lang="en-US" sz="1050">
                <a:solidFill>
                  <a:schemeClr val="l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:List):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range(len(l)):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(i,l[i])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"d"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list_with_index(l):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print(e)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[FIM] </a:t>
            </a:r>
            <a:r>
              <a:rPr lang="en-US"/>
              <a:t>P04: Iteratori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9"/>
          <p:cNvSpPr/>
          <p:nvPr/>
        </p:nvSpPr>
        <p:spPr>
          <a:xfrm>
            <a:off x="0" y="-17462"/>
            <a:ext cx="9144000" cy="6364287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cia" id="313" name="Google Shape;3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6105525"/>
            <a:ext cx="79248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9"/>
          <p:cNvSpPr txBox="1"/>
          <p:nvPr/>
        </p:nvSpPr>
        <p:spPr>
          <a:xfrm>
            <a:off x="1208088" y="41275"/>
            <a:ext cx="7926388" cy="398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small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queste slide sono disponibili per il download sul sito</a:t>
            </a:r>
            <a:endParaRPr b="0" i="0" sz="2000" u="none" cap="small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1495425" y="339725"/>
            <a:ext cx="737362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http://cnapoli.diag.uniroma1.it</a:t>
            </a:r>
            <a:endParaRPr b="0" i="0" sz="3600" u="non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1216025" y="944563"/>
            <a:ext cx="79279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</a:pPr>
            <a:r>
              <a:rPr b="0" i="0" lang="en-US" sz="900" u="none" cap="small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nella sezione dedicata al corso inserendo le credenziali della classe</a:t>
            </a:r>
            <a:endParaRPr b="0" i="0" sz="900" u="none" cap="small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1219200" y="1639888"/>
            <a:ext cx="7926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Slides distribuite con Licenza Creative Commons (CC BY-NC-ND 4.0)</a:t>
            </a:r>
            <a:endParaRPr b="1" i="0" sz="16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Attribuzione - Non commerciale - Non opere derivate 4.0 Internazionale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PUOI CONDIVIDERLE ALLE SEGUENTI CONDIZIONI</a:t>
            </a:r>
            <a:br>
              <a:rPr b="0" i="0" lang="en-US" sz="1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(riprodurre, distribuire, comunicare o esporre in pubblico, rappresentare, eseguire e recitare questo materiale con qualsiasi mezzo e formato)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Attribuzione*</a:t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Devi riconoscere una menzione di paternità adeguata, fornire un link alla licenza e indicare se sono state effettuate delle modifiche. </a:t>
            </a:r>
            <a:endParaRPr b="0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Puoi fare ciò in qualsiasi maniera ragionevole possibile, ma non con modalità tali da suggerire che il licenziante avalli te o il tuo utilizzo del materiale.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Commerciale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puoi utilizzare il materiale per scopi commerciali.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opere derivate</a:t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 remixi, trasformi il materiale o ti basi su di esso, non puoi distribuire il materiale così modificato.</a:t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Divieto di restrizioni aggiuntive</a:t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Non puoi applicare termini legali o misure tecnologiche che impongano ad altri soggetti dei vincoli giuridici a questa licenza</a:t>
            </a:r>
            <a:endParaRPr b="0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39"/>
          <p:cNvCxnSpPr/>
          <p:nvPr/>
        </p:nvCxnSpPr>
        <p:spPr>
          <a:xfrm>
            <a:off x="1636713" y="1476375"/>
            <a:ext cx="708818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