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0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aa164fcbd_0_6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31" name="Google Shape;331;g12aa164fcbd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2" name="Google Shape;332;g12aa164fcbd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aa164fcbd_0_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42" name="Google Shape;342;g12aa164fcbd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3" name="Google Shape;343;g12aa164fcbd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aa164fcbd_0_8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53" name="Google Shape;353;g12aa164fcbd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4" name="Google Shape;354;g12aa164fcbd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aa164fcbd_0_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64" name="Google Shape;364;g12aa164fcbd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5" name="Google Shape;365;g12aa164fcbd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b53694a0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g121b53694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2" name="Google Shape;232;g121b53694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d4d12d914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42" name="Google Shape;242;g12d4d12d91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3" name="Google Shape;243;g12d4d12d914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aa164fcbd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53" name="Google Shape;253;g12aa164fcb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4" name="Google Shape;254;g12aa164fcb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aa164fcbd_0_10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65" name="Google Shape;265;g12aa164fcbd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6" name="Google Shape;266;g12aa164fcbd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a164fcbd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76" name="Google Shape;276;g12aa164fcb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7" name="Google Shape;277;g12aa164fcb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aa164fcbd_0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90" name="Google Shape;290;g12aa164fcbd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1" name="Google Shape;291;g12aa164fcbd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aa164fcbd_0_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09" name="Google Shape;309;g12aa164fcbd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0" name="Google Shape;310;g12aa164fcbd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aa164fcbd_0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320" name="Google Shape;320;g12aa164fcbd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1" name="Google Shape;321;g12aa164fcbd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9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2247900" y="1246505"/>
            <a:ext cx="6242050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P05: File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>
            <p:ph type="ctrTitle"/>
          </p:nvPr>
        </p:nvSpPr>
        <p:spPr>
          <a:xfrm>
            <a:off x="2249488" y="360363"/>
            <a:ext cx="61991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[FIM]  FONDAMENTI DI INFORMATICA</a:t>
            </a:r>
            <a:b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per medicina e chirurgia high tech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32"/>
          <p:cNvGrpSpPr/>
          <p:nvPr/>
        </p:nvGrpSpPr>
        <p:grpSpPr>
          <a:xfrm>
            <a:off x="0" y="2762250"/>
            <a:ext cx="9145588" cy="4098925"/>
            <a:chOff x="0" y="1738"/>
            <a:chExt cx="5761" cy="2582"/>
          </a:xfrm>
        </p:grpSpPr>
        <p:pic>
          <p:nvPicPr>
            <p:cNvPr descr="Fondino" id="215" name="Google Shape;21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216" name="Google Shape;21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217" name="Google Shape;21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2"/>
          <p:cNvSpPr txBox="1"/>
          <p:nvPr/>
        </p:nvSpPr>
        <p:spPr>
          <a:xfrm>
            <a:off x="2247900" y="5988050"/>
            <a:ext cx="6565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3s-w" id="219" name="Google Shape;21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5250" y="4651375"/>
            <a:ext cx="723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pienza-w-ppt" id="220" name="Google Shape;22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5250" y="3643313"/>
            <a:ext cx="2859088" cy="85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w" id="221" name="Google Shape;221;p32"/>
          <p:cNvPicPr preferRelativeResize="0"/>
          <p:nvPr/>
        </p:nvPicPr>
        <p:blipFill rotWithShape="1">
          <a:blip r:embed="rId8">
            <a:alphaModFix/>
          </a:blip>
          <a:srcRect b="58682" l="0" r="23015" t="0"/>
          <a:stretch/>
        </p:blipFill>
        <p:spPr>
          <a:xfrm>
            <a:off x="1365250" y="5375275"/>
            <a:ext cx="7239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txt-w" id="222" name="Google Shape;222;p32"/>
          <p:cNvPicPr preferRelativeResize="0"/>
          <p:nvPr/>
        </p:nvPicPr>
        <p:blipFill rotWithShape="1">
          <a:blip r:embed="rId9">
            <a:alphaModFix/>
          </a:blip>
          <a:srcRect b="6011" l="0" r="0" t="0"/>
          <a:stretch/>
        </p:blipFill>
        <p:spPr>
          <a:xfrm>
            <a:off x="2352675" y="5375275"/>
            <a:ext cx="6181725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3s-txt-w" id="223" name="Google Shape;22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51088" y="4748213"/>
            <a:ext cx="6183312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247900" y="2847975"/>
            <a:ext cx="6462713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Corso di Laurea in Medicina e Chirurgia High Tech</a:t>
            </a:r>
            <a:endParaRPr b="0" i="0" sz="20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2247900" y="2281555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Prof. Christian Napoli</a:t>
            </a:r>
            <a:endParaRPr b="0" i="0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589905" y="22815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c.napoli@uniroma1.it</a:t>
            </a:r>
            <a:endParaRPr b="0" i="1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2247925" y="1909743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BBE0E3"/>
                </a:solidFill>
              </a:rPr>
              <a:t>Dott. Giorgio De Magistris</a:t>
            </a:r>
            <a:endParaRPr b="0" i="0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5722880" y="19341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BBE0E3"/>
                </a:solidFill>
              </a:rPr>
              <a:t>demagistris@diag.uniroma1.it</a:t>
            </a:r>
            <a:endParaRPr b="0" i="1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41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Leggere un file</a:t>
            </a:r>
            <a:endParaRPr/>
          </a:p>
        </p:txBody>
      </p:sp>
      <p:sp>
        <p:nvSpPr>
          <p:cNvPr id="336" name="Google Shape;336;p41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-19850" y="1045200"/>
            <a:ext cx="49896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utilizzo un metodo per leggere il contenuto il riferimento della posizione viene aggiornato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la posizione punta alla fine del file </a:t>
            </a:r>
            <a:r>
              <a:rPr b="1" lang="en-US" sz="1800"/>
              <a:t>f.read( )</a:t>
            </a:r>
            <a:r>
              <a:rPr lang="en-US" sz="1800"/>
              <a:t> restituisce la stringa vuota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Attenzione! Se chiamo due volte </a:t>
            </a:r>
            <a:r>
              <a:rPr b="1" lang="en-US" sz="1800"/>
              <a:t>f.read( )</a:t>
            </a:r>
            <a:r>
              <a:rPr lang="en-US" sz="1800"/>
              <a:t> o </a:t>
            </a:r>
            <a:r>
              <a:rPr b="1" lang="en-US" sz="1800"/>
              <a:t>f.readlines( )</a:t>
            </a:r>
            <a:r>
              <a:rPr lang="en-US" sz="1800"/>
              <a:t> la seconda volta restituiranno rispettivamente la stringa vuota </a:t>
            </a:r>
            <a:r>
              <a:rPr b="1" lang="en-US" sz="1800"/>
              <a:t>“ ”</a:t>
            </a:r>
            <a:r>
              <a:rPr lang="en-US" sz="1800"/>
              <a:t> o la lista vuota </a:t>
            </a:r>
            <a:r>
              <a:rPr b="1" lang="en-US" sz="1800"/>
              <a:t>[ ]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leggere nuovamente il file posso chiuderlo e riaprirlo o cambiare la posizione corrente con </a:t>
            </a:r>
            <a:r>
              <a:rPr b="1" lang="en-US" sz="1800"/>
              <a:t>f.seek( pos )</a:t>
            </a:r>
            <a:endParaRPr b="1" sz="1800"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00" y="877925"/>
            <a:ext cx="3869450" cy="47541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4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2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Leggere un file</a:t>
            </a: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0" y="1804950"/>
            <a:ext cx="3777000" cy="32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 il file è troppo grande potrebbe non entrare in memoria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questo caso non posso leggere l’intero contenuto del file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metodo </a:t>
            </a:r>
            <a:r>
              <a:rPr b="1" lang="en-US" sz="1800"/>
              <a:t>readline( )</a:t>
            </a:r>
            <a:r>
              <a:rPr lang="en-US" sz="1800"/>
              <a:t> legge il file una riga alla volta</a:t>
            </a:r>
            <a:endParaRPr sz="1800"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1888350"/>
            <a:ext cx="4029075" cy="3248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4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4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e Iteratori</a:t>
            </a:r>
            <a:endParaRPr/>
          </a:p>
        </p:txBody>
      </p:sp>
      <p:sp>
        <p:nvSpPr>
          <p:cNvPr id="358" name="Google Shape;358;p4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0" y="1759950"/>
            <a:ext cx="4015500" cy="333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file object è iterabile (implementa il metodo </a:t>
            </a:r>
            <a:r>
              <a:rPr b="1" lang="en-US" sz="1800"/>
              <a:t>__iter__</a:t>
            </a:r>
            <a:r>
              <a:rPr lang="en-US" sz="1800"/>
              <a:t>)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Posso leggere il file una riga alla volta semplicemente usando il ciclo for come avrei fatto con qualsiasi iterabile (lista, tupla, dizionario)</a:t>
            </a:r>
            <a:endParaRPr sz="1800"/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250" y="1957388"/>
            <a:ext cx="4000500" cy="2943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4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4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Scrivere su File</a:t>
            </a:r>
            <a:endParaRPr/>
          </a:p>
        </p:txBody>
      </p:sp>
      <p:sp>
        <p:nvSpPr>
          <p:cNvPr id="369" name="Google Shape;369;p4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0" y="1045200"/>
            <a:ext cx="35682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scrivere su un file posso usare il metodo </a:t>
            </a:r>
            <a:r>
              <a:rPr b="1" lang="en-US" sz="1800"/>
              <a:t>f.write(string)</a:t>
            </a:r>
            <a:endParaRPr b="1"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metodo write prende in input una stringa, la scrive su file partendo dalla posizione corrente e restituisce il numero di caratteri scritti su file</a:t>
            </a:r>
            <a:endParaRPr sz="1800"/>
          </a:p>
        </p:txBody>
      </p:sp>
      <p:pic>
        <p:nvPicPr>
          <p:cNvPr id="371" name="Google Shape;3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75" y="373025"/>
            <a:ext cx="3734117" cy="4964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4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0" y="-17462"/>
            <a:ext cx="9144000" cy="6364287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cia" id="379" name="Google Shape;37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105525"/>
            <a:ext cx="7924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1208088" y="41275"/>
            <a:ext cx="792638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small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queste slide sono disponibili per il download sul sito</a:t>
            </a:r>
            <a:endParaRPr b="0" i="0" sz="2000" u="none" cap="small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1495425" y="339725"/>
            <a:ext cx="73736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http://cnapoli.diag.uniroma1.it</a:t>
            </a:r>
            <a:endParaRPr b="0" i="0" sz="36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1216025" y="944563"/>
            <a:ext cx="7927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 cap="small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nella sezione dedicata al corso inserendo le credenziali della classe</a:t>
            </a:r>
            <a:endParaRPr b="0" i="0" sz="900" u="none" cap="small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1219200" y="1639888"/>
            <a:ext cx="79263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Slides distribuite con Licenza Creative Commons (CC BY-NC-ND 4.0)</a:t>
            </a:r>
            <a:endParaRPr b="1" i="0" sz="16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 - Non commerciale - Non opere derivate 4.0 Internazionale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CONDIVIDERLE ALLE SEGUENTI CONDIZIONI</a:t>
            </a:r>
            <a:b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(riprodurre, distribuire, comunicare o esporre in pubblico, rappresentare, eseguire e recitare questo materiale con qualsiasi mezzo e formato)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Attribuzione*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Devi riconoscere una menzione di paternità adeguata, fornire un link alla licenza e indicare se sono state effettuate delle modifiche. </a:t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fare ciò in qualsiasi maniera ragionevole possibile, ma non con modalità tali da suggerire che il licenziante avalli te o il tuo utilizzo del materiale.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Commerciale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utilizzare il materiale per scopi commerciali.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opere derivate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 remixi, trasformi il materiale o ti basi su di esso, non puoi distribuire il materiale così modificato.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Divieto di restrizioni aggiuntive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applicare termini legali o misure tecnologiche che impongano ad altri soggetti dei vincoli giuridici a questa licenza</a:t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45"/>
          <p:cNvCxnSpPr/>
          <p:nvPr/>
        </p:nvCxnSpPr>
        <p:spPr>
          <a:xfrm>
            <a:off x="1636713" y="1476375"/>
            <a:ext cx="70881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-19850" y="1045200"/>
            <a:ext cx="49896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Quando un programma termina, la sua memoria viene liberata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fare in modo che i dati continuino ad esistere dopo la terminazione del programma, bisogna salvarli su disco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Generalmente il filesystem è organizzato in file e directory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 directory sono dei contenitori che possono contenere file o altre directory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file sono le unità in cui è possibile memorizzare i dati</a:t>
            </a:r>
            <a:endParaRPr sz="1800"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275" y="1776700"/>
            <a:ext cx="3869450" cy="330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Modulo os</a:t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-19850" y="1045200"/>
            <a:ext cx="45123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Permette di accedere a funzionalità che dipendono dal sistema operativo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Noi utilizzeremo le seguenti funzioni: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os.getcwd( )</a:t>
            </a:r>
            <a:r>
              <a:rPr lang="en-US" sz="1800"/>
              <a:t> : restituisce il path della working directory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os.path.join( )</a:t>
            </a:r>
            <a:r>
              <a:rPr lang="en-US" sz="1800"/>
              <a:t> : unisce due paths utilizzando il delimitatore corretto del proprio sistema operativo ( \\ per windows e / per linux/mac 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os.chdir( path )</a:t>
            </a:r>
            <a:r>
              <a:rPr lang="en-US" sz="1800"/>
              <a:t> : cambia il path della working directory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os.mkdir(path)</a:t>
            </a:r>
            <a:r>
              <a:rPr lang="en-US" sz="1800"/>
              <a:t> : crea una directory vuota nel path specificato</a:t>
            </a:r>
            <a:endParaRPr sz="1800"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450" y="1620075"/>
            <a:ext cx="4593800" cy="36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5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</a:t>
            </a: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-19850" y="1045200"/>
            <a:ext cx="49896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Noi sappiamo che il programma e i suoi dati vivono nella RAM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 dati persistenti invece vanno salvati su disco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sistema operativo si occupa del trasferimento dei dati da disco a RAM e vice versa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Noi programmatori Python abbiamo accesso a delle API che ci permettono di chiedere al sistema operativo di leggere e scrivere su file</a:t>
            </a:r>
            <a:endParaRPr sz="180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25" y="3388962"/>
            <a:ext cx="2518150" cy="25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750" y="373025"/>
            <a:ext cx="1850850" cy="27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</a:t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-19850" y="1045200"/>
            <a:ext cx="41346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Python un file è rappresentato da un file object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 di un file si possono eseguire le seguenti operazioni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Apertura</a:t>
            </a:r>
            <a:r>
              <a:rPr lang="en-US" sz="1800"/>
              <a:t>: ovvero creare un file object che mi permette di leggere e scrivere sul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Lettura</a:t>
            </a:r>
            <a:r>
              <a:rPr lang="en-US" sz="1800"/>
              <a:t> e </a:t>
            </a:r>
            <a:r>
              <a:rPr b="1" lang="en-US" sz="1800"/>
              <a:t>scrittura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Chiusura</a:t>
            </a:r>
            <a:r>
              <a:rPr lang="en-US" sz="1800"/>
              <a:t>: serve per liberare la memoria e le risorse allocate dal sistema operativo</a:t>
            </a:r>
            <a:endParaRPr sz="18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 ottenere un file object devo chiamare la funzione built-in </a:t>
            </a:r>
            <a:r>
              <a:rPr b="1" lang="en-US" sz="1800"/>
              <a:t>open</a:t>
            </a:r>
            <a:endParaRPr b="1" sz="1800"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00" y="2357438"/>
            <a:ext cx="4143375" cy="214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3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vs Text</a:t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391925" y="1472575"/>
            <a:ext cx="6112500" cy="5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 Python un file può essere aperto in due modalità</a:t>
            </a:r>
            <a:endParaRPr sz="1800"/>
          </a:p>
        </p:txBody>
      </p:sp>
      <p:sp>
        <p:nvSpPr>
          <p:cNvPr id="283" name="Google Shape;283;p37"/>
          <p:cNvSpPr txBox="1"/>
          <p:nvPr/>
        </p:nvSpPr>
        <p:spPr>
          <a:xfrm>
            <a:off x="437325" y="3312225"/>
            <a:ext cx="2693400" cy="129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Modalità Binaria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 unità che leggo e scrivo sul file sono i bytes</a:t>
            </a:r>
            <a:endParaRPr sz="1800"/>
          </a:p>
        </p:txBody>
      </p:sp>
      <p:sp>
        <p:nvSpPr>
          <p:cNvPr id="284" name="Google Shape;284;p37"/>
          <p:cNvSpPr txBox="1"/>
          <p:nvPr/>
        </p:nvSpPr>
        <p:spPr>
          <a:xfrm>
            <a:off x="5088825" y="3312225"/>
            <a:ext cx="3303000" cy="1847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Modalità Testuale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 unità che leggo e scrivo sul file sono caratteri (il numero di bytes che viene letto o scritto per ogni carattere dipende dall’encoding utilizzato)</a:t>
            </a:r>
            <a:endParaRPr sz="1800"/>
          </a:p>
        </p:txBody>
      </p:sp>
      <p:sp>
        <p:nvSpPr>
          <p:cNvPr id="285" name="Google Shape;285;p37"/>
          <p:cNvSpPr/>
          <p:nvPr/>
        </p:nvSpPr>
        <p:spPr>
          <a:xfrm rot="2700000">
            <a:off x="2206644" y="2117041"/>
            <a:ext cx="536694" cy="97877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 rot="-2700000">
            <a:off x="5628907" y="2195370"/>
            <a:ext cx="536694" cy="97877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</a:t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1761750" y="1314750"/>
            <a:ext cx="5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open</a:t>
            </a:r>
            <a:r>
              <a:rPr lang="en-US" sz="1800"/>
              <a:t> (    file,    mode='r',    encoding=None   )</a:t>
            </a:r>
            <a:endParaRPr sz="1800"/>
          </a:p>
        </p:txBody>
      </p:sp>
      <p:sp>
        <p:nvSpPr>
          <p:cNvPr id="297" name="Google Shape;297;p38"/>
          <p:cNvSpPr/>
          <p:nvPr/>
        </p:nvSpPr>
        <p:spPr>
          <a:xfrm>
            <a:off x="2713375" y="1371600"/>
            <a:ext cx="437400" cy="348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9625" y="3057500"/>
            <a:ext cx="2226300" cy="1693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 stringa che specifica il path del file nel filesystem. Può essere un path relativo (rispetto alla directory da cui lo script è stato eseguito) o un path assoluto</a:t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703450" y="3007325"/>
            <a:ext cx="3737100" cy="23397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 (il valore di default è ‘r’ ) specifica come vogliamo aprire il file: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‘r’</a:t>
            </a:r>
            <a:r>
              <a:rPr lang="en-US"/>
              <a:t>  : lettura modalità testo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‘w’</a:t>
            </a:r>
            <a:r>
              <a:rPr lang="en-US"/>
              <a:t> : scrittura (se il file esiste è sovrascritto) modalità testo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‘a’</a:t>
            </a:r>
            <a:r>
              <a:rPr lang="en-US"/>
              <a:t> : scrittura (se il file esiste inizia a scrivere partendo dalla fine del file esistente) modalità testo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‘rb’</a:t>
            </a:r>
            <a:r>
              <a:rPr lang="en-US"/>
              <a:t>, </a:t>
            </a:r>
            <a:r>
              <a:rPr b="1" lang="en-US"/>
              <a:t>‘wb’</a:t>
            </a:r>
            <a:r>
              <a:rPr lang="en-US"/>
              <a:t>, </a:t>
            </a:r>
            <a:r>
              <a:rPr b="1" lang="en-US"/>
              <a:t>‘ab’</a:t>
            </a:r>
            <a:r>
              <a:rPr lang="en-US"/>
              <a:t> : come ‘r’, ‘w’, ‘a’ ma in modalità binaria</a:t>
            </a:r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7003725" y="2905650"/>
            <a:ext cx="1958100" cy="1046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 specificato solo se il file è aperto in modalità testo, di solito “utf-8”</a:t>
            </a:r>
            <a:endParaRPr/>
          </a:p>
        </p:txBody>
      </p:sp>
      <p:cxnSp>
        <p:nvCxnSpPr>
          <p:cNvPr id="301" name="Google Shape;301;p38"/>
          <p:cNvCxnSpPr>
            <a:stCxn id="297" idx="2"/>
            <a:endCxn id="298" idx="0"/>
          </p:cNvCxnSpPr>
          <p:nvPr/>
        </p:nvCxnSpPr>
        <p:spPr>
          <a:xfrm flipH="1">
            <a:off x="1182775" y="1719600"/>
            <a:ext cx="1749300" cy="133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8"/>
          <p:cNvSpPr/>
          <p:nvPr/>
        </p:nvSpPr>
        <p:spPr>
          <a:xfrm>
            <a:off x="3352800" y="1371600"/>
            <a:ext cx="1095300" cy="348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4518975" y="1371600"/>
            <a:ext cx="1749300" cy="348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8"/>
          <p:cNvCxnSpPr>
            <a:stCxn id="303" idx="2"/>
            <a:endCxn id="300" idx="0"/>
          </p:cNvCxnSpPr>
          <p:nvPr/>
        </p:nvCxnSpPr>
        <p:spPr>
          <a:xfrm>
            <a:off x="5393625" y="1719600"/>
            <a:ext cx="2589300" cy="1186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8"/>
          <p:cNvCxnSpPr>
            <a:stCxn id="302" idx="2"/>
            <a:endCxn id="299" idx="0"/>
          </p:cNvCxnSpPr>
          <p:nvPr/>
        </p:nvCxnSpPr>
        <p:spPr>
          <a:xfrm>
            <a:off x="3900450" y="1719600"/>
            <a:ext cx="671700" cy="1287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Leggere un file</a:t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-19850" y="1045200"/>
            <a:ext cx="49896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 funzione open ritorna un </a:t>
            </a:r>
            <a:r>
              <a:rPr b="1" lang="en-US" sz="1800"/>
              <a:t>file object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file object </a:t>
            </a:r>
            <a:r>
              <a:rPr lang="en-US" sz="1800"/>
              <a:t>contiene un riferimento alla posizione all’interno del file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esistono due modi per leggere un file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lettura sequenziale</a:t>
            </a:r>
            <a:r>
              <a:rPr lang="en-US" sz="1800"/>
              <a:t>: quando il file viene aperto, la posizione corrente punta all’inizio del file e viene incrementata finchè non raggiunge la fine del file (EOF)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accesso diretto</a:t>
            </a:r>
            <a:r>
              <a:rPr lang="en-US" sz="1800"/>
              <a:t>: specifico direttamente la posizione all’interno del file (in bytes) a cui voglio accedere con  </a:t>
            </a:r>
            <a:r>
              <a:rPr b="1" lang="en-US" sz="1800"/>
              <a:t>f.seek( pos )</a:t>
            </a:r>
            <a:r>
              <a:rPr lang="en-US" sz="1800"/>
              <a:t> . Questa modalità di accesso è </a:t>
            </a:r>
            <a:r>
              <a:rPr lang="en-US" sz="1800"/>
              <a:t>prevalentemente</a:t>
            </a:r>
            <a:r>
              <a:rPr lang="en-US" sz="1800"/>
              <a:t> usata per i file binari che non vedremo</a:t>
            </a:r>
            <a:endParaRPr sz="1800"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150" y="2077913"/>
            <a:ext cx="3869450" cy="27021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3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40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Leggere un file</a:t>
            </a:r>
            <a:endParaRPr/>
          </a:p>
        </p:txBody>
      </p:sp>
      <p:sp>
        <p:nvSpPr>
          <p:cNvPr id="325" name="Google Shape;325;p40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-19850" y="1045200"/>
            <a:ext cx="4989600" cy="47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 file object </a:t>
            </a:r>
            <a:r>
              <a:rPr b="1" lang="en-US" sz="1800"/>
              <a:t>f</a:t>
            </a:r>
            <a:r>
              <a:rPr lang="en-US" sz="1800"/>
              <a:t> ha diversi metodi che permettono di leggere il contenuto del file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alcuni metodi restituiscono l’intero contenuto del file (</a:t>
            </a:r>
            <a:r>
              <a:rPr lang="en-US" sz="1800"/>
              <a:t>indipendentemente</a:t>
            </a:r>
            <a:r>
              <a:rPr lang="en-US" sz="1800"/>
              <a:t> dalla grandezza) e per questo motivo non possono essere usati per leggere file di grandi dimensioni, essi sono: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f.read( )</a:t>
            </a:r>
            <a:r>
              <a:rPr lang="en-US" sz="1800"/>
              <a:t> : legge l’intero contenuto del file e lo </a:t>
            </a:r>
            <a:r>
              <a:rPr lang="en-US" sz="1800"/>
              <a:t>restituisce</a:t>
            </a:r>
            <a:r>
              <a:rPr lang="en-US" sz="1800"/>
              <a:t> come stringa</a:t>
            </a:r>
            <a:endParaRPr sz="18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b="1" lang="en-US" sz="1800"/>
              <a:t>f.readlines( )</a:t>
            </a:r>
            <a:r>
              <a:rPr lang="en-US" sz="1800"/>
              <a:t> : legge l’intero contenuto del file e lo restituisce come lista di stringhe, in cui ogni elemento corrisponde ad una riga del file</a:t>
            </a:r>
            <a:endParaRPr sz="1800"/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350" y="2510900"/>
            <a:ext cx="3869450" cy="18361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4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P05: File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