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96" autoAdjust="0"/>
  </p:normalViewPr>
  <p:slideViewPr>
    <p:cSldViewPr>
      <p:cViewPr varScale="1">
        <p:scale>
          <a:sx n="58" d="100"/>
          <a:sy n="5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23992-00B1-447A-815B-37D30E1B456D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87938-D945-431F-B3CC-A548AAE140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095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87938-D945-431F-B3CC-A548AAE1408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35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87938-D945-431F-B3CC-A548AAE1408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21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6BC3-43AC-408A-9C49-F41B87E3E427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02AC-1156-4E92-A157-90DCC8282D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68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6BC3-43AC-408A-9C49-F41B87E3E427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02AC-1156-4E92-A157-90DCC8282D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53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6BC3-43AC-408A-9C49-F41B87E3E427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02AC-1156-4E92-A157-90DCC8282D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63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6BC3-43AC-408A-9C49-F41B87E3E427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02AC-1156-4E92-A157-90DCC8282D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61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6BC3-43AC-408A-9C49-F41B87E3E427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02AC-1156-4E92-A157-90DCC8282D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88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6BC3-43AC-408A-9C49-F41B87E3E427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02AC-1156-4E92-A157-90DCC8282D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75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6BC3-43AC-408A-9C49-F41B87E3E427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02AC-1156-4E92-A157-90DCC8282D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10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6BC3-43AC-408A-9C49-F41B87E3E427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02AC-1156-4E92-A157-90DCC8282D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3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6BC3-43AC-408A-9C49-F41B87E3E427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02AC-1156-4E92-A157-90DCC8282D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61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6BC3-43AC-408A-9C49-F41B87E3E427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02AC-1156-4E92-A157-90DCC8282D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0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6BC3-43AC-408A-9C49-F41B87E3E427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802AC-1156-4E92-A157-90DCC8282D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738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6BC3-43AC-408A-9C49-F41B87E3E427}" type="datetimeFigureOut">
              <a:rPr lang="it-IT" smtClean="0"/>
              <a:t>07/12/2015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02AC-1156-4E92-A157-90DCC8282D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15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ran.r-project.org/" TargetMode="External"/><Relationship Id="rId3" Type="http://schemas.openxmlformats.org/officeDocument/2006/relationships/hyperlink" Target="http://www.r-bloggers.com/" TargetMode="External"/><Relationship Id="rId7" Type="http://schemas.openxmlformats.org/officeDocument/2006/relationships/hyperlink" Target="https://www.r-consortium.org/" TargetMode="External"/><Relationship Id="rId2" Type="http://schemas.openxmlformats.org/officeDocument/2006/relationships/hyperlink" Target="http://blog.revolutionanalytics.com/2015/06/how-many-packages-are-there-really-on-cra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er2016.org/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www.r-project.org/conferences.html" TargetMode="External"/><Relationship Id="rId10" Type="http://schemas.openxmlformats.org/officeDocument/2006/relationships/hyperlink" Target="http://www.analyticsvidhya.com/blog/2014/03/sas-vs-vs-python-tool-learn/" TargetMode="External"/><Relationship Id="rId4" Type="http://schemas.openxmlformats.org/officeDocument/2006/relationships/hyperlink" Target="http://r-users-group.meetup.com/all/" TargetMode="External"/><Relationship Id="rId9" Type="http://schemas.openxmlformats.org/officeDocument/2006/relationships/hyperlink" Target="http://rapporter.net/custom/R-activity/#score/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ethz.ch/mailman/listinfo/r-sig-hpc" TargetMode="External"/><Relationship Id="rId2" Type="http://schemas.openxmlformats.org/officeDocument/2006/relationships/hyperlink" Target="https://cran.r-project.org/web/views/HighPerformanceComput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blog.revolutionanalytics.com/2015/02/the-hp-workshop-on-distributed-computing-in-r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cran.r-project.org/web/packages/RViennaCL/" TargetMode="External"/><Relationship Id="rId7" Type="http://schemas.openxmlformats.org/officeDocument/2006/relationships/hyperlink" Target="http://cran.fhcrc.org/web/packages/gmatrix/index.html" TargetMode="External"/><Relationship Id="rId2" Type="http://schemas.openxmlformats.org/officeDocument/2006/relationships/hyperlink" Target="https://cran.r-project.org/web/packages/OpenC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determan/gpuRcuda" TargetMode="External"/><Relationship Id="rId5" Type="http://schemas.openxmlformats.org/officeDocument/2006/relationships/hyperlink" Target="https://cran.r-project.org/web/packages/gpuR/index.html" TargetMode="External"/><Relationship Id="rId4" Type="http://schemas.openxmlformats.org/officeDocument/2006/relationships/hyperlink" Target="http://www.r-tutor.com/content/downloa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://cran.fhcrc.org/web/packages/gputools/index.html" TargetMode="External"/><Relationship Id="rId7" Type="http://schemas.openxmlformats.org/officeDocument/2006/relationships/hyperlink" Target="http://devblogs.nvidia.com/parallelforall/accelerate-r-applications-cud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gcbd/index.html" TargetMode="External"/><Relationship Id="rId5" Type="http://schemas.openxmlformats.org/officeDocument/2006/relationships/hyperlink" Target="https://cran.r-project.org/web/packages/cudaBayesreg/index.html" TargetMode="External"/><Relationship Id="rId4" Type="http://schemas.openxmlformats.org/officeDocument/2006/relationships/hyperlink" Target="https://cran.r-project.org/web/packages/HiPLARM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raproc.com/front-page-posts/r-on-deman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devblogs.nvidia.com/parallelforall/gpu-accelerated-r-cloud-teraproc-cluster-servic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iorgio-garziano-99b430b" TargetMode="External"/><Relationship Id="rId2" Type="http://schemas.openxmlformats.org/officeDocument/2006/relationships/hyperlink" Target="http://around-r.blogspot.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mailto:Giorgio.garziano@tin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470025"/>
          </a:xfrm>
        </p:spPr>
        <p:txBody>
          <a:bodyPr/>
          <a:lstStyle/>
          <a:p>
            <a:r>
              <a:rPr lang="it-IT" dirty="0" smtClean="0"/>
              <a:t>R language in analytics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696744" cy="3096344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A short introduction</a:t>
            </a:r>
          </a:p>
          <a:p>
            <a:r>
              <a:rPr lang="it-IT" sz="1800" dirty="0" smtClean="0"/>
              <a:t>  </a:t>
            </a:r>
          </a:p>
          <a:p>
            <a:r>
              <a:rPr lang="it-IT" sz="1800" dirty="0" smtClean="0"/>
              <a:t>Dec, 7th 2015</a:t>
            </a:r>
          </a:p>
          <a:p>
            <a:endParaRPr lang="it-IT" sz="1800" dirty="0" smtClean="0"/>
          </a:p>
          <a:p>
            <a:r>
              <a:rPr lang="it-IT" sz="1800" dirty="0"/>
              <a:t> </a:t>
            </a:r>
            <a:r>
              <a:rPr lang="it-IT" sz="1800" dirty="0" smtClean="0"/>
              <a:t>                                                                </a:t>
            </a:r>
          </a:p>
          <a:p>
            <a:r>
              <a:rPr lang="it-IT" sz="1800" dirty="0"/>
              <a:t> </a:t>
            </a:r>
            <a:r>
              <a:rPr lang="it-IT" sz="1800" dirty="0" smtClean="0"/>
              <a:t>                                                                    </a:t>
            </a:r>
          </a:p>
          <a:p>
            <a:endParaRPr lang="it-IT" sz="1800" dirty="0"/>
          </a:p>
          <a:p>
            <a:r>
              <a:rPr lang="it-IT" sz="1800" dirty="0" smtClean="0"/>
              <a:t>                                                                       written by Giorgio Garziano</a:t>
            </a:r>
            <a:endParaRPr lang="it-IT" sz="1800" dirty="0"/>
          </a:p>
        </p:txBody>
      </p:sp>
      <p:pic>
        <p:nvPicPr>
          <p:cNvPr id="4" name="Picture 2" descr="C:\Users\egargio\Pictures\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504055" cy="3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1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 language in a nutshell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R</a:t>
            </a:r>
            <a:r>
              <a:rPr lang="en-US" sz="1600" dirty="0"/>
              <a:t> is a </a:t>
            </a:r>
            <a:r>
              <a:rPr lang="en-US" sz="1600" dirty="0" smtClean="0"/>
              <a:t>programming language and </a:t>
            </a:r>
            <a:r>
              <a:rPr lang="en-US" sz="1600" dirty="0"/>
              <a:t>software environment for statistical computing and graphics supported by the </a:t>
            </a:r>
            <a:r>
              <a:rPr lang="en-US" sz="1600" dirty="0" smtClean="0"/>
              <a:t>R Foundation </a:t>
            </a:r>
            <a:r>
              <a:rPr lang="en-US" sz="1600" dirty="0"/>
              <a:t>for Statistical </a:t>
            </a:r>
            <a:r>
              <a:rPr lang="en-US" sz="1600" dirty="0" smtClean="0"/>
              <a:t>Computing and it is a GNU project</a:t>
            </a:r>
          </a:p>
          <a:p>
            <a:r>
              <a:rPr lang="en-US" sz="1600" dirty="0" smtClean="0"/>
              <a:t>More than </a:t>
            </a:r>
            <a:r>
              <a:rPr lang="en-US" sz="1600" dirty="0"/>
              <a:t>6</a:t>
            </a:r>
            <a:r>
              <a:rPr lang="en-US" sz="1600" dirty="0" smtClean="0"/>
              <a:t>000 packages, with continuous and sustained </a:t>
            </a:r>
            <a:r>
              <a:rPr lang="en-US" sz="1600" dirty="0"/>
              <a:t>contributions,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blog.revolutionanalytics.com/2015/06/how-many-packages-are-there-really-on-cran.html</a:t>
            </a:r>
            <a:endParaRPr lang="en-US" sz="1600" dirty="0" smtClean="0"/>
          </a:p>
          <a:p>
            <a:r>
              <a:rPr lang="en-US" sz="1600" dirty="0" smtClean="0"/>
              <a:t>Vibrant community (</a:t>
            </a:r>
            <a:r>
              <a:rPr lang="en-US" sz="1600" dirty="0" smtClean="0">
                <a:hlinkClick r:id="rId3"/>
              </a:rPr>
              <a:t>www.r-bloggers.com</a:t>
            </a:r>
            <a:r>
              <a:rPr lang="en-US" sz="1600" dirty="0" smtClean="0"/>
              <a:t>, r-help mailing list, R journal, events, R-User groups  </a:t>
            </a:r>
            <a:r>
              <a:rPr lang="en-US" sz="1600" dirty="0"/>
              <a:t>meet-ups </a:t>
            </a:r>
            <a:r>
              <a:rPr lang="en-US" sz="1600" dirty="0" smtClean="0"/>
              <a:t> </a:t>
            </a: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r-users-group.meetup.com/all/</a:t>
            </a:r>
            <a:r>
              <a:rPr lang="en-US" sz="1600" dirty="0" smtClean="0"/>
              <a:t>, </a:t>
            </a:r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</a:t>
            </a:r>
            <a:r>
              <a:rPr lang="en-US" sz="1600" dirty="0" smtClean="0">
                <a:hlinkClick r:id="rId5"/>
              </a:rPr>
              <a:t>www.r-project.org/conferences.html</a:t>
            </a:r>
            <a:r>
              <a:rPr lang="en-US" sz="1600" dirty="0"/>
              <a:t>, </a:t>
            </a:r>
            <a:r>
              <a:rPr lang="en-US" sz="1600" dirty="0">
                <a:hlinkClick r:id="rId6"/>
              </a:rPr>
              <a:t>http://user2016.org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Leading language in Data Analytics, but not limited to</a:t>
            </a:r>
          </a:p>
          <a:p>
            <a:r>
              <a:rPr lang="en-US" sz="1600" dirty="0" smtClean="0"/>
              <a:t>R consortium, </a:t>
            </a:r>
            <a:r>
              <a:rPr lang="en-US" sz="1600" dirty="0" smtClean="0">
                <a:hlinkClick r:id="rId7"/>
              </a:rPr>
              <a:t>https://www.r-consortium.org/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Several area of applications (Machine learning, Biomedical, Image Analysis, High Performance Computing, WEB scraping, Optimization, Numerical Analysis, …)</a:t>
            </a:r>
          </a:p>
          <a:p>
            <a:r>
              <a:rPr lang="en-US" sz="1600" dirty="0"/>
              <a:t>Support for big data, cluster computing, parallel computing, GPUs</a:t>
            </a:r>
            <a:endParaRPr lang="en-US" sz="1600" dirty="0" smtClean="0"/>
          </a:p>
          <a:p>
            <a:r>
              <a:rPr lang="en-US" sz="1600" dirty="0" smtClean="0"/>
              <a:t>Can be integrated with Reproducible Research and </a:t>
            </a:r>
            <a:r>
              <a:rPr lang="en-US" sz="1600" dirty="0"/>
              <a:t>L</a:t>
            </a:r>
            <a:r>
              <a:rPr lang="en-US" sz="1600" dirty="0" smtClean="0"/>
              <a:t>iterate Programming frameworks (markdown documents,  Latex, PDF, HTML, Word)</a:t>
            </a:r>
          </a:p>
          <a:p>
            <a:r>
              <a:rPr lang="en-US" sz="1600" dirty="0" smtClean="0"/>
              <a:t>Connect with a lot of data sources (raw, JSON, databases, XML, HTML, compressed files,…)</a:t>
            </a:r>
          </a:p>
          <a:p>
            <a:r>
              <a:rPr lang="en-US" sz="1600" dirty="0"/>
              <a:t>Great graphic capabilities, steep learning curve, powerful language </a:t>
            </a:r>
            <a:r>
              <a:rPr lang="en-US" sz="1600" dirty="0" smtClean="0"/>
              <a:t>statements</a:t>
            </a:r>
          </a:p>
          <a:p>
            <a:r>
              <a:rPr lang="en-US" sz="1600" dirty="0" smtClean="0"/>
              <a:t>Can interface to other programming languages, C, C++, Java, Python</a:t>
            </a:r>
          </a:p>
          <a:p>
            <a:r>
              <a:rPr lang="en-US" sz="1600" dirty="0" smtClean="0"/>
              <a:t>Comprehensive R Archive Network, </a:t>
            </a:r>
            <a:r>
              <a:rPr lang="en-US" sz="1600" dirty="0">
                <a:hlinkClick r:id="rId8"/>
              </a:rPr>
              <a:t>http://</a:t>
            </a:r>
            <a:r>
              <a:rPr lang="en-US" sz="1600" dirty="0" smtClean="0">
                <a:hlinkClick r:id="rId8"/>
              </a:rPr>
              <a:t>cran.r-project.org</a:t>
            </a:r>
            <a:endParaRPr lang="en-US" sz="1600" dirty="0"/>
          </a:p>
          <a:p>
            <a:r>
              <a:rPr lang="en-US" sz="1600" dirty="0" smtClean="0"/>
              <a:t>Remarkable R users activity: </a:t>
            </a:r>
            <a:r>
              <a:rPr lang="en-US" sz="1600" dirty="0" smtClean="0">
                <a:hlinkClick r:id="rId9"/>
              </a:rPr>
              <a:t>http</a:t>
            </a:r>
            <a:r>
              <a:rPr lang="en-US" sz="1600" dirty="0">
                <a:hlinkClick r:id="rId9"/>
              </a:rPr>
              <a:t>://rapporter.net/custom/R-activity/#</a:t>
            </a:r>
            <a:r>
              <a:rPr lang="en-US" sz="1600" dirty="0" smtClean="0">
                <a:hlinkClick r:id="rId9"/>
              </a:rPr>
              <a:t>score/3</a:t>
            </a:r>
            <a:endParaRPr lang="en-US" sz="1600" dirty="0" smtClean="0"/>
          </a:p>
          <a:p>
            <a:r>
              <a:rPr lang="en-US" sz="1600" dirty="0"/>
              <a:t>Competitors languages: SAS, Python, </a:t>
            </a:r>
            <a:r>
              <a:rPr lang="en-US" sz="1600" dirty="0" smtClean="0"/>
              <a:t>MATLAB, </a:t>
            </a:r>
            <a:r>
              <a:rPr lang="en-US" sz="1600" dirty="0"/>
              <a:t>Julia, </a:t>
            </a:r>
            <a:r>
              <a:rPr lang="en-US" sz="1600" dirty="0">
                <a:hlinkClick r:id="rId10"/>
              </a:rPr>
              <a:t>http://www.analyticsvidhya.com/blog/2014/03/sas-vs-vs-python-tool-learn</a:t>
            </a:r>
            <a:r>
              <a:rPr lang="en-US" sz="1600" dirty="0" smtClean="0">
                <a:hlinkClick r:id="rId10"/>
              </a:rPr>
              <a:t>/</a:t>
            </a: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it-IT" sz="1600" dirty="0"/>
          </a:p>
        </p:txBody>
      </p:sp>
      <p:pic>
        <p:nvPicPr>
          <p:cNvPr id="6" name="Picture 2" descr="C:\Users\egargio\Pictures\R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504055" cy="3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R by views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1400" dirty="0" smtClean="0"/>
              <a:t>Bayesian		Bayesian Inference</a:t>
            </a:r>
          </a:p>
          <a:p>
            <a:pPr marL="0" indent="0">
              <a:buNone/>
            </a:pPr>
            <a:r>
              <a:rPr lang="it-IT" sz="1400" dirty="0" smtClean="0"/>
              <a:t>ChemPhys		Chemometrics and Computational Physics</a:t>
            </a:r>
          </a:p>
          <a:p>
            <a:pPr marL="0" indent="0">
              <a:buNone/>
            </a:pPr>
            <a:r>
              <a:rPr lang="it-IT" sz="1400" dirty="0" smtClean="0"/>
              <a:t>ClinicalTrials		Clinical Trial Design, Monitoring, and Analysis</a:t>
            </a:r>
          </a:p>
          <a:p>
            <a:pPr marL="0" indent="0">
              <a:buNone/>
            </a:pPr>
            <a:r>
              <a:rPr lang="it-IT" sz="1400" dirty="0" smtClean="0"/>
              <a:t>Cluster		Cluster Analysis &amp; Finite Mixture Models</a:t>
            </a:r>
          </a:p>
          <a:p>
            <a:pPr marL="0" indent="0">
              <a:buNone/>
            </a:pPr>
            <a:r>
              <a:rPr lang="it-IT" sz="1400" dirty="0" smtClean="0"/>
              <a:t>DifferentialEquations	Differential Equations</a:t>
            </a:r>
          </a:p>
          <a:p>
            <a:pPr marL="0" indent="0">
              <a:buNone/>
            </a:pPr>
            <a:r>
              <a:rPr lang="it-IT" sz="1400" dirty="0" smtClean="0"/>
              <a:t>Distributions		Probability Distributions</a:t>
            </a:r>
          </a:p>
          <a:p>
            <a:pPr marL="0" indent="0">
              <a:buNone/>
            </a:pPr>
            <a:r>
              <a:rPr lang="it-IT" sz="1400" dirty="0" smtClean="0"/>
              <a:t>Econometrics		Econometrics</a:t>
            </a:r>
          </a:p>
          <a:p>
            <a:pPr marL="0" indent="0">
              <a:buNone/>
            </a:pPr>
            <a:r>
              <a:rPr lang="it-IT" sz="1400" dirty="0" smtClean="0"/>
              <a:t>Environmetrics		Analysis of Ecological and Environmental Data</a:t>
            </a:r>
          </a:p>
          <a:p>
            <a:pPr marL="0" indent="0">
              <a:buNone/>
            </a:pPr>
            <a:r>
              <a:rPr lang="it-IT" sz="1400" dirty="0" smtClean="0"/>
              <a:t>ExperimentalDesign	Design of Experiments (DoE) &amp; Analysis of Experimental Data</a:t>
            </a:r>
          </a:p>
          <a:p>
            <a:pPr marL="0" indent="0">
              <a:buNone/>
            </a:pPr>
            <a:r>
              <a:rPr lang="it-IT" sz="1400" dirty="0" smtClean="0"/>
              <a:t>Finance		Empirical Finance</a:t>
            </a:r>
          </a:p>
          <a:p>
            <a:pPr marL="0" indent="0">
              <a:buNone/>
            </a:pPr>
            <a:r>
              <a:rPr lang="it-IT" sz="1400" dirty="0" smtClean="0"/>
              <a:t>Genetics		Statistical Genetics</a:t>
            </a:r>
          </a:p>
          <a:p>
            <a:pPr marL="0" indent="0">
              <a:buNone/>
            </a:pPr>
            <a:r>
              <a:rPr lang="it-IT" sz="1400" dirty="0" smtClean="0"/>
              <a:t>Graphics		Graphic Displays &amp; Dynamic Graphics &amp; Graphic Devices &amp; Visualization</a:t>
            </a:r>
          </a:p>
          <a:p>
            <a:pPr marL="0" indent="0">
              <a:buNone/>
            </a:pPr>
            <a:r>
              <a:rPr lang="it-IT" sz="1400" dirty="0" smtClean="0"/>
              <a:t>HighPerformanceComputing	High-Performance and Parallel Computing with R</a:t>
            </a:r>
          </a:p>
          <a:p>
            <a:pPr marL="0" indent="0">
              <a:buNone/>
            </a:pPr>
            <a:r>
              <a:rPr lang="it-IT" sz="1400" dirty="0" smtClean="0"/>
              <a:t>MachineLearning	Machine Learning &amp; Statistical Learning</a:t>
            </a:r>
          </a:p>
          <a:p>
            <a:pPr marL="0" indent="0">
              <a:buNone/>
            </a:pPr>
            <a:r>
              <a:rPr lang="it-IT" sz="1400" dirty="0" smtClean="0"/>
              <a:t>MedicalImaging		Medical Image Analysis</a:t>
            </a:r>
          </a:p>
          <a:p>
            <a:pPr marL="0" indent="0">
              <a:buNone/>
            </a:pPr>
            <a:r>
              <a:rPr lang="it-IT" sz="1400" dirty="0" smtClean="0"/>
              <a:t>MetaAnalysis		Meta-Analysis</a:t>
            </a:r>
          </a:p>
          <a:p>
            <a:pPr marL="0" indent="0">
              <a:buNone/>
            </a:pPr>
            <a:r>
              <a:rPr lang="it-IT" sz="1400" dirty="0" smtClean="0"/>
              <a:t>Multivariate		Multivariate Statistics</a:t>
            </a:r>
          </a:p>
          <a:p>
            <a:pPr marL="0" indent="0">
              <a:buNone/>
            </a:pPr>
            <a:r>
              <a:rPr lang="it-IT" sz="1400" dirty="0" smtClean="0"/>
              <a:t>NaturalLanguageProcessing	Natural Language Processing</a:t>
            </a:r>
          </a:p>
          <a:p>
            <a:pPr marL="0" indent="0">
              <a:buNone/>
            </a:pPr>
            <a:r>
              <a:rPr lang="it-IT" sz="1400" dirty="0" smtClean="0"/>
              <a:t>NumericalMathematics	Numerical Mathematics</a:t>
            </a:r>
          </a:p>
          <a:p>
            <a:pPr marL="0" indent="0">
              <a:buNone/>
            </a:pPr>
            <a:r>
              <a:rPr lang="it-IT" sz="1400" dirty="0" smtClean="0"/>
              <a:t>OfficialStatistics		Official Statistics &amp; Survey Methodology</a:t>
            </a:r>
          </a:p>
          <a:p>
            <a:pPr marL="0" indent="0">
              <a:buNone/>
            </a:pPr>
            <a:r>
              <a:rPr lang="it-IT" sz="1400" dirty="0" smtClean="0"/>
              <a:t>Optimization		Optimization and Mathematical Programming</a:t>
            </a:r>
          </a:p>
          <a:p>
            <a:pPr marL="0" indent="0">
              <a:buNone/>
            </a:pPr>
            <a:r>
              <a:rPr lang="it-IT" sz="1400" dirty="0" smtClean="0"/>
              <a:t>Pharmacokinetics	Analysis of Pharmacokinetic Data</a:t>
            </a:r>
          </a:p>
          <a:p>
            <a:pPr marL="0" indent="0">
              <a:buNone/>
            </a:pPr>
            <a:r>
              <a:rPr lang="it-IT" sz="1400" dirty="0" smtClean="0"/>
              <a:t>Phylogenetics		Phylogenetics, Especially Comparative Methods</a:t>
            </a:r>
          </a:p>
          <a:p>
            <a:pPr marL="0" indent="0">
              <a:buNone/>
            </a:pPr>
            <a:r>
              <a:rPr lang="it-IT" sz="1400" dirty="0" smtClean="0"/>
              <a:t>Psychometrics		Psychometric Models and Methods</a:t>
            </a:r>
          </a:p>
          <a:p>
            <a:pPr marL="0" indent="0">
              <a:buNone/>
            </a:pPr>
            <a:r>
              <a:rPr lang="it-IT" sz="1400" dirty="0" smtClean="0"/>
              <a:t>ReproducibleResearch	Reproducible Research</a:t>
            </a:r>
          </a:p>
          <a:p>
            <a:pPr marL="0" indent="0">
              <a:buNone/>
            </a:pPr>
            <a:r>
              <a:rPr lang="it-IT" sz="1400" dirty="0" smtClean="0"/>
              <a:t>Robust		Robust Statistical Methods</a:t>
            </a:r>
          </a:p>
          <a:p>
            <a:pPr marL="0" indent="0">
              <a:buNone/>
            </a:pPr>
            <a:r>
              <a:rPr lang="it-IT" sz="1400" dirty="0" smtClean="0"/>
              <a:t>SocialSciences		Statistics for the Social Sciences</a:t>
            </a:r>
          </a:p>
          <a:p>
            <a:pPr marL="0" indent="0">
              <a:buNone/>
            </a:pPr>
            <a:r>
              <a:rPr lang="it-IT" sz="1400" dirty="0" smtClean="0"/>
              <a:t>Spatial		Analysis of Spatial Data</a:t>
            </a:r>
          </a:p>
          <a:p>
            <a:pPr marL="0" indent="0">
              <a:buNone/>
            </a:pPr>
            <a:r>
              <a:rPr lang="it-IT" sz="1400" dirty="0" smtClean="0"/>
              <a:t>SpatioTempora	l	Handling and Analyzing Spatio-Temporal Data</a:t>
            </a:r>
          </a:p>
          <a:p>
            <a:pPr marL="0" indent="0">
              <a:buNone/>
            </a:pPr>
            <a:r>
              <a:rPr lang="it-IT" sz="1400" dirty="0" smtClean="0"/>
              <a:t>Survival		Survival Analysis</a:t>
            </a:r>
          </a:p>
          <a:p>
            <a:pPr marL="0" indent="0">
              <a:buNone/>
            </a:pPr>
            <a:r>
              <a:rPr lang="it-IT" sz="1400" dirty="0" smtClean="0"/>
              <a:t>TimeSeries		Time Series Analysis</a:t>
            </a:r>
          </a:p>
          <a:p>
            <a:pPr marL="0" indent="0">
              <a:buNone/>
            </a:pPr>
            <a:r>
              <a:rPr lang="it-IT" sz="1400" dirty="0" smtClean="0"/>
              <a:t>WebTechnologies	Web Technologies and Services</a:t>
            </a:r>
          </a:p>
          <a:p>
            <a:pPr marL="0" indent="0">
              <a:buNone/>
            </a:pPr>
            <a:r>
              <a:rPr lang="it-IT" sz="1400" dirty="0" smtClean="0"/>
              <a:t>gR		gRaphical Models in R</a:t>
            </a:r>
            <a:endParaRPr lang="it-IT" sz="1400" dirty="0"/>
          </a:p>
        </p:txBody>
      </p:sp>
      <p:pic>
        <p:nvPicPr>
          <p:cNvPr id="5" name="Picture 2" descr="C:\Users\egargio\Pictures\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504055" cy="3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8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smtClean="0"/>
              <a:t>High Performance Computing with R</a:t>
            </a:r>
            <a:endParaRPr lang="it-IT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it-IT" sz="1600" dirty="0"/>
              <a:t>Parallel </a:t>
            </a:r>
            <a:r>
              <a:rPr lang="it-IT" sz="1600" dirty="0" smtClean="0"/>
              <a:t>computing</a:t>
            </a:r>
          </a:p>
          <a:p>
            <a:pPr lvl="1"/>
            <a:r>
              <a:rPr lang="it-IT" sz="1600" dirty="0" smtClean="0"/>
              <a:t>Explicit parallelism</a:t>
            </a:r>
          </a:p>
          <a:p>
            <a:pPr lvl="1"/>
            <a:r>
              <a:rPr lang="it-IT" sz="1600" dirty="0" smtClean="0"/>
              <a:t>Implicit parallelism</a:t>
            </a:r>
          </a:p>
          <a:p>
            <a:pPr lvl="1"/>
            <a:r>
              <a:rPr lang="it-IT" sz="1600" dirty="0" smtClean="0"/>
              <a:t>Hadoop</a:t>
            </a:r>
          </a:p>
          <a:p>
            <a:pPr lvl="1"/>
            <a:r>
              <a:rPr lang="it-IT" sz="1600" dirty="0" smtClean="0"/>
              <a:t>Random Numbers</a:t>
            </a:r>
          </a:p>
          <a:p>
            <a:pPr lvl="1"/>
            <a:r>
              <a:rPr lang="en-US" sz="1600" dirty="0"/>
              <a:t>Resource managers and batch </a:t>
            </a:r>
            <a:r>
              <a:rPr lang="en-US" sz="1600" dirty="0" smtClean="0"/>
              <a:t>schedulers</a:t>
            </a:r>
          </a:p>
          <a:p>
            <a:pPr lvl="1"/>
            <a:r>
              <a:rPr lang="en-US" sz="1600" dirty="0" smtClean="0"/>
              <a:t>Applications</a:t>
            </a:r>
          </a:p>
          <a:p>
            <a:pPr lvl="1"/>
            <a:r>
              <a:rPr lang="en-US" sz="1600" dirty="0" smtClean="0"/>
              <a:t>GPUs</a:t>
            </a:r>
          </a:p>
          <a:p>
            <a:pPr marL="342000" lvl="1">
              <a:buFont typeface="Arial" panose="020B0604020202020204" pitchFamily="34" charset="0"/>
              <a:buChar char="•"/>
            </a:pPr>
            <a:r>
              <a:rPr lang="en-US" sz="1600" dirty="0" smtClean="0"/>
              <a:t>Large </a:t>
            </a:r>
            <a:r>
              <a:rPr lang="en-US" sz="1600" dirty="0"/>
              <a:t>memory and out-of-memory </a:t>
            </a:r>
            <a:r>
              <a:rPr lang="en-US" sz="1600" dirty="0" smtClean="0"/>
              <a:t>data</a:t>
            </a:r>
          </a:p>
          <a:p>
            <a:pPr marL="342000" lvl="1">
              <a:buFont typeface="Arial" panose="020B0604020202020204" pitchFamily="34" charset="0"/>
              <a:buChar char="•"/>
            </a:pPr>
            <a:r>
              <a:rPr lang="en-US" sz="1600" dirty="0"/>
              <a:t>Easier interfaces for Compiled </a:t>
            </a:r>
            <a:r>
              <a:rPr lang="en-US" sz="1600" dirty="0" smtClean="0"/>
              <a:t>code</a:t>
            </a:r>
          </a:p>
          <a:p>
            <a:pPr marL="342000" lvl="1">
              <a:buFont typeface="Arial" panose="020B0604020202020204" pitchFamily="34" charset="0"/>
              <a:buChar char="•"/>
            </a:pPr>
            <a:r>
              <a:rPr lang="en-US" sz="1600" dirty="0" smtClean="0"/>
              <a:t>Profiling tools</a:t>
            </a:r>
          </a:p>
          <a:p>
            <a:pPr marL="56250" lvl="1" indent="0">
              <a:buNone/>
            </a:pPr>
            <a:endParaRPr lang="en-US" sz="1600" dirty="0" smtClean="0"/>
          </a:p>
          <a:p>
            <a:pPr marL="56250" lvl="1" indent="0">
              <a:buNone/>
            </a:pPr>
            <a:r>
              <a:rPr lang="en-US" sz="1600" dirty="0" smtClean="0"/>
              <a:t>Details at:</a:t>
            </a:r>
            <a:endParaRPr lang="en-US" sz="1600" dirty="0"/>
          </a:p>
          <a:p>
            <a:pPr marL="342000" lvl="1">
              <a:buFont typeface="Arial" panose="020B0604020202020204" pitchFamily="34" charset="0"/>
              <a:buChar char="•"/>
            </a:pPr>
            <a:r>
              <a:rPr lang="it-IT" sz="1600" dirty="0" smtClean="0">
                <a:hlinkClick r:id="rId2"/>
              </a:rPr>
              <a:t>https://cran.r-project.org/web/views/HighPerformanceComputing.html</a:t>
            </a:r>
            <a:endParaRPr lang="it-IT" sz="1600" dirty="0" smtClean="0"/>
          </a:p>
          <a:p>
            <a:pPr marL="342000" lvl="1">
              <a:buFont typeface="Arial" panose="020B0604020202020204" pitchFamily="34" charset="0"/>
              <a:buChar char="•"/>
            </a:pPr>
            <a:r>
              <a:rPr lang="it-IT" sz="1600" dirty="0" smtClean="0">
                <a:hlinkClick r:id="rId3"/>
              </a:rPr>
              <a:t>https://stat.ethz.ch/mailman/listinfo/r-sig-hpc</a:t>
            </a:r>
            <a:endParaRPr lang="it-IT" sz="1600" dirty="0" smtClean="0"/>
          </a:p>
          <a:p>
            <a:pPr marL="342000" lvl="1">
              <a:buFont typeface="Arial" panose="020B0604020202020204" pitchFamily="34" charset="0"/>
              <a:buChar char="•"/>
            </a:pPr>
            <a:r>
              <a:rPr lang="it-IT" sz="1600" dirty="0">
                <a:hlinkClick r:id="rId4"/>
              </a:rPr>
              <a:t>http://</a:t>
            </a:r>
            <a:r>
              <a:rPr lang="it-IT" sz="1600" dirty="0" smtClean="0">
                <a:hlinkClick r:id="rId4"/>
              </a:rPr>
              <a:t>blog.revolutionanalytics.com/2015/02/the-hp-workshop-on-distributed-computing-in-r.html</a:t>
            </a:r>
            <a:endParaRPr lang="it-IT" sz="1600" dirty="0" smtClean="0"/>
          </a:p>
          <a:p>
            <a:pPr marL="342000" lvl="1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marL="56250" lvl="1" indent="0">
              <a:buNone/>
            </a:pPr>
            <a:endParaRPr lang="it-IT" sz="1600" dirty="0"/>
          </a:p>
        </p:txBody>
      </p:sp>
      <p:pic>
        <p:nvPicPr>
          <p:cNvPr id="5" name="Picture 2" descr="C:\Users\egargio\Pictures\R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504055" cy="3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it-IT" smtClean="0"/>
              <a:t>GPU with </a:t>
            </a:r>
            <a:r>
              <a:rPr lang="it-IT" dirty="0" smtClean="0"/>
              <a:t>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976664"/>
          </a:xfrm>
        </p:spPr>
        <p:txBody>
          <a:bodyPr>
            <a:normAutofit fontScale="32500" lnSpcReduction="20000"/>
          </a:bodyPr>
          <a:lstStyle/>
          <a:p>
            <a:r>
              <a:rPr lang="en-US" sz="4900" b="1" dirty="0" err="1" smtClean="0"/>
              <a:t>OpenCL</a:t>
            </a:r>
            <a:r>
              <a:rPr lang="en-US" sz="4900" b="1" dirty="0" smtClean="0"/>
              <a:t>, </a:t>
            </a:r>
            <a:r>
              <a:rPr lang="en-US" sz="4900" dirty="0" smtClean="0"/>
              <a:t>provides an interface to </a:t>
            </a:r>
            <a:r>
              <a:rPr lang="en-US" sz="4900" dirty="0" err="1" smtClean="0"/>
              <a:t>OpenCL</a:t>
            </a:r>
            <a:r>
              <a:rPr lang="en-US" sz="4900" dirty="0" smtClean="0"/>
              <a:t>, allowing R to leverage computing power of GPUs and other HPC accelerator devices, </a:t>
            </a:r>
            <a:r>
              <a:rPr lang="en-US" sz="4900" dirty="0" smtClean="0">
                <a:hlinkClick r:id="rId2"/>
              </a:rPr>
              <a:t>https://cran.r-project.org/web/packages/OpenCL/index.html</a:t>
            </a:r>
            <a:endParaRPr lang="en-US" sz="4900" dirty="0" smtClean="0"/>
          </a:p>
          <a:p>
            <a:pPr marL="0" indent="0">
              <a:buNone/>
            </a:pPr>
            <a:endParaRPr lang="it-IT" sz="4900" b="1" dirty="0"/>
          </a:p>
          <a:p>
            <a:r>
              <a:rPr lang="it-IT" sz="4900" b="1" dirty="0" smtClean="0"/>
              <a:t>RViennaCL</a:t>
            </a:r>
            <a:r>
              <a:rPr lang="it-IT" sz="4900" dirty="0" smtClean="0"/>
              <a:t>, </a:t>
            </a:r>
            <a:r>
              <a:rPr lang="en-US" sz="4900" dirty="0" smtClean="0"/>
              <a:t>a free open-source linear algebra library for computations on many-core architectures (GPUs, MIC) and multi-core CPUs. The library is written in C++ and supports CUDA, </a:t>
            </a:r>
            <a:r>
              <a:rPr lang="en-US" sz="4900" dirty="0" err="1" smtClean="0"/>
              <a:t>OpenCL</a:t>
            </a:r>
            <a:r>
              <a:rPr lang="en-US" sz="4900" dirty="0" smtClean="0"/>
              <a:t>, and </a:t>
            </a:r>
            <a:r>
              <a:rPr lang="en-US" sz="4900" dirty="0" err="1" smtClean="0"/>
              <a:t>OpenMP</a:t>
            </a:r>
            <a:r>
              <a:rPr lang="en-US" sz="4900" dirty="0" smtClean="0"/>
              <a:t>, </a:t>
            </a:r>
            <a:r>
              <a:rPr lang="en-US" sz="4900" dirty="0">
                <a:hlinkClick r:id="rId3"/>
              </a:rPr>
              <a:t>https://cran.r-project.org/web/packages/RViennaCL</a:t>
            </a:r>
            <a:r>
              <a:rPr lang="en-US" sz="4900" dirty="0" smtClean="0">
                <a:hlinkClick r:id="rId3"/>
              </a:rPr>
              <a:t>/</a:t>
            </a:r>
            <a:endParaRPr lang="en-US" sz="4900" dirty="0" smtClean="0"/>
          </a:p>
          <a:p>
            <a:pPr marL="0" indent="0">
              <a:buNone/>
            </a:pPr>
            <a:endParaRPr lang="it-IT" sz="4900" dirty="0" smtClean="0"/>
          </a:p>
          <a:p>
            <a:r>
              <a:rPr lang="it-IT" sz="4900" b="1" dirty="0"/>
              <a:t>r</a:t>
            </a:r>
            <a:r>
              <a:rPr lang="it-IT" sz="4900" b="1" dirty="0" smtClean="0"/>
              <a:t>pud</a:t>
            </a:r>
            <a:r>
              <a:rPr lang="it-IT" sz="4900" dirty="0" smtClean="0"/>
              <a:t>, </a:t>
            </a:r>
            <a:r>
              <a:rPr lang="it-IT" sz="4900" dirty="0"/>
              <a:t>R functions </a:t>
            </a:r>
            <a:r>
              <a:rPr lang="it-IT" sz="4900" dirty="0" smtClean="0"/>
              <a:t>for performing </a:t>
            </a:r>
            <a:r>
              <a:rPr lang="it-IT" sz="4900" dirty="0"/>
              <a:t>statistical computation on </a:t>
            </a:r>
            <a:r>
              <a:rPr lang="it-IT" sz="4900" dirty="0" smtClean="0"/>
              <a:t>GPU. </a:t>
            </a:r>
            <a:r>
              <a:rPr lang="en-US" sz="4900" dirty="0" smtClean="0"/>
              <a:t>The </a:t>
            </a:r>
            <a:r>
              <a:rPr lang="en-US" sz="4900" dirty="0"/>
              <a:t>implementation is based on </a:t>
            </a:r>
            <a:r>
              <a:rPr lang="en-US" sz="4900" dirty="0" smtClean="0"/>
              <a:t>the </a:t>
            </a:r>
            <a:r>
              <a:rPr lang="it-IT" sz="4900" dirty="0" smtClean="0"/>
              <a:t>NVIDIA </a:t>
            </a:r>
            <a:r>
              <a:rPr lang="it-IT" sz="4900" dirty="0"/>
              <a:t>CUDA </a:t>
            </a:r>
            <a:r>
              <a:rPr lang="it-IT" sz="4900" dirty="0" smtClean="0"/>
              <a:t>Toolkit, </a:t>
            </a:r>
            <a:r>
              <a:rPr lang="it-IT" sz="4900" dirty="0" smtClean="0">
                <a:hlinkClick r:id="rId4"/>
              </a:rPr>
              <a:t>http://www.r-tutor.com/content/download</a:t>
            </a:r>
          </a:p>
          <a:p>
            <a:pPr marL="0" indent="0">
              <a:buNone/>
            </a:pPr>
            <a:endParaRPr lang="it-IT" sz="4900" dirty="0" smtClean="0"/>
          </a:p>
          <a:p>
            <a:r>
              <a:rPr lang="it-IT" sz="4900" b="1" dirty="0" smtClean="0"/>
              <a:t>gpuR</a:t>
            </a:r>
            <a:r>
              <a:rPr lang="it-IT" sz="4900" dirty="0" smtClean="0"/>
              <a:t>, </a:t>
            </a:r>
            <a:r>
              <a:rPr lang="en-US" sz="4900" dirty="0" smtClean="0"/>
              <a:t>relies upon </a:t>
            </a:r>
            <a:r>
              <a:rPr lang="en-US" sz="4900" dirty="0" err="1" smtClean="0"/>
              <a:t>OpenCL</a:t>
            </a:r>
            <a:r>
              <a:rPr lang="en-US" sz="4900" dirty="0" smtClean="0"/>
              <a:t> via the </a:t>
            </a:r>
            <a:r>
              <a:rPr lang="en-US" sz="4900" dirty="0" err="1" smtClean="0"/>
              <a:t>ViennaCL</a:t>
            </a:r>
            <a:r>
              <a:rPr lang="en-US" sz="4900" dirty="0" smtClean="0"/>
              <a:t> library. </a:t>
            </a:r>
            <a:r>
              <a:rPr lang="en-US" sz="4900" dirty="0" err="1" smtClean="0"/>
              <a:t>OpenCL</a:t>
            </a:r>
            <a:r>
              <a:rPr lang="en-US" sz="4900" dirty="0" smtClean="0"/>
              <a:t>, in contrast to CUDA, is open source and can be used across different graphics cards (e.g. NVIDIA, AMD, Intel), </a:t>
            </a:r>
            <a:r>
              <a:rPr lang="en-US" sz="4900" dirty="0"/>
              <a:t> </a:t>
            </a:r>
            <a:r>
              <a:rPr lang="en-US" sz="4900" dirty="0" smtClean="0">
                <a:hlinkClick r:id="rId5"/>
              </a:rPr>
              <a:t>https://cran.r-project.org/web/packages/gpuR/index.html</a:t>
            </a:r>
            <a:endParaRPr lang="en-US" sz="4900" dirty="0" smtClean="0"/>
          </a:p>
          <a:p>
            <a:pPr marL="0" indent="0">
              <a:buNone/>
            </a:pPr>
            <a:endParaRPr lang="en-US" sz="4900" dirty="0" smtClean="0"/>
          </a:p>
          <a:p>
            <a:r>
              <a:rPr lang="en-US" sz="4900" b="1" dirty="0" err="1" smtClean="0"/>
              <a:t>gpuRcuda</a:t>
            </a:r>
            <a:r>
              <a:rPr lang="en-US" sz="4900" dirty="0" smtClean="0"/>
              <a:t>, an </a:t>
            </a:r>
            <a:r>
              <a:rPr lang="en-US" sz="4900" dirty="0"/>
              <a:t>extension upon the more general </a:t>
            </a:r>
            <a:r>
              <a:rPr lang="en-US" sz="4900" dirty="0" err="1"/>
              <a:t>gpuR</a:t>
            </a:r>
            <a:r>
              <a:rPr lang="en-US" sz="4900" dirty="0"/>
              <a:t> package. </a:t>
            </a:r>
            <a:r>
              <a:rPr lang="en-US" sz="4900" dirty="0" smtClean="0"/>
              <a:t>It creates </a:t>
            </a:r>
            <a:r>
              <a:rPr lang="en-US" sz="4900" dirty="0"/>
              <a:t>a secondary level of child classes that inherit from </a:t>
            </a:r>
            <a:r>
              <a:rPr lang="en-US" sz="4900" dirty="0" err="1"/>
              <a:t>gpuR</a:t>
            </a:r>
            <a:r>
              <a:rPr lang="en-US" sz="4900" dirty="0"/>
              <a:t> classes. </a:t>
            </a:r>
            <a:r>
              <a:rPr lang="en-US" sz="4900" dirty="0" smtClean="0"/>
              <a:t>It allows </a:t>
            </a:r>
            <a:r>
              <a:rPr lang="en-US" sz="4900" dirty="0"/>
              <a:t>the user to use a CUDA backend where the NVIDIA specific language will improve overall </a:t>
            </a:r>
            <a:r>
              <a:rPr lang="en-US" sz="4900" dirty="0" smtClean="0"/>
              <a:t>performance, </a:t>
            </a:r>
            <a:r>
              <a:rPr lang="en-US" sz="4900" dirty="0" smtClean="0">
                <a:hlinkClick r:id="rId6"/>
              </a:rPr>
              <a:t>https://github.com/cdeterman/gpuRcuda</a:t>
            </a:r>
            <a:endParaRPr lang="en-US" sz="4900" dirty="0" smtClean="0"/>
          </a:p>
          <a:p>
            <a:pPr marL="0" indent="0">
              <a:buNone/>
            </a:pPr>
            <a:endParaRPr lang="en-US" sz="4900" dirty="0" smtClean="0"/>
          </a:p>
          <a:p>
            <a:r>
              <a:rPr lang="en-US" sz="4900" b="1" dirty="0" err="1"/>
              <a:t>g</a:t>
            </a:r>
            <a:r>
              <a:rPr lang="en-US" sz="4900" b="1" dirty="0" err="1" smtClean="0"/>
              <a:t>matrix</a:t>
            </a:r>
            <a:r>
              <a:rPr lang="en-US" sz="4900" dirty="0" smtClean="0"/>
              <a:t>, a general framework for utilizing R to harness the power of NVIDIA GPU's. Numerous numerical operations are implemented for these objects on the GPU. These operations include matrix multiplication, addition, subtraction, the </a:t>
            </a:r>
            <a:r>
              <a:rPr lang="en-US" sz="4900" dirty="0" err="1" smtClean="0"/>
              <a:t>kronecker</a:t>
            </a:r>
            <a:r>
              <a:rPr lang="en-US" sz="4900" dirty="0"/>
              <a:t> </a:t>
            </a:r>
            <a:r>
              <a:rPr lang="en-US" sz="4900" dirty="0" smtClean="0"/>
              <a:t>product, the outer product, comparison operators, logical operators, trigonometric functions, indexing, sorting, random number generation and many more, </a:t>
            </a:r>
            <a:r>
              <a:rPr lang="en-US" sz="4900" dirty="0" smtClean="0">
                <a:hlinkClick r:id="rId7"/>
              </a:rPr>
              <a:t>http://cran.fhcrc.org/web/packages/gmatrix/index.html</a:t>
            </a:r>
            <a:endParaRPr lang="en-US" sz="4900" dirty="0" smtClean="0"/>
          </a:p>
          <a:p>
            <a:pPr marL="0" indent="0">
              <a:buNone/>
            </a:pPr>
            <a:endParaRPr lang="en-US" sz="43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pPr marL="0" indent="0">
              <a:buNone/>
            </a:pPr>
            <a:endParaRPr lang="it-IT" sz="1600" dirty="0" smtClean="0"/>
          </a:p>
          <a:p>
            <a:endParaRPr lang="it-IT" sz="1600" dirty="0"/>
          </a:p>
        </p:txBody>
      </p:sp>
      <p:pic>
        <p:nvPicPr>
          <p:cNvPr id="5" name="Picture 2" descr="C:\Users\egargio\Pictures\R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504055" cy="3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7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GPU and R </a:t>
            </a:r>
            <a:r>
              <a:rPr lang="it-IT" sz="2200" dirty="0" smtClean="0"/>
              <a:t>(continuation)</a:t>
            </a:r>
            <a:endParaRPr lang="it-IT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147248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r>
              <a:rPr lang="en-US" sz="1600" b="1" dirty="0" err="1"/>
              <a:t>g</a:t>
            </a:r>
            <a:r>
              <a:rPr lang="en-US" sz="1600" b="1" dirty="0" err="1" smtClean="0"/>
              <a:t>putools</a:t>
            </a:r>
            <a:r>
              <a:rPr lang="en-US" sz="1600" dirty="0" smtClean="0"/>
              <a:t>, provides </a:t>
            </a:r>
            <a:r>
              <a:rPr lang="en-US" sz="1600" dirty="0"/>
              <a:t>R interfaces to a handful of common functions implemented using the </a:t>
            </a:r>
            <a:r>
              <a:rPr lang="en-US" sz="1600" dirty="0" err="1"/>
              <a:t>Nvidia</a:t>
            </a:r>
            <a:r>
              <a:rPr lang="en-US" sz="1600" dirty="0"/>
              <a:t> CUDA </a:t>
            </a:r>
            <a:r>
              <a:rPr lang="en-US" sz="1600" dirty="0" smtClean="0"/>
              <a:t>toolkit, such as  correlation, cross-products, linear regression, clustering, </a:t>
            </a:r>
            <a:r>
              <a:rPr lang="en-US" sz="1600" dirty="0" smtClean="0">
                <a:hlinkClick r:id="rId3"/>
              </a:rPr>
              <a:t>http://cran.fhcrc.org/web/packages/gputools/index.html</a:t>
            </a:r>
            <a:endParaRPr lang="en-US" sz="1600" dirty="0" smtClean="0"/>
          </a:p>
          <a:p>
            <a:endParaRPr lang="en-US" sz="1200" dirty="0"/>
          </a:p>
          <a:p>
            <a:r>
              <a:rPr lang="en-US" sz="1600" b="1" dirty="0" err="1" smtClean="0"/>
              <a:t>HiPLArm</a:t>
            </a:r>
            <a:r>
              <a:rPr lang="en-US" sz="1600" dirty="0" smtClean="0"/>
              <a:t>, provides </a:t>
            </a:r>
            <a:r>
              <a:rPr lang="en-US" sz="1600" dirty="0"/>
              <a:t>multi-core or GPU support (or both if the system has GPU and multi-core CPU) for the recommended R package, </a:t>
            </a:r>
            <a:r>
              <a:rPr lang="en-US" sz="1600" dirty="0" smtClean="0"/>
              <a:t>Matrix, </a:t>
            </a:r>
            <a:r>
              <a:rPr lang="en-US" sz="1600" dirty="0" smtClean="0">
                <a:hlinkClick r:id="rId4"/>
              </a:rPr>
              <a:t>https://cran.r-project.org/web/packages/HiPLARM/index.html</a:t>
            </a:r>
            <a:endParaRPr lang="en-US" sz="1600" dirty="0" smtClean="0"/>
          </a:p>
          <a:p>
            <a:endParaRPr lang="en-US" sz="1200" dirty="0"/>
          </a:p>
          <a:p>
            <a:r>
              <a:rPr lang="en-US" sz="1600" b="1" dirty="0" err="1" smtClean="0"/>
              <a:t>cudaBayesreg</a:t>
            </a:r>
            <a:r>
              <a:rPr lang="en-US" sz="1600" dirty="0" smtClean="0"/>
              <a:t>, </a:t>
            </a:r>
            <a:r>
              <a:rPr lang="en-US" sz="1600" dirty="0"/>
              <a:t> provides a CUDA implementation of a Bayesian multilevel model for the analysis of brain fMRI data. A fMRI data set consists of time series of volume data in 4D space,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cran.r-project.org/web/packages/cudaBayesreg/index.html</a:t>
            </a:r>
            <a:endParaRPr lang="en-US" sz="1600" dirty="0" smtClean="0"/>
          </a:p>
          <a:p>
            <a:endParaRPr lang="en-US" sz="1200" dirty="0"/>
          </a:p>
          <a:p>
            <a:r>
              <a:rPr lang="en-US" sz="1600" b="1" dirty="0" err="1"/>
              <a:t>g</a:t>
            </a:r>
            <a:r>
              <a:rPr lang="en-US" sz="1600" b="1" dirty="0" err="1" smtClean="0"/>
              <a:t>cbd</a:t>
            </a:r>
            <a:r>
              <a:rPr lang="en-US" sz="1600" dirty="0" smtClean="0"/>
              <a:t>, benchmarks </a:t>
            </a:r>
            <a:r>
              <a:rPr lang="en-US" sz="1600" dirty="0"/>
              <a:t>performance of a few standard linear algebra operations (such as a matrix product and QR, SVD and LU decompositions) across a number of different BLAS libraries as well as a GPU implementation, </a:t>
            </a: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cran.r-project.org/web/packages/gcbd/index.html</a:t>
            </a:r>
            <a:endParaRPr lang="en-US" sz="1600" dirty="0" smtClean="0"/>
          </a:p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r>
              <a:rPr lang="it-IT" sz="1600" dirty="0" smtClean="0"/>
              <a:t>Example shown at:</a:t>
            </a:r>
          </a:p>
          <a:p>
            <a:pPr marL="0" indent="0">
              <a:buNone/>
            </a:pPr>
            <a:endParaRPr lang="it-IT" sz="1200" dirty="0" smtClean="0"/>
          </a:p>
          <a:p>
            <a:r>
              <a:rPr lang="it-IT" sz="1600" dirty="0">
                <a:hlinkClick r:id="rId7"/>
              </a:rPr>
              <a:t>http://devblogs.nvidia.com/parallelforall/accelerate-r-applications-cuda</a:t>
            </a:r>
            <a:r>
              <a:rPr lang="it-IT" sz="1600" dirty="0" smtClean="0">
                <a:hlinkClick r:id="rId7"/>
              </a:rPr>
              <a:t>/</a:t>
            </a:r>
            <a:endParaRPr lang="it-IT" sz="1600" dirty="0" smtClean="0"/>
          </a:p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endParaRPr lang="it-IT" sz="1600" dirty="0"/>
          </a:p>
        </p:txBody>
      </p:sp>
      <p:pic>
        <p:nvPicPr>
          <p:cNvPr id="5" name="Picture 2" descr="C:\Users\egargio\Pictures\R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504055" cy="3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3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Teraproc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16" y="1340768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b="1" dirty="0" smtClean="0"/>
              <a:t>R Analytics Cluster as-a-Service</a:t>
            </a:r>
          </a:p>
          <a:p>
            <a:pPr marL="0" indent="0">
              <a:buNone/>
            </a:pPr>
            <a:r>
              <a:rPr lang="it-IT" sz="1600" dirty="0" smtClean="0"/>
              <a:t> </a:t>
            </a:r>
          </a:p>
          <a:p>
            <a:r>
              <a:rPr lang="it-IT" sz="1600" dirty="0" smtClean="0"/>
              <a:t> A </a:t>
            </a:r>
            <a:r>
              <a:rPr lang="it-IT" sz="1600" dirty="0"/>
              <a:t>complete R environment</a:t>
            </a:r>
          </a:p>
          <a:p>
            <a:r>
              <a:rPr lang="it-IT" sz="1600" dirty="0"/>
              <a:t> No infrastructure required</a:t>
            </a:r>
          </a:p>
          <a:p>
            <a:r>
              <a:rPr lang="it-IT" sz="1600" dirty="0"/>
              <a:t> Deploys in minutes</a:t>
            </a:r>
          </a:p>
          <a:p>
            <a:r>
              <a:rPr lang="it-IT" sz="1600" dirty="0"/>
              <a:t> Free development clusters</a:t>
            </a:r>
          </a:p>
          <a:p>
            <a:r>
              <a:rPr lang="it-IT" sz="1600" dirty="0"/>
              <a:t> Cost effective by leveraging AWS Spot Instances</a:t>
            </a:r>
          </a:p>
          <a:p>
            <a:r>
              <a:rPr lang="it-IT" sz="1600" dirty="0"/>
              <a:t> Cloud-friendly auto-scaling</a:t>
            </a:r>
          </a:p>
          <a:p>
            <a:r>
              <a:rPr lang="it-IT" sz="1600" dirty="0"/>
              <a:t> General-purpose </a:t>
            </a:r>
            <a:r>
              <a:rPr lang="it-IT" sz="1600" b="1" dirty="0"/>
              <a:t>GPU</a:t>
            </a:r>
            <a:r>
              <a:rPr lang="it-IT" sz="1600" dirty="0"/>
              <a:t> support for R model acceleration</a:t>
            </a:r>
          </a:p>
          <a:p>
            <a:r>
              <a:rPr lang="it-IT" sz="1600" dirty="0"/>
              <a:t> BatchJobs enhancements to mix distributed Rmpi and serial jobs</a:t>
            </a:r>
          </a:p>
          <a:p>
            <a:r>
              <a:rPr lang="it-IT" sz="1600" dirty="0"/>
              <a:t> Multi-user </a:t>
            </a:r>
            <a:r>
              <a:rPr lang="it-IT" sz="1600" dirty="0" smtClean="0"/>
              <a:t>clusters</a:t>
            </a:r>
          </a:p>
          <a:p>
            <a:endParaRPr lang="it-IT" sz="1600" dirty="0"/>
          </a:p>
          <a:p>
            <a:pPr marL="0" indent="0">
              <a:buNone/>
            </a:pPr>
            <a:r>
              <a:rPr lang="it-IT" sz="1600" dirty="0" smtClean="0"/>
              <a:t>Details at:</a:t>
            </a:r>
          </a:p>
          <a:p>
            <a:pPr marL="0" indent="0">
              <a:buNone/>
            </a:pPr>
            <a:endParaRPr lang="it-IT" sz="1200" dirty="0" smtClean="0"/>
          </a:p>
          <a:p>
            <a:r>
              <a:rPr lang="it-IT" sz="1600" dirty="0">
                <a:hlinkClick r:id="rId3"/>
              </a:rPr>
              <a:t>http://www.teraproc.com/front-page-posts/r-on-demand</a:t>
            </a:r>
            <a:r>
              <a:rPr lang="it-IT" sz="1600" dirty="0" smtClean="0">
                <a:hlinkClick r:id="rId3"/>
              </a:rPr>
              <a:t>/</a:t>
            </a:r>
            <a:endParaRPr lang="it-IT" sz="1600" dirty="0" smtClean="0"/>
          </a:p>
          <a:p>
            <a:r>
              <a:rPr lang="it-IT" sz="1600" dirty="0">
                <a:hlinkClick r:id="rId4"/>
              </a:rPr>
              <a:t>http://devblogs.nvidia.com/parallelforall/gpu-accelerated-r-cloud-teraproc-cluster-service</a:t>
            </a:r>
            <a:r>
              <a:rPr lang="it-IT" sz="1600" dirty="0" smtClean="0">
                <a:hlinkClick r:id="rId4"/>
              </a:rPr>
              <a:t>/</a:t>
            </a:r>
            <a:endParaRPr lang="it-IT" sz="1600" dirty="0" smtClean="0"/>
          </a:p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endParaRPr lang="it-IT" sz="1600" dirty="0" smtClean="0"/>
          </a:p>
          <a:p>
            <a:endParaRPr lang="it-IT" sz="1600" dirty="0" smtClean="0"/>
          </a:p>
          <a:p>
            <a:endParaRPr lang="it-IT" sz="1600" dirty="0"/>
          </a:p>
        </p:txBody>
      </p:sp>
      <p:pic>
        <p:nvPicPr>
          <p:cNvPr id="5" name="Picture 2" descr="C:\Users\egargio\Pictures\R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504055" cy="3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About the author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can follow me at: </a:t>
            </a:r>
          </a:p>
          <a:p>
            <a:pPr marL="0" indent="0">
              <a:buNone/>
            </a:pPr>
            <a:endParaRPr lang="en-US" sz="2000" dirty="0" smtClean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around-r.blogspot.it</a:t>
            </a:r>
            <a:endParaRPr lang="en-US" sz="2000" dirty="0" smtClean="0"/>
          </a:p>
          <a:p>
            <a:endParaRPr lang="en-US" sz="2000" dirty="0"/>
          </a:p>
          <a:p>
            <a:r>
              <a:rPr lang="it-IT" sz="2000" dirty="0">
                <a:hlinkClick r:id="rId3"/>
              </a:rPr>
              <a:t>https://</a:t>
            </a:r>
            <a:r>
              <a:rPr lang="it-IT" sz="2000" dirty="0" smtClean="0">
                <a:hlinkClick r:id="rId3"/>
              </a:rPr>
              <a:t>www.linkedin.com/in/giorgio-garziano-99b430b</a:t>
            </a:r>
            <a:endParaRPr lang="it-IT" sz="2000" dirty="0" smtClean="0"/>
          </a:p>
          <a:p>
            <a:endParaRPr lang="it-IT" sz="2000" dirty="0"/>
          </a:p>
          <a:p>
            <a:r>
              <a:rPr lang="it-IT" sz="2000" dirty="0">
                <a:hlinkClick r:id="rId4"/>
              </a:rPr>
              <a:t>g</a:t>
            </a:r>
            <a:r>
              <a:rPr lang="it-IT" sz="2000" dirty="0" smtClean="0">
                <a:hlinkClick r:id="rId4"/>
              </a:rPr>
              <a:t>iorgio.garziano@tin.it</a:t>
            </a:r>
            <a:endParaRPr lang="it-IT" sz="2000" dirty="0" smtClean="0"/>
          </a:p>
          <a:p>
            <a:pPr marL="0" indent="0">
              <a:buNone/>
            </a:pPr>
            <a:endParaRPr lang="it-IT" sz="2000" dirty="0" smtClean="0"/>
          </a:p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endParaRPr lang="it-IT" sz="1600" dirty="0"/>
          </a:p>
        </p:txBody>
      </p:sp>
      <p:pic>
        <p:nvPicPr>
          <p:cNvPr id="6" name="Picture 2" descr="C:\Users\egargio\Pictures\R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0648"/>
            <a:ext cx="504055" cy="3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8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370</Words>
  <Application>Microsoft Office PowerPoint</Application>
  <PresentationFormat>On-screen Show (4:3)</PresentationFormat>
  <Paragraphs>138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 language in analytics</vt:lpstr>
      <vt:lpstr>R language in a nutshell</vt:lpstr>
      <vt:lpstr>R by views</vt:lpstr>
      <vt:lpstr>High Performance Computing with R</vt:lpstr>
      <vt:lpstr>GPU with R</vt:lpstr>
      <vt:lpstr>GPU and R (continuation)</vt:lpstr>
      <vt:lpstr>Teraproc</vt:lpstr>
      <vt:lpstr>About the author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language in analytics</dc:title>
  <dc:creator>Giorgio Garziano</dc:creator>
  <cp:lastModifiedBy>Giorgio Garziano</cp:lastModifiedBy>
  <cp:revision>118</cp:revision>
  <dcterms:created xsi:type="dcterms:W3CDTF">2015-12-05T15:40:32Z</dcterms:created>
  <dcterms:modified xsi:type="dcterms:W3CDTF">2015-12-07T18:29:16Z</dcterms:modified>
</cp:coreProperties>
</file>