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57" r:id="rId4"/>
    <p:sldId id="258" r:id="rId5"/>
    <p:sldId id="259" r:id="rId6"/>
    <p:sldId id="260" r:id="rId7"/>
    <p:sldId id="262" r:id="rId8"/>
    <p:sldId id="263" r:id="rId9"/>
    <p:sldId id="267" r:id="rId10"/>
    <p:sldId id="264" r:id="rId11"/>
    <p:sldId id="270" r:id="rId12"/>
    <p:sldId id="271" r:id="rId13"/>
    <p:sldId id="268" r:id="rId14"/>
    <p:sldId id="265" r:id="rId15"/>
    <p:sldId id="266" r:id="rId16"/>
    <p:sldId id="272" r:id="rId17"/>
    <p:sldId id="274" r:id="rId18"/>
    <p:sldId id="273"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20"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E38E-D2A6-4CE5-9808-1468BFF45861}" type="datetimeFigureOut">
              <a:rPr lang="it-IT" smtClean="0"/>
              <a:t>13/07/2016</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816DE-8DFB-40E6-B122-31090BA47C2D}" type="slidenum">
              <a:rPr lang="it-IT" smtClean="0"/>
              <a:t>‹#›</a:t>
            </a:fld>
            <a:endParaRPr lang="it-IT"/>
          </a:p>
        </p:txBody>
      </p:sp>
    </p:spTree>
    <p:extLst>
      <p:ext uri="{BB962C8B-B14F-4D97-AF65-F5344CB8AC3E}">
        <p14:creationId xmlns:p14="http://schemas.microsoft.com/office/powerpoint/2010/main" val="41992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p:cNvSpPr>
            <a:spLocks noGrp="1"/>
          </p:cNvSpPr>
          <p:nvPr>
            <p:ph type="dt" sz="half" idx="10"/>
          </p:nvPr>
        </p:nvSpPr>
        <p:spPr/>
        <p:txBody>
          <a:bodyPr/>
          <a:lstStyle/>
          <a:p>
            <a:fld id="{EAAB2F55-D2EC-42D9-8A46-480ABE911B5A}" type="datetimeFigureOut">
              <a:rPr lang="it-IT" smtClean="0"/>
              <a:t>13/07/2016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455CE0-3CB6-42CA-8622-3BC378CD17B1}" type="slidenum">
              <a:rPr lang="it-IT" smtClean="0"/>
              <a:t>‹#›</a:t>
            </a:fld>
            <a:endParaRPr lang="it-IT"/>
          </a:p>
        </p:txBody>
      </p:sp>
    </p:spTree>
    <p:extLst>
      <p:ext uri="{BB962C8B-B14F-4D97-AF65-F5344CB8AC3E}">
        <p14:creationId xmlns:p14="http://schemas.microsoft.com/office/powerpoint/2010/main" val="296288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10"/>
          </p:nvPr>
        </p:nvSpPr>
        <p:spPr/>
        <p:txBody>
          <a:bodyPr/>
          <a:lstStyle/>
          <a:p>
            <a:fld id="{EAAB2F55-D2EC-42D9-8A46-480ABE911B5A}" type="datetimeFigureOut">
              <a:rPr lang="it-IT" smtClean="0"/>
              <a:t>13/07/2016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455CE0-3CB6-42CA-8622-3BC378CD17B1}" type="slidenum">
              <a:rPr lang="it-IT" smtClean="0"/>
              <a:t>‹#›</a:t>
            </a:fld>
            <a:endParaRPr lang="it-IT"/>
          </a:p>
        </p:txBody>
      </p:sp>
    </p:spTree>
    <p:extLst>
      <p:ext uri="{BB962C8B-B14F-4D97-AF65-F5344CB8AC3E}">
        <p14:creationId xmlns:p14="http://schemas.microsoft.com/office/powerpoint/2010/main" val="4188926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10"/>
          </p:nvPr>
        </p:nvSpPr>
        <p:spPr/>
        <p:txBody>
          <a:bodyPr/>
          <a:lstStyle/>
          <a:p>
            <a:fld id="{EAAB2F55-D2EC-42D9-8A46-480ABE911B5A}" type="datetimeFigureOut">
              <a:rPr lang="it-IT" smtClean="0"/>
              <a:t>13/07/2016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455CE0-3CB6-42CA-8622-3BC378CD17B1}" type="slidenum">
              <a:rPr lang="it-IT" smtClean="0"/>
              <a:t>‹#›</a:t>
            </a:fld>
            <a:endParaRPr lang="it-IT"/>
          </a:p>
        </p:txBody>
      </p:sp>
    </p:spTree>
    <p:extLst>
      <p:ext uri="{BB962C8B-B14F-4D97-AF65-F5344CB8AC3E}">
        <p14:creationId xmlns:p14="http://schemas.microsoft.com/office/powerpoint/2010/main" val="171037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10"/>
          </p:nvPr>
        </p:nvSpPr>
        <p:spPr/>
        <p:txBody>
          <a:bodyPr/>
          <a:lstStyle/>
          <a:p>
            <a:fld id="{EAAB2F55-D2EC-42D9-8A46-480ABE911B5A}" type="datetimeFigureOut">
              <a:rPr lang="it-IT" smtClean="0"/>
              <a:t>13/07/2016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455CE0-3CB6-42CA-8622-3BC378CD17B1}" type="slidenum">
              <a:rPr lang="it-IT" smtClean="0"/>
              <a:t>‹#›</a:t>
            </a:fld>
            <a:endParaRPr lang="it-IT"/>
          </a:p>
        </p:txBody>
      </p:sp>
    </p:spTree>
    <p:extLst>
      <p:ext uri="{BB962C8B-B14F-4D97-AF65-F5344CB8AC3E}">
        <p14:creationId xmlns:p14="http://schemas.microsoft.com/office/powerpoint/2010/main" val="353294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B2F55-D2EC-42D9-8A46-480ABE911B5A}" type="datetimeFigureOut">
              <a:rPr lang="it-IT" smtClean="0"/>
              <a:t>13/07/2016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455CE0-3CB6-42CA-8622-3BC378CD17B1}" type="slidenum">
              <a:rPr lang="it-IT" smtClean="0"/>
              <a:t>‹#›</a:t>
            </a:fld>
            <a:endParaRPr lang="it-IT"/>
          </a:p>
        </p:txBody>
      </p:sp>
    </p:spTree>
    <p:extLst>
      <p:ext uri="{BB962C8B-B14F-4D97-AF65-F5344CB8AC3E}">
        <p14:creationId xmlns:p14="http://schemas.microsoft.com/office/powerpoint/2010/main" val="35487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p:cNvSpPr>
            <a:spLocks noGrp="1"/>
          </p:cNvSpPr>
          <p:nvPr>
            <p:ph type="dt" sz="half" idx="10"/>
          </p:nvPr>
        </p:nvSpPr>
        <p:spPr/>
        <p:txBody>
          <a:bodyPr/>
          <a:lstStyle/>
          <a:p>
            <a:fld id="{EAAB2F55-D2EC-42D9-8A46-480ABE911B5A}" type="datetimeFigureOut">
              <a:rPr lang="it-IT" smtClean="0"/>
              <a:t>13/07/2016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455CE0-3CB6-42CA-8622-3BC378CD17B1}" type="slidenum">
              <a:rPr lang="it-IT" smtClean="0"/>
              <a:t>‹#›</a:t>
            </a:fld>
            <a:endParaRPr lang="it-IT"/>
          </a:p>
        </p:txBody>
      </p:sp>
    </p:spTree>
    <p:extLst>
      <p:ext uri="{BB962C8B-B14F-4D97-AF65-F5344CB8AC3E}">
        <p14:creationId xmlns:p14="http://schemas.microsoft.com/office/powerpoint/2010/main" val="366070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p:cNvSpPr>
            <a:spLocks noGrp="1"/>
          </p:cNvSpPr>
          <p:nvPr>
            <p:ph type="dt" sz="half" idx="10"/>
          </p:nvPr>
        </p:nvSpPr>
        <p:spPr/>
        <p:txBody>
          <a:bodyPr/>
          <a:lstStyle/>
          <a:p>
            <a:fld id="{EAAB2F55-D2EC-42D9-8A46-480ABE911B5A}" type="datetimeFigureOut">
              <a:rPr lang="it-IT" smtClean="0"/>
              <a:t>13/07/2016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6455CE0-3CB6-42CA-8622-3BC378CD17B1}" type="slidenum">
              <a:rPr lang="it-IT" smtClean="0"/>
              <a:t>‹#›</a:t>
            </a:fld>
            <a:endParaRPr lang="it-IT"/>
          </a:p>
        </p:txBody>
      </p:sp>
    </p:spTree>
    <p:extLst>
      <p:ext uri="{BB962C8B-B14F-4D97-AF65-F5344CB8AC3E}">
        <p14:creationId xmlns:p14="http://schemas.microsoft.com/office/powerpoint/2010/main" val="3874309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Date Placeholder 2"/>
          <p:cNvSpPr>
            <a:spLocks noGrp="1"/>
          </p:cNvSpPr>
          <p:nvPr>
            <p:ph type="dt" sz="half" idx="10"/>
          </p:nvPr>
        </p:nvSpPr>
        <p:spPr/>
        <p:txBody>
          <a:bodyPr/>
          <a:lstStyle/>
          <a:p>
            <a:fld id="{EAAB2F55-D2EC-42D9-8A46-480ABE911B5A}" type="datetimeFigureOut">
              <a:rPr lang="it-IT" smtClean="0"/>
              <a:t>13/07/2016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6455CE0-3CB6-42CA-8622-3BC378CD17B1}" type="slidenum">
              <a:rPr lang="it-IT" smtClean="0"/>
              <a:t>‹#›</a:t>
            </a:fld>
            <a:endParaRPr lang="it-IT"/>
          </a:p>
        </p:txBody>
      </p:sp>
    </p:spTree>
    <p:extLst>
      <p:ext uri="{BB962C8B-B14F-4D97-AF65-F5344CB8AC3E}">
        <p14:creationId xmlns:p14="http://schemas.microsoft.com/office/powerpoint/2010/main" val="265260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B2F55-D2EC-42D9-8A46-480ABE911B5A}" type="datetimeFigureOut">
              <a:rPr lang="it-IT" smtClean="0"/>
              <a:t>13/07/2016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6455CE0-3CB6-42CA-8622-3BC378CD17B1}" type="slidenum">
              <a:rPr lang="it-IT" smtClean="0"/>
              <a:t>‹#›</a:t>
            </a:fld>
            <a:endParaRPr lang="it-IT"/>
          </a:p>
        </p:txBody>
      </p:sp>
    </p:spTree>
    <p:extLst>
      <p:ext uri="{BB962C8B-B14F-4D97-AF65-F5344CB8AC3E}">
        <p14:creationId xmlns:p14="http://schemas.microsoft.com/office/powerpoint/2010/main" val="154947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AB2F55-D2EC-42D9-8A46-480ABE911B5A}" type="datetimeFigureOut">
              <a:rPr lang="it-IT" smtClean="0"/>
              <a:t>13/07/2016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455CE0-3CB6-42CA-8622-3BC378CD17B1}" type="slidenum">
              <a:rPr lang="it-IT" smtClean="0"/>
              <a:t>‹#›</a:t>
            </a:fld>
            <a:endParaRPr lang="it-IT"/>
          </a:p>
        </p:txBody>
      </p:sp>
    </p:spTree>
    <p:extLst>
      <p:ext uri="{BB962C8B-B14F-4D97-AF65-F5344CB8AC3E}">
        <p14:creationId xmlns:p14="http://schemas.microsoft.com/office/powerpoint/2010/main" val="38079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AB2F55-D2EC-42D9-8A46-480ABE911B5A}" type="datetimeFigureOut">
              <a:rPr lang="it-IT" smtClean="0"/>
              <a:t>13/07/2016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455CE0-3CB6-42CA-8622-3BC378CD17B1}" type="slidenum">
              <a:rPr lang="it-IT" smtClean="0"/>
              <a:t>‹#›</a:t>
            </a:fld>
            <a:endParaRPr lang="it-IT"/>
          </a:p>
        </p:txBody>
      </p:sp>
    </p:spTree>
    <p:extLst>
      <p:ext uri="{BB962C8B-B14F-4D97-AF65-F5344CB8AC3E}">
        <p14:creationId xmlns:p14="http://schemas.microsoft.com/office/powerpoint/2010/main" val="321366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B2F55-D2EC-42D9-8A46-480ABE911B5A}" type="datetimeFigureOut">
              <a:rPr lang="it-IT" smtClean="0"/>
              <a:t>13/07/2016</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55CE0-3CB6-42CA-8622-3BC378CD17B1}" type="slidenum">
              <a:rPr lang="it-IT" smtClean="0"/>
              <a:t>‹#›</a:t>
            </a:fld>
            <a:endParaRPr lang="it-IT"/>
          </a:p>
        </p:txBody>
      </p:sp>
    </p:spTree>
    <p:extLst>
      <p:ext uri="{BB962C8B-B14F-4D97-AF65-F5344CB8AC3E}">
        <p14:creationId xmlns:p14="http://schemas.microsoft.com/office/powerpoint/2010/main" val="1268313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OpenMP" TargetMode="External"/><Relationship Id="rId2" Type="http://schemas.openxmlformats.org/officeDocument/2006/relationships/hyperlink" Target="http://images.nvidia.com/content/pdf/tesla/NVIDIA-Kepler-GK110-GK210-Architecture-Whitepaper.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gpumlib.sourceforge.net/" TargetMode="External"/><Relationship Id="rId7" Type="http://schemas.openxmlformats.org/officeDocument/2006/relationships/hyperlink" Target="http://www.jcuda.org/" TargetMode="External"/><Relationship Id="rId2" Type="http://schemas.openxmlformats.org/officeDocument/2006/relationships/hyperlink" Target="http://images.nvidia.com/content/pdf/tesla/NVIDIA-Kepler-GK110-GK210-Architecture-Whitepaper.pdf" TargetMode="External"/><Relationship Id="rId1" Type="http://schemas.openxmlformats.org/officeDocument/2006/relationships/slideLayout" Target="../slideLayouts/slideLayout2.xml"/><Relationship Id="rId6" Type="http://schemas.openxmlformats.org/officeDocument/2006/relationships/hyperlink" Target="https://developer.nvidia.com/how-to-cuda-python" TargetMode="External"/><Relationship Id="rId5" Type="http://schemas.openxmlformats.org/officeDocument/2006/relationships/hyperlink" Target="http://devblogs.nvidia.com/parallelforall/accelerate-r-applications-cuda/" TargetMode="External"/><Relationship Id="rId4" Type="http://schemas.openxmlformats.org/officeDocument/2006/relationships/hyperlink" Target="http://www.parallelr.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arxiv.org/pdf/1602.04283.pdf" TargetMode="External"/><Relationship Id="rId2" Type="http://schemas.openxmlformats.org/officeDocument/2006/relationships/hyperlink" Target="https://etd.ohiolink.edu/!etd.send_file?accession=dayton1449417091&amp;disposition=inline" TargetMode="External"/><Relationship Id="rId1" Type="http://schemas.openxmlformats.org/officeDocument/2006/relationships/slideLayout" Target="../slideLayouts/slideLayout2.xml"/><Relationship Id="rId5" Type="http://schemas.openxmlformats.org/officeDocument/2006/relationships/hyperlink" Target="http://arsenalfc.stanford.edu/papers/fccm10_dbn.pdf" TargetMode="External"/><Relationship Id="rId4" Type="http://schemas.openxmlformats.org/officeDocument/2006/relationships/hyperlink" Target="http://www.doc.ic.ac.uk/~oskar/pubs/fpt05.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shodor.org/media/content/petascale/materials/UPModules/beginnersGuideHPC/moduleDocument_pdf.pdf" TargetMode="External"/><Relationship Id="rId7" Type="http://schemas.openxmlformats.org/officeDocument/2006/relationships/hyperlink" Target="https://cloud.google.com/solutions/architecture/highperformancecomputing" TargetMode="External"/><Relationship Id="rId2" Type="http://schemas.openxmlformats.org/officeDocument/2006/relationships/hyperlink" Target="https://www.hpcwire.com/2015/12/07/intels-next-generation-of-high-performance-computing-architecture/" TargetMode="External"/><Relationship Id="rId1" Type="http://schemas.openxmlformats.org/officeDocument/2006/relationships/slideLayout" Target="../slideLayouts/slideLayout2.xml"/><Relationship Id="rId6" Type="http://schemas.openxmlformats.org/officeDocument/2006/relationships/hyperlink" Target="https://aws.amazon.com/it/hpc/" TargetMode="External"/><Relationship Id="rId5" Type="http://schemas.openxmlformats.org/officeDocument/2006/relationships/hyperlink" Target="https://azure.microsoft.com/en-us/documentation/scenarios/high-performance-computing/" TargetMode="External"/><Relationship Id="rId4" Type="http://schemas.openxmlformats.org/officeDocument/2006/relationships/hyperlink" Target="http://www.nvidia.com/object/tesla-p100.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devblogs.nvidia.com/parallelforall/gpu-accelerated-r-cloud-teraproc-cluster-service/" TargetMode="External"/><Relationship Id="rId2" Type="http://schemas.openxmlformats.org/officeDocument/2006/relationships/hyperlink" Target="http://www.teraproc.com/front-page-posts/r-on-deman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algorithms.io/" TargetMode="External"/><Relationship Id="rId3" Type="http://schemas.openxmlformats.org/officeDocument/2006/relationships/hyperlink" Target="http://www.wired.com/insights/2014/12/wearing-your-intelligence/" TargetMode="External"/><Relationship Id="rId7" Type="http://schemas.openxmlformats.org/officeDocument/2006/relationships/hyperlink" Target="http://dms.ife.ee.ethz.ch/index.php/attachments/single/687" TargetMode="External"/><Relationship Id="rId2" Type="http://schemas.openxmlformats.org/officeDocument/2006/relationships/hyperlink" Target="http://www.wareable.com/wearable-tech/machine-learning-wearable-data-sensors-2015" TargetMode="External"/><Relationship Id="rId1" Type="http://schemas.openxmlformats.org/officeDocument/2006/relationships/slideLayout" Target="../slideLayouts/slideLayout2.xml"/><Relationship Id="rId6" Type="http://schemas.openxmlformats.org/officeDocument/2006/relationships/hyperlink" Target="https://www.atlaswearables.com/" TargetMode="External"/><Relationship Id="rId11" Type="http://schemas.openxmlformats.org/officeDocument/2006/relationships/hyperlink" Target="http://www.marketing-farmaceutico.com/mobile-pharma/2015/wearable-device-big-data/" TargetMode="External"/><Relationship Id="rId5" Type="http://schemas.openxmlformats.org/officeDocument/2006/relationships/hyperlink" Target="http://focusmotion.io/" TargetMode="External"/><Relationship Id="rId10" Type="http://schemas.openxmlformats.org/officeDocument/2006/relationships/hyperlink" Target="https://www.youtube.com/watch?v=u5oTz1e5qqE" TargetMode="External"/><Relationship Id="rId4" Type="http://schemas.openxmlformats.org/officeDocument/2006/relationships/hyperlink" Target="http://insidebigdata.com/2014/06/13/big-data-opportunity-wearables/" TargetMode="External"/><Relationship Id="rId9" Type="http://schemas.openxmlformats.org/officeDocument/2006/relationships/hyperlink" Target="http://www.mdpi.com/1424-8220/14/6/10691/pd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datasciencecentral.com/profiles/blogs/a-tour-of-machine-learning-algorithms-1"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nvidia.com/object/drive-px.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grpc.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loudplatform.googleblog.com/2016/05/Google-supercharges-machine-learning-tasks-with-custom-chip.html" TargetMode="External"/><Relationship Id="rId2" Type="http://schemas.openxmlformats.org/officeDocument/2006/relationships/hyperlink" Target="http://www.wired.com/2016/05/google-tpu-custom-chips/" TargetMode="External"/><Relationship Id="rId1" Type="http://schemas.openxmlformats.org/officeDocument/2006/relationships/slideLayout" Target="../slideLayouts/slideLayout2.xml"/><Relationship Id="rId4" Type="http://schemas.openxmlformats.org/officeDocument/2006/relationships/hyperlink" Target="http://www.forbes.com/sites/moorinsights/2016/05/26/googles-tpu-chip-creates-more-questions-than-answers/#3621fe07ed96"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pdf/1502.02551v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eveloper.nvidia.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dame.dsf.unina.it/documents/TESI_GAROFALO_FINALE.pdf" TargetMode="External"/><Relationship Id="rId2" Type="http://schemas.openxmlformats.org/officeDocument/2006/relationships/hyperlink" Target="http://images.nvidia.com/content/pdf/tesla/NVIDIA-Kepler-GK110-GK210-Architecture-Whitepaper.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images.nvidia.com/content/pdf/tesla/NVIDIA-Kepler-GK110-GK210-Architecture-Whitepaper.pdf" TargetMode="External"/><Relationship Id="rId2" Type="http://schemas.openxmlformats.org/officeDocument/2006/relationships/hyperlink" Target="https://en.wikipedia.org/wiki/General-purpose_computing_on_graphics_processing"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en.wikipedia.org/wiki/CUDA_units" TargetMode="External"/><Relationship Id="rId4" Type="http://schemas.openxmlformats.org/officeDocument/2006/relationships/hyperlink" Target="https://developer.nvidia.com/cuda-zon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OpenCL" TargetMode="External"/><Relationship Id="rId2" Type="http://schemas.openxmlformats.org/officeDocument/2006/relationships/hyperlink" Target="http://images.nvidia.com/content/pdf/tesla/NVIDIA-Kepler-GK110-GK210-Architecture-Whitepaper.pdf" TargetMode="External"/><Relationship Id="rId1" Type="http://schemas.openxmlformats.org/officeDocument/2006/relationships/slideLayout" Target="../slideLayouts/slideLayout2.xml"/><Relationship Id="rId4" Type="http://schemas.openxmlformats.org/officeDocument/2006/relationships/hyperlink" Target="https://developer.nvidia.com/openc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88825"/>
          </a:xfrm>
        </p:spPr>
        <p:txBody>
          <a:bodyPr/>
          <a:lstStyle/>
          <a:p>
            <a:r>
              <a:rPr lang="it-IT" b="1" dirty="0"/>
              <a:t>Machine Learning</a:t>
            </a:r>
          </a:p>
        </p:txBody>
      </p:sp>
      <p:sp>
        <p:nvSpPr>
          <p:cNvPr id="3" name="Subtitle 2"/>
          <p:cNvSpPr>
            <a:spLocks noGrp="1"/>
          </p:cNvSpPr>
          <p:nvPr>
            <p:ph type="subTitle" idx="1"/>
          </p:nvPr>
        </p:nvSpPr>
        <p:spPr>
          <a:xfrm>
            <a:off x="1524000" y="2796819"/>
            <a:ext cx="9144000" cy="3563038"/>
          </a:xfrm>
        </p:spPr>
        <p:txBody>
          <a:bodyPr>
            <a:normAutofit fontScale="92500" lnSpcReduction="10000"/>
          </a:bodyPr>
          <a:lstStyle/>
          <a:p>
            <a:r>
              <a:rPr lang="it-IT" dirty="0">
                <a:solidFill>
                  <a:srgbClr val="002060"/>
                </a:solidFill>
              </a:rPr>
              <a:t>Custom hardware </a:t>
            </a:r>
            <a:r>
              <a:rPr lang="it-IT" dirty="0" err="1">
                <a:solidFill>
                  <a:srgbClr val="002060"/>
                </a:solidFill>
              </a:rPr>
              <a:t>architectures</a:t>
            </a:r>
            <a:r>
              <a:rPr lang="it-IT" dirty="0">
                <a:solidFill>
                  <a:srgbClr val="002060"/>
                </a:solidFill>
              </a:rPr>
              <a:t> and High Performance Computing</a:t>
            </a:r>
          </a:p>
          <a:p>
            <a:endParaRPr lang="it-IT" dirty="0">
              <a:solidFill>
                <a:srgbClr val="002060"/>
              </a:solidFill>
            </a:endParaRPr>
          </a:p>
          <a:p>
            <a:r>
              <a:rPr lang="it-IT" dirty="0">
                <a:solidFill>
                  <a:srgbClr val="002060"/>
                </a:solidFill>
              </a:rPr>
              <a:t>A brief </a:t>
            </a:r>
            <a:r>
              <a:rPr lang="it-IT" dirty="0" err="1">
                <a:solidFill>
                  <a:srgbClr val="002060"/>
                </a:solidFill>
              </a:rPr>
              <a:t>introduction</a:t>
            </a:r>
            <a:endParaRPr lang="it-IT" dirty="0">
              <a:solidFill>
                <a:srgbClr val="002060"/>
              </a:solidFill>
            </a:endParaRPr>
          </a:p>
          <a:p>
            <a:endParaRPr lang="it-IT" dirty="0"/>
          </a:p>
          <a:p>
            <a:r>
              <a:rPr lang="it-IT" dirty="0"/>
              <a:t>                                       </a:t>
            </a:r>
          </a:p>
          <a:p>
            <a:endParaRPr lang="it-IT" dirty="0"/>
          </a:p>
          <a:p>
            <a:r>
              <a:rPr lang="it-IT" dirty="0"/>
              <a:t>                                                                      </a:t>
            </a:r>
            <a:r>
              <a:rPr lang="it-IT" sz="1800" i="1" dirty="0"/>
              <a:t>Author: Giorgio Garziano</a:t>
            </a:r>
          </a:p>
          <a:p>
            <a:endParaRPr lang="it-IT" sz="1800" dirty="0"/>
          </a:p>
          <a:p>
            <a:r>
              <a:rPr lang="it-IT" sz="1800" dirty="0"/>
              <a:t>                                                                                                   </a:t>
            </a:r>
            <a:r>
              <a:rPr lang="it-IT" sz="1400" dirty="0"/>
              <a:t>Last update:  </a:t>
            </a:r>
            <a:r>
              <a:rPr lang="it-IT" sz="1400" dirty="0" err="1"/>
              <a:t>July</a:t>
            </a:r>
            <a:r>
              <a:rPr lang="it-IT" sz="1400" dirty="0"/>
              <a:t>, 13th 2016</a:t>
            </a:r>
            <a:r>
              <a:rPr lang="it-IT" sz="1400"/>
              <a:t>, 09:36am</a:t>
            </a:r>
            <a:endParaRPr lang="it-IT" sz="1400" dirty="0"/>
          </a:p>
        </p:txBody>
      </p:sp>
    </p:spTree>
    <p:extLst>
      <p:ext uri="{BB962C8B-B14F-4D97-AF65-F5344CB8AC3E}">
        <p14:creationId xmlns:p14="http://schemas.microsoft.com/office/powerpoint/2010/main" val="467023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Parallelization</a:t>
            </a:r>
            <a:r>
              <a:rPr lang="it-IT" dirty="0"/>
              <a:t> by multi-threading- </a:t>
            </a:r>
            <a:r>
              <a:rPr lang="it-IT" dirty="0" err="1"/>
              <a:t>OpenMP</a:t>
            </a:r>
            <a:endParaRPr lang="it-IT" dirty="0"/>
          </a:p>
        </p:txBody>
      </p:sp>
      <p:sp>
        <p:nvSpPr>
          <p:cNvPr id="3" name="Content Placeholder 2"/>
          <p:cNvSpPr>
            <a:spLocks noGrp="1"/>
          </p:cNvSpPr>
          <p:nvPr>
            <p:ph idx="1"/>
          </p:nvPr>
        </p:nvSpPr>
        <p:spPr>
          <a:xfrm>
            <a:off x="838200" y="1825624"/>
            <a:ext cx="10515600" cy="4779892"/>
          </a:xfrm>
        </p:spPr>
        <p:txBody>
          <a:bodyPr>
            <a:normAutofit fontScale="62500" lnSpcReduction="20000"/>
          </a:bodyPr>
          <a:lstStyle/>
          <a:p>
            <a:r>
              <a:rPr lang="en-US" dirty="0" err="1"/>
              <a:t>OpenMP</a:t>
            </a:r>
            <a:r>
              <a:rPr lang="en-US" dirty="0"/>
              <a:t> (Open Multi-Processing) is an application programming interface (API) that supports multi-platform shared memory multiprocessing programming in C, C++, and Fortran,[3] on most platforms, processor architectures and operating systems, including Solaris, AIX, HP-UX, Linux, OS X, and Windows. It consists of a set of compiler directives, library routines, and environment variables that influence run-time behavior</a:t>
            </a:r>
          </a:p>
          <a:p>
            <a:r>
              <a:rPr lang="en-US" dirty="0" err="1"/>
              <a:t>OpenMP</a:t>
            </a:r>
            <a:r>
              <a:rPr lang="en-US" dirty="0"/>
              <a:t> is managed by the nonprofit technology consortium </a:t>
            </a:r>
            <a:r>
              <a:rPr lang="en-US" dirty="0" err="1"/>
              <a:t>OpenMP</a:t>
            </a:r>
            <a:r>
              <a:rPr lang="en-US" dirty="0"/>
              <a:t> Architecture Review Board (or </a:t>
            </a:r>
            <a:r>
              <a:rPr lang="en-US" dirty="0" err="1"/>
              <a:t>OpenMP</a:t>
            </a:r>
            <a:r>
              <a:rPr lang="en-US" dirty="0"/>
              <a:t> ARB), jointly defined by a group of major computer hardware and software vendors, including AMD, IBM, Intel, Cray, HP, Fujitsu, </a:t>
            </a:r>
            <a:r>
              <a:rPr lang="en-US" dirty="0" err="1"/>
              <a:t>Nvidia</a:t>
            </a:r>
            <a:r>
              <a:rPr lang="en-US" dirty="0"/>
              <a:t>, NEC, Red Hat, Texas Instruments, Oracle Corporation, and more</a:t>
            </a:r>
          </a:p>
          <a:p>
            <a:r>
              <a:rPr lang="en-US" dirty="0" err="1"/>
              <a:t>OpenMP</a:t>
            </a:r>
            <a:r>
              <a:rPr lang="en-US" dirty="0"/>
              <a:t> uses a portable, scalable model that gives programmers a simple and flexible interface for developing parallel applications for platforms ranging from the standard desktop computer to the supercomputer</a:t>
            </a:r>
          </a:p>
          <a:p>
            <a:r>
              <a:rPr lang="en-US" dirty="0"/>
              <a:t>An application built with the hybrid model of parallel programming can run on a computer cluster using both </a:t>
            </a:r>
            <a:r>
              <a:rPr lang="en-US" dirty="0" err="1"/>
              <a:t>OpenMP</a:t>
            </a:r>
            <a:r>
              <a:rPr lang="en-US" dirty="0"/>
              <a:t> and Message Passing Interface (MPI), or more transparently through the use of </a:t>
            </a:r>
            <a:r>
              <a:rPr lang="en-US" dirty="0" err="1"/>
              <a:t>OpenMP</a:t>
            </a:r>
            <a:r>
              <a:rPr lang="en-US" dirty="0"/>
              <a:t> extensions for non-shared memory systems</a:t>
            </a:r>
          </a:p>
          <a:p>
            <a:r>
              <a:rPr lang="en-US" dirty="0" err="1"/>
              <a:t>OpenMP</a:t>
            </a:r>
            <a:r>
              <a:rPr lang="en-US" dirty="0"/>
              <a:t> is an implementation of multithreading, a method of parallelizing whereby a master thread (a series of instructions executed consecutively) forks a specified number of slave threads and the system divides a task among them. The threads then run concurrently, with the runtime environment allocating threads to different processors</a:t>
            </a:r>
          </a:p>
          <a:p>
            <a:pPr marL="0" indent="0">
              <a:buNone/>
            </a:pPr>
            <a:endParaRPr lang="en-US" sz="1900" b="1" dirty="0"/>
          </a:p>
          <a:p>
            <a:pPr marL="0" indent="0">
              <a:buNone/>
            </a:pPr>
            <a:r>
              <a:rPr lang="en-US" sz="2200" b="1" dirty="0"/>
              <a:t>Reference:</a:t>
            </a:r>
            <a:endParaRPr lang="it-IT" sz="2200" dirty="0">
              <a:hlinkClick r:id="rId2"/>
            </a:endParaRPr>
          </a:p>
          <a:p>
            <a:r>
              <a:rPr lang="it-IT" sz="2200" dirty="0">
                <a:hlinkClick r:id="rId3"/>
              </a:rPr>
              <a:t>https://en.wikipedia.org/wiki/OpenMP</a:t>
            </a:r>
            <a:endParaRPr lang="it-IT" sz="2200" dirty="0"/>
          </a:p>
          <a:p>
            <a:pPr marL="0" indent="0">
              <a:buNone/>
            </a:pPr>
            <a:endParaRPr lang="it-IT"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67986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600" dirty="0"/>
              <a:t>GPU </a:t>
            </a:r>
            <a:r>
              <a:rPr lang="it-IT" sz="3600" dirty="0" err="1"/>
              <a:t>based</a:t>
            </a:r>
            <a:r>
              <a:rPr lang="it-IT" sz="3600" dirty="0"/>
              <a:t> software </a:t>
            </a:r>
            <a:r>
              <a:rPr lang="it-IT" sz="3600" dirty="0" err="1"/>
              <a:t>languages</a:t>
            </a:r>
            <a:r>
              <a:rPr lang="it-IT" sz="3600" dirty="0"/>
              <a:t> and </a:t>
            </a:r>
            <a:r>
              <a:rPr lang="it-IT" sz="3600" dirty="0" err="1"/>
              <a:t>libraries</a:t>
            </a:r>
            <a:endParaRPr lang="it-IT" sz="3600" dirty="0"/>
          </a:p>
        </p:txBody>
      </p:sp>
      <p:sp>
        <p:nvSpPr>
          <p:cNvPr id="3" name="Content Placeholder 2"/>
          <p:cNvSpPr>
            <a:spLocks noGrp="1"/>
          </p:cNvSpPr>
          <p:nvPr>
            <p:ph idx="1"/>
          </p:nvPr>
        </p:nvSpPr>
        <p:spPr>
          <a:xfrm>
            <a:off x="838200" y="1825624"/>
            <a:ext cx="10515600" cy="4800807"/>
          </a:xfrm>
        </p:spPr>
        <p:txBody>
          <a:bodyPr>
            <a:normAutofit lnSpcReduction="10000"/>
          </a:bodyPr>
          <a:lstStyle/>
          <a:p>
            <a:r>
              <a:rPr lang="it-IT" dirty="0"/>
              <a:t>C++, (</a:t>
            </a:r>
            <a:r>
              <a:rPr lang="it-IT" dirty="0" err="1"/>
              <a:t>library</a:t>
            </a:r>
            <a:r>
              <a:rPr lang="it-IT" dirty="0"/>
              <a:t>: </a:t>
            </a:r>
            <a:r>
              <a:rPr lang="it-IT" dirty="0" err="1"/>
              <a:t>GPUMlib</a:t>
            </a:r>
            <a:r>
              <a:rPr lang="it-IT" dirty="0"/>
              <a:t>)</a:t>
            </a:r>
          </a:p>
          <a:p>
            <a:r>
              <a:rPr lang="it-IT" dirty="0"/>
              <a:t>R, (</a:t>
            </a:r>
            <a:r>
              <a:rPr lang="it-IT" dirty="0" err="1"/>
              <a:t>packages</a:t>
            </a:r>
            <a:r>
              <a:rPr lang="it-IT" dirty="0"/>
              <a:t>: </a:t>
            </a:r>
            <a:r>
              <a:rPr lang="it-IT" dirty="0" err="1"/>
              <a:t>OpenCL</a:t>
            </a:r>
            <a:r>
              <a:rPr lang="it-IT" dirty="0"/>
              <a:t>, </a:t>
            </a:r>
            <a:r>
              <a:rPr lang="it-IT" dirty="0" err="1"/>
              <a:t>RViennaCL</a:t>
            </a:r>
            <a:r>
              <a:rPr lang="it-IT" dirty="0"/>
              <a:t>, </a:t>
            </a:r>
            <a:r>
              <a:rPr lang="it-IT" dirty="0" err="1"/>
              <a:t>rpud</a:t>
            </a:r>
            <a:r>
              <a:rPr lang="it-IT" dirty="0"/>
              <a:t>, </a:t>
            </a:r>
            <a:r>
              <a:rPr lang="it-IT" dirty="0" err="1"/>
              <a:t>gpuR</a:t>
            </a:r>
            <a:r>
              <a:rPr lang="it-IT" dirty="0"/>
              <a:t>, </a:t>
            </a:r>
            <a:r>
              <a:rPr lang="it-IT" dirty="0" err="1"/>
              <a:t>gpuRcuda</a:t>
            </a:r>
            <a:r>
              <a:rPr lang="it-IT" dirty="0"/>
              <a:t>, </a:t>
            </a:r>
            <a:r>
              <a:rPr lang="it-IT" dirty="0" err="1"/>
              <a:t>gmatrix</a:t>
            </a:r>
            <a:r>
              <a:rPr lang="it-IT" dirty="0"/>
              <a:t>, </a:t>
            </a:r>
            <a:r>
              <a:rPr lang="it-IT" dirty="0" err="1"/>
              <a:t>gputools</a:t>
            </a:r>
            <a:r>
              <a:rPr lang="it-IT" dirty="0"/>
              <a:t>)</a:t>
            </a:r>
          </a:p>
          <a:p>
            <a:r>
              <a:rPr lang="it-IT" dirty="0" err="1"/>
              <a:t>Python</a:t>
            </a:r>
            <a:r>
              <a:rPr lang="it-IT" dirty="0"/>
              <a:t>, (</a:t>
            </a:r>
            <a:r>
              <a:rPr lang="it-IT" dirty="0" err="1"/>
              <a:t>library</a:t>
            </a:r>
            <a:r>
              <a:rPr lang="it-IT" dirty="0"/>
              <a:t>: </a:t>
            </a:r>
            <a:r>
              <a:rPr lang="it-IT" dirty="0" err="1"/>
              <a:t>PyCuda</a:t>
            </a:r>
            <a:r>
              <a:rPr lang="it-IT" dirty="0"/>
              <a:t>)</a:t>
            </a:r>
          </a:p>
          <a:p>
            <a:r>
              <a:rPr lang="it-IT" dirty="0"/>
              <a:t>Java, (</a:t>
            </a:r>
            <a:r>
              <a:rPr lang="it-IT" dirty="0" err="1"/>
              <a:t>library</a:t>
            </a:r>
            <a:r>
              <a:rPr lang="it-IT" dirty="0"/>
              <a:t>: </a:t>
            </a:r>
            <a:r>
              <a:rPr lang="it-IT" dirty="0" err="1"/>
              <a:t>JCuda</a:t>
            </a:r>
            <a:r>
              <a:rPr lang="it-IT" dirty="0"/>
              <a:t>)</a:t>
            </a:r>
          </a:p>
          <a:p>
            <a:pPr marL="0" indent="0">
              <a:buNone/>
            </a:pPr>
            <a:endParaRPr lang="it-IT" sz="1400" dirty="0"/>
          </a:p>
          <a:p>
            <a:pPr marL="0" indent="0">
              <a:buNone/>
            </a:pPr>
            <a:r>
              <a:rPr lang="en-US" sz="1600" b="1" dirty="0"/>
              <a:t>References:</a:t>
            </a:r>
            <a:endParaRPr lang="it-IT" sz="1600" dirty="0">
              <a:hlinkClick r:id="rId2"/>
            </a:endParaRPr>
          </a:p>
          <a:p>
            <a:r>
              <a:rPr lang="it-IT" sz="1600" dirty="0">
                <a:hlinkClick r:id="rId3"/>
              </a:rPr>
              <a:t>http://gpumlib.sourceforge.net/</a:t>
            </a:r>
            <a:endParaRPr lang="it-IT" sz="1600" dirty="0"/>
          </a:p>
          <a:p>
            <a:r>
              <a:rPr lang="it-IT" sz="1600" dirty="0">
                <a:hlinkClick r:id="rId4"/>
              </a:rPr>
              <a:t>http://www.parallelr.com/</a:t>
            </a:r>
            <a:endParaRPr lang="it-IT" sz="1600" dirty="0"/>
          </a:p>
          <a:p>
            <a:r>
              <a:rPr lang="it-IT" sz="1600" dirty="0">
                <a:hlinkClick r:id="rId5"/>
              </a:rPr>
              <a:t>http://devblogs.nvidia.com/parallelforall/accelerate-r-applications-cuda/</a:t>
            </a:r>
            <a:endParaRPr lang="it-IT" sz="1600" dirty="0"/>
          </a:p>
          <a:p>
            <a:r>
              <a:rPr lang="it-IT" sz="1600" dirty="0">
                <a:hlinkClick r:id="rId6"/>
              </a:rPr>
              <a:t>https://cran.r-project.org/web/views/HighPerformanceComputing.html</a:t>
            </a:r>
          </a:p>
          <a:p>
            <a:r>
              <a:rPr lang="it-IT" sz="1600" dirty="0">
                <a:hlinkClick r:id="rId6"/>
              </a:rPr>
              <a:t>https://developer.nvidia.com/how-to-cuda-python</a:t>
            </a:r>
            <a:endParaRPr lang="it-IT" sz="1600" dirty="0"/>
          </a:p>
          <a:p>
            <a:r>
              <a:rPr lang="it-IT" sz="1600" dirty="0">
                <a:hlinkClick r:id="rId7"/>
              </a:rPr>
              <a:t>http://www.jcuda.org/</a:t>
            </a:r>
            <a:endParaRPr lang="it-IT" sz="1600" dirty="0"/>
          </a:p>
          <a:p>
            <a:endParaRPr lang="it-IT" dirty="0"/>
          </a:p>
          <a:p>
            <a:pPr marL="0" indent="0">
              <a:buNone/>
            </a:pPr>
            <a:endParaRPr lang="it-IT" dirty="0"/>
          </a:p>
        </p:txBody>
      </p:sp>
    </p:spTree>
    <p:extLst>
      <p:ext uri="{BB962C8B-B14F-4D97-AF65-F5344CB8AC3E}">
        <p14:creationId xmlns:p14="http://schemas.microsoft.com/office/powerpoint/2010/main" val="420547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FPGA-</a:t>
            </a:r>
            <a:r>
              <a:rPr lang="it-IT" dirty="0" err="1"/>
              <a:t>based</a:t>
            </a:r>
            <a:r>
              <a:rPr lang="it-IT" dirty="0"/>
              <a:t> </a:t>
            </a:r>
            <a:r>
              <a:rPr lang="it-IT" dirty="0" err="1"/>
              <a:t>architectures</a:t>
            </a:r>
            <a:endParaRPr lang="it-IT" dirty="0"/>
          </a:p>
        </p:txBody>
      </p:sp>
      <p:sp>
        <p:nvSpPr>
          <p:cNvPr id="3" name="Content Placeholder 2"/>
          <p:cNvSpPr>
            <a:spLocks noGrp="1"/>
          </p:cNvSpPr>
          <p:nvPr>
            <p:ph idx="1"/>
          </p:nvPr>
        </p:nvSpPr>
        <p:spPr/>
        <p:txBody>
          <a:bodyPr>
            <a:normAutofit/>
          </a:bodyPr>
          <a:lstStyle/>
          <a:p>
            <a:r>
              <a:rPr lang="it-IT" dirty="0">
                <a:hlinkClick r:id="rId2"/>
              </a:rPr>
              <a:t>http://www.embedded-vision.com/platinum-members/auvizsystems/embedded-vision-training/documents/pages/fpgasneuralnetworks</a:t>
            </a:r>
          </a:p>
          <a:p>
            <a:r>
              <a:rPr lang="it-IT" dirty="0">
                <a:hlinkClick r:id="rId2"/>
              </a:rPr>
              <a:t>https://etd.ohiolink.edu/!etd.send_file?accession=dayton1449417091&amp;disposition=inline</a:t>
            </a:r>
            <a:endParaRPr lang="it-IT" dirty="0"/>
          </a:p>
          <a:p>
            <a:r>
              <a:rPr lang="it-IT" dirty="0">
                <a:hlinkClick r:id="rId3"/>
              </a:rPr>
              <a:t>http://arxiv.org/pdf/1602.04283.pdf</a:t>
            </a:r>
            <a:endParaRPr lang="it-IT" dirty="0"/>
          </a:p>
          <a:p>
            <a:r>
              <a:rPr lang="it-IT" dirty="0">
                <a:hlinkClick r:id="rId4"/>
              </a:rPr>
              <a:t>http://www.doc.ic.ac.uk/~oskar/pubs/fpt05.pdf</a:t>
            </a:r>
            <a:endParaRPr lang="it-IT" dirty="0"/>
          </a:p>
          <a:p>
            <a:r>
              <a:rPr lang="it-IT" dirty="0">
                <a:hlinkClick r:id="rId5"/>
              </a:rPr>
              <a:t>http://arsenalfc.stanford.edu/papers/fccm10_dbn.pdf</a:t>
            </a:r>
            <a:endParaRPr lang="it-IT" dirty="0"/>
          </a:p>
          <a:p>
            <a:pPr marL="0" indent="0">
              <a:buNone/>
            </a:pPr>
            <a:endParaRPr lang="it-IT" dirty="0"/>
          </a:p>
          <a:p>
            <a:pPr marL="0" indent="0">
              <a:buNone/>
            </a:pPr>
            <a:endParaRPr lang="it-IT" dirty="0"/>
          </a:p>
          <a:p>
            <a:endParaRPr lang="it-IT" dirty="0"/>
          </a:p>
          <a:p>
            <a:endParaRPr lang="it-IT" dirty="0"/>
          </a:p>
        </p:txBody>
      </p:sp>
    </p:spTree>
    <p:extLst>
      <p:ext uri="{BB962C8B-B14F-4D97-AF65-F5344CB8AC3E}">
        <p14:creationId xmlns:p14="http://schemas.microsoft.com/office/powerpoint/2010/main" val="10644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High Performance Computing (HPC)</a:t>
            </a:r>
          </a:p>
        </p:txBody>
      </p:sp>
      <p:sp>
        <p:nvSpPr>
          <p:cNvPr id="3" name="Content Placeholder 2"/>
          <p:cNvSpPr>
            <a:spLocks noGrp="1"/>
          </p:cNvSpPr>
          <p:nvPr>
            <p:ph idx="1"/>
          </p:nvPr>
        </p:nvSpPr>
        <p:spPr>
          <a:xfrm>
            <a:off x="838200" y="1825624"/>
            <a:ext cx="10515600" cy="4902721"/>
          </a:xfrm>
        </p:spPr>
        <p:txBody>
          <a:bodyPr>
            <a:normAutofit fontScale="70000" lnSpcReduction="20000"/>
          </a:bodyPr>
          <a:lstStyle/>
          <a:p>
            <a:r>
              <a:rPr lang="it-IT" dirty="0"/>
              <a:t>Just-in-time </a:t>
            </a:r>
            <a:r>
              <a:rPr lang="it-IT" dirty="0" err="1"/>
              <a:t>compiling</a:t>
            </a:r>
            <a:endParaRPr lang="it-IT" dirty="0"/>
          </a:p>
          <a:p>
            <a:r>
              <a:rPr lang="it-IT" dirty="0"/>
              <a:t>Multi-core</a:t>
            </a:r>
          </a:p>
          <a:p>
            <a:r>
              <a:rPr lang="it-IT" dirty="0"/>
              <a:t>Multi-threading</a:t>
            </a:r>
          </a:p>
          <a:p>
            <a:r>
              <a:rPr lang="it-IT" dirty="0"/>
              <a:t>Software </a:t>
            </a:r>
            <a:r>
              <a:rPr lang="it-IT" dirty="0" err="1"/>
              <a:t>frameworks</a:t>
            </a:r>
            <a:r>
              <a:rPr lang="it-IT" dirty="0"/>
              <a:t> (CUDA, </a:t>
            </a:r>
            <a:r>
              <a:rPr lang="it-IT" dirty="0" err="1"/>
              <a:t>OpenCL</a:t>
            </a:r>
            <a:r>
              <a:rPr lang="it-IT" dirty="0"/>
              <a:t>, </a:t>
            </a:r>
            <a:r>
              <a:rPr lang="it-IT" dirty="0" err="1"/>
              <a:t>OpenMP</a:t>
            </a:r>
            <a:r>
              <a:rPr lang="it-IT" dirty="0"/>
              <a:t>)</a:t>
            </a:r>
          </a:p>
          <a:p>
            <a:r>
              <a:rPr lang="it-IT" dirty="0"/>
              <a:t>GPU </a:t>
            </a:r>
            <a:r>
              <a:rPr lang="it-IT" dirty="0" err="1"/>
              <a:t>based</a:t>
            </a:r>
            <a:r>
              <a:rPr lang="it-IT" dirty="0"/>
              <a:t> </a:t>
            </a:r>
            <a:r>
              <a:rPr lang="it-IT" dirty="0" err="1"/>
              <a:t>architectures</a:t>
            </a:r>
            <a:endParaRPr lang="it-IT" dirty="0"/>
          </a:p>
          <a:p>
            <a:r>
              <a:rPr lang="it-IT" dirty="0"/>
              <a:t>FPGA </a:t>
            </a:r>
            <a:r>
              <a:rPr lang="it-IT" dirty="0" err="1"/>
              <a:t>based</a:t>
            </a:r>
            <a:r>
              <a:rPr lang="it-IT" dirty="0"/>
              <a:t> </a:t>
            </a:r>
            <a:r>
              <a:rPr lang="it-IT" dirty="0" err="1"/>
              <a:t>architectures</a:t>
            </a:r>
            <a:endParaRPr lang="it-IT" dirty="0"/>
          </a:p>
          <a:p>
            <a:r>
              <a:rPr lang="it-IT" dirty="0"/>
              <a:t>Custom hardware </a:t>
            </a:r>
            <a:r>
              <a:rPr lang="it-IT" dirty="0" err="1"/>
              <a:t>architectures</a:t>
            </a:r>
            <a:r>
              <a:rPr lang="it-IT" dirty="0"/>
              <a:t> (TPU, Nvidia Tesla P100)</a:t>
            </a:r>
          </a:p>
          <a:p>
            <a:r>
              <a:rPr lang="it-IT" dirty="0" err="1"/>
              <a:t>Clouds</a:t>
            </a:r>
            <a:r>
              <a:rPr lang="it-IT" dirty="0"/>
              <a:t> (Microsoft, Amazon, Google), HPC </a:t>
            </a:r>
            <a:r>
              <a:rPr lang="it-IT" dirty="0" err="1"/>
              <a:t>as</a:t>
            </a:r>
            <a:r>
              <a:rPr lang="it-IT" dirty="0"/>
              <a:t>-a-service</a:t>
            </a:r>
          </a:p>
          <a:p>
            <a:pPr marL="0" indent="0">
              <a:buNone/>
            </a:pPr>
            <a:endParaRPr lang="it-IT" dirty="0"/>
          </a:p>
          <a:p>
            <a:pPr marL="0" indent="0">
              <a:buNone/>
            </a:pPr>
            <a:r>
              <a:rPr lang="it-IT" sz="1700" b="1" dirty="0" err="1"/>
              <a:t>References</a:t>
            </a:r>
            <a:r>
              <a:rPr lang="it-IT" sz="1700" b="1" dirty="0"/>
              <a:t>:</a:t>
            </a:r>
          </a:p>
          <a:p>
            <a:r>
              <a:rPr lang="it-IT" sz="1700" dirty="0">
                <a:hlinkClick r:id="rId2"/>
              </a:rPr>
              <a:t>https://www.hpcwire.com/2015/12/07/intels-next-generation-of-high-performance-computing-architecture/</a:t>
            </a:r>
            <a:endParaRPr lang="it-IT" sz="1700" dirty="0"/>
          </a:p>
          <a:p>
            <a:r>
              <a:rPr lang="it-IT" sz="1700" dirty="0">
                <a:hlinkClick r:id="rId3"/>
              </a:rPr>
              <a:t>http://www.shodor.org/media/content/petascale/materials/UPModules/beginnersGuideHPC/moduleDocument_pdf.pdf</a:t>
            </a:r>
            <a:endParaRPr lang="it-IT" sz="1700" dirty="0"/>
          </a:p>
          <a:p>
            <a:r>
              <a:rPr lang="it-IT" sz="1700" dirty="0">
                <a:hlinkClick r:id="rId4"/>
              </a:rPr>
              <a:t>http://www.nvidia.com/object/tesla-p100.html</a:t>
            </a:r>
            <a:endParaRPr lang="it-IT" sz="1700" dirty="0"/>
          </a:p>
          <a:p>
            <a:r>
              <a:rPr lang="it-IT" sz="1700" dirty="0">
                <a:hlinkClick r:id="rId5"/>
              </a:rPr>
              <a:t>https://azure.microsoft.com/en-us/documentation/scenarios/high-performance-computing/</a:t>
            </a:r>
            <a:endParaRPr lang="it-IT" sz="1700" dirty="0"/>
          </a:p>
          <a:p>
            <a:r>
              <a:rPr lang="it-IT" sz="1700" dirty="0">
                <a:hlinkClick r:id="rId6"/>
              </a:rPr>
              <a:t>https://aws.amazon.com/it/hpc/</a:t>
            </a:r>
            <a:endParaRPr lang="it-IT" sz="1700" dirty="0"/>
          </a:p>
          <a:p>
            <a:r>
              <a:rPr lang="it-IT" sz="1700" dirty="0">
                <a:hlinkClick r:id="rId7"/>
              </a:rPr>
              <a:t>https://cloud.google.com/solutions/architecture/highperformancecomputing</a:t>
            </a:r>
            <a:endParaRPr lang="it-IT" sz="1700" dirty="0"/>
          </a:p>
          <a:p>
            <a:pPr marL="0" indent="0">
              <a:buNone/>
            </a:pPr>
            <a:endParaRPr lang="it-IT" sz="1400" dirty="0"/>
          </a:p>
          <a:p>
            <a:endParaRPr lang="it-IT" sz="1400" dirty="0"/>
          </a:p>
          <a:p>
            <a:endParaRPr lang="it-IT" sz="1400" dirty="0"/>
          </a:p>
          <a:p>
            <a:pPr marL="0" indent="0">
              <a:buNone/>
            </a:pPr>
            <a:endParaRPr lang="it-IT" sz="1400" dirty="0"/>
          </a:p>
          <a:p>
            <a:pPr marL="0" indent="0">
              <a:buNone/>
            </a:pPr>
            <a:endParaRPr lang="it-IT" sz="1400"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377058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4369"/>
          </a:xfrm>
        </p:spPr>
        <p:txBody>
          <a:bodyPr>
            <a:normAutofit fontScale="90000"/>
          </a:bodyPr>
          <a:lstStyle/>
          <a:p>
            <a:r>
              <a:rPr lang="it-IT" dirty="0" err="1"/>
              <a:t>Teraproc</a:t>
            </a:r>
            <a:r>
              <a:rPr lang="it-IT" dirty="0"/>
              <a:t>: R Analytics cluster and GPU </a:t>
            </a:r>
            <a:r>
              <a:rPr lang="it-IT" dirty="0" err="1"/>
              <a:t>as</a:t>
            </a:r>
            <a:r>
              <a:rPr lang="it-IT" dirty="0"/>
              <a:t>-a-service</a:t>
            </a:r>
          </a:p>
        </p:txBody>
      </p:sp>
      <p:sp>
        <p:nvSpPr>
          <p:cNvPr id="3" name="Content Placeholder 2"/>
          <p:cNvSpPr>
            <a:spLocks noGrp="1"/>
          </p:cNvSpPr>
          <p:nvPr>
            <p:ph idx="1"/>
          </p:nvPr>
        </p:nvSpPr>
        <p:spPr>
          <a:xfrm>
            <a:off x="838200" y="1569494"/>
            <a:ext cx="10515600" cy="4558174"/>
          </a:xfrm>
        </p:spPr>
        <p:txBody>
          <a:bodyPr>
            <a:normAutofit fontScale="77500" lnSpcReduction="20000"/>
          </a:bodyPr>
          <a:lstStyle/>
          <a:p>
            <a:r>
              <a:rPr lang="it-IT" sz="3800" dirty="0"/>
              <a:t> </a:t>
            </a:r>
            <a:r>
              <a:rPr lang="it-IT" sz="3300" dirty="0"/>
              <a:t>A complete R </a:t>
            </a:r>
            <a:r>
              <a:rPr lang="it-IT" sz="3300" dirty="0" err="1"/>
              <a:t>environment</a:t>
            </a:r>
            <a:endParaRPr lang="it-IT" sz="3300" dirty="0"/>
          </a:p>
          <a:p>
            <a:r>
              <a:rPr lang="it-IT" sz="3300" dirty="0"/>
              <a:t> No </a:t>
            </a:r>
            <a:r>
              <a:rPr lang="it-IT" sz="3300" dirty="0" err="1"/>
              <a:t>infrastructure</a:t>
            </a:r>
            <a:r>
              <a:rPr lang="it-IT" sz="3300" dirty="0"/>
              <a:t> </a:t>
            </a:r>
            <a:r>
              <a:rPr lang="it-IT" sz="3300" dirty="0" err="1"/>
              <a:t>required</a:t>
            </a:r>
            <a:endParaRPr lang="it-IT" sz="3300" dirty="0"/>
          </a:p>
          <a:p>
            <a:r>
              <a:rPr lang="it-IT" sz="3300" dirty="0"/>
              <a:t> </a:t>
            </a:r>
            <a:r>
              <a:rPr lang="it-IT" sz="3300" dirty="0" err="1"/>
              <a:t>Cost</a:t>
            </a:r>
            <a:r>
              <a:rPr lang="it-IT" sz="3300" dirty="0"/>
              <a:t> </a:t>
            </a:r>
            <a:r>
              <a:rPr lang="it-IT" sz="3300" dirty="0" err="1"/>
              <a:t>effective</a:t>
            </a:r>
            <a:r>
              <a:rPr lang="it-IT" sz="3300" dirty="0"/>
              <a:t> by </a:t>
            </a:r>
            <a:r>
              <a:rPr lang="it-IT" sz="3300" dirty="0" err="1"/>
              <a:t>leveraging</a:t>
            </a:r>
            <a:r>
              <a:rPr lang="it-IT" sz="3300" dirty="0"/>
              <a:t> AWS Spot </a:t>
            </a:r>
            <a:r>
              <a:rPr lang="it-IT" sz="3300" dirty="0" err="1"/>
              <a:t>Instances</a:t>
            </a:r>
            <a:endParaRPr lang="it-IT" sz="3300" dirty="0"/>
          </a:p>
          <a:p>
            <a:r>
              <a:rPr lang="it-IT" sz="3300" dirty="0"/>
              <a:t> </a:t>
            </a:r>
            <a:r>
              <a:rPr lang="it-IT" sz="3300" dirty="0" err="1"/>
              <a:t>Cloud-friendly</a:t>
            </a:r>
            <a:r>
              <a:rPr lang="it-IT" sz="3300" dirty="0"/>
              <a:t> auto-</a:t>
            </a:r>
            <a:r>
              <a:rPr lang="it-IT" sz="3300" dirty="0" err="1"/>
              <a:t>scaling</a:t>
            </a:r>
            <a:endParaRPr lang="it-IT" sz="3300" dirty="0"/>
          </a:p>
          <a:p>
            <a:r>
              <a:rPr lang="it-IT" sz="3300" dirty="0"/>
              <a:t> General-</a:t>
            </a:r>
            <a:r>
              <a:rPr lang="it-IT" sz="3300" dirty="0" err="1"/>
              <a:t>purpose</a:t>
            </a:r>
            <a:r>
              <a:rPr lang="it-IT" sz="3300" dirty="0"/>
              <a:t> GPU </a:t>
            </a:r>
            <a:r>
              <a:rPr lang="it-IT" sz="3300" dirty="0" err="1"/>
              <a:t>support</a:t>
            </a:r>
            <a:r>
              <a:rPr lang="it-IT" sz="3300" dirty="0"/>
              <a:t> for R model </a:t>
            </a:r>
            <a:r>
              <a:rPr lang="it-IT" sz="3300" dirty="0" err="1"/>
              <a:t>acceleration</a:t>
            </a:r>
            <a:endParaRPr lang="it-IT" sz="3300" dirty="0"/>
          </a:p>
          <a:p>
            <a:r>
              <a:rPr lang="it-IT" sz="3300" dirty="0"/>
              <a:t> </a:t>
            </a:r>
            <a:r>
              <a:rPr lang="it-IT" sz="3300" dirty="0" err="1"/>
              <a:t>BatchJobs</a:t>
            </a:r>
            <a:r>
              <a:rPr lang="it-IT" sz="3300" dirty="0"/>
              <a:t> </a:t>
            </a:r>
            <a:r>
              <a:rPr lang="it-IT" sz="3300" dirty="0" err="1"/>
              <a:t>enhancements</a:t>
            </a:r>
            <a:r>
              <a:rPr lang="it-IT" sz="3300" dirty="0"/>
              <a:t> to mix </a:t>
            </a:r>
            <a:r>
              <a:rPr lang="it-IT" sz="3300" dirty="0" err="1"/>
              <a:t>distributed</a:t>
            </a:r>
            <a:r>
              <a:rPr lang="it-IT" sz="3300" dirty="0"/>
              <a:t> </a:t>
            </a:r>
            <a:r>
              <a:rPr lang="it-IT" sz="3300" dirty="0" err="1"/>
              <a:t>Rmpi</a:t>
            </a:r>
            <a:r>
              <a:rPr lang="it-IT" sz="3300" dirty="0"/>
              <a:t> and serial </a:t>
            </a:r>
            <a:r>
              <a:rPr lang="it-IT" sz="3300" dirty="0" err="1"/>
              <a:t>jobs</a:t>
            </a:r>
            <a:endParaRPr lang="it-IT" sz="3300" dirty="0"/>
          </a:p>
          <a:p>
            <a:r>
              <a:rPr lang="it-IT" sz="3300" dirty="0"/>
              <a:t> Multi-</a:t>
            </a:r>
            <a:r>
              <a:rPr lang="it-IT" sz="3300" dirty="0" err="1"/>
              <a:t>user</a:t>
            </a:r>
            <a:r>
              <a:rPr lang="it-IT" sz="3300" dirty="0"/>
              <a:t> clusters</a:t>
            </a:r>
          </a:p>
          <a:p>
            <a:pPr marL="0" indent="0">
              <a:buNone/>
            </a:pPr>
            <a:endParaRPr lang="it-IT" dirty="0"/>
          </a:p>
          <a:p>
            <a:pPr marL="0" indent="0">
              <a:buNone/>
            </a:pPr>
            <a:endParaRPr lang="it-IT" dirty="0"/>
          </a:p>
          <a:p>
            <a:pPr marL="0" indent="0">
              <a:buNone/>
            </a:pPr>
            <a:r>
              <a:rPr lang="it-IT" sz="1800" b="1" dirty="0" err="1"/>
              <a:t>References</a:t>
            </a:r>
            <a:r>
              <a:rPr lang="it-IT" sz="1800" b="1" dirty="0"/>
              <a:t>:</a:t>
            </a:r>
            <a:endParaRPr lang="it-IT" sz="1800" dirty="0"/>
          </a:p>
          <a:p>
            <a:r>
              <a:rPr lang="it-IT" sz="1800" dirty="0">
                <a:hlinkClick r:id="rId2"/>
              </a:rPr>
              <a:t>http://www.teraproc.com/front-page-posts/r-on-demand/</a:t>
            </a:r>
            <a:endParaRPr lang="it-IT" sz="1800" dirty="0"/>
          </a:p>
          <a:p>
            <a:r>
              <a:rPr lang="it-IT" sz="1800" dirty="0">
                <a:hlinkClick r:id="rId3"/>
              </a:rPr>
              <a:t>http://devblogs.nvidia.com/parallelforall/gpu-accelerated-r-cloud-teraproc-cluster-service/</a:t>
            </a:r>
            <a:endParaRPr lang="it-IT" sz="1800" dirty="0"/>
          </a:p>
        </p:txBody>
      </p:sp>
    </p:spTree>
    <p:extLst>
      <p:ext uri="{BB962C8B-B14F-4D97-AF65-F5344CB8AC3E}">
        <p14:creationId xmlns:p14="http://schemas.microsoft.com/office/powerpoint/2010/main" val="26839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Machine Learning and </a:t>
            </a:r>
            <a:r>
              <a:rPr lang="it-IT" dirty="0" err="1"/>
              <a:t>Wearable</a:t>
            </a:r>
            <a:r>
              <a:rPr lang="it-IT" dirty="0"/>
              <a:t> </a:t>
            </a:r>
            <a:r>
              <a:rPr lang="it-IT" dirty="0" err="1"/>
              <a:t>Devices</a:t>
            </a:r>
            <a:endParaRPr lang="it-IT" dirty="0"/>
          </a:p>
        </p:txBody>
      </p:sp>
      <p:sp>
        <p:nvSpPr>
          <p:cNvPr id="3" name="Content Placeholder 2"/>
          <p:cNvSpPr>
            <a:spLocks noGrp="1"/>
          </p:cNvSpPr>
          <p:nvPr>
            <p:ph idx="1"/>
          </p:nvPr>
        </p:nvSpPr>
        <p:spPr/>
        <p:txBody>
          <a:bodyPr>
            <a:normAutofit fontScale="85000" lnSpcReduction="20000"/>
          </a:bodyPr>
          <a:lstStyle/>
          <a:p>
            <a:r>
              <a:rPr lang="it-IT" dirty="0">
                <a:hlinkClick r:id="rId2"/>
              </a:rPr>
              <a:t>http://www.wareable.com/wearable-tech/machine-learning-wearable-data-sensors-2015</a:t>
            </a:r>
            <a:endParaRPr lang="it-IT" dirty="0"/>
          </a:p>
          <a:p>
            <a:r>
              <a:rPr lang="it-IT" dirty="0">
                <a:hlinkClick r:id="rId3"/>
              </a:rPr>
              <a:t>http://www.wired.com/insights/2014/12/wearing-your-intelligence/</a:t>
            </a:r>
            <a:endParaRPr lang="it-IT" dirty="0"/>
          </a:p>
          <a:p>
            <a:r>
              <a:rPr lang="it-IT" dirty="0">
                <a:hlinkClick r:id="rId4"/>
              </a:rPr>
              <a:t>http://insidebigdata.com/2014/06/13/big-data-opportunity-wearables/</a:t>
            </a:r>
            <a:endParaRPr lang="it-IT" dirty="0"/>
          </a:p>
          <a:p>
            <a:r>
              <a:rPr lang="it-IT" dirty="0">
                <a:hlinkClick r:id="rId5"/>
              </a:rPr>
              <a:t>http://focusmotion.io/</a:t>
            </a:r>
            <a:endParaRPr lang="it-IT" dirty="0"/>
          </a:p>
          <a:p>
            <a:r>
              <a:rPr lang="it-IT" dirty="0">
                <a:hlinkClick r:id="rId6"/>
              </a:rPr>
              <a:t>https://www.atlaswearables.com/</a:t>
            </a:r>
            <a:endParaRPr lang="it-IT" dirty="0"/>
          </a:p>
          <a:p>
            <a:r>
              <a:rPr lang="it-IT" dirty="0">
                <a:hlinkClick r:id="rId7"/>
              </a:rPr>
              <a:t>http://dms.ife.ee.ethz.ch/index.php/attachments/single/687</a:t>
            </a:r>
            <a:endParaRPr lang="it-IT" dirty="0"/>
          </a:p>
          <a:p>
            <a:r>
              <a:rPr lang="it-IT" dirty="0">
                <a:hlinkClick r:id="rId8"/>
              </a:rPr>
              <a:t>http://www.algorithms.io/</a:t>
            </a:r>
            <a:endParaRPr lang="it-IT" dirty="0"/>
          </a:p>
          <a:p>
            <a:r>
              <a:rPr lang="it-IT" dirty="0">
                <a:hlinkClick r:id="rId9"/>
              </a:rPr>
              <a:t>http://www.mdpi.com/1424-8220/14/6/10691/pdf</a:t>
            </a:r>
            <a:endParaRPr lang="it-IT" dirty="0"/>
          </a:p>
          <a:p>
            <a:r>
              <a:rPr lang="it-IT" dirty="0">
                <a:hlinkClick r:id="rId10"/>
              </a:rPr>
              <a:t>https://www.youtube.com/watch?v=u5oTz1e5qqE</a:t>
            </a:r>
            <a:endParaRPr lang="it-IT" dirty="0"/>
          </a:p>
          <a:p>
            <a:r>
              <a:rPr lang="it-IT" dirty="0">
                <a:hlinkClick r:id="rId11"/>
              </a:rPr>
              <a:t>http://www.marketing-farmaceutico.com/mobile-pharma/2015/wearable-device-big-data/</a:t>
            </a: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endParaRPr lang="it-IT" dirty="0"/>
          </a:p>
          <a:p>
            <a:endParaRPr lang="it-IT" dirty="0"/>
          </a:p>
          <a:p>
            <a:endParaRPr lang="it-IT" dirty="0"/>
          </a:p>
        </p:txBody>
      </p:sp>
    </p:spTree>
    <p:extLst>
      <p:ext uri="{BB962C8B-B14F-4D97-AF65-F5344CB8AC3E}">
        <p14:creationId xmlns:p14="http://schemas.microsoft.com/office/powerpoint/2010/main" val="271974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Machine Learning Eco-</a:t>
            </a:r>
            <a:r>
              <a:rPr lang="it-IT" dirty="0" err="1"/>
              <a:t>system</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559" y="1381929"/>
            <a:ext cx="7739481" cy="4951674"/>
          </a:xfrm>
          <a:prstGeom prst="rect">
            <a:avLst/>
          </a:prstGeom>
        </p:spPr>
      </p:pic>
      <p:sp>
        <p:nvSpPr>
          <p:cNvPr id="5" name="TextBox 4"/>
          <p:cNvSpPr txBox="1"/>
          <p:nvPr/>
        </p:nvSpPr>
        <p:spPr>
          <a:xfrm>
            <a:off x="499817" y="6411529"/>
            <a:ext cx="6257243" cy="461665"/>
          </a:xfrm>
          <a:prstGeom prst="rect">
            <a:avLst/>
          </a:prstGeom>
          <a:noFill/>
        </p:spPr>
        <p:txBody>
          <a:bodyPr wrap="square" rtlCol="0">
            <a:spAutoFit/>
          </a:bodyPr>
          <a:lstStyle/>
          <a:p>
            <a:r>
              <a:rPr lang="it-IT" sz="1200" dirty="0">
                <a:hlinkClick r:id="rId3"/>
              </a:rPr>
              <a:t>http://www.datasciencecentral.com/profiles/blogs/a-tour-of-machine-learning-algorithms-1</a:t>
            </a:r>
            <a:endParaRPr lang="it-IT" sz="1200" dirty="0"/>
          </a:p>
          <a:p>
            <a:endParaRPr lang="it-IT" sz="1200" dirty="0"/>
          </a:p>
        </p:txBody>
      </p:sp>
    </p:spTree>
    <p:extLst>
      <p:ext uri="{BB962C8B-B14F-4D97-AF65-F5344CB8AC3E}">
        <p14:creationId xmlns:p14="http://schemas.microsoft.com/office/powerpoint/2010/main" val="60444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Machine Learning Eco-</a:t>
            </a:r>
            <a:r>
              <a:rPr lang="it-IT" dirty="0" err="1"/>
              <a:t>system</a:t>
            </a:r>
            <a:r>
              <a:rPr lang="it-IT" dirty="0"/>
              <a:t> (2)</a:t>
            </a:r>
          </a:p>
        </p:txBody>
      </p:sp>
      <p:sp>
        <p:nvSpPr>
          <p:cNvPr id="3" name="Content Placeholder 2"/>
          <p:cNvSpPr>
            <a:spLocks noGrp="1"/>
          </p:cNvSpPr>
          <p:nvPr>
            <p:ph idx="1"/>
          </p:nvPr>
        </p:nvSpPr>
        <p:spPr/>
        <p:txBody>
          <a:bodyPr/>
          <a:lstStyle/>
          <a:p>
            <a:r>
              <a:rPr lang="it-IT" dirty="0" err="1"/>
              <a:t>As</a:t>
            </a:r>
            <a:r>
              <a:rPr lang="it-IT" dirty="0"/>
              <a:t> </a:t>
            </a:r>
            <a:r>
              <a:rPr lang="it-IT" dirty="0" err="1"/>
              <a:t>shown</a:t>
            </a:r>
            <a:r>
              <a:rPr lang="it-IT" dirty="0"/>
              <a:t> in the </a:t>
            </a:r>
            <a:r>
              <a:rPr lang="it-IT" dirty="0" err="1"/>
              <a:t>previous</a:t>
            </a:r>
            <a:r>
              <a:rPr lang="it-IT" dirty="0"/>
              <a:t> slide, the machine </a:t>
            </a:r>
            <a:r>
              <a:rPr lang="it-IT" dirty="0" err="1"/>
              <a:t>learning</a:t>
            </a:r>
            <a:r>
              <a:rPr lang="it-IT" dirty="0"/>
              <a:t> eco-</a:t>
            </a:r>
            <a:r>
              <a:rPr lang="it-IT" dirty="0" err="1"/>
              <a:t>system</a:t>
            </a:r>
            <a:r>
              <a:rPr lang="it-IT" dirty="0"/>
              <a:t> </a:t>
            </a:r>
            <a:r>
              <a:rPr lang="it-IT" dirty="0" err="1"/>
              <a:t>is</a:t>
            </a:r>
            <a:r>
              <a:rPr lang="it-IT" dirty="0"/>
              <a:t> </a:t>
            </a:r>
            <a:r>
              <a:rPr lang="it-IT" dirty="0" err="1"/>
              <a:t>remarkably</a:t>
            </a:r>
            <a:r>
              <a:rPr lang="it-IT" dirty="0"/>
              <a:t> large and </a:t>
            </a:r>
            <a:r>
              <a:rPr lang="it-IT" dirty="0" err="1"/>
              <a:t>diversified</a:t>
            </a:r>
            <a:endParaRPr lang="it-IT" dirty="0"/>
          </a:p>
          <a:p>
            <a:r>
              <a:rPr lang="it-IT" dirty="0"/>
              <a:t>The </a:t>
            </a:r>
            <a:r>
              <a:rPr lang="it-IT" dirty="0" err="1"/>
              <a:t>diagram</a:t>
            </a:r>
            <a:r>
              <a:rPr lang="it-IT" dirty="0"/>
              <a:t> </a:t>
            </a:r>
            <a:r>
              <a:rPr lang="it-IT" dirty="0" err="1"/>
              <a:t>shown</a:t>
            </a:r>
            <a:r>
              <a:rPr lang="it-IT" dirty="0"/>
              <a:t> in </a:t>
            </a:r>
            <a:r>
              <a:rPr lang="it-IT" dirty="0" err="1"/>
              <a:t>previous</a:t>
            </a:r>
            <a:r>
              <a:rPr lang="it-IT" dirty="0"/>
              <a:t> slide </a:t>
            </a:r>
            <a:r>
              <a:rPr lang="it-IT" dirty="0" err="1"/>
              <a:t>is</a:t>
            </a:r>
            <a:r>
              <a:rPr lang="it-IT" dirty="0"/>
              <a:t> </a:t>
            </a:r>
            <a:r>
              <a:rPr lang="it-IT" dirty="0" err="1"/>
              <a:t>anyway</a:t>
            </a:r>
            <a:r>
              <a:rPr lang="it-IT" dirty="0"/>
              <a:t> incomplete, </a:t>
            </a:r>
            <a:r>
              <a:rPr lang="it-IT" dirty="0" err="1"/>
              <a:t>as</a:t>
            </a:r>
            <a:r>
              <a:rPr lang="it-IT" dirty="0"/>
              <a:t> </a:t>
            </a:r>
            <a:r>
              <a:rPr lang="it-IT" dirty="0" err="1"/>
              <a:t>it</a:t>
            </a:r>
            <a:r>
              <a:rPr lang="it-IT" dirty="0"/>
              <a:t> </a:t>
            </a:r>
            <a:r>
              <a:rPr lang="it-IT" dirty="0" err="1"/>
              <a:t>is</a:t>
            </a:r>
            <a:r>
              <a:rPr lang="it-IT" dirty="0"/>
              <a:t> </a:t>
            </a:r>
            <a:r>
              <a:rPr lang="it-IT" dirty="0" err="1"/>
              <a:t>missing</a:t>
            </a:r>
            <a:r>
              <a:rPr lang="it-IT" dirty="0"/>
              <a:t> of Time Series Analysis and </a:t>
            </a:r>
            <a:r>
              <a:rPr lang="it-IT" dirty="0" err="1"/>
              <a:t>Survival</a:t>
            </a:r>
            <a:r>
              <a:rPr lang="it-IT" dirty="0"/>
              <a:t> Analysis for </a:t>
            </a:r>
            <a:r>
              <a:rPr lang="it-IT" dirty="0" err="1"/>
              <a:t>example</a:t>
            </a:r>
            <a:endParaRPr lang="it-IT" dirty="0"/>
          </a:p>
          <a:p>
            <a:r>
              <a:rPr lang="it-IT" dirty="0" err="1"/>
              <a:t>Generally</a:t>
            </a:r>
            <a:r>
              <a:rPr lang="it-IT" dirty="0"/>
              <a:t> </a:t>
            </a:r>
            <a:r>
              <a:rPr lang="it-IT" dirty="0" err="1"/>
              <a:t>speaking</a:t>
            </a:r>
            <a:r>
              <a:rPr lang="it-IT" dirty="0"/>
              <a:t>, the data </a:t>
            </a:r>
            <a:r>
              <a:rPr lang="it-IT" dirty="0" err="1"/>
              <a:t>analysis</a:t>
            </a:r>
            <a:r>
              <a:rPr lang="it-IT" dirty="0"/>
              <a:t> </a:t>
            </a:r>
            <a:r>
              <a:rPr lang="it-IT" dirty="0" err="1"/>
              <a:t>workflow</a:t>
            </a:r>
            <a:r>
              <a:rPr lang="it-IT" dirty="0"/>
              <a:t> </a:t>
            </a:r>
            <a:r>
              <a:rPr lang="it-IT" dirty="0" err="1"/>
              <a:t>encompasses</a:t>
            </a:r>
            <a:r>
              <a:rPr lang="it-IT" dirty="0"/>
              <a:t> </a:t>
            </a:r>
            <a:r>
              <a:rPr lang="it-IT" dirty="0" err="1"/>
              <a:t>also</a:t>
            </a:r>
            <a:r>
              <a:rPr lang="it-IT" dirty="0"/>
              <a:t> </a:t>
            </a:r>
            <a:r>
              <a:rPr lang="it-IT" dirty="0" err="1"/>
              <a:t>complex</a:t>
            </a:r>
            <a:r>
              <a:rPr lang="it-IT" dirty="0"/>
              <a:t> data </a:t>
            </a:r>
            <a:r>
              <a:rPr lang="it-IT" dirty="0" err="1"/>
              <a:t>collection</a:t>
            </a:r>
            <a:r>
              <a:rPr lang="it-IT" dirty="0"/>
              <a:t>, data </a:t>
            </a:r>
            <a:r>
              <a:rPr lang="it-IT" dirty="0" err="1"/>
              <a:t>clean</a:t>
            </a:r>
            <a:r>
              <a:rPr lang="it-IT" dirty="0"/>
              <a:t>-up and data </a:t>
            </a:r>
            <a:r>
              <a:rPr lang="it-IT" dirty="0" err="1"/>
              <a:t>storage</a:t>
            </a:r>
            <a:r>
              <a:rPr lang="it-IT" dirty="0"/>
              <a:t> </a:t>
            </a:r>
            <a:r>
              <a:rPr lang="it-IT" dirty="0" err="1"/>
              <a:t>technique</a:t>
            </a:r>
            <a:r>
              <a:rPr lang="it-IT" dirty="0"/>
              <a:t> </a:t>
            </a:r>
            <a:r>
              <a:rPr lang="it-IT" dirty="0" err="1"/>
              <a:t>algorithms</a:t>
            </a:r>
            <a:r>
              <a:rPr lang="it-IT" dirty="0"/>
              <a:t>, </a:t>
            </a:r>
            <a:r>
              <a:rPr lang="it-IT" dirty="0" err="1"/>
              <a:t>frameworks</a:t>
            </a:r>
            <a:r>
              <a:rPr lang="it-IT" dirty="0"/>
              <a:t> and </a:t>
            </a:r>
            <a:r>
              <a:rPr lang="it-IT" dirty="0" err="1"/>
              <a:t>infrastructures</a:t>
            </a:r>
            <a:endParaRPr lang="it-IT" dirty="0"/>
          </a:p>
        </p:txBody>
      </p:sp>
    </p:spTree>
    <p:extLst>
      <p:ext uri="{BB962C8B-B14F-4D97-AF65-F5344CB8AC3E}">
        <p14:creationId xmlns:p14="http://schemas.microsoft.com/office/powerpoint/2010/main" val="1875987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z="3600" dirty="0"/>
              <a:t>Machine Learning Model Generation and </a:t>
            </a:r>
            <a:r>
              <a:rPr lang="it-IT" sz="3600" dirty="0" err="1"/>
              <a:t>Scoring</a:t>
            </a:r>
            <a:endParaRPr lang="it-IT" sz="3600" dirty="0"/>
          </a:p>
        </p:txBody>
      </p:sp>
      <p:pic>
        <p:nvPicPr>
          <p:cNvPr id="4" name="Picture 2" descr="C:\Users\egargio\Documents\BackupPC\OpticalNetworks\Analytics\pmmloverview20121218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209" y="2498210"/>
            <a:ext cx="4023465" cy="348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961901" y="1785197"/>
            <a:ext cx="8991885" cy="4739759"/>
          </a:xfrm>
          <a:prstGeom prst="rect">
            <a:avLst/>
          </a:prstGeom>
          <a:noFill/>
        </p:spPr>
        <p:txBody>
          <a:bodyPr wrap="none" rtlCol="0">
            <a:spAutoFit/>
          </a:bodyPr>
          <a:lstStyle/>
          <a:p>
            <a:pPr marL="285750" indent="-285750">
              <a:buFont typeface="Arial" panose="020B0604020202020204" pitchFamily="34" charset="0"/>
              <a:buChar char="•"/>
            </a:pPr>
            <a:r>
              <a:rPr lang="it-IT" dirty="0"/>
              <a:t>The </a:t>
            </a:r>
            <a:r>
              <a:rPr lang="it-IT" dirty="0" err="1"/>
              <a:t>separation</a:t>
            </a:r>
            <a:r>
              <a:rPr lang="it-IT" dirty="0"/>
              <a:t> of model generation and </a:t>
            </a:r>
            <a:r>
              <a:rPr lang="it-IT" dirty="0" err="1"/>
              <a:t>scoring</a:t>
            </a:r>
            <a:r>
              <a:rPr lang="it-IT" dirty="0"/>
              <a:t> </a:t>
            </a:r>
            <a:r>
              <a:rPr lang="it-IT" dirty="0" err="1"/>
              <a:t>allows</a:t>
            </a:r>
            <a:r>
              <a:rPr lang="it-IT" dirty="0"/>
              <a:t> for </a:t>
            </a:r>
            <a:r>
              <a:rPr lang="it-IT" dirty="0" err="1"/>
              <a:t>diversified</a:t>
            </a:r>
            <a:r>
              <a:rPr lang="it-IT" dirty="0"/>
              <a:t> </a:t>
            </a:r>
            <a:r>
              <a:rPr lang="it-IT" dirty="0" err="1"/>
              <a:t>requirements</a:t>
            </a:r>
            <a:r>
              <a:rPr lang="it-IT" dirty="0"/>
              <a:t> on the </a:t>
            </a:r>
          </a:p>
          <a:p>
            <a:r>
              <a:rPr lang="it-IT" dirty="0"/>
              <a:t>      </a:t>
            </a:r>
            <a:r>
              <a:rPr lang="it-IT" dirty="0" err="1"/>
              <a:t>platforms</a:t>
            </a:r>
            <a:r>
              <a:rPr lang="it-IT" dirty="0"/>
              <a:t> </a:t>
            </a:r>
            <a:r>
              <a:rPr lang="it-IT" dirty="0" err="1"/>
              <a:t>where</a:t>
            </a:r>
            <a:r>
              <a:rPr lang="it-IT" dirty="0"/>
              <a:t> </a:t>
            </a:r>
            <a:r>
              <a:rPr lang="it-IT" dirty="0" err="1"/>
              <a:t>such</a:t>
            </a:r>
            <a:r>
              <a:rPr lang="it-IT" dirty="0"/>
              <a:t> </a:t>
            </a:r>
            <a:r>
              <a:rPr lang="it-IT" dirty="0" err="1"/>
              <a:t>two</a:t>
            </a:r>
            <a:r>
              <a:rPr lang="it-IT" dirty="0"/>
              <a:t>  </a:t>
            </a:r>
            <a:r>
              <a:rPr lang="it-IT" dirty="0" err="1"/>
              <a:t>operations</a:t>
            </a:r>
            <a:r>
              <a:rPr lang="it-IT" dirty="0"/>
              <a:t> (model generation and </a:t>
            </a:r>
            <a:r>
              <a:rPr lang="it-IT" dirty="0" err="1"/>
              <a:t>scoring</a:t>
            </a:r>
            <a:r>
              <a:rPr lang="it-IT" dirty="0"/>
              <a:t>) </a:t>
            </a:r>
            <a:r>
              <a:rPr lang="it-IT" dirty="0" err="1"/>
              <a:t>run</a:t>
            </a:r>
            <a:endParaRPr lang="it-IT" dirty="0"/>
          </a:p>
          <a:p>
            <a:endParaRPr lang="it-IT" dirty="0"/>
          </a:p>
          <a:p>
            <a:pPr marL="285750" indent="-285750">
              <a:buFont typeface="Arial" panose="020B0604020202020204" pitchFamily="34" charset="0"/>
              <a:buChar char="•"/>
            </a:pPr>
            <a:r>
              <a:rPr lang="it-IT" dirty="0"/>
              <a:t>On the </a:t>
            </a:r>
            <a:r>
              <a:rPr lang="it-IT" dirty="0" err="1"/>
              <a:t>other</a:t>
            </a:r>
            <a:r>
              <a:rPr lang="it-IT" dirty="0"/>
              <a:t> </a:t>
            </a:r>
            <a:r>
              <a:rPr lang="it-IT" dirty="0" err="1"/>
              <a:t>hand</a:t>
            </a:r>
            <a:r>
              <a:rPr lang="it-IT" dirty="0"/>
              <a:t>, </a:t>
            </a:r>
            <a:r>
              <a:rPr lang="it-IT" dirty="0" err="1"/>
              <a:t>if</a:t>
            </a:r>
            <a:r>
              <a:rPr lang="it-IT" dirty="0"/>
              <a:t> </a:t>
            </a:r>
            <a:r>
              <a:rPr lang="it-IT" dirty="0" err="1"/>
              <a:t>complex</a:t>
            </a:r>
            <a:r>
              <a:rPr lang="it-IT" dirty="0"/>
              <a:t> </a:t>
            </a:r>
            <a:r>
              <a:rPr lang="it-IT" dirty="0" err="1"/>
              <a:t>models</a:t>
            </a:r>
            <a:r>
              <a:rPr lang="it-IT" dirty="0"/>
              <a:t> </a:t>
            </a:r>
            <a:r>
              <a:rPr lang="it-IT" dirty="0" err="1"/>
              <a:t>need</a:t>
            </a:r>
            <a:r>
              <a:rPr lang="it-IT" dirty="0"/>
              <a:t> to be (re)-</a:t>
            </a:r>
            <a:r>
              <a:rPr lang="it-IT" dirty="0" err="1"/>
              <a:t>generated</a:t>
            </a:r>
            <a:r>
              <a:rPr lang="it-IT" dirty="0"/>
              <a:t> on </a:t>
            </a:r>
          </a:p>
          <a:p>
            <a:r>
              <a:rPr lang="it-IT" dirty="0"/>
              <a:t>      </a:t>
            </a:r>
            <a:r>
              <a:rPr lang="it-IT" dirty="0" err="1"/>
              <a:t>embedded</a:t>
            </a:r>
            <a:r>
              <a:rPr lang="it-IT" dirty="0"/>
              <a:t> hardware </a:t>
            </a:r>
            <a:r>
              <a:rPr lang="it-IT" dirty="0" err="1"/>
              <a:t>platforms</a:t>
            </a:r>
            <a:r>
              <a:rPr lang="it-IT" dirty="0"/>
              <a:t> (</a:t>
            </a:r>
            <a:r>
              <a:rPr lang="it-IT" dirty="0" err="1"/>
              <a:t>such</a:t>
            </a:r>
            <a:r>
              <a:rPr lang="it-IT" dirty="0"/>
              <a:t> </a:t>
            </a:r>
            <a:r>
              <a:rPr lang="it-IT" dirty="0" err="1"/>
              <a:t>as</a:t>
            </a:r>
            <a:r>
              <a:rPr lang="it-IT" dirty="0"/>
              <a:t> </a:t>
            </a:r>
            <a:r>
              <a:rPr lang="it-IT" dirty="0" err="1"/>
              <a:t>wearable</a:t>
            </a:r>
            <a:r>
              <a:rPr lang="it-IT" dirty="0"/>
              <a:t> </a:t>
            </a:r>
            <a:r>
              <a:rPr lang="it-IT" dirty="0" err="1"/>
              <a:t>devices</a:t>
            </a:r>
            <a:r>
              <a:rPr lang="it-IT" dirty="0"/>
              <a:t>), </a:t>
            </a:r>
            <a:r>
              <a:rPr lang="it-IT" dirty="0" err="1"/>
              <a:t>specific</a:t>
            </a:r>
            <a:r>
              <a:rPr lang="it-IT" dirty="0"/>
              <a:t> </a:t>
            </a:r>
          </a:p>
          <a:p>
            <a:r>
              <a:rPr lang="it-IT" dirty="0"/>
              <a:t>      </a:t>
            </a:r>
            <a:r>
              <a:rPr lang="it-IT" dirty="0" err="1"/>
              <a:t>optimizations</a:t>
            </a:r>
            <a:r>
              <a:rPr lang="it-IT" dirty="0"/>
              <a:t> </a:t>
            </a:r>
            <a:r>
              <a:rPr lang="it-IT" dirty="0" err="1"/>
              <a:t>have</a:t>
            </a:r>
            <a:r>
              <a:rPr lang="it-IT" dirty="0"/>
              <a:t> to be </a:t>
            </a:r>
            <a:r>
              <a:rPr lang="it-IT" dirty="0" err="1"/>
              <a:t>implemented</a:t>
            </a:r>
            <a:r>
              <a:rPr lang="it-IT" dirty="0"/>
              <a:t>, </a:t>
            </a:r>
            <a:r>
              <a:rPr lang="it-IT" dirty="0" err="1"/>
              <a:t>as</a:t>
            </a:r>
            <a:r>
              <a:rPr lang="it-IT" dirty="0"/>
              <a:t> </a:t>
            </a:r>
            <a:r>
              <a:rPr lang="it-IT" dirty="0" err="1"/>
              <a:t>previously</a:t>
            </a:r>
            <a:r>
              <a:rPr lang="it-IT" dirty="0"/>
              <a:t> </a:t>
            </a:r>
            <a:r>
              <a:rPr lang="it-IT" dirty="0" err="1"/>
              <a:t>outlined</a:t>
            </a:r>
            <a:endParaRPr lang="it-IT" dirty="0"/>
          </a:p>
          <a:p>
            <a:endParaRPr lang="it-IT" dirty="0"/>
          </a:p>
          <a:p>
            <a:pPr marL="285750" indent="-285750">
              <a:buFont typeface="Arial" panose="020B0604020202020204" pitchFamily="34" charset="0"/>
              <a:buChar char="•"/>
            </a:pPr>
            <a:r>
              <a:rPr lang="it-IT" dirty="0" err="1"/>
              <a:t>If</a:t>
            </a:r>
            <a:r>
              <a:rPr lang="it-IT" dirty="0"/>
              <a:t> a </a:t>
            </a:r>
            <a:r>
              <a:rPr lang="it-IT" dirty="0" err="1"/>
              <a:t>specific</a:t>
            </a:r>
            <a:r>
              <a:rPr lang="it-IT" dirty="0"/>
              <a:t> </a:t>
            </a:r>
            <a:r>
              <a:rPr lang="it-IT" dirty="0" err="1"/>
              <a:t>wearable</a:t>
            </a:r>
            <a:r>
              <a:rPr lang="it-IT" dirty="0"/>
              <a:t>/</a:t>
            </a:r>
            <a:r>
              <a:rPr lang="it-IT" dirty="0" err="1"/>
              <a:t>embedded</a:t>
            </a:r>
            <a:r>
              <a:rPr lang="it-IT" dirty="0"/>
              <a:t> </a:t>
            </a:r>
            <a:r>
              <a:rPr lang="it-IT" dirty="0" err="1"/>
              <a:t>device</a:t>
            </a:r>
            <a:r>
              <a:rPr lang="it-IT" dirty="0"/>
              <a:t> can take </a:t>
            </a:r>
            <a:r>
              <a:rPr lang="it-IT" dirty="0" err="1"/>
              <a:t>advantage</a:t>
            </a:r>
            <a:r>
              <a:rPr lang="it-IT" dirty="0"/>
              <a:t> of </a:t>
            </a:r>
          </a:p>
          <a:p>
            <a:r>
              <a:rPr lang="it-IT" dirty="0"/>
              <a:t>     </a:t>
            </a:r>
            <a:r>
              <a:rPr lang="it-IT" dirty="0" err="1"/>
              <a:t>any</a:t>
            </a:r>
            <a:r>
              <a:rPr lang="it-IT" dirty="0"/>
              <a:t> </a:t>
            </a:r>
            <a:r>
              <a:rPr lang="it-IT" dirty="0" err="1"/>
              <a:t>cloud</a:t>
            </a:r>
            <a:r>
              <a:rPr lang="it-IT" dirty="0"/>
              <a:t> </a:t>
            </a:r>
            <a:r>
              <a:rPr lang="it-IT" dirty="0" err="1"/>
              <a:t>based</a:t>
            </a:r>
            <a:r>
              <a:rPr lang="it-IT" dirty="0"/>
              <a:t> </a:t>
            </a:r>
            <a:r>
              <a:rPr lang="it-IT" dirty="0" err="1"/>
              <a:t>infrastructure</a:t>
            </a:r>
            <a:r>
              <a:rPr lang="it-IT" dirty="0"/>
              <a:t> to </a:t>
            </a:r>
            <a:r>
              <a:rPr lang="it-IT" dirty="0" err="1"/>
              <a:t>offload</a:t>
            </a:r>
            <a:r>
              <a:rPr lang="it-IT" dirty="0"/>
              <a:t> </a:t>
            </a:r>
            <a:r>
              <a:rPr lang="it-IT" dirty="0" err="1"/>
              <a:t>any</a:t>
            </a:r>
            <a:r>
              <a:rPr lang="it-IT" dirty="0"/>
              <a:t> processing/</a:t>
            </a:r>
            <a:r>
              <a:rPr lang="it-IT" dirty="0" err="1"/>
              <a:t>storage</a:t>
            </a:r>
            <a:r>
              <a:rPr lang="it-IT" dirty="0"/>
              <a:t> </a:t>
            </a:r>
          </a:p>
          <a:p>
            <a:r>
              <a:rPr lang="it-IT" dirty="0"/>
              <a:t>     </a:t>
            </a:r>
            <a:r>
              <a:rPr lang="it-IT" dirty="0" err="1"/>
              <a:t>depends</a:t>
            </a:r>
            <a:r>
              <a:rPr lang="it-IT" dirty="0"/>
              <a:t> on:</a:t>
            </a:r>
          </a:p>
          <a:p>
            <a:endParaRPr lang="it-IT" sz="1400" dirty="0"/>
          </a:p>
          <a:p>
            <a:pPr marL="742950" lvl="1" indent="-285750">
              <a:buFont typeface="Courier New" panose="02070309020205020404" pitchFamily="49" charset="0"/>
              <a:buChar char="o"/>
            </a:pPr>
            <a:r>
              <a:rPr lang="it-IT" dirty="0"/>
              <a:t>network </a:t>
            </a:r>
            <a:r>
              <a:rPr lang="it-IT" dirty="0" err="1"/>
              <a:t>connectivity</a:t>
            </a:r>
            <a:r>
              <a:rPr lang="it-IT" dirty="0"/>
              <a:t> </a:t>
            </a:r>
            <a:r>
              <a:rPr lang="it-IT" dirty="0" err="1"/>
              <a:t>availability</a:t>
            </a:r>
            <a:r>
              <a:rPr lang="it-IT" dirty="0"/>
              <a:t>, </a:t>
            </a:r>
          </a:p>
          <a:p>
            <a:pPr marL="742950" lvl="1" indent="-285750">
              <a:buFont typeface="Courier New" panose="02070309020205020404" pitchFamily="49" charset="0"/>
              <a:buChar char="o"/>
            </a:pPr>
            <a:r>
              <a:rPr lang="it-IT" dirty="0"/>
              <a:t>network </a:t>
            </a:r>
            <a:r>
              <a:rPr lang="it-IT" dirty="0" err="1"/>
              <a:t>bandwith</a:t>
            </a:r>
            <a:r>
              <a:rPr lang="it-IT" dirty="0"/>
              <a:t> </a:t>
            </a:r>
            <a:r>
              <a:rPr lang="it-IT" dirty="0" err="1"/>
              <a:t>requirements</a:t>
            </a:r>
            <a:r>
              <a:rPr lang="it-IT" dirty="0"/>
              <a:t> </a:t>
            </a:r>
          </a:p>
          <a:p>
            <a:pPr marL="742950" lvl="1" indent="-285750">
              <a:buFont typeface="Courier New" panose="02070309020205020404" pitchFamily="49" charset="0"/>
              <a:buChar char="o"/>
            </a:pPr>
            <a:r>
              <a:rPr lang="it-IT" dirty="0" err="1"/>
              <a:t>overall</a:t>
            </a:r>
            <a:r>
              <a:rPr lang="it-IT" dirty="0"/>
              <a:t> </a:t>
            </a:r>
            <a:r>
              <a:rPr lang="it-IT" dirty="0" err="1"/>
              <a:t>system</a:t>
            </a:r>
            <a:r>
              <a:rPr lang="it-IT" dirty="0"/>
              <a:t> reliability </a:t>
            </a:r>
            <a:r>
              <a:rPr lang="it-IT" dirty="0" err="1"/>
              <a:t>requirements</a:t>
            </a:r>
            <a:endParaRPr lang="it-IT" dirty="0"/>
          </a:p>
          <a:p>
            <a:pPr marL="742950" lvl="1" indent="-285750">
              <a:buFont typeface="Courier New" panose="02070309020205020404" pitchFamily="49" charset="0"/>
              <a:buChar char="o"/>
            </a:pPr>
            <a:r>
              <a:rPr lang="it-IT" dirty="0" err="1"/>
              <a:t>risks</a:t>
            </a:r>
            <a:r>
              <a:rPr lang="it-IT" dirty="0"/>
              <a:t> </a:t>
            </a:r>
            <a:r>
              <a:rPr lang="it-IT" dirty="0" err="1"/>
              <a:t>factors</a:t>
            </a:r>
            <a:r>
              <a:rPr lang="it-IT" dirty="0"/>
              <a:t> </a:t>
            </a:r>
            <a:r>
              <a:rPr lang="it-IT" dirty="0" err="1"/>
              <a:t>as</a:t>
            </a:r>
            <a:r>
              <a:rPr lang="it-IT" dirty="0"/>
              <a:t> a </a:t>
            </a:r>
            <a:r>
              <a:rPr lang="it-IT" dirty="0" err="1"/>
              <a:t>consequence</a:t>
            </a:r>
            <a:r>
              <a:rPr lang="it-IT" dirty="0"/>
              <a:t> of the network </a:t>
            </a:r>
            <a:r>
              <a:rPr lang="it-IT" dirty="0" err="1"/>
              <a:t>connectivity</a:t>
            </a:r>
            <a:r>
              <a:rPr lang="it-IT" dirty="0"/>
              <a:t> </a:t>
            </a:r>
            <a:r>
              <a:rPr lang="it-IT" dirty="0" err="1"/>
              <a:t>unavailability</a:t>
            </a:r>
            <a:endParaRPr lang="it-IT" dirty="0"/>
          </a:p>
          <a:p>
            <a:r>
              <a:rPr lang="it-IT" dirty="0"/>
              <a:t>              (ex. self-</a:t>
            </a:r>
            <a:r>
              <a:rPr lang="it-IT" dirty="0" err="1"/>
              <a:t>driving</a:t>
            </a:r>
            <a:r>
              <a:rPr lang="it-IT" dirty="0"/>
              <a:t> </a:t>
            </a:r>
            <a:r>
              <a:rPr lang="it-IT" dirty="0" err="1"/>
              <a:t>cars</a:t>
            </a:r>
            <a:r>
              <a:rPr lang="it-IT" dirty="0"/>
              <a:t>, </a:t>
            </a:r>
            <a:r>
              <a:rPr lang="it-IT" dirty="0">
                <a:hlinkClick r:id="rId3"/>
              </a:rPr>
              <a:t>http://www.nvidia.com/</a:t>
            </a:r>
            <a:r>
              <a:rPr lang="it-IT" dirty="0" err="1">
                <a:hlinkClick r:id="rId3"/>
              </a:rPr>
              <a:t>object</a:t>
            </a:r>
            <a:r>
              <a:rPr lang="it-IT" dirty="0">
                <a:hlinkClick r:id="rId3"/>
              </a:rPr>
              <a:t>/drive-px.html</a:t>
            </a:r>
            <a:r>
              <a:rPr lang="it-IT" dirty="0"/>
              <a:t>)</a:t>
            </a:r>
          </a:p>
          <a:p>
            <a:endParaRPr lang="it-IT" dirty="0"/>
          </a:p>
        </p:txBody>
      </p:sp>
    </p:spTree>
    <p:extLst>
      <p:ext uri="{BB962C8B-B14F-4D97-AF65-F5344CB8AC3E}">
        <p14:creationId xmlns:p14="http://schemas.microsoft.com/office/powerpoint/2010/main" val="1475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Abstract</a:t>
            </a:r>
            <a:endParaRPr lang="it-IT" dirty="0"/>
          </a:p>
        </p:txBody>
      </p:sp>
      <p:sp>
        <p:nvSpPr>
          <p:cNvPr id="3" name="Content Placeholder 2"/>
          <p:cNvSpPr>
            <a:spLocks noGrp="1"/>
          </p:cNvSpPr>
          <p:nvPr>
            <p:ph idx="1"/>
          </p:nvPr>
        </p:nvSpPr>
        <p:spPr/>
        <p:txBody>
          <a:bodyPr>
            <a:normAutofit/>
          </a:bodyPr>
          <a:lstStyle/>
          <a:p>
            <a:r>
              <a:rPr lang="it-IT" dirty="0"/>
              <a:t>Machine </a:t>
            </a:r>
            <a:r>
              <a:rPr lang="it-IT" dirty="0" err="1"/>
              <a:t>learning</a:t>
            </a:r>
            <a:r>
              <a:rPr lang="it-IT" dirty="0"/>
              <a:t> </a:t>
            </a:r>
            <a:r>
              <a:rPr lang="it-IT" dirty="0" err="1"/>
              <a:t>algorithms</a:t>
            </a:r>
            <a:r>
              <a:rPr lang="it-IT" dirty="0"/>
              <a:t> </a:t>
            </a:r>
            <a:r>
              <a:rPr lang="it-IT" dirty="0" err="1"/>
              <a:t>may</a:t>
            </a:r>
            <a:r>
              <a:rPr lang="it-IT" dirty="0"/>
              <a:t> be </a:t>
            </a:r>
            <a:r>
              <a:rPr lang="it-IT" dirty="0" err="1"/>
              <a:t>very</a:t>
            </a:r>
            <a:r>
              <a:rPr lang="it-IT" dirty="0"/>
              <a:t> CPU and data </a:t>
            </a:r>
            <a:r>
              <a:rPr lang="it-IT" dirty="0" err="1"/>
              <a:t>storage</a:t>
            </a:r>
            <a:r>
              <a:rPr lang="it-IT" dirty="0"/>
              <a:t> </a:t>
            </a:r>
            <a:r>
              <a:rPr lang="it-IT" dirty="0" err="1"/>
              <a:t>demanding</a:t>
            </a:r>
            <a:endParaRPr lang="it-IT" dirty="0"/>
          </a:p>
          <a:p>
            <a:r>
              <a:rPr lang="it-IT" dirty="0"/>
              <a:t>High Performance Computing (HPC) </a:t>
            </a:r>
            <a:r>
              <a:rPr lang="it-IT" dirty="0" err="1"/>
              <a:t>may</a:t>
            </a:r>
            <a:r>
              <a:rPr lang="it-IT" dirty="0"/>
              <a:t> take </a:t>
            </a:r>
            <a:r>
              <a:rPr lang="it-IT" dirty="0" err="1"/>
              <a:t>advantage</a:t>
            </a:r>
            <a:r>
              <a:rPr lang="it-IT" dirty="0"/>
              <a:t> of custom hardware </a:t>
            </a:r>
            <a:r>
              <a:rPr lang="it-IT" dirty="0" err="1"/>
              <a:t>platforms</a:t>
            </a:r>
            <a:r>
              <a:rPr lang="it-IT" dirty="0"/>
              <a:t> and </a:t>
            </a:r>
            <a:r>
              <a:rPr lang="it-IT" dirty="0" err="1"/>
              <a:t>specialized</a:t>
            </a:r>
            <a:r>
              <a:rPr lang="it-IT" dirty="0"/>
              <a:t> software </a:t>
            </a:r>
            <a:r>
              <a:rPr lang="it-IT" dirty="0" err="1"/>
              <a:t>libraries</a:t>
            </a:r>
            <a:endParaRPr lang="it-IT" dirty="0"/>
          </a:p>
          <a:p>
            <a:r>
              <a:rPr lang="it-IT" dirty="0" err="1"/>
              <a:t>Starting</a:t>
            </a:r>
            <a:r>
              <a:rPr lang="it-IT" dirty="0"/>
              <a:t> from Google TPU </a:t>
            </a:r>
            <a:r>
              <a:rPr lang="it-IT" dirty="0" err="1"/>
              <a:t>platform</a:t>
            </a:r>
            <a:r>
              <a:rPr lang="it-IT" dirty="0"/>
              <a:t>, </a:t>
            </a:r>
            <a:r>
              <a:rPr lang="it-IT" dirty="0" err="1"/>
              <a:t>this</a:t>
            </a:r>
            <a:r>
              <a:rPr lang="it-IT" dirty="0"/>
              <a:t> </a:t>
            </a:r>
            <a:r>
              <a:rPr lang="it-IT" dirty="0" err="1"/>
              <a:t>presentation</a:t>
            </a:r>
            <a:r>
              <a:rPr lang="it-IT" dirty="0"/>
              <a:t> </a:t>
            </a:r>
            <a:r>
              <a:rPr lang="it-IT" dirty="0" err="1"/>
              <a:t>introduces</a:t>
            </a:r>
            <a:r>
              <a:rPr lang="it-IT" dirty="0"/>
              <a:t> the </a:t>
            </a:r>
            <a:r>
              <a:rPr lang="it-IT" dirty="0" err="1"/>
              <a:t>main</a:t>
            </a:r>
            <a:r>
              <a:rPr lang="it-IT" dirty="0"/>
              <a:t> </a:t>
            </a:r>
            <a:r>
              <a:rPr lang="it-IT" dirty="0" err="1"/>
              <a:t>aspects</a:t>
            </a:r>
            <a:r>
              <a:rPr lang="it-IT" dirty="0"/>
              <a:t> of Machine Learning custom hardware </a:t>
            </a:r>
            <a:r>
              <a:rPr lang="it-IT" dirty="0" err="1"/>
              <a:t>platforms</a:t>
            </a:r>
            <a:r>
              <a:rPr lang="it-IT" dirty="0"/>
              <a:t>, </a:t>
            </a:r>
            <a:r>
              <a:rPr lang="it-IT" dirty="0" err="1"/>
              <a:t>focusing</a:t>
            </a:r>
            <a:r>
              <a:rPr lang="it-IT" dirty="0"/>
              <a:t> on CPU processing </a:t>
            </a:r>
            <a:r>
              <a:rPr lang="it-IT" dirty="0" err="1"/>
              <a:t>capabilities</a:t>
            </a:r>
            <a:r>
              <a:rPr lang="it-IT" dirty="0"/>
              <a:t> (</a:t>
            </a:r>
            <a:r>
              <a:rPr lang="it-IT" dirty="0" err="1"/>
              <a:t>it</a:t>
            </a:r>
            <a:r>
              <a:rPr lang="it-IT" dirty="0"/>
              <a:t> </a:t>
            </a:r>
            <a:r>
              <a:rPr lang="it-IT" dirty="0" err="1"/>
              <a:t>does</a:t>
            </a:r>
            <a:r>
              <a:rPr lang="it-IT" dirty="0"/>
              <a:t> </a:t>
            </a:r>
            <a:r>
              <a:rPr lang="it-IT" dirty="0" err="1"/>
              <a:t>not</a:t>
            </a:r>
            <a:r>
              <a:rPr lang="it-IT" dirty="0"/>
              <a:t> </a:t>
            </a:r>
            <a:r>
              <a:rPr lang="it-IT" dirty="0" err="1"/>
              <a:t>encompass</a:t>
            </a:r>
            <a:r>
              <a:rPr lang="it-IT" dirty="0"/>
              <a:t> big data </a:t>
            </a:r>
            <a:r>
              <a:rPr lang="it-IT" dirty="0" err="1"/>
              <a:t>infrastructures</a:t>
            </a:r>
            <a:r>
              <a:rPr lang="it-IT" dirty="0"/>
              <a:t>)</a:t>
            </a:r>
          </a:p>
          <a:p>
            <a:r>
              <a:rPr lang="it-IT" dirty="0" err="1"/>
              <a:t>Further</a:t>
            </a:r>
            <a:r>
              <a:rPr lang="it-IT" dirty="0"/>
              <a:t>, </a:t>
            </a:r>
            <a:r>
              <a:rPr lang="it-IT" dirty="0" err="1"/>
              <a:t>wearable</a:t>
            </a:r>
            <a:r>
              <a:rPr lang="it-IT" dirty="0"/>
              <a:t> </a:t>
            </a:r>
            <a:r>
              <a:rPr lang="it-IT" dirty="0" err="1"/>
              <a:t>devices</a:t>
            </a:r>
            <a:r>
              <a:rPr lang="it-IT" dirty="0"/>
              <a:t> </a:t>
            </a:r>
            <a:r>
              <a:rPr lang="it-IT" dirty="0" err="1"/>
              <a:t>represent</a:t>
            </a:r>
            <a:r>
              <a:rPr lang="it-IT" dirty="0"/>
              <a:t> a new area of machine </a:t>
            </a:r>
            <a:r>
              <a:rPr lang="it-IT" dirty="0" err="1"/>
              <a:t>learning</a:t>
            </a:r>
            <a:r>
              <a:rPr lang="it-IT" dirty="0"/>
              <a:t> </a:t>
            </a:r>
            <a:r>
              <a:rPr lang="it-IT" dirty="0" err="1"/>
              <a:t>algorithms</a:t>
            </a:r>
            <a:r>
              <a:rPr lang="it-IT" dirty="0"/>
              <a:t> </a:t>
            </a:r>
            <a:r>
              <a:rPr lang="it-IT" dirty="0" err="1"/>
              <a:t>application</a:t>
            </a:r>
            <a:endParaRPr lang="it-IT" dirty="0"/>
          </a:p>
          <a:p>
            <a:pPr marL="0" indent="0">
              <a:buNone/>
            </a:pPr>
            <a:endParaRPr lang="it-IT" dirty="0"/>
          </a:p>
        </p:txBody>
      </p:sp>
    </p:spTree>
    <p:extLst>
      <p:ext uri="{BB962C8B-B14F-4D97-AF65-F5344CB8AC3E}">
        <p14:creationId xmlns:p14="http://schemas.microsoft.com/office/powerpoint/2010/main" val="365649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TensorFlow</a:t>
            </a:r>
            <a:r>
              <a:rPr lang="it-IT" dirty="0"/>
              <a:t> </a:t>
            </a:r>
            <a:r>
              <a:rPr lang="it-IT" dirty="0" err="1"/>
              <a:t>running</a:t>
            </a:r>
            <a:r>
              <a:rPr lang="it-IT" dirty="0"/>
              <a:t> on </a:t>
            </a:r>
            <a:r>
              <a:rPr lang="it-IT" dirty="0" err="1"/>
              <a:t>TPUs</a:t>
            </a:r>
            <a:endParaRPr lang="it-IT" dirty="0"/>
          </a:p>
        </p:txBody>
      </p:sp>
      <p:sp>
        <p:nvSpPr>
          <p:cNvPr id="3" name="Content Placeholder 2"/>
          <p:cNvSpPr>
            <a:spLocks noGrp="1"/>
          </p:cNvSpPr>
          <p:nvPr>
            <p:ph idx="1"/>
          </p:nvPr>
        </p:nvSpPr>
        <p:spPr>
          <a:xfrm>
            <a:off x="838200" y="1825625"/>
            <a:ext cx="10515600" cy="4495662"/>
          </a:xfrm>
        </p:spPr>
        <p:txBody>
          <a:bodyPr>
            <a:normAutofit fontScale="92500" lnSpcReduction="10000"/>
          </a:bodyPr>
          <a:lstStyle/>
          <a:p>
            <a:r>
              <a:rPr lang="en-US" dirty="0" err="1"/>
              <a:t>TensorFlow</a:t>
            </a:r>
            <a:r>
              <a:rPr lang="en-US" dirty="0"/>
              <a:t>™ is an open source software library for numerical computation using data flow graphs. Nodes in the graph represent mathematical operations, while the graph edges represent the multidimensional data arrays (tensors) communicated between them. The flexible architecture allows you to deploy computation to one or more CPUs or GPUs in a desktop, server, or mobile device with a single API. </a:t>
            </a:r>
          </a:p>
          <a:p>
            <a:r>
              <a:rPr lang="en-US" dirty="0" err="1"/>
              <a:t>TensorFlow</a:t>
            </a:r>
            <a:r>
              <a:rPr lang="en-US" dirty="0"/>
              <a:t> 0.8 with distributed computing support allows to train distributed models on your own infrastructure. Distributed </a:t>
            </a:r>
            <a:r>
              <a:rPr lang="en-US" dirty="0" err="1"/>
              <a:t>TensorFlow</a:t>
            </a:r>
            <a:r>
              <a:rPr lang="en-US" dirty="0"/>
              <a:t> is powered by the high-performance </a:t>
            </a:r>
            <a:r>
              <a:rPr lang="en-US" dirty="0" err="1"/>
              <a:t>gRPC</a:t>
            </a:r>
            <a:r>
              <a:rPr lang="en-US" dirty="0"/>
              <a:t> library, which supports training on hundreds of machines in parallel.</a:t>
            </a:r>
          </a:p>
          <a:p>
            <a:pPr marL="0" indent="0">
              <a:buNone/>
            </a:pPr>
            <a:endParaRPr lang="en-US" sz="1200" dirty="0"/>
          </a:p>
          <a:p>
            <a:pPr marL="0" indent="0">
              <a:buNone/>
            </a:pPr>
            <a:r>
              <a:rPr lang="en-US" sz="1300" b="1" dirty="0"/>
              <a:t>References:</a:t>
            </a:r>
          </a:p>
          <a:p>
            <a:r>
              <a:rPr lang="it-IT" sz="1300" dirty="0">
                <a:hlinkClick r:id="rId2"/>
              </a:rPr>
              <a:t>https://www.tensorflow.org/</a:t>
            </a:r>
            <a:endParaRPr lang="it-IT" sz="1300" dirty="0"/>
          </a:p>
          <a:p>
            <a:r>
              <a:rPr lang="it-IT" sz="1300" dirty="0">
                <a:hlinkClick r:id="rId3"/>
              </a:rPr>
              <a:t>http://www.grpc.io/</a:t>
            </a:r>
            <a:endParaRPr lang="it-IT" sz="1300" dirty="0"/>
          </a:p>
          <a:p>
            <a:pPr marL="0" indent="0">
              <a:buNone/>
            </a:pPr>
            <a:endParaRPr lang="it-IT" sz="1300" dirty="0"/>
          </a:p>
          <a:p>
            <a:endParaRPr lang="it-IT" sz="1200" dirty="0"/>
          </a:p>
        </p:txBody>
      </p:sp>
    </p:spTree>
    <p:extLst>
      <p:ext uri="{BB962C8B-B14F-4D97-AF65-F5344CB8AC3E}">
        <p14:creationId xmlns:p14="http://schemas.microsoft.com/office/powerpoint/2010/main" val="250443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TensorFlow</a:t>
            </a:r>
            <a:r>
              <a:rPr lang="it-IT" dirty="0"/>
              <a:t> </a:t>
            </a:r>
            <a:r>
              <a:rPr lang="it-IT" dirty="0" err="1"/>
              <a:t>running</a:t>
            </a:r>
            <a:r>
              <a:rPr lang="it-IT" dirty="0"/>
              <a:t> on </a:t>
            </a:r>
            <a:r>
              <a:rPr lang="it-IT" dirty="0" err="1"/>
              <a:t>TPUs</a:t>
            </a:r>
            <a:r>
              <a:rPr lang="it-IT" dirty="0"/>
              <a:t> (2)</a:t>
            </a:r>
          </a:p>
        </p:txBody>
      </p:sp>
      <p:sp>
        <p:nvSpPr>
          <p:cNvPr id="3" name="Content Placeholder 2"/>
          <p:cNvSpPr>
            <a:spLocks noGrp="1"/>
          </p:cNvSpPr>
          <p:nvPr>
            <p:ph idx="1"/>
          </p:nvPr>
        </p:nvSpPr>
        <p:spPr>
          <a:xfrm>
            <a:off x="838200" y="1825624"/>
            <a:ext cx="10515600" cy="4698005"/>
          </a:xfrm>
        </p:spPr>
        <p:txBody>
          <a:bodyPr>
            <a:normAutofit fontScale="85000" lnSpcReduction="20000"/>
          </a:bodyPr>
          <a:lstStyle/>
          <a:p>
            <a:r>
              <a:rPr lang="en-US" dirty="0"/>
              <a:t>Google shared that they have been using an internally-developed processor, called a Tensor Processing Unit (TPU), for over a year to accelerate Deep Learning applications, from Google Street View to their win at the game of Go. </a:t>
            </a:r>
            <a:r>
              <a:rPr lang="en-US" dirty="0" err="1"/>
              <a:t>Rumours</a:t>
            </a:r>
            <a:r>
              <a:rPr lang="en-US" dirty="0"/>
              <a:t> have swirled for years that Google may develop their own processors, potentially based on ARM Holdings V8 and / or IBM </a:t>
            </a:r>
            <a:r>
              <a:rPr lang="en-US" dirty="0" err="1"/>
              <a:t>OpenPOWER</a:t>
            </a:r>
            <a:r>
              <a:rPr lang="en-US" dirty="0"/>
              <a:t>, to displace Intel Xeon server processors</a:t>
            </a:r>
          </a:p>
          <a:p>
            <a:pPr marL="0" indent="0">
              <a:buNone/>
            </a:pPr>
            <a:endParaRPr lang="en-US" dirty="0"/>
          </a:p>
          <a:p>
            <a:r>
              <a:rPr lang="en-US" dirty="0"/>
              <a:t>TPU is tailored to machine learning applications, allowing the chip to be more tolerant of reduced computational precision, which means it requires fewer transistors per operation</a:t>
            </a:r>
          </a:p>
          <a:p>
            <a:endParaRPr lang="en-US" sz="1200" dirty="0"/>
          </a:p>
          <a:p>
            <a:endParaRPr lang="en-US" sz="1200" dirty="0"/>
          </a:p>
          <a:p>
            <a:pPr marL="0" indent="0">
              <a:buNone/>
            </a:pPr>
            <a:r>
              <a:rPr lang="en-US" sz="1400" b="1" dirty="0"/>
              <a:t>References:</a:t>
            </a:r>
          </a:p>
          <a:p>
            <a:r>
              <a:rPr lang="it-IT" sz="1400" u="sng" dirty="0">
                <a:hlinkClick r:id="rId2"/>
              </a:rPr>
              <a:t>http://www.wired.com/2016/05/google-tpu-custom-chips/</a:t>
            </a:r>
            <a:endParaRPr lang="it-IT" sz="1400" u="sng" dirty="0"/>
          </a:p>
          <a:p>
            <a:r>
              <a:rPr lang="en-US" sz="1400" dirty="0">
                <a:hlinkClick r:id="rId3"/>
              </a:rPr>
              <a:t>https://cloudplatform.googleblog.com/2016/05/Google-supercharges-machine-learning-tasks-with-custom-chip.html</a:t>
            </a:r>
            <a:endParaRPr lang="en-US" sz="1400" dirty="0"/>
          </a:p>
          <a:p>
            <a:r>
              <a:rPr lang="it-IT" sz="1400" dirty="0">
                <a:hlinkClick r:id="rId4"/>
              </a:rPr>
              <a:t>http://www.forbes.com/sites/moorinsights/2016/05/26/googles-tpu-chip-creates-more-questions-than-answers/#3621fe07ed96</a:t>
            </a:r>
            <a:endParaRPr lang="it-IT" sz="1400" dirty="0"/>
          </a:p>
          <a:p>
            <a:endParaRPr lang="it-IT" sz="1200" dirty="0"/>
          </a:p>
          <a:p>
            <a:endParaRPr lang="it-IT" sz="1200" dirty="0"/>
          </a:p>
        </p:txBody>
      </p:sp>
    </p:spTree>
    <p:extLst>
      <p:ext uri="{BB962C8B-B14F-4D97-AF65-F5344CB8AC3E}">
        <p14:creationId xmlns:p14="http://schemas.microsoft.com/office/powerpoint/2010/main" val="138637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with Limited Numerical Precision</a:t>
            </a:r>
            <a:endParaRPr lang="it-IT" dirty="0"/>
          </a:p>
        </p:txBody>
      </p:sp>
      <p:sp>
        <p:nvSpPr>
          <p:cNvPr id="3" name="Content Placeholder 2"/>
          <p:cNvSpPr>
            <a:spLocks noGrp="1"/>
          </p:cNvSpPr>
          <p:nvPr>
            <p:ph idx="1"/>
          </p:nvPr>
        </p:nvSpPr>
        <p:spPr>
          <a:xfrm>
            <a:off x="838200" y="1825624"/>
            <a:ext cx="10515600" cy="4860183"/>
          </a:xfrm>
        </p:spPr>
        <p:txBody>
          <a:bodyPr>
            <a:normAutofit fontScale="62500" lnSpcReduction="20000"/>
          </a:bodyPr>
          <a:lstStyle/>
          <a:p>
            <a:r>
              <a:rPr lang="it-IT" sz="3400" dirty="0"/>
              <a:t>IBM </a:t>
            </a:r>
            <a:r>
              <a:rPr lang="en-US" sz="3400" dirty="0"/>
              <a:t>presented a work (outlined in the paper at bottom specified) that owes its inception to the thinking that it may be possible to leverage algorithm-level noise-tolerance to relax certain constraints on the underlying hardware, leading to a hardware-software co-optimized system that achieves significant improvement in computational performance and energy efficiency</a:t>
            </a:r>
            <a:endParaRPr lang="it-IT" sz="3400" dirty="0"/>
          </a:p>
          <a:p>
            <a:r>
              <a:rPr lang="en-US" sz="3400" dirty="0"/>
              <a:t>Training of large-scale deep neural networks is often constrained by the available computational resources. IBM studied the effect of limited precision data representation and computation on neural network training. Within the context of low-precision fixed-point computations, we observe the rounding scheme to play a crucial role in determining the network’s behavior during training. IBM results show that deep networks can be trained using only 16-bit wide fixed-point number representation when using stochastic rounding, and incur little to no degradation in the classification accuracy. We also demonstrate an energy-efficient hardware accelerator that implements low-precision fixed-point arithmetic with stochastic rounding</a:t>
            </a:r>
          </a:p>
          <a:p>
            <a:pPr marL="0" indent="0">
              <a:buNone/>
            </a:pPr>
            <a:endParaRPr lang="it-IT" sz="3400" dirty="0"/>
          </a:p>
          <a:p>
            <a:pPr marL="0" indent="0">
              <a:buNone/>
            </a:pPr>
            <a:r>
              <a:rPr lang="en-US" sz="2200" b="1" dirty="0"/>
              <a:t>References:</a:t>
            </a:r>
            <a:endParaRPr lang="it-IT" sz="2200" dirty="0">
              <a:hlinkClick r:id="rId2"/>
            </a:endParaRPr>
          </a:p>
          <a:p>
            <a:r>
              <a:rPr lang="it-IT" sz="2200" dirty="0">
                <a:hlinkClick r:id="rId2"/>
              </a:rPr>
              <a:t>https://arxiv.org/pdf/1502.02551v1.pdf</a:t>
            </a:r>
            <a:endParaRPr lang="it-IT" sz="2200" dirty="0"/>
          </a:p>
          <a:p>
            <a:pPr marL="0" indent="0">
              <a:buNone/>
            </a:pPr>
            <a:endParaRPr lang="it-IT" dirty="0"/>
          </a:p>
          <a:p>
            <a:endParaRPr lang="it-IT" sz="1200" dirty="0"/>
          </a:p>
        </p:txBody>
      </p:sp>
    </p:spTree>
    <p:extLst>
      <p:ext uri="{BB962C8B-B14F-4D97-AF65-F5344CB8AC3E}">
        <p14:creationId xmlns:p14="http://schemas.microsoft.com/office/powerpoint/2010/main" val="265788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GPU and High Performance Computing</a:t>
            </a:r>
          </a:p>
        </p:txBody>
      </p:sp>
      <p:sp>
        <p:nvSpPr>
          <p:cNvPr id="3" name="Content Placeholder 2"/>
          <p:cNvSpPr>
            <a:spLocks noGrp="1"/>
          </p:cNvSpPr>
          <p:nvPr>
            <p:ph idx="1"/>
          </p:nvPr>
        </p:nvSpPr>
        <p:spPr>
          <a:xfrm>
            <a:off x="934024" y="1480176"/>
            <a:ext cx="10515600" cy="1634085"/>
          </a:xfrm>
        </p:spPr>
        <p:txBody>
          <a:bodyPr>
            <a:normAutofit/>
          </a:bodyPr>
          <a:lstStyle/>
          <a:p>
            <a:r>
              <a:rPr lang="en-US" dirty="0"/>
              <a:t>GPU-accelerated computing is the use of a graphics processing unit (GPU) together with a CPU to accelerate scientific, analytics, engineering, consumer, and enterprise applications. Pioneered in 2007 by NVIDIA</a:t>
            </a:r>
            <a:r>
              <a:rPr lang="en-US" baseline="30000" dirty="0"/>
              <a:t>®</a:t>
            </a:r>
            <a:r>
              <a:rPr lang="en-US" dirty="0"/>
              <a:t>.</a:t>
            </a:r>
          </a:p>
          <a:p>
            <a:endParaRPr lang="en-US" dirty="0"/>
          </a:p>
          <a:p>
            <a:pPr marL="0" indent="0">
              <a:buNone/>
            </a:pPr>
            <a:endParaRPr lang="it-IT" dirty="0"/>
          </a:p>
        </p:txBody>
      </p:sp>
      <p:pic>
        <p:nvPicPr>
          <p:cNvPr id="6" name="Picture 2" descr="HOW GPUS ACCELERATE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551" y="3114261"/>
            <a:ext cx="4705898" cy="27674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PUs have thousands of cores to process parallel workloads efficient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678" y="3449235"/>
            <a:ext cx="4039481" cy="27674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51907" y="6032666"/>
            <a:ext cx="4762005" cy="800219"/>
          </a:xfrm>
          <a:prstGeom prst="rect">
            <a:avLst/>
          </a:prstGeom>
          <a:noFill/>
        </p:spPr>
        <p:txBody>
          <a:bodyPr wrap="square" rtlCol="0">
            <a:spAutoFit/>
          </a:bodyPr>
          <a:lstStyle/>
          <a:p>
            <a:r>
              <a:rPr lang="en-US" sz="1400" b="1" dirty="0"/>
              <a:t>References:</a:t>
            </a:r>
            <a:endParaRPr lang="it-IT" sz="1400" dirty="0">
              <a:hlinkClick r:id="rId4"/>
            </a:endParaRPr>
          </a:p>
          <a:p>
            <a:pPr marL="285750" indent="-285750">
              <a:buFont typeface="Arial" panose="020B0604020202020204" pitchFamily="34" charset="0"/>
              <a:buChar char="•"/>
            </a:pPr>
            <a:r>
              <a:rPr lang="it-IT" sz="1400" dirty="0">
                <a:hlinkClick r:id="rId4"/>
              </a:rPr>
              <a:t>https://developer.nvidia.com</a:t>
            </a:r>
            <a:endParaRPr lang="it-IT" sz="1400" dirty="0"/>
          </a:p>
          <a:p>
            <a:endParaRPr lang="it-IT" dirty="0"/>
          </a:p>
        </p:txBody>
      </p:sp>
    </p:spTree>
    <p:extLst>
      <p:ext uri="{BB962C8B-B14F-4D97-AF65-F5344CB8AC3E}">
        <p14:creationId xmlns:p14="http://schemas.microsoft.com/office/powerpoint/2010/main" val="391011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GPU and High Performance Computing (2)</a:t>
            </a:r>
          </a:p>
        </p:txBody>
      </p:sp>
      <p:sp>
        <p:nvSpPr>
          <p:cNvPr id="3" name="Content Placeholder 2"/>
          <p:cNvSpPr>
            <a:spLocks noGrp="1"/>
          </p:cNvSpPr>
          <p:nvPr>
            <p:ph idx="1"/>
          </p:nvPr>
        </p:nvSpPr>
        <p:spPr>
          <a:xfrm>
            <a:off x="838200" y="1825625"/>
            <a:ext cx="10515600" cy="4629766"/>
          </a:xfrm>
        </p:spPr>
        <p:txBody>
          <a:bodyPr>
            <a:normAutofit fontScale="92500" lnSpcReduction="20000"/>
          </a:bodyPr>
          <a:lstStyle/>
          <a:p>
            <a:pPr marL="0" indent="0">
              <a:buNone/>
            </a:pPr>
            <a:r>
              <a:rPr lang="en-US" b="1" dirty="0"/>
              <a:t>Kepler GK110/210 GPU Computing Architecture</a:t>
            </a:r>
          </a:p>
          <a:p>
            <a:pPr marL="0" indent="0">
              <a:buNone/>
            </a:pPr>
            <a:endParaRPr lang="en-US" sz="1700" dirty="0"/>
          </a:p>
          <a:p>
            <a:r>
              <a:rPr lang="en-US" dirty="0"/>
              <a:t>Comprising 7.1 billion transistors, the Kepler GK110/210 architecture incorporates many new innovative features focused on compute performance </a:t>
            </a:r>
          </a:p>
          <a:p>
            <a:r>
              <a:rPr lang="en-US" dirty="0"/>
              <a:t>Designed to be a parallel processing powerhouses for Tesla® and the HPC market</a:t>
            </a:r>
          </a:p>
          <a:p>
            <a:r>
              <a:rPr lang="en-US" dirty="0"/>
              <a:t>Both Kepler GK110 and 210 provide over 1 </a:t>
            </a:r>
            <a:r>
              <a:rPr lang="en-US" dirty="0" err="1"/>
              <a:t>TFlop</a:t>
            </a:r>
            <a:r>
              <a:rPr lang="en-US" dirty="0"/>
              <a:t> of double precision throughput with greater than 80% DGEMM efficiency versus 60-65% on the prior Fermi architecture. </a:t>
            </a:r>
            <a:endParaRPr lang="it-IT" dirty="0">
              <a:hlinkClick r:id="rId2"/>
            </a:endParaRPr>
          </a:p>
          <a:p>
            <a:endParaRPr lang="it-IT" dirty="0">
              <a:hlinkClick r:id="rId2"/>
            </a:endParaRPr>
          </a:p>
          <a:p>
            <a:pPr marL="0" indent="0">
              <a:buNone/>
            </a:pPr>
            <a:r>
              <a:rPr lang="en-US" sz="1500" b="1" dirty="0"/>
              <a:t>References:</a:t>
            </a:r>
            <a:endParaRPr lang="it-IT" sz="1500" dirty="0">
              <a:hlinkClick r:id="rId2"/>
            </a:endParaRPr>
          </a:p>
          <a:p>
            <a:r>
              <a:rPr lang="it-IT" sz="1500" dirty="0">
                <a:hlinkClick r:id="rId2"/>
              </a:rPr>
              <a:t>http://images.nvidia.com/content/pdf/tesla/NVIDIA-Kepler-GK110-GK210-Architecture-Whitepaper.pdf</a:t>
            </a:r>
            <a:endParaRPr lang="it-IT" sz="1500" dirty="0"/>
          </a:p>
          <a:p>
            <a:r>
              <a:rPr lang="it-IT" sz="1500" dirty="0">
                <a:hlinkClick r:id="rId3"/>
              </a:rPr>
              <a:t>http://dame.dsf.unina.it/documents/TESI_GAROFALO_FINALE.pdf</a:t>
            </a:r>
            <a:endParaRPr lang="it-IT" sz="1500" dirty="0"/>
          </a:p>
          <a:p>
            <a:endParaRPr lang="it-IT" sz="1300" dirty="0"/>
          </a:p>
          <a:p>
            <a:endParaRPr lang="it-IT" dirty="0"/>
          </a:p>
        </p:txBody>
      </p:sp>
    </p:spTree>
    <p:extLst>
      <p:ext uri="{BB962C8B-B14F-4D97-AF65-F5344CB8AC3E}">
        <p14:creationId xmlns:p14="http://schemas.microsoft.com/office/powerpoint/2010/main" val="364369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GPU-</a:t>
            </a:r>
            <a:r>
              <a:rPr lang="it-IT" dirty="0" err="1"/>
              <a:t>based</a:t>
            </a:r>
            <a:r>
              <a:rPr lang="it-IT" dirty="0"/>
              <a:t> software </a:t>
            </a:r>
            <a:r>
              <a:rPr lang="it-IT" dirty="0" err="1"/>
              <a:t>frameworks</a:t>
            </a:r>
            <a:r>
              <a:rPr lang="it-IT" dirty="0"/>
              <a:t> - CUDA</a:t>
            </a:r>
          </a:p>
        </p:txBody>
      </p:sp>
      <p:sp>
        <p:nvSpPr>
          <p:cNvPr id="3" name="Content Placeholder 2"/>
          <p:cNvSpPr>
            <a:spLocks noGrp="1"/>
          </p:cNvSpPr>
          <p:nvPr>
            <p:ph idx="1"/>
          </p:nvPr>
        </p:nvSpPr>
        <p:spPr>
          <a:xfrm>
            <a:off x="838200" y="1690688"/>
            <a:ext cx="10515600" cy="4781364"/>
          </a:xfrm>
        </p:spPr>
        <p:txBody>
          <a:bodyPr>
            <a:normAutofit/>
          </a:bodyPr>
          <a:lstStyle/>
          <a:p>
            <a:r>
              <a:rPr lang="it-IT" sz="2200" dirty="0"/>
              <a:t>CUDA </a:t>
            </a:r>
            <a:r>
              <a:rPr lang="en-US" sz="2200" dirty="0"/>
              <a:t>is a parallel computing platform and programming model invented by NVIDIA, hence it is vendor specific. It allows software developers to use a CUDA-enabled graphics processing unit (GPU) for general purpose processing – an approach known as GPGPU </a:t>
            </a:r>
          </a:p>
          <a:p>
            <a:r>
              <a:rPr lang="en-US" sz="2200" dirty="0"/>
              <a:t>CUDA platform is a software layer that gives direct access to the GPU's virtual instruction set and parallel computational elements, for the execution of compute kernels</a:t>
            </a:r>
          </a:p>
          <a:p>
            <a:r>
              <a:rPr lang="en-US" sz="2200" dirty="0"/>
              <a:t>Designed to work with programming languages such as C, C++ and Fortran.</a:t>
            </a:r>
          </a:p>
          <a:p>
            <a:pPr marL="0" indent="0">
              <a:buNone/>
            </a:pPr>
            <a:endParaRPr lang="it-IT" dirty="0"/>
          </a:p>
          <a:p>
            <a:pPr marL="0" indent="0">
              <a:buNone/>
            </a:pPr>
            <a:r>
              <a:rPr lang="en-US" sz="1500" b="1" dirty="0"/>
              <a:t>References:</a:t>
            </a:r>
            <a:endParaRPr lang="it-IT" sz="1500" dirty="0"/>
          </a:p>
          <a:p>
            <a:r>
              <a:rPr lang="it-IT" sz="1500" dirty="0">
                <a:hlinkClick r:id="rId2"/>
              </a:rPr>
              <a:t>https://en.wikipedia.org/wiki/General-purpose_computing_on_graphics_processing</a:t>
            </a:r>
            <a:endParaRPr lang="it-IT" sz="1500" dirty="0">
              <a:hlinkClick r:id="rId3"/>
            </a:endParaRPr>
          </a:p>
          <a:p>
            <a:r>
              <a:rPr lang="it-IT" sz="1500" dirty="0">
                <a:hlinkClick r:id="rId4"/>
              </a:rPr>
              <a:t>https://developer.nvidia.com/cuda-zone</a:t>
            </a:r>
            <a:endParaRPr lang="it-IT" sz="1500" dirty="0"/>
          </a:p>
          <a:p>
            <a:r>
              <a:rPr lang="it-IT" sz="1500" dirty="0">
                <a:hlinkClick r:id="rId5"/>
              </a:rPr>
              <a:t>https://en.wikipedia.org/wiki/CUDA_units</a:t>
            </a:r>
            <a:endParaRPr lang="it-IT" sz="1500" dirty="0"/>
          </a:p>
          <a:p>
            <a:endParaRPr lang="it-IT" sz="1900" dirty="0"/>
          </a:p>
          <a:p>
            <a:endParaRPr lang="it-IT" sz="1900" dirty="0"/>
          </a:p>
          <a:p>
            <a:endParaRPr lang="it-IT" sz="1900" dirty="0"/>
          </a:p>
          <a:p>
            <a:pPr marL="0" indent="0">
              <a:buNone/>
            </a:pPr>
            <a:endParaRPr lang="it-IT" sz="1900" dirty="0"/>
          </a:p>
          <a:p>
            <a:endParaRPr lang="it-IT" sz="1300" dirty="0"/>
          </a:p>
          <a:p>
            <a:endParaRPr lang="it-IT" sz="1300" dirty="0"/>
          </a:p>
        </p:txBody>
      </p:sp>
      <p:pic>
        <p:nvPicPr>
          <p:cNvPr id="2052" name="Picture 4" descr="https://upload.wikimedia.org/wikipedia/commons/5/59/CUDA_processing_flow_%28En%2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5226" y="3843864"/>
            <a:ext cx="3706091" cy="2743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24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GPU-</a:t>
            </a:r>
            <a:r>
              <a:rPr lang="it-IT" dirty="0" err="1"/>
              <a:t>based</a:t>
            </a:r>
            <a:r>
              <a:rPr lang="it-IT" dirty="0"/>
              <a:t> software </a:t>
            </a:r>
            <a:r>
              <a:rPr lang="it-IT" dirty="0" err="1"/>
              <a:t>frameworks</a:t>
            </a:r>
            <a:r>
              <a:rPr lang="it-IT" dirty="0"/>
              <a:t> - </a:t>
            </a:r>
            <a:r>
              <a:rPr lang="it-IT" dirty="0" err="1"/>
              <a:t>OpenCL</a:t>
            </a:r>
            <a:endParaRPr lang="it-IT" dirty="0"/>
          </a:p>
        </p:txBody>
      </p:sp>
      <p:sp>
        <p:nvSpPr>
          <p:cNvPr id="3" name="Content Placeholder 2"/>
          <p:cNvSpPr>
            <a:spLocks noGrp="1"/>
          </p:cNvSpPr>
          <p:nvPr>
            <p:ph idx="1"/>
          </p:nvPr>
        </p:nvSpPr>
        <p:spPr>
          <a:xfrm>
            <a:off x="838200" y="1825623"/>
            <a:ext cx="10515600" cy="4777057"/>
          </a:xfrm>
        </p:spPr>
        <p:txBody>
          <a:bodyPr>
            <a:normAutofit fontScale="85000" lnSpcReduction="20000"/>
          </a:bodyPr>
          <a:lstStyle/>
          <a:p>
            <a:r>
              <a:rPr lang="en-US" dirty="0"/>
              <a:t>Open Computing Language (OpenCL) is a framework for writing programs that execute across heterogeneous platforms consisting of central processing units (CPUs), graphics processing units (GPUs), digital signal processors (DSPs), field-programmable gate arrays (FPGAs) and other processors or hardware accelerators</a:t>
            </a:r>
          </a:p>
          <a:p>
            <a:r>
              <a:rPr lang="en-US" dirty="0"/>
              <a:t>OpenCL specifies a programming language (based on C99) for programming these devices and application programming interfaces (APIs) to control the platform and execute programs on the compute devices</a:t>
            </a:r>
          </a:p>
          <a:p>
            <a:r>
              <a:rPr lang="en-US" dirty="0"/>
              <a:t>OpenCL provides a standard interface for parallel computing using task-based and data-based parallelism.</a:t>
            </a:r>
          </a:p>
          <a:p>
            <a:r>
              <a:rPr lang="en-US" dirty="0"/>
              <a:t>OpenCL is an open standard maintained by the non-profit technology consortium </a:t>
            </a:r>
            <a:r>
              <a:rPr lang="en-US" dirty="0" err="1"/>
              <a:t>Khronos</a:t>
            </a:r>
            <a:r>
              <a:rPr lang="en-US" dirty="0"/>
              <a:t> Group</a:t>
            </a:r>
          </a:p>
          <a:p>
            <a:pPr marL="0" indent="0">
              <a:buNone/>
            </a:pPr>
            <a:endParaRPr lang="en-US" dirty="0"/>
          </a:p>
          <a:p>
            <a:pPr marL="0" indent="0">
              <a:buNone/>
            </a:pPr>
            <a:r>
              <a:rPr lang="en-US" sz="1600" b="1" dirty="0"/>
              <a:t>References:</a:t>
            </a:r>
            <a:endParaRPr lang="it-IT" sz="1600" dirty="0">
              <a:hlinkClick r:id="rId2"/>
            </a:endParaRPr>
          </a:p>
          <a:p>
            <a:r>
              <a:rPr lang="it-IT" sz="1600" dirty="0">
                <a:hlinkClick r:id="rId3"/>
              </a:rPr>
              <a:t>https://en.wikipedia.org/wiki/OpenCL</a:t>
            </a:r>
            <a:endParaRPr lang="it-IT" sz="1600" dirty="0"/>
          </a:p>
          <a:p>
            <a:r>
              <a:rPr lang="it-IT" sz="1600" dirty="0">
                <a:hlinkClick r:id="rId4"/>
              </a:rPr>
              <a:t>https://developer.nvidia.com/opencl</a:t>
            </a:r>
            <a:endParaRPr lang="it-IT" sz="1600" dirty="0"/>
          </a:p>
        </p:txBody>
      </p:sp>
    </p:spTree>
    <p:extLst>
      <p:ext uri="{BB962C8B-B14F-4D97-AF65-F5344CB8AC3E}">
        <p14:creationId xmlns:p14="http://schemas.microsoft.com/office/powerpoint/2010/main" val="3287484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TotalTime>
  <Words>1395</Words>
  <Application>Microsoft Office PowerPoint</Application>
  <PresentationFormat>Widescreen</PresentationFormat>
  <Paragraphs>179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Machine Learning</vt:lpstr>
      <vt:lpstr>Abstract</vt:lpstr>
      <vt:lpstr>TensorFlow running on TPUs</vt:lpstr>
      <vt:lpstr>TensorFlow running on TPUs (2)</vt:lpstr>
      <vt:lpstr>Deep Learning with Limited Numerical Precision</vt:lpstr>
      <vt:lpstr>GPU and High Performance Computing</vt:lpstr>
      <vt:lpstr>GPU and High Performance Computing (2)</vt:lpstr>
      <vt:lpstr>GPU-based software frameworks - CUDA</vt:lpstr>
      <vt:lpstr>GPU-based software frameworks - OpenCL</vt:lpstr>
      <vt:lpstr>Parallelization by multi-threading- OpenMP</vt:lpstr>
      <vt:lpstr>GPU based software languages and libraries</vt:lpstr>
      <vt:lpstr>FPGA-based architectures</vt:lpstr>
      <vt:lpstr>High Performance Computing (HPC)</vt:lpstr>
      <vt:lpstr>Teraproc: R Analytics cluster and GPU as-a-service</vt:lpstr>
      <vt:lpstr>Machine Learning and Wearable Devices</vt:lpstr>
      <vt:lpstr>Machine Learning Eco-system</vt:lpstr>
      <vt:lpstr>Machine Learning Eco-system (2)</vt:lpstr>
      <vt:lpstr>Machine Learning Model Generation and Scoring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Giorgio Garziano</dc:creator>
  <cp:lastModifiedBy>Giorgio Garziano</cp:lastModifiedBy>
  <cp:revision>267</cp:revision>
  <dcterms:created xsi:type="dcterms:W3CDTF">2016-07-01T18:08:47Z</dcterms:created>
  <dcterms:modified xsi:type="dcterms:W3CDTF">2016-07-13T07:36:13Z</dcterms:modified>
</cp:coreProperties>
</file>