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7" r:id="rId3"/>
    <p:sldId id="288" r:id="rId4"/>
    <p:sldId id="260" r:id="rId5"/>
    <p:sldId id="283" r:id="rId6"/>
    <p:sldId id="261" r:id="rId7"/>
    <p:sldId id="284" r:id="rId8"/>
    <p:sldId id="262" r:id="rId9"/>
    <p:sldId id="274" r:id="rId10"/>
    <p:sldId id="276" r:id="rId11"/>
    <p:sldId id="290" r:id="rId12"/>
    <p:sldId id="294" r:id="rId13"/>
    <p:sldId id="292" r:id="rId14"/>
    <p:sldId id="293" r:id="rId15"/>
    <p:sldId id="277" r:id="rId16"/>
    <p:sldId id="258" r:id="rId17"/>
    <p:sldId id="257" r:id="rId18"/>
    <p:sldId id="259" r:id="rId19"/>
    <p:sldId id="286" r:id="rId20"/>
    <p:sldId id="281" r:id="rId21"/>
    <p:sldId id="282" r:id="rId22"/>
    <p:sldId id="279" r:id="rId23"/>
    <p:sldId id="278" r:id="rId24"/>
    <p:sldId id="280" r:id="rId25"/>
    <p:sldId id="289" r:id="rId26"/>
    <p:sldId id="285" r:id="rId27"/>
    <p:sldId id="273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678" autoAdjust="0"/>
  </p:normalViewPr>
  <p:slideViewPr>
    <p:cSldViewPr snapToGrid="0">
      <p:cViewPr varScale="1">
        <p:scale>
          <a:sx n="79" d="100"/>
          <a:sy n="79" d="100"/>
        </p:scale>
        <p:origin x="17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FE7A-9732-410D-8A6B-DBECC7BE573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4F95B-CE02-4354-80E7-5BFDE548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</a:t>
            </a:r>
            <a:r>
              <a:rPr lang="en-US" baseline="0" dirty="0"/>
              <a:t> changing channel script</a:t>
            </a:r>
          </a:p>
          <a:p>
            <a:r>
              <a:rPr lang="en-US" baseline="0" dirty="0"/>
              <a:t>Change cut ashlar image to make sense</a:t>
            </a:r>
          </a:p>
          <a:p>
            <a:r>
              <a:rPr lang="en-US" baseline="0" dirty="0"/>
              <a:t>Add in </a:t>
            </a:r>
            <a:r>
              <a:rPr lang="en-US" baseline="0" dirty="0" err="1"/>
              <a:t>colore</a:t>
            </a:r>
            <a:r>
              <a:rPr lang="en-US" baseline="0" dirty="0"/>
              <a:t> image of </a:t>
            </a:r>
            <a:r>
              <a:rPr lang="en-US" baseline="0" dirty="0" err="1"/>
              <a:t>ilastik</a:t>
            </a:r>
            <a:r>
              <a:rPr lang="en-US" baseline="0" dirty="0"/>
              <a:t> </a:t>
            </a:r>
          </a:p>
          <a:p>
            <a:r>
              <a:rPr lang="en-US" baseline="0" dirty="0"/>
              <a:t>Change take measurement image to data table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4F95B-CE02-4354-80E7-5BFDE5486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4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 : new</a:t>
            </a:r>
            <a:r>
              <a:rPr lang="en-US" baseline="0" dirty="0"/>
              <a:t> line </a:t>
            </a:r>
          </a:p>
          <a:p>
            <a:r>
              <a:rPr lang="en-US" baseline="0" dirty="0"/>
              <a:t>#: comment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4F95B-CE02-4354-80E7-5BFDE5486B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6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</a:t>
            </a:r>
            <a:r>
              <a:rPr lang="en-US" baseline="0" dirty="0"/>
              <a:t> changing channel script</a:t>
            </a:r>
          </a:p>
          <a:p>
            <a:r>
              <a:rPr lang="en-US" baseline="0" dirty="0"/>
              <a:t>Change cut ashlar image to make sense</a:t>
            </a:r>
          </a:p>
          <a:p>
            <a:r>
              <a:rPr lang="en-US" baseline="0" dirty="0"/>
              <a:t>Add in </a:t>
            </a:r>
            <a:r>
              <a:rPr lang="en-US" baseline="0" dirty="0" err="1"/>
              <a:t>colore</a:t>
            </a:r>
            <a:r>
              <a:rPr lang="en-US" baseline="0" dirty="0"/>
              <a:t> image of </a:t>
            </a:r>
            <a:r>
              <a:rPr lang="en-US" baseline="0" dirty="0" err="1"/>
              <a:t>ilastik</a:t>
            </a:r>
            <a:r>
              <a:rPr lang="en-US" baseline="0" dirty="0"/>
              <a:t> </a:t>
            </a:r>
          </a:p>
          <a:p>
            <a:r>
              <a:rPr lang="en-US" baseline="0" dirty="0"/>
              <a:t>Change take measurement image to data table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4F95B-CE02-4354-80E7-5BFDE5486B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1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</a:t>
            </a:r>
            <a:r>
              <a:rPr lang="en-US" baseline="0" dirty="0"/>
              <a:t> changing channel script</a:t>
            </a:r>
          </a:p>
          <a:p>
            <a:r>
              <a:rPr lang="en-US" baseline="0" dirty="0"/>
              <a:t>Change cut ashlar image to make sense</a:t>
            </a:r>
          </a:p>
          <a:p>
            <a:r>
              <a:rPr lang="en-US" baseline="0" dirty="0"/>
              <a:t>Add in </a:t>
            </a:r>
            <a:r>
              <a:rPr lang="en-US" baseline="0" dirty="0" err="1"/>
              <a:t>colore</a:t>
            </a:r>
            <a:r>
              <a:rPr lang="en-US" baseline="0" dirty="0"/>
              <a:t> image of </a:t>
            </a:r>
            <a:r>
              <a:rPr lang="en-US" baseline="0" dirty="0" err="1"/>
              <a:t>ilastik</a:t>
            </a:r>
            <a:r>
              <a:rPr lang="en-US" baseline="0" dirty="0"/>
              <a:t> </a:t>
            </a:r>
          </a:p>
          <a:p>
            <a:r>
              <a:rPr lang="en-US" baseline="0" dirty="0"/>
              <a:t>Change take measurement image to data table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4F95B-CE02-4354-80E7-5BFDE5486B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8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E0D0-C50F-44BC-AE43-E35DCA6A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2AC1A-375D-4B58-8A8D-FC5C2E981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241E-2B65-4E4A-8515-6907F7A6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AD4A-1A96-4E96-B9AE-1158ACDE629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DBCD-8368-4A89-98B0-3C8B36AC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1A82-0D8F-46D3-BBFE-A1DF467E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0B95-CC6E-46A0-9746-7350BC6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656A-3654-47DA-A4DB-BCF1D595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9745-D8C3-45A0-8EC7-493227ED6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5E86-4357-4104-BC1C-021EC3C0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AD4A-1A96-4E96-B9AE-1158ACDE629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6E55-3F88-404F-93E4-9C30DD5E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01C6-281E-4137-A2FE-CD566C20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0B95-CC6E-46A0-9746-7350BC6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A0337-873B-4F44-B6F7-968C60611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9E0F-5C82-43AF-99C3-FB1756569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1EC2-F608-4520-B590-13485CA5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AD4A-1A96-4E96-B9AE-1158ACDE629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7F1D4-1432-4B39-BB8C-1A324FB9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8DA1-B7AC-486E-A299-35A44029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0B95-CC6E-46A0-9746-7350BC6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3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86FD-2051-4EC0-8061-8582F719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284C-58E4-4D6A-9929-B27C8067A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7678-CDD9-4C6B-90D8-01F1EBC8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AD4A-1A96-4E96-B9AE-1158ACDE629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BC87-6103-4A7D-891C-1F8D1CAE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552E3-DBF6-447D-B03C-A96416D1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0B95-CC6E-46A0-9746-7350BC6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116D-8987-4A63-B3B2-5A94C2F1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E7372-795B-4E1A-BD1D-A59B4407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DBAD7-CEC9-47F0-B575-22F9975D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AD4A-1A96-4E96-B9AE-1158ACDE629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290E-2ED6-4598-9334-2F9AFBDF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C85B-1A5B-4011-B472-87CC4509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0B95-CC6E-46A0-9746-7350BC6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4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6F03-EBA3-442D-8E1D-A1DDFE30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45582-6ACD-4124-AF46-5E2097F00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9C6CF-4C11-4C56-8F3E-7A6A55809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65D9B-1B42-4EA3-8A54-48037E59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AD4A-1A96-4E96-B9AE-1158ACDE629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72900-0FA4-4308-B79B-902C7EC9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8AE9A-4865-46DF-B086-6C4441BD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0B95-CC6E-46A0-9746-7350BC6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2276-BF2A-4277-A91F-71BF2126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8721-C86F-448A-B98F-5749114EE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B2E3B-B09D-48BD-81F2-ACB7EA67F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47EF9-C255-4965-B2E9-5CE990536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7B0DB-729F-4039-95DD-2742F39AA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1C3A5-4BD8-4180-9ACD-052A73DF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AD4A-1A96-4E96-B9AE-1158ACDE629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6F639-721B-4CF8-A424-50F40E1F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6C180-31F1-4550-9335-854E399B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0B95-CC6E-46A0-9746-7350BC6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0252-D7C5-46B1-8496-73C22404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CDCB8-A77B-4E7E-9442-D4DC6781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AD4A-1A96-4E96-B9AE-1158ACDE629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ACDBB-2553-41AB-9BC4-E2BBC4EB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45EE4-BDA3-4B8E-989A-5FDE1AC2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0B95-CC6E-46A0-9746-7350BC6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8D0FB-9C83-47CE-9EEC-8AA9468D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AD4A-1A96-4E96-B9AE-1158ACDE629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A677D-7A89-4EC1-87CF-E2104A59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58B54-1AC2-4CBE-AE0A-31C4F09B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0B95-CC6E-46A0-9746-7350BC6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77AA-8D97-44D5-8CB4-95DF9A12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32FA-99DB-4209-A25A-7DD52656B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506A4-60FF-46D9-BAD4-9BA6FAB17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F904F-8370-47D1-9A9B-0447036A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AD4A-1A96-4E96-B9AE-1158ACDE629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B4C1-EAD4-4E1C-8539-782D57DE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4232B-6FC2-4F35-BC46-77FCD472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0B95-CC6E-46A0-9746-7350BC6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EA29-7C17-4E93-B98A-E651513B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E7D3D-C023-499C-9A6F-1702609CC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C8081-2E74-40B9-AF32-E2ABC678C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200A-C6CE-4FDB-989A-F012A6CD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AD4A-1A96-4E96-B9AE-1158ACDE629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F0C1A-625B-4805-921E-4C3D46D5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C910B-E7D7-4035-AEAA-B5654144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0B95-CC6E-46A0-9746-7350BC6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7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EB944-BC37-483D-887D-9AC96868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8F46-D46C-45B9-AD72-517C8970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C69FA-AADF-4FB8-817F-F0F02D575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BAD4A-1A96-4E96-B9AE-1158ACDE629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FC5E-1A81-45E6-9362-D64025072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1C67-ADB4-4217-9B9F-CF58EB326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0B95-CC6E-46A0-9746-7350BC6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download.html" TargetMode="External"/><Relationship Id="rId2" Type="http://schemas.openxmlformats.org/officeDocument/2006/relationships/hyperlink" Target="https://filezilla-project.org/download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ilastik.org/" TargetMode="External"/><Relationship Id="rId2" Type="http://schemas.openxmlformats.org/officeDocument/2006/relationships/hyperlink" Target="http://files.ilastik.org/ilastik-1.3.2rc2-Linux.tar.bz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12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hyperlink" Target="https://github.com/giorgiogaglia/CycIF-Pipelines/tree/master/WholeTissueAshlaredPipeline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jpeg"/><Relationship Id="rId1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astik.org/documentation/basics/headless" TargetMode="External"/><Relationship Id="rId2" Type="http://schemas.openxmlformats.org/officeDocument/2006/relationships/hyperlink" Target="https://wiki.rc.hms.harvard.edu/display/O2/Local+Software+Instal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2.jpeg"/><Relationship Id="rId9" Type="http://schemas.openxmlformats.org/officeDocument/2006/relationships/hyperlink" Target="https://github.com/giorgiogaglia/CycIF-Pipelines/tree/master/WholeTissueAshlaredPipeline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JPG"/><Relationship Id="rId5" Type="http://schemas.openxmlformats.org/officeDocument/2006/relationships/hyperlink" Target="https://github.com/giorgiogaglia/CycIF-Pipelines/tree/master/WholeTissueAshlaredPipeline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Yu-AnChen/f9030c9d6425cb293846a729d1b224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5E0A-6817-4D01-BC8F-B25B3E71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Whole Tissue Analysis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D51F6-E416-4142-B1D8-A7719AC2A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03/04/19</a:t>
            </a:r>
          </a:p>
          <a:p>
            <a:r>
              <a:rPr lang="en-US" dirty="0"/>
              <a:t>Carmen Li </a:t>
            </a:r>
          </a:p>
        </p:txBody>
      </p:sp>
    </p:spTree>
    <p:extLst>
      <p:ext uri="{BB962C8B-B14F-4D97-AF65-F5344CB8AC3E}">
        <p14:creationId xmlns:p14="http://schemas.microsoft.com/office/powerpoint/2010/main" val="238435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5BC3-EC61-4FB4-BB3B-F17E2673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RUN_Step4_CycIF_measurements_ilastik.m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3586-DB70-4C5A-BDB0-5639F984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it does:</a:t>
            </a:r>
          </a:p>
          <a:p>
            <a:pPr lvl="1"/>
            <a:r>
              <a:rPr lang="en-US" dirty="0"/>
              <a:t>Takes measurements of the signal of the antibody</a:t>
            </a:r>
          </a:p>
          <a:p>
            <a:r>
              <a:rPr lang="en-US" dirty="0"/>
              <a:t>User Input:</a:t>
            </a:r>
          </a:p>
          <a:p>
            <a:pPr lvl="1"/>
            <a:r>
              <a:rPr lang="en-US" dirty="0"/>
              <a:t>Segmented Image</a:t>
            </a:r>
          </a:p>
          <a:p>
            <a:pPr lvl="1"/>
            <a:r>
              <a:rPr lang="en-US" dirty="0" err="1"/>
              <a:t>FullStacks</a:t>
            </a:r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 err="1"/>
              <a:t>NameofOmeTif_Results_date.mat</a:t>
            </a:r>
            <a:r>
              <a:rPr lang="en-US" dirty="0"/>
              <a:t>: matrix of measurements </a:t>
            </a:r>
          </a:p>
          <a:p>
            <a:pPr lvl="1"/>
            <a:r>
              <a:rPr lang="en-US" dirty="0"/>
              <a:t>Nucleus and cytoplasm segmented image</a:t>
            </a:r>
          </a:p>
          <a:p>
            <a:pPr lvl="1"/>
            <a:r>
              <a:rPr lang="en-US" dirty="0"/>
              <a:t>Foci segmented image </a:t>
            </a:r>
          </a:p>
        </p:txBody>
      </p:sp>
    </p:spTree>
    <p:extLst>
      <p:ext uri="{BB962C8B-B14F-4D97-AF65-F5344CB8AC3E}">
        <p14:creationId xmlns:p14="http://schemas.microsoft.com/office/powerpoint/2010/main" val="166667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RUN_Step5_ROI.m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  <a:p>
            <a:pPr lvl="1"/>
            <a:r>
              <a:rPr lang="en-US" dirty="0"/>
              <a:t>Finds the pixels in the ROI area </a:t>
            </a:r>
          </a:p>
          <a:p>
            <a:r>
              <a:rPr lang="en-US" dirty="0"/>
              <a:t>User Input: </a:t>
            </a:r>
          </a:p>
          <a:p>
            <a:pPr lvl="1"/>
            <a:r>
              <a:rPr lang="en-US" dirty="0"/>
              <a:t>ROI drawn on </a:t>
            </a:r>
            <a:r>
              <a:rPr lang="en-US" dirty="0" err="1"/>
              <a:t>ImageJ</a:t>
            </a:r>
            <a:endParaRPr lang="en-US" dirty="0"/>
          </a:p>
          <a:p>
            <a:pPr lvl="1"/>
            <a:r>
              <a:rPr lang="en-US" dirty="0"/>
              <a:t>Montage that ROI was drawn on (Created in RUN_Step1…) </a:t>
            </a:r>
          </a:p>
          <a:p>
            <a:pPr lvl="1"/>
            <a:r>
              <a:rPr lang="en-US" dirty="0"/>
              <a:t>Coordinates of each field 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 err="1"/>
              <a:t>ROI_pixels.mat</a:t>
            </a:r>
            <a:r>
              <a:rPr lang="en-US" dirty="0"/>
              <a:t>: matrix of pixel locations (</a:t>
            </a:r>
            <a:r>
              <a:rPr lang="en-US" dirty="0" err="1"/>
              <a:t>x,y</a:t>
            </a:r>
            <a:r>
              <a:rPr lang="en-US" dirty="0"/>
              <a:t>) of ROIs, vector of </a:t>
            </a:r>
            <a:r>
              <a:rPr lang="en-US" b="1" dirty="0"/>
              <a:t>row</a:t>
            </a:r>
            <a:r>
              <a:rPr lang="en-US" dirty="0"/>
              <a:t> indexes of Centroids that are within the ROI  </a:t>
            </a:r>
          </a:p>
        </p:txBody>
      </p:sp>
    </p:spTree>
    <p:extLst>
      <p:ext uri="{BB962C8B-B14F-4D97-AF65-F5344CB8AC3E}">
        <p14:creationId xmlns:p14="http://schemas.microsoft.com/office/powerpoint/2010/main" val="411738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Scripts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Might be useful, might not be useful. All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03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RUN_Step6_PlottingResults.m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how you would use indexes to filter measurements in mat file created in RUN_Step4 </a:t>
            </a:r>
          </a:p>
        </p:txBody>
      </p:sp>
    </p:spTree>
    <p:extLst>
      <p:ext uri="{BB962C8B-B14F-4D97-AF65-F5344CB8AC3E}">
        <p14:creationId xmlns:p14="http://schemas.microsoft.com/office/powerpoint/2010/main" val="154495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renamefiles_v2.m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Renames multiple files </a:t>
            </a:r>
          </a:p>
          <a:p>
            <a:r>
              <a:rPr lang="en-US" dirty="0"/>
              <a:t>In Other Scripts folder of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13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5BB39F-E114-4D4D-B2AF-4C4795E34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Ilastik</a:t>
            </a:r>
            <a:r>
              <a:rPr lang="en-US" dirty="0"/>
              <a:t> on O2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C00192-5AF4-41AC-9E33-7DDE07649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0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406E-EEEB-4E71-8110-574676A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Download and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8DA3-9DC3-4F71-951F-41242018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Filezilla</a:t>
            </a:r>
            <a:r>
              <a:rPr lang="en-US" dirty="0"/>
              <a:t>: to upload to O2</a:t>
            </a:r>
          </a:p>
          <a:p>
            <a:r>
              <a:rPr lang="en-US" dirty="0">
                <a:hlinkClick r:id="rId2"/>
              </a:rPr>
              <a:t>https://filezilla-project.org/download.php</a:t>
            </a:r>
            <a:r>
              <a:rPr lang="en-US" dirty="0"/>
              <a:t> </a:t>
            </a:r>
          </a:p>
          <a:p>
            <a:r>
              <a:rPr lang="en-US" dirty="0" err="1"/>
              <a:t>Mobaxterm</a:t>
            </a:r>
            <a:r>
              <a:rPr lang="en-US" dirty="0"/>
              <a:t>: to access O2 on Windows </a:t>
            </a:r>
          </a:p>
          <a:p>
            <a:r>
              <a:rPr lang="en-US" dirty="0">
                <a:hlinkClick r:id="rId3"/>
              </a:rPr>
              <a:t>https://mobaxterm.mobatek.net/download.html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48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0D9E-D4A3-4C7A-902E-3DD6F009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Linux version of 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D497-D96B-418A-B3CC-D2578E96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mfk8@login02:~$ </a:t>
            </a:r>
            <a:r>
              <a:rPr lang="en-US" sz="2000" dirty="0" err="1"/>
              <a:t>srun</a:t>
            </a:r>
            <a:r>
              <a:rPr lang="en-US" sz="2000" dirty="0"/>
              <a:t> --</a:t>
            </a:r>
            <a:r>
              <a:rPr lang="en-US" sz="2000" dirty="0" err="1"/>
              <a:t>pty</a:t>
            </a:r>
            <a:r>
              <a:rPr lang="en-US" sz="2000" dirty="0"/>
              <a:t> -p interactive -t 0-12:00 /bin/bash	(Interactive node) </a:t>
            </a:r>
          </a:p>
          <a:p>
            <a:pPr marL="0" indent="0">
              <a:buNone/>
            </a:pPr>
            <a:r>
              <a:rPr lang="en-US" sz="2000" dirty="0"/>
              <a:t>mfk8@compute-a-01-01:~$ </a:t>
            </a:r>
            <a:r>
              <a:rPr lang="en-US" sz="2000" dirty="0" err="1"/>
              <a:t>wget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http://files.ilastik.org/ilastik-1.3.2rc2-Linux.tar.bz2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mfk8@compute-a-01-01:~$ tar –</a:t>
            </a:r>
            <a:r>
              <a:rPr lang="en-US" sz="2000" dirty="0" err="1"/>
              <a:t>vxjf</a:t>
            </a:r>
            <a:r>
              <a:rPr lang="en-US" sz="2000" dirty="0"/>
              <a:t> ilastik-1.3.2rc2-Linux.tar.bz2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IMPORTANT: Make sure you are downloading the version you need 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http://files.ilastik.org/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184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7E0E-30EB-4096-9604-EFC5FDB4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script to run 1 Field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E586-0526-4C02-83CD-995BE5E9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700" b="1" dirty="0"/>
              <a:t>IMPORTANT: Must have training set of data in same folder format for </a:t>
            </a:r>
            <a:r>
              <a:rPr lang="en-US" sz="3700" b="1" dirty="0" err="1"/>
              <a:t>Ilastik</a:t>
            </a:r>
            <a:r>
              <a:rPr lang="en-US" sz="3700" b="1" dirty="0"/>
              <a:t> to work </a:t>
            </a:r>
          </a:p>
          <a:p>
            <a:pPr marL="0" indent="0">
              <a:buNone/>
            </a:pPr>
            <a:r>
              <a:rPr lang="en-US" sz="3700" b="1" dirty="0"/>
              <a:t>SH Script: </a:t>
            </a:r>
          </a:p>
          <a:p>
            <a:pPr marL="0" indent="0">
              <a:buNone/>
            </a:pPr>
            <a:r>
              <a:rPr lang="en-US" sz="3700" dirty="0"/>
              <a:t>#!/bin/bash</a:t>
            </a:r>
          </a:p>
          <a:p>
            <a:pPr marL="0" indent="0">
              <a:buNone/>
            </a:pPr>
            <a:r>
              <a:rPr lang="en-US" sz="3700" dirty="0"/>
              <a:t>#SBATCH -p short </a:t>
            </a:r>
            <a:r>
              <a:rPr lang="en-US" sz="3700" dirty="0">
                <a:solidFill>
                  <a:schemeClr val="accent1"/>
                </a:solidFill>
              </a:rPr>
              <a:t>(Type of Partition)</a:t>
            </a:r>
          </a:p>
          <a:p>
            <a:pPr marL="0" indent="0">
              <a:buNone/>
            </a:pPr>
            <a:r>
              <a:rPr lang="en-US" sz="3700" dirty="0"/>
              <a:t>#SBATCH -t 0-03:00 </a:t>
            </a:r>
            <a:r>
              <a:rPr lang="en-US" sz="3700" dirty="0">
                <a:solidFill>
                  <a:schemeClr val="accent1"/>
                </a:solidFill>
              </a:rPr>
              <a:t>(Time requested) </a:t>
            </a:r>
          </a:p>
          <a:p>
            <a:pPr marL="0" indent="0">
              <a:buNone/>
            </a:pPr>
            <a:r>
              <a:rPr lang="en-US" sz="3700" dirty="0"/>
              <a:t>#SBATCH --mem=100G </a:t>
            </a:r>
            <a:r>
              <a:rPr lang="en-US" sz="3700" dirty="0">
                <a:solidFill>
                  <a:schemeClr val="accent1"/>
                </a:solidFill>
              </a:rPr>
              <a:t>(Memory Requested) </a:t>
            </a:r>
          </a:p>
          <a:p>
            <a:pPr marL="0" indent="0">
              <a:buNone/>
            </a:pPr>
            <a:r>
              <a:rPr lang="en-US" sz="3700" dirty="0"/>
              <a:t>#SBATCH -o %</a:t>
            </a:r>
            <a:r>
              <a:rPr lang="en-US" sz="3700" dirty="0" err="1"/>
              <a:t>j.out</a:t>
            </a:r>
            <a:r>
              <a:rPr lang="en-US" sz="3700" dirty="0"/>
              <a:t> </a:t>
            </a:r>
            <a:r>
              <a:rPr lang="en-US" sz="3700" dirty="0">
                <a:solidFill>
                  <a:schemeClr val="accent1"/>
                </a:solidFill>
              </a:rPr>
              <a:t>(Out file naming: </a:t>
            </a:r>
            <a:r>
              <a:rPr lang="en-US" sz="3700" dirty="0" err="1">
                <a:solidFill>
                  <a:schemeClr val="accent1"/>
                </a:solidFill>
              </a:rPr>
              <a:t>JobID</a:t>
            </a:r>
            <a:r>
              <a:rPr lang="en-US" sz="3700" dirty="0">
                <a:solidFill>
                  <a:schemeClr val="accent1"/>
                </a:solidFill>
              </a:rPr>
              <a:t>..out) </a:t>
            </a:r>
          </a:p>
          <a:p>
            <a:pPr marL="0" indent="0">
              <a:buNone/>
            </a:pPr>
            <a:r>
              <a:rPr lang="en-US" sz="3700" dirty="0"/>
              <a:t>./ilastik-1.3.2rc2-Linux/run_ilastik.sh \ </a:t>
            </a:r>
            <a:r>
              <a:rPr lang="en-US" sz="3700" dirty="0">
                <a:solidFill>
                  <a:schemeClr val="accent1"/>
                </a:solidFill>
              </a:rPr>
              <a:t>(Calling </a:t>
            </a:r>
            <a:r>
              <a:rPr lang="en-US" sz="3700" dirty="0" err="1">
                <a:solidFill>
                  <a:schemeClr val="accent1"/>
                </a:solidFill>
              </a:rPr>
              <a:t>Ilastik</a:t>
            </a:r>
            <a:r>
              <a:rPr lang="en-US" sz="3700" dirty="0">
                <a:solidFill>
                  <a:schemeClr val="accent1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3700" dirty="0"/>
              <a:t>--headless \ </a:t>
            </a:r>
            <a:r>
              <a:rPr lang="en-US" sz="3700" dirty="0">
                <a:solidFill>
                  <a:schemeClr val="accent1"/>
                </a:solidFill>
              </a:rPr>
              <a:t>(Non GUI mode) </a:t>
            </a:r>
          </a:p>
          <a:p>
            <a:pPr marL="0" indent="0">
              <a:buNone/>
            </a:pPr>
            <a:r>
              <a:rPr lang="en-US" sz="3700" dirty="0"/>
              <a:t>--project=/n/scratch2/cl401/</a:t>
            </a:r>
            <a:r>
              <a:rPr lang="en-US" sz="3700" dirty="0" err="1"/>
              <a:t>MouseLung</a:t>
            </a:r>
            <a:r>
              <a:rPr lang="en-US" sz="3700" dirty="0"/>
              <a:t>/2019-01-03_MouseLungTumors_training_headless.ilp \ </a:t>
            </a:r>
            <a:r>
              <a:rPr lang="en-US" sz="3700" dirty="0">
                <a:solidFill>
                  <a:schemeClr val="accent1"/>
                </a:solidFill>
              </a:rPr>
              <a:t>(Project) </a:t>
            </a:r>
          </a:p>
          <a:p>
            <a:pPr marL="0" indent="0">
              <a:buNone/>
            </a:pPr>
            <a:r>
              <a:rPr lang="en-US" sz="3700" dirty="0"/>
              <a:t>--</a:t>
            </a:r>
            <a:r>
              <a:rPr lang="en-US" sz="3700" dirty="0" err="1"/>
              <a:t>export_source</a:t>
            </a:r>
            <a:r>
              <a:rPr lang="en-US" sz="3700" dirty="0"/>
              <a:t>="Probabilities“ \ </a:t>
            </a:r>
            <a:r>
              <a:rPr lang="en-US" sz="3700" dirty="0">
                <a:solidFill>
                  <a:schemeClr val="accent1"/>
                </a:solidFill>
              </a:rPr>
              <a:t>(Export type) </a:t>
            </a:r>
          </a:p>
          <a:p>
            <a:pPr marL="0" indent="0">
              <a:buNone/>
            </a:pPr>
            <a:r>
              <a:rPr lang="en-US" sz="3700" dirty="0"/>
              <a:t> --</a:t>
            </a:r>
            <a:r>
              <a:rPr lang="en-US" sz="3700" dirty="0" err="1"/>
              <a:t>export_dtype</a:t>
            </a:r>
            <a:r>
              <a:rPr lang="en-US" sz="3700" dirty="0"/>
              <a:t>=uint16 \ </a:t>
            </a:r>
            <a:r>
              <a:rPr lang="en-US" sz="3700" dirty="0">
                <a:solidFill>
                  <a:schemeClr val="accent1"/>
                </a:solidFill>
              </a:rPr>
              <a:t>(Data type)</a:t>
            </a:r>
          </a:p>
          <a:p>
            <a:pPr marL="0" indent="0">
              <a:buNone/>
            </a:pPr>
            <a:r>
              <a:rPr lang="en-US" sz="3700" dirty="0"/>
              <a:t>--</a:t>
            </a:r>
            <a:r>
              <a:rPr lang="en-US" sz="3700" dirty="0" err="1"/>
              <a:t>pipeline_result_drange</a:t>
            </a:r>
            <a:r>
              <a:rPr lang="en-US" sz="3700" dirty="0"/>
              <a:t>="(0.0,1.0)" \ </a:t>
            </a:r>
            <a:r>
              <a:rPr lang="en-US" sz="3700" dirty="0">
                <a:solidFill>
                  <a:schemeClr val="accent1"/>
                </a:solidFill>
              </a:rPr>
              <a:t>(Import data range) </a:t>
            </a:r>
          </a:p>
          <a:p>
            <a:pPr marL="0" indent="0">
              <a:buNone/>
            </a:pPr>
            <a:r>
              <a:rPr lang="en-US" sz="3700" dirty="0"/>
              <a:t>--</a:t>
            </a:r>
            <a:r>
              <a:rPr lang="en-US" sz="3700" dirty="0" err="1"/>
              <a:t>export_drange</a:t>
            </a:r>
            <a:r>
              <a:rPr lang="en-US" sz="3700" dirty="0"/>
              <a:t>="(0,65535)" \ </a:t>
            </a:r>
            <a:r>
              <a:rPr lang="en-US" sz="3700" dirty="0">
                <a:solidFill>
                  <a:schemeClr val="accent1"/>
                </a:solidFill>
              </a:rPr>
              <a:t>(Export Data range)  </a:t>
            </a:r>
          </a:p>
          <a:p>
            <a:pPr marL="0" indent="0">
              <a:buNone/>
            </a:pPr>
            <a:r>
              <a:rPr lang="en-US" sz="3700" dirty="0"/>
              <a:t>--</a:t>
            </a:r>
            <a:r>
              <a:rPr lang="en-US" sz="3700" dirty="0" err="1"/>
              <a:t>output_format</a:t>
            </a:r>
            <a:r>
              <a:rPr lang="en-US" sz="3700" dirty="0"/>
              <a:t>=</a:t>
            </a:r>
            <a:r>
              <a:rPr lang="en-US" sz="3700" dirty="0" err="1"/>
              <a:t>tif</a:t>
            </a:r>
            <a:r>
              <a:rPr lang="en-US" sz="3700" dirty="0"/>
              <a:t> \ </a:t>
            </a:r>
            <a:r>
              <a:rPr lang="en-US" sz="3700" dirty="0">
                <a:solidFill>
                  <a:schemeClr val="accent1"/>
                </a:solidFill>
              </a:rPr>
              <a:t>(Output file type) </a:t>
            </a:r>
          </a:p>
          <a:p>
            <a:pPr marL="0" indent="0">
              <a:buNone/>
            </a:pPr>
            <a:r>
              <a:rPr lang="en-US" sz="3700" dirty="0"/>
              <a:t>--</a:t>
            </a:r>
            <a:r>
              <a:rPr lang="en-US" sz="3700" dirty="0" err="1"/>
              <a:t>output_filename_format</a:t>
            </a:r>
            <a:r>
              <a:rPr lang="en-US" sz="3700" dirty="0"/>
              <a:t>={</a:t>
            </a:r>
            <a:r>
              <a:rPr lang="en-US" sz="3700" dirty="0" err="1"/>
              <a:t>dataset_dir</a:t>
            </a:r>
            <a:r>
              <a:rPr lang="en-US" sz="3700" dirty="0"/>
              <a:t>}/</a:t>
            </a:r>
            <a:r>
              <a:rPr lang="en-US" sz="3700" dirty="0" err="1"/>
              <a:t>Ilastik_Probabilities</a:t>
            </a:r>
            <a:r>
              <a:rPr lang="en-US" sz="3700" dirty="0"/>
              <a:t>/{nickname}_</a:t>
            </a:r>
            <a:r>
              <a:rPr lang="en-US" sz="3700" dirty="0" err="1"/>
              <a:t>Probabilities.tif</a:t>
            </a:r>
            <a:r>
              <a:rPr lang="en-US" sz="3700" dirty="0"/>
              <a:t> \ </a:t>
            </a:r>
            <a:r>
              <a:rPr lang="en-US" sz="3700" dirty="0">
                <a:solidFill>
                  <a:schemeClr val="accent1"/>
                </a:solidFill>
              </a:rPr>
              <a:t>(output filename format: location) </a:t>
            </a:r>
          </a:p>
          <a:p>
            <a:pPr marL="0" indent="0">
              <a:buNone/>
            </a:pPr>
            <a:r>
              <a:rPr lang="en-US" sz="3700" dirty="0"/>
              <a:t>/n/scratch2/cl401/</a:t>
            </a:r>
            <a:r>
              <a:rPr lang="en-US" sz="3700" dirty="0" err="1"/>
              <a:t>MouseLung</a:t>
            </a:r>
            <a:r>
              <a:rPr lang="en-US" sz="3700" dirty="0"/>
              <a:t>/AJ0176_P2_Field_02_01.tif  </a:t>
            </a:r>
            <a:r>
              <a:rPr lang="en-US" sz="3700" dirty="0">
                <a:solidFill>
                  <a:schemeClr val="accent1"/>
                </a:solidFill>
              </a:rPr>
              <a:t>(File to be run through </a:t>
            </a:r>
            <a:r>
              <a:rPr lang="en-US" sz="3700" dirty="0" err="1">
                <a:solidFill>
                  <a:schemeClr val="accent1"/>
                </a:solidFill>
              </a:rPr>
              <a:t>ilastik</a:t>
            </a:r>
            <a:r>
              <a:rPr lang="en-US" sz="3700" dirty="0">
                <a:solidFill>
                  <a:schemeClr val="accent1"/>
                </a:solidFill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scriptname.sh</a:t>
            </a:r>
          </a:p>
          <a:p>
            <a:r>
              <a:rPr lang="en-US" dirty="0"/>
              <a:t>Type 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/>
              <a:t> for insert mode </a:t>
            </a:r>
          </a:p>
          <a:p>
            <a:r>
              <a:rPr lang="en-US" dirty="0"/>
              <a:t>Start typing</a:t>
            </a:r>
          </a:p>
          <a:p>
            <a:r>
              <a:rPr lang="en-US" dirty="0"/>
              <a:t>When finished, press </a:t>
            </a:r>
            <a:r>
              <a:rPr lang="en-US" dirty="0">
                <a:solidFill>
                  <a:srgbClr val="00B0F0"/>
                </a:solidFill>
              </a:rPr>
              <a:t>ESC</a:t>
            </a:r>
            <a:r>
              <a:rPr lang="en-US" dirty="0"/>
              <a:t> key</a:t>
            </a:r>
          </a:p>
          <a:p>
            <a:r>
              <a:rPr lang="en-US" dirty="0"/>
              <a:t>To save, type 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 err="1">
                <a:solidFill>
                  <a:srgbClr val="00B0F0"/>
                </a:solidFill>
              </a:rPr>
              <a:t>wq</a:t>
            </a:r>
            <a:r>
              <a:rPr lang="en-US" dirty="0"/>
              <a:t>, then press </a:t>
            </a:r>
            <a:r>
              <a:rPr lang="en-US" dirty="0">
                <a:solidFill>
                  <a:srgbClr val="00B0F0"/>
                </a:solidFill>
              </a:rPr>
              <a:t>Enter </a:t>
            </a:r>
            <a:r>
              <a:rPr lang="en-US" dirty="0"/>
              <a:t>key</a:t>
            </a:r>
          </a:p>
          <a:p>
            <a:r>
              <a:rPr lang="en-US" dirty="0"/>
              <a:t>To run the script: </a:t>
            </a:r>
            <a:r>
              <a:rPr lang="en-US" dirty="0" err="1"/>
              <a:t>sbatch</a:t>
            </a:r>
            <a:r>
              <a:rPr lang="en-US" dirty="0"/>
              <a:t> Scriptname.sh  </a:t>
            </a:r>
          </a:p>
        </p:txBody>
      </p:sp>
    </p:spTree>
    <p:extLst>
      <p:ext uri="{BB962C8B-B14F-4D97-AF65-F5344CB8AC3E}">
        <p14:creationId xmlns:p14="http://schemas.microsoft.com/office/powerpoint/2010/main" val="90223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31168A0-70E6-4604-A3C1-4D938CFB5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03" y="1228960"/>
            <a:ext cx="620503" cy="620503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FF4CD4-73A5-44CF-B498-DF8E362C43AE}"/>
              </a:ext>
            </a:extLst>
          </p:cNvPr>
          <p:cNvCxnSpPr>
            <a:endCxn id="18" idx="0"/>
          </p:cNvCxnSpPr>
          <p:nvPr/>
        </p:nvCxnSpPr>
        <p:spPr>
          <a:xfrm>
            <a:off x="1546314" y="1856948"/>
            <a:ext cx="4611" cy="40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514B97-9514-47DB-8B0D-6FEFC4FEEE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29" y="2258020"/>
            <a:ext cx="621792" cy="6217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074839-4A7A-4A77-BF71-673D94DF8031}"/>
              </a:ext>
            </a:extLst>
          </p:cNvPr>
          <p:cNvCxnSpPr/>
          <p:nvPr/>
        </p:nvCxnSpPr>
        <p:spPr>
          <a:xfrm flipV="1">
            <a:off x="1941975" y="2634276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A3F65F-64B6-465D-9829-552906E1712D}"/>
              </a:ext>
            </a:extLst>
          </p:cNvPr>
          <p:cNvSpPr txBox="1"/>
          <p:nvPr/>
        </p:nvSpPr>
        <p:spPr>
          <a:xfrm>
            <a:off x="2376271" y="3186081"/>
            <a:ext cx="15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ASHLAR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C84519-C327-4117-9432-DE9D26B8EC02}"/>
              </a:ext>
            </a:extLst>
          </p:cNvPr>
          <p:cNvCxnSpPr>
            <a:cxnSpLocks/>
          </p:cNvCxnSpPr>
          <p:nvPr/>
        </p:nvCxnSpPr>
        <p:spPr>
          <a:xfrm>
            <a:off x="3628150" y="2685322"/>
            <a:ext cx="550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90FCBF-F461-4253-B152-CA36C71936A5}"/>
              </a:ext>
            </a:extLst>
          </p:cNvPr>
          <p:cNvSpPr txBox="1"/>
          <p:nvPr/>
        </p:nvSpPr>
        <p:spPr>
          <a:xfrm>
            <a:off x="476085" y="3696702"/>
            <a:ext cx="11236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Raw Images</a:t>
            </a:r>
            <a:r>
              <a:rPr lang="en-US" dirty="0"/>
              <a:t>: Images taken by the </a:t>
            </a:r>
            <a:r>
              <a:rPr lang="en-US" dirty="0" err="1"/>
              <a:t>Incell</a:t>
            </a:r>
            <a:r>
              <a:rPr lang="en-US" dirty="0"/>
              <a:t> on a field by field and channel by channel basis. </a:t>
            </a:r>
          </a:p>
          <a:p>
            <a:r>
              <a:rPr lang="en-US" b="1" dirty="0" err="1"/>
              <a:t>BaSic</a:t>
            </a:r>
            <a:r>
              <a:rPr lang="en-US" b="1" dirty="0"/>
              <a:t> Correction: </a:t>
            </a:r>
            <a:r>
              <a:rPr lang="en-US" dirty="0"/>
              <a:t>Background and shading correction </a:t>
            </a:r>
          </a:p>
          <a:p>
            <a:r>
              <a:rPr lang="en-US" b="1" dirty="0"/>
              <a:t>ASHLAR</a:t>
            </a:r>
            <a:r>
              <a:rPr lang="en-US" dirty="0"/>
              <a:t>: Stitches and registers each field into a whole image. </a:t>
            </a:r>
          </a:p>
          <a:p>
            <a:r>
              <a:rPr lang="en-US" b="1" dirty="0"/>
              <a:t>Full Stacks</a:t>
            </a:r>
            <a:r>
              <a:rPr lang="en-US" dirty="0"/>
              <a:t>: Cuts the stitched and registered image into fields of a size specified by user and creates a stack of all cycle images. Cuts smaller images in each field for training </a:t>
            </a:r>
            <a:r>
              <a:rPr lang="en-US" dirty="0" err="1"/>
              <a:t>Ilastik</a:t>
            </a:r>
            <a:r>
              <a:rPr lang="en-US" dirty="0"/>
              <a:t>. Saves a small montage of DAPI first cycle for ROIs. </a:t>
            </a:r>
          </a:p>
          <a:p>
            <a:r>
              <a:rPr lang="en-US" b="1" dirty="0" err="1"/>
              <a:t>Ilastik</a:t>
            </a:r>
            <a:r>
              <a:rPr lang="en-US" b="1" dirty="0"/>
              <a:t>: </a:t>
            </a:r>
            <a:r>
              <a:rPr lang="en-US" dirty="0"/>
              <a:t>User trains </a:t>
            </a:r>
            <a:r>
              <a:rPr lang="en-US" dirty="0" err="1"/>
              <a:t>Ilastik</a:t>
            </a:r>
            <a:r>
              <a:rPr lang="en-US" dirty="0"/>
              <a:t> using a subset of the data. </a:t>
            </a:r>
            <a:r>
              <a:rPr lang="en-US" dirty="0" err="1"/>
              <a:t>Ilastik</a:t>
            </a:r>
            <a:r>
              <a:rPr lang="en-US" dirty="0"/>
              <a:t> produces segmentation probabilities. </a:t>
            </a:r>
          </a:p>
          <a:p>
            <a:r>
              <a:rPr lang="en-US" b="1" dirty="0"/>
              <a:t>Segmentation: </a:t>
            </a:r>
            <a:r>
              <a:rPr lang="en-US" dirty="0"/>
              <a:t>Segments the nuclei based on the segmentation probabilities produced by </a:t>
            </a:r>
            <a:r>
              <a:rPr lang="en-US" dirty="0" err="1"/>
              <a:t>Ilastik</a:t>
            </a:r>
            <a:r>
              <a:rPr lang="en-US" dirty="0"/>
              <a:t>. </a:t>
            </a:r>
          </a:p>
          <a:p>
            <a:r>
              <a:rPr lang="en-US" b="1" dirty="0"/>
              <a:t>Measurements: </a:t>
            </a:r>
            <a:r>
              <a:rPr lang="en-US" dirty="0"/>
              <a:t>Various measurements are  taken for each antibody signal. </a:t>
            </a:r>
          </a:p>
          <a:p>
            <a:r>
              <a:rPr lang="en-US" b="1" dirty="0"/>
              <a:t>ROI</a:t>
            </a:r>
            <a:r>
              <a:rPr lang="en-US" dirty="0"/>
              <a:t>: User draws ROI on montage in </a:t>
            </a:r>
            <a:r>
              <a:rPr lang="en-US" dirty="0" err="1"/>
              <a:t>ImageJ</a:t>
            </a:r>
            <a:endParaRPr lang="en-US" dirty="0"/>
          </a:p>
          <a:p>
            <a:r>
              <a:rPr lang="en-US" b="1" dirty="0"/>
              <a:t>Filtering by ROI</a:t>
            </a:r>
            <a:r>
              <a:rPr lang="en-US" dirty="0"/>
              <a:t>: Gets indexes of cells within the ROI. Measurement data can be filtered based on ROI. </a:t>
            </a:r>
          </a:p>
          <a:p>
            <a:r>
              <a:rPr lang="en-US" b="1" dirty="0" err="1"/>
              <a:t>Github</a:t>
            </a:r>
            <a:r>
              <a:rPr lang="en-US" b="1" dirty="0"/>
              <a:t> repository: </a:t>
            </a:r>
            <a:r>
              <a:rPr lang="en-US" dirty="0">
                <a:hlinkClick r:id="rId5"/>
              </a:rPr>
              <a:t>https://github.com/giorgiogaglia/CycIF-Pipelines/tree/master/WholeTissueAshlaredPipeline</a:t>
            </a:r>
            <a:r>
              <a:rPr lang="en-US" dirty="0"/>
              <a:t>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14EECD-3727-416A-A359-5324C1E13BC2}"/>
              </a:ext>
            </a:extLst>
          </p:cNvPr>
          <p:cNvCxnSpPr/>
          <p:nvPr/>
        </p:nvCxnSpPr>
        <p:spPr>
          <a:xfrm flipV="1">
            <a:off x="4921907" y="1731481"/>
            <a:ext cx="9039" cy="31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F8A61D-C7BE-4079-A029-E4F2FB06DC1F}"/>
              </a:ext>
            </a:extLst>
          </p:cNvPr>
          <p:cNvSpPr txBox="1"/>
          <p:nvPr/>
        </p:nvSpPr>
        <p:spPr>
          <a:xfrm>
            <a:off x="4497265" y="689594"/>
            <a:ext cx="9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Ilastik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ACD979-075D-4B5E-BD42-D10F9CB2376D}"/>
              </a:ext>
            </a:extLst>
          </p:cNvPr>
          <p:cNvCxnSpPr/>
          <p:nvPr/>
        </p:nvCxnSpPr>
        <p:spPr>
          <a:xfrm flipV="1">
            <a:off x="5351166" y="1407705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397825-8ADA-4DE3-92CD-F2D22D8C8E3C}"/>
              </a:ext>
            </a:extLst>
          </p:cNvPr>
          <p:cNvCxnSpPr/>
          <p:nvPr/>
        </p:nvCxnSpPr>
        <p:spPr>
          <a:xfrm flipV="1">
            <a:off x="6658167" y="1407704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C4E014-8A43-43DD-BA3E-35B6C94EC14F}"/>
              </a:ext>
            </a:extLst>
          </p:cNvPr>
          <p:cNvSpPr txBox="1"/>
          <p:nvPr/>
        </p:nvSpPr>
        <p:spPr>
          <a:xfrm>
            <a:off x="7461652" y="746426"/>
            <a:ext cx="194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77BA2-F76B-4732-86F6-37C71C8E2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0636" y="2143199"/>
            <a:ext cx="1112906" cy="103141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6685118-FD2F-476D-8089-E8EF63D7B6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38" y="1058431"/>
            <a:ext cx="621792" cy="62179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28D888F-BC76-41CD-959D-B454CB8096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44129" b="39715"/>
          <a:stretch/>
        </p:blipFill>
        <p:spPr>
          <a:xfrm>
            <a:off x="4216307" y="2030283"/>
            <a:ext cx="621792" cy="62179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292CD7F-980A-4608-BA76-CAC5998EC2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46183" t="-419" r="329" b="39714"/>
          <a:stretch/>
        </p:blipFill>
        <p:spPr>
          <a:xfrm>
            <a:off x="5044203" y="2042345"/>
            <a:ext cx="595273" cy="62611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89262A1-1F16-494F-A8C2-7A41223EC4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9715" r="44129"/>
          <a:stretch/>
        </p:blipFill>
        <p:spPr>
          <a:xfrm>
            <a:off x="4215494" y="2751440"/>
            <a:ext cx="621792" cy="62179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13EF164-9544-438B-BB9E-757C8E8F9E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47726" t="37979" r="-1940" b="1735"/>
          <a:stretch/>
        </p:blipFill>
        <p:spPr>
          <a:xfrm>
            <a:off x="5044203" y="2751440"/>
            <a:ext cx="603362" cy="621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A4F3F-48D8-488F-98B5-768BD935E61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"/>
          <a:stretch/>
        </p:blipFill>
        <p:spPr>
          <a:xfrm>
            <a:off x="4621673" y="1033627"/>
            <a:ext cx="685800" cy="688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50B366-05FA-4B61-82CA-258FCBA26E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8939" y="1137055"/>
            <a:ext cx="2306998" cy="46242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0C7455B-69B5-43F3-8C6F-238F5AABBD5B}"/>
              </a:ext>
            </a:extLst>
          </p:cNvPr>
          <p:cNvSpPr txBox="1"/>
          <p:nvPr/>
        </p:nvSpPr>
        <p:spPr>
          <a:xfrm>
            <a:off x="868704" y="865212"/>
            <a:ext cx="14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Images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BB6013-6951-46FB-AFA9-708783DAB04B}"/>
              </a:ext>
            </a:extLst>
          </p:cNvPr>
          <p:cNvSpPr txBox="1"/>
          <p:nvPr/>
        </p:nvSpPr>
        <p:spPr>
          <a:xfrm>
            <a:off x="909195" y="2862916"/>
            <a:ext cx="1274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BaSiC</a:t>
            </a:r>
            <a:r>
              <a:rPr lang="en-US" dirty="0"/>
              <a:t> Correction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1140AC6-7AE8-4A20-9523-810DA9ABD29D}"/>
              </a:ext>
            </a:extLst>
          </p:cNvPr>
          <p:cNvSpPr txBox="1"/>
          <p:nvPr/>
        </p:nvSpPr>
        <p:spPr>
          <a:xfrm>
            <a:off x="4322337" y="3324838"/>
            <a:ext cx="11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Stacks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439862-08E8-43EE-9DF5-8466DC9B3C0F}"/>
              </a:ext>
            </a:extLst>
          </p:cNvPr>
          <p:cNvSpPr txBox="1"/>
          <p:nvPr/>
        </p:nvSpPr>
        <p:spPr>
          <a:xfrm>
            <a:off x="5461213" y="705713"/>
            <a:ext cx="15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7D680E8B-FC3B-482A-BA35-F4DEDACB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85" y="422940"/>
            <a:ext cx="4058339" cy="369333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Pipeline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10" t="3406" r="9581" b="7431"/>
          <a:stretch/>
        </p:blipFill>
        <p:spPr>
          <a:xfrm>
            <a:off x="9759458" y="2053954"/>
            <a:ext cx="1260504" cy="1264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64" t="3204" r="9091" b="7515"/>
          <a:stretch/>
        </p:blipFill>
        <p:spPr>
          <a:xfrm>
            <a:off x="7750740" y="2014620"/>
            <a:ext cx="1405356" cy="130768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7825-8ADA-4DE3-92CD-F2D22D8C8E3C}"/>
              </a:ext>
            </a:extLst>
          </p:cNvPr>
          <p:cNvCxnSpPr>
            <a:endCxn id="10" idx="0"/>
          </p:cNvCxnSpPr>
          <p:nvPr/>
        </p:nvCxnSpPr>
        <p:spPr>
          <a:xfrm flipH="1">
            <a:off x="8453418" y="1583815"/>
            <a:ext cx="1610" cy="4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397825-8ADA-4DE3-92CD-F2D22D8C8E3C}"/>
              </a:ext>
            </a:extLst>
          </p:cNvPr>
          <p:cNvCxnSpPr/>
          <p:nvPr/>
        </p:nvCxnSpPr>
        <p:spPr>
          <a:xfrm flipV="1">
            <a:off x="9156096" y="2670671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140AC6-7AE8-4A20-9523-810DA9ABD29D}"/>
              </a:ext>
            </a:extLst>
          </p:cNvPr>
          <p:cNvSpPr txBox="1"/>
          <p:nvPr/>
        </p:nvSpPr>
        <p:spPr>
          <a:xfrm>
            <a:off x="7853848" y="3350301"/>
            <a:ext cx="11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140AC6-7AE8-4A20-9523-810DA9ABD29D}"/>
              </a:ext>
            </a:extLst>
          </p:cNvPr>
          <p:cNvSpPr txBox="1"/>
          <p:nvPr/>
        </p:nvSpPr>
        <p:spPr>
          <a:xfrm>
            <a:off x="9790140" y="3370747"/>
            <a:ext cx="119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Filtering by ROI</a:t>
            </a:r>
          </a:p>
        </p:txBody>
      </p:sp>
    </p:spTree>
    <p:extLst>
      <p:ext uri="{BB962C8B-B14F-4D97-AF65-F5344CB8AC3E}">
        <p14:creationId xmlns:p14="http://schemas.microsoft.com/office/powerpoint/2010/main" val="399900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on the job you are running: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squeue</a:t>
            </a:r>
            <a:r>
              <a:rPr lang="en-US" dirty="0"/>
              <a:t> -u </a:t>
            </a:r>
            <a:r>
              <a:rPr lang="en-US" dirty="0" err="1"/>
              <a:t>UserName</a:t>
            </a:r>
            <a:r>
              <a:rPr lang="en-US" dirty="0"/>
              <a:t> (Shows Job id and information)</a:t>
            </a:r>
          </a:p>
          <a:p>
            <a:pPr marL="0" indent="0">
              <a:buNone/>
            </a:pPr>
            <a:r>
              <a:rPr lang="en-US" dirty="0"/>
              <a:t>watch </a:t>
            </a:r>
            <a:r>
              <a:rPr lang="en-US" dirty="0" err="1"/>
              <a:t>squeue</a:t>
            </a:r>
            <a:r>
              <a:rPr lang="en-US" dirty="0"/>
              <a:t> –u </a:t>
            </a:r>
            <a:r>
              <a:rPr lang="en-US" dirty="0" err="1"/>
              <a:t>UserName</a:t>
            </a:r>
            <a:r>
              <a:rPr lang="en-US" dirty="0"/>
              <a:t>  (updates the </a:t>
            </a:r>
            <a:r>
              <a:rPr lang="en-US" dirty="0" err="1"/>
              <a:t>squeue</a:t>
            </a:r>
            <a:r>
              <a:rPr lang="en-US" dirty="0"/>
              <a:t> every 2 seconds) </a:t>
            </a:r>
          </a:p>
          <a:p>
            <a:pPr marL="0" indent="0">
              <a:buNone/>
            </a:pPr>
            <a:r>
              <a:rPr lang="en-US" dirty="0" err="1"/>
              <a:t>sacct</a:t>
            </a:r>
            <a:r>
              <a:rPr lang="en-US" dirty="0"/>
              <a:t> (Shows list of jobs you are running/ have run for the day)</a:t>
            </a:r>
          </a:p>
          <a:p>
            <a:pPr marL="0" indent="0">
              <a:buNone/>
            </a:pPr>
            <a:r>
              <a:rPr lang="en-US" dirty="0"/>
              <a:t>tail –f </a:t>
            </a:r>
            <a:r>
              <a:rPr lang="en-US" dirty="0" err="1"/>
              <a:t>JobID.out</a:t>
            </a:r>
            <a:r>
              <a:rPr lang="en-US" dirty="0"/>
              <a:t> (Shows last ten lines of “out” file)</a:t>
            </a:r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JobID.out</a:t>
            </a:r>
            <a:r>
              <a:rPr lang="en-US" dirty="0"/>
              <a:t> (shows entire “out” file)</a:t>
            </a:r>
          </a:p>
          <a:p>
            <a:pPr marL="0" indent="0">
              <a:buNone/>
            </a:pPr>
            <a:r>
              <a:rPr lang="en-US" dirty="0"/>
              <a:t>O2sacct </a:t>
            </a:r>
            <a:r>
              <a:rPr lang="en-US" dirty="0" err="1"/>
              <a:t>JobID</a:t>
            </a:r>
            <a:r>
              <a:rPr lang="en-US" dirty="0"/>
              <a:t> (returns information about the job after completion)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9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script to run </a:t>
            </a:r>
            <a:r>
              <a:rPr lang="en-US" dirty="0" err="1"/>
              <a:t>Ilastik</a:t>
            </a:r>
            <a:r>
              <a:rPr lang="en-US" dirty="0"/>
              <a:t> on multiple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/>
              <a:t>To create script: vim NameofScript.sh </a:t>
            </a:r>
          </a:p>
          <a:p>
            <a:pPr marL="0" indent="0">
              <a:buNone/>
            </a:pPr>
            <a:r>
              <a:rPr lang="en-US" sz="2100" dirty="0"/>
              <a:t>To save and exit out of writing script: Shift + Z + Z </a:t>
            </a:r>
          </a:p>
          <a:p>
            <a:pPr marL="0" indent="0">
              <a:buNone/>
            </a:pPr>
            <a:r>
              <a:rPr lang="en-US" sz="2100" dirty="0"/>
              <a:t>for f in {Folder w/ all files}/*.</a:t>
            </a:r>
            <a:r>
              <a:rPr lang="en-US" sz="2100" dirty="0" err="1"/>
              <a:t>tif</a:t>
            </a:r>
            <a:r>
              <a:rPr lang="en-US" sz="2100" dirty="0"/>
              <a:t>; do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2100" dirty="0" err="1"/>
              <a:t>cmd</a:t>
            </a:r>
            <a:r>
              <a:rPr lang="en-US" sz="2100" dirty="0"/>
              <a:t>=</a:t>
            </a:r>
            <a:r>
              <a:rPr lang="en-US" sz="2100" dirty="0">
                <a:solidFill>
                  <a:schemeClr val="accent5"/>
                </a:solidFill>
              </a:rPr>
              <a:t>"./ilastik-1.3.2-Linux/run_ilastik.sh \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/>
                </a:solidFill>
              </a:rPr>
              <a:t>        	--headless \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/>
                </a:solidFill>
              </a:rPr>
              <a:t>	--project=./ilastik-1.3.2-Linux/2019-01-03_MouseLungTumors_training_headless.ilp \ (Project)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/>
                </a:solidFill>
              </a:rPr>
              <a:t>	--</a:t>
            </a:r>
            <a:r>
              <a:rPr lang="en-US" sz="2100" dirty="0" err="1">
                <a:solidFill>
                  <a:schemeClr val="accent5"/>
                </a:solidFill>
              </a:rPr>
              <a:t>export_source</a:t>
            </a:r>
            <a:r>
              <a:rPr lang="en-US" sz="2100" dirty="0">
                <a:solidFill>
                  <a:schemeClr val="accent5"/>
                </a:solidFill>
              </a:rPr>
              <a:t>=Probabilities \ (Export type)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/>
                </a:solidFill>
              </a:rPr>
              <a:t>	</a:t>
            </a:r>
            <a:r>
              <a:rPr lang="en-US" sz="1900" dirty="0">
                <a:solidFill>
                  <a:schemeClr val="accent5"/>
                </a:solidFill>
              </a:rPr>
              <a:t>--</a:t>
            </a:r>
            <a:r>
              <a:rPr lang="en-US" sz="1900" dirty="0" err="1">
                <a:solidFill>
                  <a:schemeClr val="accent5"/>
                </a:solidFill>
              </a:rPr>
              <a:t>export_dtype</a:t>
            </a:r>
            <a:r>
              <a:rPr lang="en-US" sz="1900" dirty="0">
                <a:solidFill>
                  <a:schemeClr val="accent5"/>
                </a:solidFill>
              </a:rPr>
              <a:t>=uint16 \ (Data type)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5"/>
                </a:solidFill>
              </a:rPr>
              <a:t>	--</a:t>
            </a:r>
            <a:r>
              <a:rPr lang="en-US" sz="1900" dirty="0" err="1">
                <a:solidFill>
                  <a:schemeClr val="accent5"/>
                </a:solidFill>
              </a:rPr>
              <a:t>pipeline_result_drange</a:t>
            </a:r>
            <a:r>
              <a:rPr lang="en-US" sz="1900" dirty="0">
                <a:solidFill>
                  <a:schemeClr val="accent5"/>
                </a:solidFill>
              </a:rPr>
              <a:t>=‘(0.0,1.0)’ </a:t>
            </a:r>
          </a:p>
          <a:p>
            <a:pPr marL="1371600" lvl="4" indent="-457200">
              <a:spcBef>
                <a:spcPts val="1000"/>
              </a:spcBef>
              <a:buNone/>
            </a:pPr>
            <a:r>
              <a:rPr lang="en-US" sz="1900" dirty="0">
                <a:solidFill>
                  <a:schemeClr val="accent5"/>
                </a:solidFill>
              </a:rPr>
              <a:t>--</a:t>
            </a:r>
            <a:r>
              <a:rPr lang="en-US" sz="1900" dirty="0" err="1">
                <a:solidFill>
                  <a:schemeClr val="accent5"/>
                </a:solidFill>
              </a:rPr>
              <a:t>export_drange</a:t>
            </a:r>
            <a:r>
              <a:rPr lang="en-US" sz="1900" dirty="0">
                <a:solidFill>
                  <a:schemeClr val="accent5"/>
                </a:solidFill>
              </a:rPr>
              <a:t>=‘(0, 65535)’ \ (Data range) </a:t>
            </a:r>
          </a:p>
          <a:p>
            <a:pPr marL="1371600" lvl="4" indent="-457200">
              <a:spcBef>
                <a:spcPts val="1000"/>
              </a:spcBef>
              <a:buNone/>
            </a:pPr>
            <a:r>
              <a:rPr lang="en-US" sz="1900" dirty="0">
                <a:solidFill>
                  <a:schemeClr val="accent5"/>
                </a:solidFill>
              </a:rPr>
              <a:t>--</a:t>
            </a:r>
            <a:r>
              <a:rPr lang="en-US" sz="1900" dirty="0" err="1">
                <a:solidFill>
                  <a:schemeClr val="accent5"/>
                </a:solidFill>
              </a:rPr>
              <a:t>output_format</a:t>
            </a:r>
            <a:r>
              <a:rPr lang="en-US" sz="1900" dirty="0">
                <a:solidFill>
                  <a:schemeClr val="accent5"/>
                </a:solidFill>
              </a:rPr>
              <a:t>=</a:t>
            </a:r>
            <a:r>
              <a:rPr lang="en-US" sz="1900" dirty="0" err="1">
                <a:solidFill>
                  <a:schemeClr val="accent5"/>
                </a:solidFill>
              </a:rPr>
              <a:t>tif</a:t>
            </a:r>
            <a:r>
              <a:rPr lang="en-US" sz="1900" dirty="0">
                <a:solidFill>
                  <a:schemeClr val="accent5"/>
                </a:solidFill>
              </a:rPr>
              <a:t> \ (Output file type) 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/>
                </a:solidFill>
              </a:rPr>
              <a:t>	--</a:t>
            </a:r>
            <a:r>
              <a:rPr lang="en-US" sz="2100" dirty="0" err="1">
                <a:solidFill>
                  <a:schemeClr val="accent5"/>
                </a:solidFill>
              </a:rPr>
              <a:t>output_filename_format</a:t>
            </a:r>
            <a:r>
              <a:rPr lang="en-US" sz="2100" dirty="0">
                <a:solidFill>
                  <a:schemeClr val="accent5"/>
                </a:solidFill>
              </a:rPr>
              <a:t>={</a:t>
            </a:r>
            <a:r>
              <a:rPr lang="en-US" sz="2100" dirty="0" err="1">
                <a:solidFill>
                  <a:schemeClr val="accent5"/>
                </a:solidFill>
              </a:rPr>
              <a:t>dataset_dir</a:t>
            </a:r>
            <a:r>
              <a:rPr lang="en-US" sz="2100" dirty="0">
                <a:solidFill>
                  <a:schemeClr val="accent5"/>
                </a:solidFill>
              </a:rPr>
              <a:t>}/</a:t>
            </a:r>
            <a:r>
              <a:rPr lang="en-US" sz="2100" dirty="0" err="1">
                <a:solidFill>
                  <a:schemeClr val="accent5"/>
                </a:solidFill>
              </a:rPr>
              <a:t>Ilastik_Probabilities</a:t>
            </a:r>
            <a:r>
              <a:rPr lang="en-US" sz="2100" dirty="0">
                <a:solidFill>
                  <a:schemeClr val="accent5"/>
                </a:solidFill>
              </a:rPr>
              <a:t>/{nickname}_</a:t>
            </a:r>
            <a:r>
              <a:rPr lang="en-US" sz="2100" dirty="0" err="1">
                <a:solidFill>
                  <a:schemeClr val="accent5"/>
                </a:solidFill>
              </a:rPr>
              <a:t>Probabilities.tif</a:t>
            </a:r>
            <a:r>
              <a:rPr lang="en-US" sz="2100" dirty="0">
                <a:solidFill>
                  <a:schemeClr val="accent5"/>
                </a:solidFill>
              </a:rPr>
              <a:t>\ (Output file format: location)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/>
                </a:solidFill>
              </a:rPr>
              <a:t>        	$f“ (File that is run in </a:t>
            </a:r>
            <a:r>
              <a:rPr lang="en-US" sz="2100" dirty="0" err="1">
                <a:solidFill>
                  <a:schemeClr val="accent5"/>
                </a:solidFill>
              </a:rPr>
              <a:t>Ilastik</a:t>
            </a:r>
            <a:r>
              <a:rPr lang="en-US" sz="2100" dirty="0">
                <a:solidFill>
                  <a:schemeClr val="accent5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2100" dirty="0" err="1"/>
              <a:t>sbatch</a:t>
            </a:r>
            <a:r>
              <a:rPr lang="en-US" sz="2100" dirty="0"/>
              <a:t> -p short -t 0-01:00 --mem=100G -o %</a:t>
            </a:r>
            <a:r>
              <a:rPr lang="en-US" sz="2100" dirty="0" err="1"/>
              <a:t>j.out</a:t>
            </a:r>
            <a:r>
              <a:rPr lang="en-US" sz="2100" dirty="0"/>
              <a:t> --wrap="$</a:t>
            </a:r>
            <a:r>
              <a:rPr lang="en-US" sz="2100" dirty="0" err="1"/>
              <a:t>cmd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60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195-6796-4211-B13C-16D72A10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ilastik</a:t>
            </a:r>
            <a:r>
              <a:rPr lang="en-US" dirty="0"/>
              <a:t> </a:t>
            </a:r>
            <a:r>
              <a:rPr lang="en-US"/>
              <a:t>1 field (6000X6000 pixels)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1DE9-FC29-4780-8DBE-520A0C02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= 01:3:03</a:t>
            </a:r>
          </a:p>
          <a:p>
            <a:r>
              <a:rPr lang="en-US" dirty="0"/>
              <a:t>Memory used = 72.01G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35756800.ba+                 COMPLETED       compute-e-16-245  2019-03-05T15:37:10                      01:03:30   01:03:30   01:02:46     </a:t>
            </a:r>
            <a:r>
              <a:rPr lang="en-US" dirty="0" err="1"/>
              <a:t>cpu</a:t>
            </a:r>
            <a:r>
              <a:rPr lang="en-US" dirty="0"/>
              <a:t>=1,mem=100G,node=1                                  72.01G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0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B830-A5EF-4CF6-B536-0CE67B60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O2 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4A0C-75D5-4082-AB8F-89ADA526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CTRL + L  (clear screen) </a:t>
            </a:r>
          </a:p>
          <a:p>
            <a:pPr marL="0" indent="0">
              <a:buNone/>
            </a:pPr>
            <a:r>
              <a:rPr lang="en-US" dirty="0"/>
              <a:t>CTRL + A (jumps to beginning of line) </a:t>
            </a:r>
          </a:p>
          <a:p>
            <a:pPr marL="0" indent="0">
              <a:buNone/>
            </a:pPr>
            <a:r>
              <a:rPr lang="en-US" dirty="0" err="1"/>
              <a:t>rsync</a:t>
            </a:r>
            <a:r>
              <a:rPr lang="en-US" dirty="0"/>
              <a:t> –a (command to upload data; -a: uploads metadata)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/n</a:t>
            </a:r>
            <a:r>
              <a:rPr lang="en-US"/>
              <a:t>/scratch2/= </a:t>
            </a:r>
            <a:r>
              <a:rPr lang="en-US" dirty="0"/>
              <a:t>10TB size</a:t>
            </a:r>
          </a:p>
          <a:p>
            <a:pPr marL="0" indent="0">
              <a:buNone/>
            </a:pPr>
            <a:r>
              <a:rPr lang="en-US" dirty="0"/>
              <a:t>Home= 100GB size </a:t>
            </a:r>
          </a:p>
        </p:txBody>
      </p:sp>
    </p:spTree>
    <p:extLst>
      <p:ext uri="{BB962C8B-B14F-4D97-AF65-F5344CB8AC3E}">
        <p14:creationId xmlns:p14="http://schemas.microsoft.com/office/powerpoint/2010/main" val="2068132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https://wiki.rc.hms.harvard.edu/display/O2/Local+Software+Installs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https://www.ilastik.org/documentation/basics/headless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14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slides + extra stuff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87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Headless on windows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.\run-ilastik.bat --headless --project=Z:\sorger\data\IN_Cell_Analyzer_6000\Giorgio\2019-01-03_Mouse_Lung_Tumors_Round2\Analysis\2019-01-03_MouseLungTumors_training.ilp --</a:t>
            </a:r>
            <a:r>
              <a:rPr lang="en-US" dirty="0" err="1"/>
              <a:t>export_source</a:t>
            </a:r>
            <a:r>
              <a:rPr lang="en-US" dirty="0"/>
              <a:t>="Probabilities" --</a:t>
            </a:r>
            <a:r>
              <a:rPr lang="en-US" dirty="0" err="1"/>
              <a:t>export_dtype</a:t>
            </a:r>
            <a:r>
              <a:rPr lang="en-US" dirty="0"/>
              <a:t>=uint16 --</a:t>
            </a:r>
            <a:r>
              <a:rPr lang="en-US" dirty="0" err="1"/>
              <a:t>pipeline_result_drange</a:t>
            </a:r>
            <a:r>
              <a:rPr lang="en-US" dirty="0"/>
              <a:t>="(0.0,1.0)" --</a:t>
            </a:r>
            <a:r>
              <a:rPr lang="en-US" dirty="0" err="1"/>
              <a:t>export_drange</a:t>
            </a:r>
            <a:r>
              <a:rPr lang="en-US" dirty="0"/>
              <a:t>="(0,65535)" --</a:t>
            </a:r>
            <a:r>
              <a:rPr lang="en-US" dirty="0" err="1"/>
              <a:t>output_format</a:t>
            </a:r>
            <a:r>
              <a:rPr lang="en-US" dirty="0"/>
              <a:t>=</a:t>
            </a:r>
            <a:r>
              <a:rPr lang="en-US" dirty="0" err="1"/>
              <a:t>tif</a:t>
            </a:r>
            <a:r>
              <a:rPr lang="en-US" dirty="0"/>
              <a:t> --</a:t>
            </a:r>
            <a:r>
              <a:rPr lang="en-US" dirty="0" err="1"/>
              <a:t>output_filename_format</a:t>
            </a:r>
            <a:r>
              <a:rPr lang="en-US" dirty="0"/>
              <a:t>={</a:t>
            </a:r>
            <a:r>
              <a:rPr lang="en-US" dirty="0" err="1"/>
              <a:t>dataset_dir</a:t>
            </a:r>
            <a:r>
              <a:rPr lang="en-US" dirty="0"/>
              <a:t>}/</a:t>
            </a:r>
            <a:r>
              <a:rPr lang="en-US" dirty="0" err="1"/>
              <a:t>Ilastik_Probabilities</a:t>
            </a:r>
            <a:r>
              <a:rPr lang="en-US" dirty="0"/>
              <a:t>/{nickname}_</a:t>
            </a:r>
            <a:r>
              <a:rPr lang="en-US" dirty="0" err="1"/>
              <a:t>Probabilities.tif</a:t>
            </a:r>
            <a:r>
              <a:rPr lang="en-US" dirty="0"/>
              <a:t> Z:\sorger\data\IN_Cell_Analyzer_6000\Carmen\O2test\Field_01_03_17.tif</a:t>
            </a:r>
          </a:p>
        </p:txBody>
      </p:sp>
    </p:spTree>
    <p:extLst>
      <p:ext uri="{BB962C8B-B14F-4D97-AF65-F5344CB8AC3E}">
        <p14:creationId xmlns:p14="http://schemas.microsoft.com/office/powerpoint/2010/main" val="1759323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F70F-76D7-4456-B16A-B7AFFE4A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Pipeline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31168A0-70E6-4604-A3C1-4D938CFB5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7848"/>
            <a:ext cx="620503" cy="62050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AD1E87-C36B-4501-91BB-1C10D775EA9F}"/>
              </a:ext>
            </a:extLst>
          </p:cNvPr>
          <p:cNvSpPr txBox="1"/>
          <p:nvPr/>
        </p:nvSpPr>
        <p:spPr>
          <a:xfrm>
            <a:off x="408518" y="2917628"/>
            <a:ext cx="14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Images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FF4CD4-73A5-44CF-B498-DF8E362C43AE}"/>
              </a:ext>
            </a:extLst>
          </p:cNvPr>
          <p:cNvCxnSpPr>
            <a:stCxn id="4" idx="3"/>
          </p:cNvCxnSpPr>
          <p:nvPr/>
        </p:nvCxnSpPr>
        <p:spPr>
          <a:xfrm flipV="1">
            <a:off x="1458703" y="2598099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5D7DC4-B14C-4A00-8195-E7DAEACA169F}"/>
              </a:ext>
            </a:extLst>
          </p:cNvPr>
          <p:cNvSpPr txBox="1"/>
          <p:nvPr/>
        </p:nvSpPr>
        <p:spPr>
          <a:xfrm>
            <a:off x="1719341" y="2923724"/>
            <a:ext cx="1274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BaSiC</a:t>
            </a:r>
            <a:r>
              <a:rPr lang="en-US" dirty="0"/>
              <a:t> Correction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514B97-9514-47DB-8B0D-6FEFC4FEEE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47" y="2295836"/>
            <a:ext cx="621792" cy="6217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074839-4A7A-4A77-BF71-673D94DF8031}"/>
              </a:ext>
            </a:extLst>
          </p:cNvPr>
          <p:cNvCxnSpPr/>
          <p:nvPr/>
        </p:nvCxnSpPr>
        <p:spPr>
          <a:xfrm flipV="1">
            <a:off x="2708009" y="2603189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A3F65F-64B6-465D-9829-552906E1712D}"/>
              </a:ext>
            </a:extLst>
          </p:cNvPr>
          <p:cNvSpPr txBox="1"/>
          <p:nvPr/>
        </p:nvSpPr>
        <p:spPr>
          <a:xfrm>
            <a:off x="2834266" y="3248538"/>
            <a:ext cx="220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ASHLAR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C84519-C327-4117-9432-DE9D26B8EC02}"/>
              </a:ext>
            </a:extLst>
          </p:cNvPr>
          <p:cNvCxnSpPr/>
          <p:nvPr/>
        </p:nvCxnSpPr>
        <p:spPr>
          <a:xfrm flipV="1">
            <a:off x="4669176" y="2605785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90FCBF-F461-4253-B152-CA36C71936A5}"/>
              </a:ext>
            </a:extLst>
          </p:cNvPr>
          <p:cNvSpPr txBox="1"/>
          <p:nvPr/>
        </p:nvSpPr>
        <p:spPr>
          <a:xfrm>
            <a:off x="5062960" y="3276518"/>
            <a:ext cx="1941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ASHLAR image into fields of a size specified by user and into stack of all channels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75FFDE-A2B8-4F8E-88AF-2FB2A1B88A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57" y="2338686"/>
            <a:ext cx="621792" cy="62179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14EECD-3727-416A-A359-5324C1E13BC2}"/>
              </a:ext>
            </a:extLst>
          </p:cNvPr>
          <p:cNvCxnSpPr/>
          <p:nvPr/>
        </p:nvCxnSpPr>
        <p:spPr>
          <a:xfrm flipV="1">
            <a:off x="6645660" y="2620600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24C275-D037-4F04-9244-E96D1C033F97}"/>
              </a:ext>
            </a:extLst>
          </p:cNvPr>
          <p:cNvSpPr txBox="1"/>
          <p:nvPr/>
        </p:nvSpPr>
        <p:spPr>
          <a:xfrm>
            <a:off x="6947341" y="2953353"/>
            <a:ext cx="194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Segmentation probabilities by </a:t>
            </a:r>
            <a:r>
              <a:rPr lang="en-US" dirty="0" err="1"/>
              <a:t>Ilastik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FF517C-2EE1-4C04-B2A2-2E3D6B31681F}"/>
              </a:ext>
            </a:extLst>
          </p:cNvPr>
          <p:cNvSpPr txBox="1"/>
          <p:nvPr/>
        </p:nvSpPr>
        <p:spPr>
          <a:xfrm>
            <a:off x="5566438" y="4999027"/>
            <a:ext cx="9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8A61D-C7BE-4079-A029-E4F2FB06DC1F}"/>
              </a:ext>
            </a:extLst>
          </p:cNvPr>
          <p:cNvSpPr txBox="1"/>
          <p:nvPr/>
        </p:nvSpPr>
        <p:spPr>
          <a:xfrm>
            <a:off x="7464833" y="4655251"/>
            <a:ext cx="9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Ilastik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70A7FE-7EBB-492B-BD7F-A82DE012BF43}"/>
              </a:ext>
            </a:extLst>
          </p:cNvPr>
          <p:cNvCxnSpPr>
            <a:cxnSpLocks/>
            <a:stCxn id="22" idx="0"/>
            <a:endCxn id="34" idx="2"/>
          </p:cNvCxnSpPr>
          <p:nvPr/>
        </p:nvCxnSpPr>
        <p:spPr>
          <a:xfrm flipV="1">
            <a:off x="6033746" y="4753846"/>
            <a:ext cx="0" cy="24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0436D0-B90D-4DFC-9682-6B1BD2FA2CF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932141" y="3992578"/>
            <a:ext cx="0" cy="66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ACD979-075D-4B5E-BD42-D10F9CB2376D}"/>
              </a:ext>
            </a:extLst>
          </p:cNvPr>
          <p:cNvCxnSpPr/>
          <p:nvPr/>
        </p:nvCxnSpPr>
        <p:spPr>
          <a:xfrm flipV="1">
            <a:off x="8399449" y="2632152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0E1F31-0E88-4256-8143-36CF8723104E}"/>
              </a:ext>
            </a:extLst>
          </p:cNvPr>
          <p:cNvSpPr txBox="1"/>
          <p:nvPr/>
        </p:nvSpPr>
        <p:spPr>
          <a:xfrm>
            <a:off x="8533822" y="2974491"/>
            <a:ext cx="194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Segments based on </a:t>
            </a:r>
            <a:r>
              <a:rPr lang="en-US" dirty="0" err="1"/>
              <a:t>Ilastik</a:t>
            </a:r>
            <a:r>
              <a:rPr lang="en-US" dirty="0"/>
              <a:t> </a:t>
            </a:r>
            <a:r>
              <a:rPr lang="en-US" dirty="0" err="1"/>
              <a:t>Probabilties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397825-8ADA-4DE3-92CD-F2D22D8C8E3C}"/>
              </a:ext>
            </a:extLst>
          </p:cNvPr>
          <p:cNvCxnSpPr/>
          <p:nvPr/>
        </p:nvCxnSpPr>
        <p:spPr>
          <a:xfrm flipV="1">
            <a:off x="10006405" y="2645354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C4E014-8A43-43DD-BA3E-35B6C94EC14F}"/>
              </a:ext>
            </a:extLst>
          </p:cNvPr>
          <p:cNvSpPr txBox="1"/>
          <p:nvPr/>
        </p:nvSpPr>
        <p:spPr>
          <a:xfrm>
            <a:off x="10046309" y="2963794"/>
            <a:ext cx="194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Takes Measurements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4C0929-3E08-453D-9EA6-FF9D3015B633}"/>
              </a:ext>
            </a:extLst>
          </p:cNvPr>
          <p:cNvSpPr txBox="1"/>
          <p:nvPr/>
        </p:nvSpPr>
        <p:spPr>
          <a:xfrm>
            <a:off x="10556794" y="4634520"/>
            <a:ext cx="9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09F813-B210-4D4F-9FEB-C787BF309E0C}"/>
              </a:ext>
            </a:extLst>
          </p:cNvPr>
          <p:cNvCxnSpPr>
            <a:cxnSpLocks/>
          </p:cNvCxnSpPr>
          <p:nvPr/>
        </p:nvCxnSpPr>
        <p:spPr>
          <a:xfrm flipH="1" flipV="1">
            <a:off x="11017095" y="3578953"/>
            <a:ext cx="14014" cy="10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2FE1C1-E0D9-4617-B8F2-B9DF8EE2557A}"/>
              </a:ext>
            </a:extLst>
          </p:cNvPr>
          <p:cNvCxnSpPr>
            <a:cxnSpLocks/>
          </p:cNvCxnSpPr>
          <p:nvPr/>
        </p:nvCxnSpPr>
        <p:spPr>
          <a:xfrm flipV="1">
            <a:off x="9505229" y="3873255"/>
            <a:ext cx="0" cy="71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B70DF2-B9FC-44BE-85FD-C19B688D33EF}"/>
              </a:ext>
            </a:extLst>
          </p:cNvPr>
          <p:cNvSpPr txBox="1"/>
          <p:nvPr/>
        </p:nvSpPr>
        <p:spPr>
          <a:xfrm>
            <a:off x="8785561" y="4655251"/>
            <a:ext cx="143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77BA2-F76B-4732-86F6-37C71C8E2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585" y="2192379"/>
            <a:ext cx="1112906" cy="103141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809B224-599B-4A61-9435-AEFEC906D425}"/>
              </a:ext>
            </a:extLst>
          </p:cNvPr>
          <p:cNvSpPr txBox="1"/>
          <p:nvPr/>
        </p:nvSpPr>
        <p:spPr>
          <a:xfrm>
            <a:off x="1592146" y="4634520"/>
            <a:ext cx="344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run_ashlar_batch_csv_incell.py 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CBF8B1A-2DEE-4BFB-ABDD-AFF737AE452A}"/>
              </a:ext>
            </a:extLst>
          </p:cNvPr>
          <p:cNvSpPr/>
          <p:nvPr/>
        </p:nvSpPr>
        <p:spPr>
          <a:xfrm rot="5400000">
            <a:off x="3146715" y="2861949"/>
            <a:ext cx="325133" cy="30781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68040CC-6896-4AC0-9CAF-D98EC59580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6" y="2334458"/>
            <a:ext cx="621792" cy="62179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F9A63C1-F9DC-49C2-A574-7B3870C71D0F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33342" b="49622"/>
          <a:stretch/>
        </p:blipFill>
        <p:spPr>
          <a:xfrm>
            <a:off x="5362470" y="2167953"/>
            <a:ext cx="521208" cy="52120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6685118-FD2F-476D-8089-E8EF63D7B6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063" y="2334458"/>
            <a:ext cx="621792" cy="621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5494C3-B876-42E9-9921-F5DEDE3C549A}"/>
              </a:ext>
            </a:extLst>
          </p:cNvPr>
          <p:cNvSpPr txBox="1"/>
          <p:nvPr/>
        </p:nvSpPr>
        <p:spPr>
          <a:xfrm>
            <a:off x="629488" y="5732373"/>
            <a:ext cx="1080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9"/>
              </a:rPr>
              <a:t>https://github.com/giorgiogaglia/CycIF-Pipelines/tree/master/WholeTissueAshlaredPipeline</a:t>
            </a:r>
            <a:r>
              <a:rPr lang="en-US" dirty="0"/>
              <a:t>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2A28FA3-123A-4C5D-95FF-62B85441D22C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33342" b="49622"/>
          <a:stretch/>
        </p:blipFill>
        <p:spPr>
          <a:xfrm>
            <a:off x="5514870" y="2320353"/>
            <a:ext cx="521208" cy="52120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39C52A6-F763-4DB2-BC66-CCA377C3DA31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33342" b="49622"/>
          <a:stretch/>
        </p:blipFill>
        <p:spPr>
          <a:xfrm>
            <a:off x="5667270" y="2472753"/>
            <a:ext cx="521208" cy="52120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25F2500-F72B-4287-8708-23FDA3B58E0F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33342" b="49622"/>
          <a:stretch/>
        </p:blipFill>
        <p:spPr>
          <a:xfrm>
            <a:off x="5819670" y="2625153"/>
            <a:ext cx="521208" cy="5212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C51AA64-4D53-407F-B255-C4F533BF8DE4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33342" b="49622"/>
          <a:stretch/>
        </p:blipFill>
        <p:spPr>
          <a:xfrm>
            <a:off x="5972070" y="2777553"/>
            <a:ext cx="521208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40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31168A0-70E6-4604-A3C1-4D938CFB5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2" y="1667635"/>
            <a:ext cx="620503" cy="620503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FF4CD4-73A5-44CF-B498-DF8E362C43AE}"/>
              </a:ext>
            </a:extLst>
          </p:cNvPr>
          <p:cNvCxnSpPr>
            <a:stCxn id="4" idx="3"/>
          </p:cNvCxnSpPr>
          <p:nvPr/>
        </p:nvCxnSpPr>
        <p:spPr>
          <a:xfrm flipV="1">
            <a:off x="1404875" y="1977886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514B97-9514-47DB-8B0D-6FEFC4FEEE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78" y="1667635"/>
            <a:ext cx="621792" cy="6217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074839-4A7A-4A77-BF71-673D94DF8031}"/>
              </a:ext>
            </a:extLst>
          </p:cNvPr>
          <p:cNvCxnSpPr/>
          <p:nvPr/>
        </p:nvCxnSpPr>
        <p:spPr>
          <a:xfrm flipV="1">
            <a:off x="2664311" y="1971986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A3F65F-64B6-465D-9829-552906E1712D}"/>
              </a:ext>
            </a:extLst>
          </p:cNvPr>
          <p:cNvSpPr txBox="1"/>
          <p:nvPr/>
        </p:nvSpPr>
        <p:spPr>
          <a:xfrm>
            <a:off x="3032788" y="2527732"/>
            <a:ext cx="15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ASHLAR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C84519-C327-4117-9432-DE9D26B8EC02}"/>
              </a:ext>
            </a:extLst>
          </p:cNvPr>
          <p:cNvCxnSpPr>
            <a:cxnSpLocks/>
          </p:cNvCxnSpPr>
          <p:nvPr/>
        </p:nvCxnSpPr>
        <p:spPr>
          <a:xfrm>
            <a:off x="4380579" y="2007369"/>
            <a:ext cx="550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90FCBF-F461-4253-B152-CA36C71936A5}"/>
              </a:ext>
            </a:extLst>
          </p:cNvPr>
          <p:cNvSpPr txBox="1"/>
          <p:nvPr/>
        </p:nvSpPr>
        <p:spPr>
          <a:xfrm>
            <a:off x="476085" y="3696702"/>
            <a:ext cx="11236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Raw Images</a:t>
            </a:r>
            <a:r>
              <a:rPr lang="en-US" dirty="0"/>
              <a:t>: Images taken by the </a:t>
            </a:r>
            <a:r>
              <a:rPr lang="en-US" dirty="0" err="1"/>
              <a:t>Incell</a:t>
            </a:r>
            <a:r>
              <a:rPr lang="en-US" dirty="0"/>
              <a:t> on a field by field and channel by channel basis. </a:t>
            </a:r>
          </a:p>
          <a:p>
            <a:r>
              <a:rPr lang="en-US" b="1" dirty="0" err="1"/>
              <a:t>BaSic</a:t>
            </a:r>
            <a:r>
              <a:rPr lang="en-US" b="1" dirty="0"/>
              <a:t> Correction: </a:t>
            </a:r>
            <a:r>
              <a:rPr lang="en-US" dirty="0"/>
              <a:t>Background and shading correction </a:t>
            </a:r>
          </a:p>
          <a:p>
            <a:r>
              <a:rPr lang="en-US" b="1" dirty="0"/>
              <a:t>ASHLAR</a:t>
            </a:r>
            <a:r>
              <a:rPr lang="en-US" dirty="0"/>
              <a:t>: Stitches and registers each field into a whole image. </a:t>
            </a:r>
          </a:p>
          <a:p>
            <a:r>
              <a:rPr lang="en-US" b="1" dirty="0"/>
              <a:t>Full Stacks</a:t>
            </a:r>
            <a:r>
              <a:rPr lang="en-US" dirty="0"/>
              <a:t>: Cuts the stitched and registered image into fields of a size specified by user and creates a stack of all cycle images. Cuts smaller images in each field for training </a:t>
            </a:r>
            <a:r>
              <a:rPr lang="en-US" dirty="0" err="1"/>
              <a:t>Ilastik</a:t>
            </a:r>
            <a:r>
              <a:rPr lang="en-US" dirty="0"/>
              <a:t>. Saves a small montage of DAPI first cycle for ROIs. </a:t>
            </a:r>
          </a:p>
          <a:p>
            <a:r>
              <a:rPr lang="en-US" b="1" dirty="0" err="1"/>
              <a:t>Ilastik</a:t>
            </a:r>
            <a:r>
              <a:rPr lang="en-US" b="1" dirty="0"/>
              <a:t>: </a:t>
            </a:r>
            <a:r>
              <a:rPr lang="en-US" dirty="0"/>
              <a:t>User trains </a:t>
            </a:r>
            <a:r>
              <a:rPr lang="en-US" dirty="0" err="1"/>
              <a:t>Ilastik</a:t>
            </a:r>
            <a:r>
              <a:rPr lang="en-US" dirty="0"/>
              <a:t> using a subset of the data. </a:t>
            </a:r>
            <a:r>
              <a:rPr lang="en-US" dirty="0" err="1"/>
              <a:t>Ilastik</a:t>
            </a:r>
            <a:r>
              <a:rPr lang="en-US" dirty="0"/>
              <a:t> produces segmentation probabilities. </a:t>
            </a:r>
          </a:p>
          <a:p>
            <a:r>
              <a:rPr lang="en-US" b="1" dirty="0"/>
              <a:t>Segmentation: </a:t>
            </a:r>
            <a:r>
              <a:rPr lang="en-US" dirty="0"/>
              <a:t>Segments the nuclei based on the segmentation probabilities produced by </a:t>
            </a:r>
            <a:r>
              <a:rPr lang="en-US" dirty="0" err="1"/>
              <a:t>Ilastik</a:t>
            </a:r>
            <a:r>
              <a:rPr lang="en-US" dirty="0"/>
              <a:t>. </a:t>
            </a:r>
          </a:p>
          <a:p>
            <a:r>
              <a:rPr lang="en-US" b="1" dirty="0"/>
              <a:t>Measurements: </a:t>
            </a:r>
            <a:r>
              <a:rPr lang="en-US" dirty="0"/>
              <a:t>Various measurements are  taken for each antibody signal. </a:t>
            </a:r>
          </a:p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5"/>
              </a:rPr>
              <a:t>https://github.com/giorgiogaglia/CycIF-Pipelines/tree/master/WholeTissueAshlaredPipeline</a:t>
            </a:r>
            <a:r>
              <a:rPr lang="en-US" dirty="0"/>
              <a:t>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14EECD-3727-416A-A359-5324C1E13BC2}"/>
              </a:ext>
            </a:extLst>
          </p:cNvPr>
          <p:cNvCxnSpPr/>
          <p:nvPr/>
        </p:nvCxnSpPr>
        <p:spPr>
          <a:xfrm flipV="1">
            <a:off x="6310185" y="1974122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F8A61D-C7BE-4079-A029-E4F2FB06DC1F}"/>
              </a:ext>
            </a:extLst>
          </p:cNvPr>
          <p:cNvSpPr txBox="1"/>
          <p:nvPr/>
        </p:nvSpPr>
        <p:spPr>
          <a:xfrm>
            <a:off x="6832411" y="2408924"/>
            <a:ext cx="9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Ilastik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ACD979-075D-4B5E-BD42-D10F9CB2376D}"/>
              </a:ext>
            </a:extLst>
          </p:cNvPr>
          <p:cNvCxnSpPr/>
          <p:nvPr/>
        </p:nvCxnSpPr>
        <p:spPr>
          <a:xfrm flipV="1">
            <a:off x="7600012" y="1945979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397825-8ADA-4DE3-92CD-F2D22D8C8E3C}"/>
              </a:ext>
            </a:extLst>
          </p:cNvPr>
          <p:cNvCxnSpPr/>
          <p:nvPr/>
        </p:nvCxnSpPr>
        <p:spPr>
          <a:xfrm flipV="1">
            <a:off x="8907013" y="1945978"/>
            <a:ext cx="6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C4E014-8A43-43DD-BA3E-35B6C94EC14F}"/>
              </a:ext>
            </a:extLst>
          </p:cNvPr>
          <p:cNvSpPr txBox="1"/>
          <p:nvPr/>
        </p:nvSpPr>
        <p:spPr>
          <a:xfrm>
            <a:off x="9710498" y="2303880"/>
            <a:ext cx="194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77BA2-F76B-4732-86F6-37C71C8E2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7673" y="1487007"/>
            <a:ext cx="1112906" cy="103141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6685118-FD2F-476D-8089-E8EF63D7B6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784" y="1596705"/>
            <a:ext cx="621792" cy="62179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28D888F-BC76-41CD-959D-B454CB8096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44129" b="39715"/>
          <a:stretch/>
        </p:blipFill>
        <p:spPr>
          <a:xfrm>
            <a:off x="4968736" y="1352330"/>
            <a:ext cx="621792" cy="62179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292CD7F-980A-4608-BA76-CAC5998EC2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46183" t="-419" r="329" b="39714"/>
          <a:stretch/>
        </p:blipFill>
        <p:spPr>
          <a:xfrm>
            <a:off x="5796632" y="1364392"/>
            <a:ext cx="595273" cy="62611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89262A1-1F16-494F-A8C2-7A41223EC4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9715" r="44129"/>
          <a:stretch/>
        </p:blipFill>
        <p:spPr>
          <a:xfrm>
            <a:off x="4967923" y="2073487"/>
            <a:ext cx="621792" cy="62179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13EF164-9544-438B-BB9E-757C8E8F9E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47726" t="37979" r="-1940" b="1735"/>
          <a:stretch/>
        </p:blipFill>
        <p:spPr>
          <a:xfrm>
            <a:off x="5796632" y="2073487"/>
            <a:ext cx="603362" cy="621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A4F3F-48D8-488F-98B5-768BD935E61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"/>
          <a:stretch/>
        </p:blipFill>
        <p:spPr>
          <a:xfrm>
            <a:off x="6947115" y="1570515"/>
            <a:ext cx="685800" cy="688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50B366-05FA-4B61-82CA-258FCBA26E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7785" y="1675329"/>
            <a:ext cx="2306998" cy="46242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0C7455B-69B5-43F3-8C6F-238F5AABBD5B}"/>
              </a:ext>
            </a:extLst>
          </p:cNvPr>
          <p:cNvSpPr txBox="1"/>
          <p:nvPr/>
        </p:nvSpPr>
        <p:spPr>
          <a:xfrm>
            <a:off x="339523" y="2384383"/>
            <a:ext cx="14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Images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BB6013-6951-46FB-AFA9-708783DAB04B}"/>
              </a:ext>
            </a:extLst>
          </p:cNvPr>
          <p:cNvSpPr txBox="1"/>
          <p:nvPr/>
        </p:nvSpPr>
        <p:spPr>
          <a:xfrm>
            <a:off x="1706556" y="2320024"/>
            <a:ext cx="1274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BaSiC</a:t>
            </a:r>
            <a:r>
              <a:rPr lang="en-US" dirty="0"/>
              <a:t> Correction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1140AC6-7AE8-4A20-9523-810DA9ABD29D}"/>
              </a:ext>
            </a:extLst>
          </p:cNvPr>
          <p:cNvSpPr txBox="1"/>
          <p:nvPr/>
        </p:nvSpPr>
        <p:spPr>
          <a:xfrm>
            <a:off x="5068592" y="2769222"/>
            <a:ext cx="11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Stacks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439862-08E8-43EE-9DF5-8466DC9B3C0F}"/>
              </a:ext>
            </a:extLst>
          </p:cNvPr>
          <p:cNvSpPr txBox="1"/>
          <p:nvPr/>
        </p:nvSpPr>
        <p:spPr>
          <a:xfrm>
            <a:off x="7767027" y="2408924"/>
            <a:ext cx="15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7D680E8B-FC3B-482A-BA35-F4DEDACB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85" y="422940"/>
            <a:ext cx="4058339" cy="369333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Pipeline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40" y="3582620"/>
            <a:ext cx="4310171" cy="40623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0" t="3406" r="9581" b="7431"/>
          <a:stretch/>
        </p:blipFill>
        <p:spPr>
          <a:xfrm>
            <a:off x="9618865" y="4232162"/>
            <a:ext cx="2654195" cy="26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7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9488-C498-4B11-99ED-7E6F29F2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923"/>
          </a:xfrm>
        </p:spPr>
        <p:txBody>
          <a:bodyPr/>
          <a:lstStyle/>
          <a:p>
            <a:r>
              <a:rPr lang="en-US" dirty="0"/>
              <a:t>Codes: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0B18-C4EE-429E-BBDE-9BAB7917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048"/>
            <a:ext cx="10515600" cy="5030915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Basic Correction and ASHLAR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/>
                </a:solidFill>
              </a:rPr>
              <a:t>run_ashlar_batch_csv_incell.py</a:t>
            </a:r>
            <a:r>
              <a:rPr lang="en-US" sz="2400" dirty="0"/>
              <a:t>; Command Line): Background and shading correction and stitching and registering each field into a whole image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Script to run Step 3, 5 and 6 (</a:t>
            </a:r>
            <a:r>
              <a:rPr lang="en-US" sz="2200" b="1" dirty="0" err="1">
                <a:solidFill>
                  <a:schemeClr val="accent1"/>
                </a:solidFill>
              </a:rPr>
              <a:t>RUN_All.m</a:t>
            </a:r>
            <a:r>
              <a:rPr lang="en-US" sz="2400" b="1" dirty="0"/>
              <a:t>; MATLAB): </a:t>
            </a:r>
            <a:r>
              <a:rPr lang="en-US" sz="2400" dirty="0"/>
              <a:t>Script to run all the MATLAB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Preprocessing before </a:t>
            </a:r>
            <a:r>
              <a:rPr lang="en-US" sz="2400" b="1" dirty="0" err="1"/>
              <a:t>Ilastik</a:t>
            </a:r>
            <a:r>
              <a:rPr lang="en-US" sz="2400" b="1" dirty="0"/>
              <a:t>: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b="1" dirty="0"/>
              <a:t>Full Stacks and Cropped Stacks 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/>
                </a:solidFill>
              </a:rPr>
              <a:t>RUN_Step1_new_fields_preilastik_crops.m</a:t>
            </a:r>
            <a:r>
              <a:rPr lang="en-US" sz="1800" dirty="0"/>
              <a:t>; MATLAB ): Cuts fields to a size specified by the user and cuts out smaller cropped images in each field for training in </a:t>
            </a:r>
            <a:r>
              <a:rPr lang="en-US" sz="1800" dirty="0" err="1"/>
              <a:t>Ilastik</a:t>
            </a:r>
            <a:r>
              <a:rPr lang="en-US" sz="1800" dirty="0"/>
              <a:t>. Saves a small montage of the DAPI of the first cycle for ROIs.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b="1" dirty="0"/>
              <a:t>Processing stacks for </a:t>
            </a:r>
            <a:r>
              <a:rPr lang="en-US" sz="1800" b="1" dirty="0" err="1"/>
              <a:t>Ilastik</a:t>
            </a:r>
            <a:r>
              <a:rPr lang="en-US" sz="1800" b="1" dirty="0"/>
              <a:t> </a:t>
            </a:r>
            <a:r>
              <a:rPr lang="en-US" sz="1800" dirty="0"/>
              <a:t>(</a:t>
            </a:r>
            <a:r>
              <a:rPr lang="en-US" sz="1800" dirty="0" err="1">
                <a:solidFill>
                  <a:schemeClr val="accent1"/>
                </a:solidFill>
              </a:rPr>
              <a:t>changetifffromZtoXhannel_nocrops.ijm</a:t>
            </a:r>
            <a:r>
              <a:rPr lang="en-US" sz="1800" dirty="0"/>
              <a:t>; ImageJ): Changes properties of the stack from Z to channels. Required for </a:t>
            </a:r>
            <a:r>
              <a:rPr lang="en-US" sz="1800" dirty="0" err="1"/>
              <a:t>Ilastik</a:t>
            </a:r>
            <a:r>
              <a:rPr lang="en-US" sz="18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/>
              <a:t>Ilastik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1"/>
                </a:solidFill>
              </a:rPr>
              <a:t>GUI or headless on O2</a:t>
            </a:r>
            <a:r>
              <a:rPr lang="en-US" sz="2400" dirty="0"/>
              <a:t>): User trains </a:t>
            </a:r>
            <a:r>
              <a:rPr lang="en-US" sz="2400" dirty="0" err="1"/>
              <a:t>Ilastik</a:t>
            </a:r>
            <a:r>
              <a:rPr lang="en-US" sz="2400" dirty="0"/>
              <a:t> using cropped stacks. </a:t>
            </a:r>
            <a:r>
              <a:rPr lang="en-US" sz="2400" dirty="0" err="1"/>
              <a:t>Ilastik</a:t>
            </a:r>
            <a:r>
              <a:rPr lang="en-US" sz="2400" dirty="0"/>
              <a:t> produces segmentation probabilities.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Segmentation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/>
                </a:solidFill>
              </a:rPr>
              <a:t>RUN_Step3_segmentfromilastik.m</a:t>
            </a:r>
            <a:r>
              <a:rPr lang="en-US" sz="2400" dirty="0"/>
              <a:t>; MATLAB): Segments the nuclei based on segmentation probabilities produced by </a:t>
            </a:r>
            <a:r>
              <a:rPr lang="en-US" sz="2400" dirty="0" err="1"/>
              <a:t>Ilastik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Measurements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/>
                </a:solidFill>
              </a:rPr>
              <a:t>RUN_Step4_CycIF_measurements_ilastik.m</a:t>
            </a:r>
            <a:r>
              <a:rPr lang="en-US" sz="2400" dirty="0"/>
              <a:t>; MATLAB): Takes various measurements for each antibody signal.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ROI (RUN_Step5_ROI.m; MATLAB): User draws ROIs on </a:t>
            </a:r>
            <a:r>
              <a:rPr lang="en-US" sz="2400" dirty="0" err="1"/>
              <a:t>ImageJ</a:t>
            </a:r>
            <a:r>
              <a:rPr lang="en-US" sz="2400" dirty="0"/>
              <a:t>. Indexes of each pixel in the ROI are found. Indexes of </a:t>
            </a:r>
            <a:r>
              <a:rPr lang="en-US" sz="2400" dirty="0" err="1"/>
              <a:t>centroils</a:t>
            </a:r>
            <a:r>
              <a:rPr lang="en-US" sz="2400" dirty="0"/>
              <a:t> in the ROI are also found.  </a:t>
            </a:r>
          </a:p>
        </p:txBody>
      </p:sp>
    </p:spTree>
    <p:extLst>
      <p:ext uri="{BB962C8B-B14F-4D97-AF65-F5344CB8AC3E}">
        <p14:creationId xmlns:p14="http://schemas.microsoft.com/office/powerpoint/2010/main" val="238314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9761-B7AD-46DE-AB72-4C5EC33F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run ASHLAR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1C28-60D0-4E2D-9B38-583907B6D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 “run_ashlar_batch_csv_incell.py” file created by </a:t>
            </a:r>
            <a:r>
              <a:rPr lang="en-US" dirty="0" err="1"/>
              <a:t>YuAn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https://gist.github.com/Yu-AnChen/f9030c9d6425cb293846a729d1b224ed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CSV file: </a:t>
            </a:r>
          </a:p>
          <a:p>
            <a:pPr lvl="2"/>
            <a:r>
              <a:rPr lang="en-US" dirty="0"/>
              <a:t>First column: Directory (location of folder that holds all the raw data for the slide)</a:t>
            </a:r>
          </a:p>
          <a:p>
            <a:pPr lvl="2"/>
            <a:r>
              <a:rPr lang="en-US" dirty="0"/>
              <a:t>Second column: Correction (y/n; Basic Correction)</a:t>
            </a:r>
          </a:p>
          <a:p>
            <a:pPr lvl="2"/>
            <a:r>
              <a:rPr lang="en-US" dirty="0"/>
              <a:t>Third column: Pyramid (y/n) </a:t>
            </a:r>
          </a:p>
          <a:p>
            <a:r>
              <a:rPr lang="en-US" dirty="0"/>
              <a:t>Open command prompt:</a:t>
            </a:r>
          </a:p>
          <a:p>
            <a:pPr lvl="1"/>
            <a:r>
              <a:rPr lang="en-US" dirty="0"/>
              <a:t>D: (directory that the script is in)</a:t>
            </a:r>
          </a:p>
          <a:p>
            <a:pPr lvl="1"/>
            <a:r>
              <a:rPr lang="en-US" dirty="0"/>
              <a:t>cd D:\path\ (folder that the script is in)</a:t>
            </a:r>
          </a:p>
          <a:p>
            <a:r>
              <a:rPr lang="en-US" dirty="0"/>
              <a:t>Command line: python run_ashlar_batch_csv_incell.py Nameofcsv.csv </a:t>
            </a:r>
          </a:p>
        </p:txBody>
      </p:sp>
    </p:spTree>
    <p:extLst>
      <p:ext uri="{BB962C8B-B14F-4D97-AF65-F5344CB8AC3E}">
        <p14:creationId xmlns:p14="http://schemas.microsoft.com/office/powerpoint/2010/main" val="76516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RUN_ALL.m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it does:</a:t>
            </a:r>
          </a:p>
          <a:p>
            <a:pPr lvl="1"/>
            <a:r>
              <a:rPr lang="en-US" dirty="0"/>
              <a:t>Runs step 1,3 and 4 after ASHLAR: </a:t>
            </a:r>
            <a:r>
              <a:rPr lang="en-US" dirty="0" err="1"/>
              <a:t>Fullstacks</a:t>
            </a:r>
            <a:r>
              <a:rPr lang="en-US" dirty="0"/>
              <a:t>, Segmentation and measuring</a:t>
            </a:r>
          </a:p>
          <a:p>
            <a:r>
              <a:rPr lang="en-US" dirty="0"/>
              <a:t>User input:</a:t>
            </a:r>
          </a:p>
          <a:p>
            <a:pPr lvl="1"/>
            <a:r>
              <a:rPr lang="en-US" dirty="0"/>
              <a:t>Location of </a:t>
            </a:r>
            <a:r>
              <a:rPr lang="en-US" dirty="0" err="1"/>
              <a:t>ASHLARed</a:t>
            </a:r>
            <a:r>
              <a:rPr lang="en-US" dirty="0"/>
              <a:t> image</a:t>
            </a:r>
          </a:p>
          <a:p>
            <a:pPr lvl="1"/>
            <a:r>
              <a:rPr lang="en-US" dirty="0"/>
              <a:t>Name of </a:t>
            </a:r>
            <a:r>
              <a:rPr lang="en-US" dirty="0" err="1"/>
              <a:t>ome.tif</a:t>
            </a:r>
            <a:r>
              <a:rPr lang="en-US" dirty="0"/>
              <a:t> w/o “</a:t>
            </a:r>
            <a:r>
              <a:rPr lang="en-US" dirty="0" err="1"/>
              <a:t>ome.tif</a:t>
            </a:r>
            <a:r>
              <a:rPr lang="en-US" dirty="0"/>
              <a:t>” ending </a:t>
            </a:r>
          </a:p>
          <a:p>
            <a:pPr lvl="1"/>
            <a:r>
              <a:rPr lang="en-US" dirty="0"/>
              <a:t>Size of field desired (field will be a square)</a:t>
            </a:r>
          </a:p>
          <a:p>
            <a:pPr lvl="1"/>
            <a:r>
              <a:rPr lang="en-US" dirty="0"/>
              <a:t>Number of crops desired </a:t>
            </a:r>
          </a:p>
          <a:p>
            <a:pPr lvl="1"/>
            <a:r>
              <a:rPr lang="en-US" dirty="0"/>
              <a:t>Number of cycles   </a:t>
            </a:r>
          </a:p>
          <a:p>
            <a:pPr lvl="1"/>
            <a:r>
              <a:rPr lang="en-US" dirty="0"/>
              <a:t>Location of folder that contains </a:t>
            </a:r>
            <a:r>
              <a:rPr lang="en-US" dirty="0" err="1"/>
              <a:t>Ilastik</a:t>
            </a:r>
            <a:r>
              <a:rPr lang="en-US" dirty="0"/>
              <a:t> probabilities and Full stacks</a:t>
            </a:r>
          </a:p>
          <a:p>
            <a:pPr lvl="1"/>
            <a:r>
              <a:rPr lang="en-US" dirty="0"/>
              <a:t>Channels corresponding to </a:t>
            </a:r>
            <a:r>
              <a:rPr lang="en-US" dirty="0" err="1"/>
              <a:t>Ilastik</a:t>
            </a:r>
            <a:r>
              <a:rPr lang="en-US" dirty="0"/>
              <a:t> probabilities</a:t>
            </a:r>
          </a:p>
          <a:p>
            <a:pPr lvl="1"/>
            <a:r>
              <a:rPr lang="en-US" dirty="0"/>
              <a:t>Foci segmentation parameters </a:t>
            </a:r>
          </a:p>
        </p:txBody>
      </p:sp>
    </p:spTree>
    <p:extLst>
      <p:ext uri="{BB962C8B-B14F-4D97-AF65-F5344CB8AC3E}">
        <p14:creationId xmlns:p14="http://schemas.microsoft.com/office/powerpoint/2010/main" val="412903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6DC0-2C5A-4857-A10F-9EA1C3EA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RUN_Step1_new_fields_preilastik_crops.m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5B9F-6DD8-42CD-A703-772FFF44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it does:</a:t>
            </a:r>
          </a:p>
          <a:p>
            <a:pPr lvl="1"/>
            <a:r>
              <a:rPr lang="en-US" dirty="0"/>
              <a:t>Cuts </a:t>
            </a:r>
            <a:r>
              <a:rPr lang="en-US" dirty="0" err="1"/>
              <a:t>ASHLARed</a:t>
            </a:r>
            <a:r>
              <a:rPr lang="en-US" dirty="0"/>
              <a:t> image into fields of the size specified by user </a:t>
            </a:r>
          </a:p>
          <a:p>
            <a:pPr lvl="2"/>
            <a:r>
              <a:rPr lang="en-US" dirty="0"/>
              <a:t>Creates stack of all channels for fields that contain cells</a:t>
            </a:r>
          </a:p>
          <a:p>
            <a:pPr lvl="1"/>
            <a:r>
              <a:rPr lang="en-US" dirty="0"/>
              <a:t>Cuts cropped images of 250X250 pixels from the field, for </a:t>
            </a:r>
            <a:r>
              <a:rPr lang="en-US" dirty="0" err="1"/>
              <a:t>Ilastik</a:t>
            </a:r>
            <a:r>
              <a:rPr lang="en-US" dirty="0"/>
              <a:t> training</a:t>
            </a:r>
          </a:p>
          <a:p>
            <a:pPr lvl="2"/>
            <a:r>
              <a:rPr lang="en-US" dirty="0"/>
              <a:t>Creates stack of all channels for the cropped image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Location of </a:t>
            </a:r>
            <a:r>
              <a:rPr lang="en-US" dirty="0" err="1"/>
              <a:t>ASHLARed</a:t>
            </a:r>
            <a:r>
              <a:rPr lang="en-US" dirty="0"/>
              <a:t> image</a:t>
            </a:r>
          </a:p>
          <a:p>
            <a:pPr lvl="1"/>
            <a:r>
              <a:rPr lang="en-US" dirty="0"/>
              <a:t>Name of </a:t>
            </a:r>
            <a:r>
              <a:rPr lang="en-US" dirty="0" err="1"/>
              <a:t>ome.tif</a:t>
            </a:r>
            <a:r>
              <a:rPr lang="en-US" dirty="0"/>
              <a:t> w/o “</a:t>
            </a:r>
            <a:r>
              <a:rPr lang="en-US" dirty="0" err="1"/>
              <a:t>ome.tif</a:t>
            </a:r>
            <a:r>
              <a:rPr lang="en-US" dirty="0"/>
              <a:t>” ending </a:t>
            </a:r>
          </a:p>
          <a:p>
            <a:pPr lvl="1"/>
            <a:r>
              <a:rPr lang="en-US" dirty="0"/>
              <a:t>Size of field desired (field will be a square)</a:t>
            </a:r>
          </a:p>
          <a:p>
            <a:pPr lvl="1"/>
            <a:r>
              <a:rPr lang="en-US" dirty="0"/>
              <a:t>Number of crops desired </a:t>
            </a:r>
          </a:p>
          <a:p>
            <a:pPr lvl="1"/>
            <a:r>
              <a:rPr lang="en-US" dirty="0"/>
              <a:t>Number of cycles 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NameofOmetif_Field_row_column.tif</a:t>
            </a:r>
            <a:r>
              <a:rPr lang="en-US" dirty="0"/>
              <a:t>: stack of all channels</a:t>
            </a:r>
          </a:p>
          <a:p>
            <a:pPr lvl="1"/>
            <a:r>
              <a:rPr lang="en-US" dirty="0" err="1"/>
              <a:t>Coordinates_Fullstacks</a:t>
            </a:r>
            <a:r>
              <a:rPr lang="en-US" dirty="0"/>
              <a:t>\</a:t>
            </a:r>
            <a:r>
              <a:rPr lang="en-US" dirty="0" err="1"/>
              <a:t>NameofOmetif.mat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Matrix of [if field is kept(1/0), x0,x1,y0,y1]</a:t>
            </a:r>
          </a:p>
          <a:p>
            <a:pPr lvl="1"/>
            <a:r>
              <a:rPr lang="en-US" dirty="0"/>
              <a:t>NameofOmetif_Field_row_column_crop#.</a:t>
            </a:r>
            <a:r>
              <a:rPr lang="en-US" dirty="0" err="1"/>
              <a:t>tif</a:t>
            </a:r>
            <a:r>
              <a:rPr lang="en-US" dirty="0"/>
              <a:t>: stack of all channels for cropped image </a:t>
            </a:r>
          </a:p>
          <a:p>
            <a:pPr lvl="1"/>
            <a:r>
              <a:rPr lang="en-US" dirty="0" err="1"/>
              <a:t>NameofOmetif_montage.tif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8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changetifffromZtoXhannel_nocrops.ijm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  <a:p>
            <a:pPr lvl="1"/>
            <a:r>
              <a:rPr lang="en-US" dirty="0"/>
              <a:t>Changes the slices from Z to X for </a:t>
            </a:r>
            <a:r>
              <a:rPr lang="en-US" dirty="0" err="1"/>
              <a:t>Ilastik</a:t>
            </a:r>
            <a:r>
              <a:rPr lang="en-US" dirty="0"/>
              <a:t> processing </a:t>
            </a:r>
          </a:p>
          <a:p>
            <a:r>
              <a:rPr lang="en-US" dirty="0"/>
              <a:t>User Input:</a:t>
            </a:r>
          </a:p>
          <a:p>
            <a:pPr lvl="1"/>
            <a:r>
              <a:rPr lang="en-US" dirty="0"/>
              <a:t>Number of channels</a:t>
            </a:r>
          </a:p>
          <a:p>
            <a:pPr lvl="1"/>
            <a:r>
              <a:rPr lang="en-US" dirty="0"/>
              <a:t>Location of full stacks and cropped images</a:t>
            </a:r>
          </a:p>
          <a:p>
            <a:r>
              <a:rPr lang="en-US" dirty="0"/>
              <a:t>Output: </a:t>
            </a:r>
          </a:p>
          <a:p>
            <a:pPr lvl="1"/>
            <a:r>
              <a:rPr lang="en-US" dirty="0"/>
              <a:t>Full stack and cropped image tiff with Z changed to X </a:t>
            </a:r>
          </a:p>
        </p:txBody>
      </p:sp>
    </p:spTree>
    <p:extLst>
      <p:ext uri="{BB962C8B-B14F-4D97-AF65-F5344CB8AC3E}">
        <p14:creationId xmlns:p14="http://schemas.microsoft.com/office/powerpoint/2010/main" val="397710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CF0C-0317-4F0E-B0A8-C6DCA998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Ilastik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297C-D906-4F36-BBDF-4D289D43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454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project</a:t>
            </a:r>
          </a:p>
          <a:p>
            <a:r>
              <a:rPr lang="en-US" dirty="0"/>
              <a:t>Input cropped images for training</a:t>
            </a:r>
          </a:p>
          <a:p>
            <a:r>
              <a:rPr lang="en-US" dirty="0"/>
              <a:t>Train using three qualifications: nucleus, cytoplasm, background </a:t>
            </a:r>
          </a:p>
          <a:p>
            <a:r>
              <a:rPr lang="en-US" dirty="0"/>
              <a:t>Input fields</a:t>
            </a:r>
          </a:p>
          <a:p>
            <a:r>
              <a:rPr lang="en-US" dirty="0"/>
              <a:t>IMPORTANT: Export settings should be: </a:t>
            </a:r>
          </a:p>
          <a:p>
            <a:pPr lvl="1"/>
            <a:r>
              <a:rPr lang="en-US" dirty="0"/>
              <a:t>Export Source: Probabilities </a:t>
            </a:r>
          </a:p>
          <a:p>
            <a:pPr lvl="1"/>
            <a:r>
              <a:rPr lang="en-US" dirty="0"/>
              <a:t>Cover to Data Type: unsigned 16-bit</a:t>
            </a:r>
          </a:p>
          <a:p>
            <a:pPr lvl="1"/>
            <a:r>
              <a:rPr lang="en-US" dirty="0"/>
              <a:t>Renormalize [</a:t>
            </a:r>
            <a:r>
              <a:rPr lang="en-US" dirty="0" err="1"/>
              <a:t>min,max</a:t>
            </a:r>
            <a:r>
              <a:rPr lang="en-US" dirty="0"/>
              <a:t>] from: 0.0-1 .0 to 0:65535 </a:t>
            </a:r>
          </a:p>
          <a:p>
            <a:pPr lvl="1"/>
            <a:r>
              <a:rPr lang="en-US" dirty="0" err="1"/>
              <a:t>Filename_format</a:t>
            </a:r>
            <a:r>
              <a:rPr lang="en-US" dirty="0"/>
              <a:t>: </a:t>
            </a:r>
            <a:r>
              <a:rPr lang="en-US" b="1" dirty="0"/>
              <a:t>{</a:t>
            </a:r>
            <a:r>
              <a:rPr lang="en-US" b="1" dirty="0" err="1"/>
              <a:t>dataset_dir</a:t>
            </a:r>
            <a:r>
              <a:rPr lang="en-US" b="1" dirty="0"/>
              <a:t>}/</a:t>
            </a:r>
            <a:r>
              <a:rPr lang="en-US" b="1" dirty="0" err="1"/>
              <a:t>Ilastik_Probabilities</a:t>
            </a:r>
            <a:r>
              <a:rPr lang="en-US" b="1" dirty="0"/>
              <a:t>/{nickname}_</a:t>
            </a:r>
            <a:r>
              <a:rPr lang="en-US" b="1" dirty="0" err="1"/>
              <a:t>Probabilities.tif</a:t>
            </a:r>
            <a:endParaRPr lang="en-US" b="1" dirty="0"/>
          </a:p>
          <a:p>
            <a:pPr lvl="1"/>
            <a:r>
              <a:rPr lang="en-US" dirty="0" err="1"/>
              <a:t>File_format</a:t>
            </a:r>
            <a:r>
              <a:rPr lang="en-US" dirty="0"/>
              <a:t>: tiff </a:t>
            </a:r>
          </a:p>
          <a:p>
            <a:r>
              <a:rPr lang="en-US" dirty="0"/>
              <a:t>Use batch processing to create segmentation probabilities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742" y="605877"/>
            <a:ext cx="5229999" cy="55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5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062F-930E-4318-B782-45F2A22E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RUN_Step3_segmentfromilastik.m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C399-B7AD-4804-BF0A-262A39CB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  <a:p>
            <a:pPr lvl="1"/>
            <a:r>
              <a:rPr lang="en-US" dirty="0"/>
              <a:t>Takes in </a:t>
            </a:r>
            <a:r>
              <a:rPr lang="en-US" dirty="0" err="1"/>
              <a:t>Ilastik</a:t>
            </a:r>
            <a:r>
              <a:rPr lang="en-US" dirty="0"/>
              <a:t> probabilities and produces segmentation</a:t>
            </a:r>
          </a:p>
          <a:p>
            <a:r>
              <a:rPr lang="en-US" dirty="0"/>
              <a:t>User input: </a:t>
            </a:r>
          </a:p>
          <a:p>
            <a:pPr lvl="1"/>
            <a:r>
              <a:rPr lang="en-US" dirty="0" err="1"/>
              <a:t>Ilastik</a:t>
            </a:r>
            <a:r>
              <a:rPr lang="en-US" dirty="0"/>
              <a:t> probabilities</a:t>
            </a:r>
          </a:p>
          <a:p>
            <a:pPr lvl="1"/>
            <a:r>
              <a:rPr lang="en-US" dirty="0" err="1"/>
              <a:t>FullStacks</a:t>
            </a:r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Segmented image </a:t>
            </a:r>
          </a:p>
          <a:p>
            <a:pPr lvl="1"/>
            <a:r>
              <a:rPr lang="en-US" dirty="0"/>
              <a:t>Check segmented image </a:t>
            </a:r>
          </a:p>
        </p:txBody>
      </p:sp>
    </p:spTree>
    <p:extLst>
      <p:ext uri="{BB962C8B-B14F-4D97-AF65-F5344CB8AC3E}">
        <p14:creationId xmlns:p14="http://schemas.microsoft.com/office/powerpoint/2010/main" val="332093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9088</TotalTime>
  <Words>2199</Words>
  <Application>Microsoft Office PowerPoint</Application>
  <PresentationFormat>Widescreen</PresentationFormat>
  <Paragraphs>257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Whole Tissue Analysis Pipeline</vt:lpstr>
      <vt:lpstr>Analysis Pipeline </vt:lpstr>
      <vt:lpstr>Codes: </vt:lpstr>
      <vt:lpstr>How to run ASHLAR</vt:lpstr>
      <vt:lpstr>RUN_ALL.m</vt:lpstr>
      <vt:lpstr>RUN_Step1_new_fields_preilastik_crops.m</vt:lpstr>
      <vt:lpstr>changetifffromZtoXhannel_nocrops.ijm</vt:lpstr>
      <vt:lpstr>Ilastik </vt:lpstr>
      <vt:lpstr>RUN_Step3_segmentfromilastik.m</vt:lpstr>
      <vt:lpstr>RUN_Step4_CycIF_measurements_ilastik.m</vt:lpstr>
      <vt:lpstr>RUN_Step5_ROI.m</vt:lpstr>
      <vt:lpstr>Other Scripts </vt:lpstr>
      <vt:lpstr>RUN_Step6_PlottingResults.m</vt:lpstr>
      <vt:lpstr>renamefiles_v2.m</vt:lpstr>
      <vt:lpstr>Ilastik on O2</vt:lpstr>
      <vt:lpstr>Need to Download and Install</vt:lpstr>
      <vt:lpstr>Installing Linux version of O2</vt:lpstr>
      <vt:lpstr>Example script to run 1 Field </vt:lpstr>
      <vt:lpstr>How to create a script </vt:lpstr>
      <vt:lpstr>How to check on the job you are running: </vt:lpstr>
      <vt:lpstr>Example script to run Ilastik on multiple files </vt:lpstr>
      <vt:lpstr>Completed ilastik 1 field (6000X6000 pixels) </vt:lpstr>
      <vt:lpstr>O2 Tips and tricks</vt:lpstr>
      <vt:lpstr>Helpful Links </vt:lpstr>
      <vt:lpstr>Old slides + extra stuff </vt:lpstr>
      <vt:lpstr>Headless on windows </vt:lpstr>
      <vt:lpstr>Analysis Pipeline </vt:lpstr>
      <vt:lpstr>Analysis Pipeline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Carmen G.</dc:creator>
  <cp:lastModifiedBy>Li, Carmen G.</cp:lastModifiedBy>
  <cp:revision>287</cp:revision>
  <dcterms:created xsi:type="dcterms:W3CDTF">2019-02-28T14:55:37Z</dcterms:created>
  <dcterms:modified xsi:type="dcterms:W3CDTF">2019-03-08T13:32:20Z</dcterms:modified>
</cp:coreProperties>
</file>