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83" r:id="rId2"/>
    <p:sldId id="262" r:id="rId3"/>
    <p:sldId id="289" r:id="rId4"/>
    <p:sldId id="259" r:id="rId5"/>
    <p:sldId id="280" r:id="rId6"/>
    <p:sldId id="290" r:id="rId7"/>
    <p:sldId id="261" r:id="rId8"/>
    <p:sldId id="281" r:id="rId9"/>
    <p:sldId id="282" r:id="rId10"/>
    <p:sldId id="291" r:id="rId11"/>
    <p:sldId id="296" r:id="rId12"/>
    <p:sldId id="274" r:id="rId13"/>
    <p:sldId id="297" r:id="rId14"/>
    <p:sldId id="292" r:id="rId15"/>
    <p:sldId id="277"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6B9"/>
    <a:srgbClr val="FF595B"/>
    <a:srgbClr val="FF7A7B"/>
    <a:srgbClr val="287CB7"/>
    <a:srgbClr val="217D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E3AF7-6FAE-4ED1-9A91-20D7C160DA91}" v="326" dt="2022-04-29T18:56:07.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EABB8-8C7C-4D61-B3AE-D51A2077816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6D1DD3C1-9DB1-46B2-9777-9B2F5E48D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C91DFAD8-03DC-4ABC-B2A1-AB48A3EADB26}"/>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5" name="Marcador de Posição do Rodapé 4">
            <a:extLst>
              <a:ext uri="{FF2B5EF4-FFF2-40B4-BE49-F238E27FC236}">
                <a16:creationId xmlns:a16="http://schemas.microsoft.com/office/drawing/2014/main" id="{EF4AD77E-0648-4666-BD4A-F4FD3A19BF4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43649F4-D391-48E1-A828-896E92EB58AC}"/>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167322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DB65C-FB02-409E-A735-D984CECD282C}"/>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A460DC44-B8C3-4186-B496-ABA52D55CFC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C5B7828-6A2C-4FC2-809C-473528091C8A}"/>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5" name="Marcador de Posição do Rodapé 4">
            <a:extLst>
              <a:ext uri="{FF2B5EF4-FFF2-40B4-BE49-F238E27FC236}">
                <a16:creationId xmlns:a16="http://schemas.microsoft.com/office/drawing/2014/main" id="{8123BBBA-2176-48FF-8CAF-2A896A61F16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8DC7E0D-5E4B-4ADD-A3EF-4F5C78D32E2C}"/>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349127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C6DB7F0-CD22-4AFD-8E53-E0E790751AF8}"/>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41DC72B-F1CC-4BC9-9ECA-3C366FCE2F94}"/>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4D63CE5-7593-4499-BA43-1BAB63ACF428}"/>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5" name="Marcador de Posição do Rodapé 4">
            <a:extLst>
              <a:ext uri="{FF2B5EF4-FFF2-40B4-BE49-F238E27FC236}">
                <a16:creationId xmlns:a16="http://schemas.microsoft.com/office/drawing/2014/main" id="{8607B221-940C-4140-9E8F-CCCBE4ED63C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6F10C8D-1AB5-4595-B781-E0580F48DC7F}"/>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103518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B5050-79A4-45E1-8208-CA0C08B05D2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DF72159A-3CD5-411A-B518-A2A432447221}"/>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76F14B2-386E-44F2-BFF5-F762A04970D1}"/>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5" name="Marcador de Posição do Rodapé 4">
            <a:extLst>
              <a:ext uri="{FF2B5EF4-FFF2-40B4-BE49-F238E27FC236}">
                <a16:creationId xmlns:a16="http://schemas.microsoft.com/office/drawing/2014/main" id="{F3BBBF13-F07C-432E-93AF-C7B2143FB18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82DA72A-8996-49AE-B679-E448312F3D42}"/>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261684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BB18C-0456-41CE-81EB-E11EDBB66E9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B760C3D-28E5-4106-87A0-1719A63E8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F97E30F6-B6AE-49A8-B895-B09AE8DEA0CC}"/>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5" name="Marcador de Posição do Rodapé 4">
            <a:extLst>
              <a:ext uri="{FF2B5EF4-FFF2-40B4-BE49-F238E27FC236}">
                <a16:creationId xmlns:a16="http://schemas.microsoft.com/office/drawing/2014/main" id="{428942F3-F975-4C21-9124-2B3939885EA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3069513-E15E-4061-A194-CA671AFC019D}"/>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389000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8DFEE-FA1F-410F-BE9A-D4BB22F91A5D}"/>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0D7230AF-20E2-431D-B0FD-2F892ED527CF}"/>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B6991889-F216-4CB0-A1BD-F2718C7156DF}"/>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D5445285-01C9-49A3-9AC6-47B6FFEBE660}"/>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6" name="Marcador de Posição do Rodapé 5">
            <a:extLst>
              <a:ext uri="{FF2B5EF4-FFF2-40B4-BE49-F238E27FC236}">
                <a16:creationId xmlns:a16="http://schemas.microsoft.com/office/drawing/2014/main" id="{AF3D0C15-35DA-457F-B493-041ECCA7FC35}"/>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4CE7E87-B6FA-4161-B897-D355D637A058}"/>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54335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814DCD-F6BC-4B75-84C0-978CDDA67457}"/>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AF99826A-9CE8-4FB7-8924-C0A17BFC2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6CBF401-67EC-4471-8053-665C368546A0}"/>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6CA416C5-BF47-4DBC-8B35-CFF554C23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88105C22-1D56-42AA-97CB-1EA38C5DC19E}"/>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66D110EC-4EC5-48DD-BCCA-35B99F9444F0}"/>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8" name="Marcador de Posição do Rodapé 7">
            <a:extLst>
              <a:ext uri="{FF2B5EF4-FFF2-40B4-BE49-F238E27FC236}">
                <a16:creationId xmlns:a16="http://schemas.microsoft.com/office/drawing/2014/main" id="{C23DD871-5243-42C7-98DC-998DA7621291}"/>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33E6052B-AD3D-4454-8E20-DF1C45791159}"/>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213531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56E10-C9CC-4704-B1EF-32BF59099F8E}"/>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08A0D256-CC7B-41DC-ABF4-49D734870D78}"/>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4" name="Marcador de Posição do Rodapé 3">
            <a:extLst>
              <a:ext uri="{FF2B5EF4-FFF2-40B4-BE49-F238E27FC236}">
                <a16:creationId xmlns:a16="http://schemas.microsoft.com/office/drawing/2014/main" id="{3E2AEA24-7458-4E0A-935B-A6B8F5EF2A39}"/>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D032C6A1-CA80-48C9-99CB-400555002065}"/>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340542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634DC157-615B-4152-914F-A150D1264A8B}"/>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3" name="Marcador de Posição do Rodapé 2">
            <a:extLst>
              <a:ext uri="{FF2B5EF4-FFF2-40B4-BE49-F238E27FC236}">
                <a16:creationId xmlns:a16="http://schemas.microsoft.com/office/drawing/2014/main" id="{0CEF9C71-3F2D-4EC3-95F0-ABEDFA177B72}"/>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0D695F2B-1783-410A-B80D-3F08718AD288}"/>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6435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6D6CD-4248-4296-B26C-740F76E230B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60B07BA-1107-44FB-98B7-031DE7A14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CEA24F03-D79F-46D4-8DF8-AE73E626F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6FF6F8F4-7EF3-4A0D-9D98-ECCDDC453E92}"/>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6" name="Marcador de Posição do Rodapé 5">
            <a:extLst>
              <a:ext uri="{FF2B5EF4-FFF2-40B4-BE49-F238E27FC236}">
                <a16:creationId xmlns:a16="http://schemas.microsoft.com/office/drawing/2014/main" id="{C2F427F5-2224-46EF-9F96-03D35134C12D}"/>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105F63D4-C641-4E3F-96E6-AF408F890B85}"/>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317563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A1D68-20A7-4E00-A9AB-B46C43288309}"/>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2592510A-1002-4B22-9811-80A8A53EA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5C144708-DA1B-4DCC-918C-9086783DD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BFBE0B2-0340-46F2-AE48-75658685566E}"/>
              </a:ext>
            </a:extLst>
          </p:cNvPr>
          <p:cNvSpPr>
            <a:spLocks noGrp="1"/>
          </p:cNvSpPr>
          <p:nvPr>
            <p:ph type="dt" sz="half" idx="10"/>
          </p:nvPr>
        </p:nvSpPr>
        <p:spPr/>
        <p:txBody>
          <a:bodyPr/>
          <a:lstStyle/>
          <a:p>
            <a:fld id="{CFA6B25D-EA89-4FF8-B01A-21586C97BE7A}" type="datetimeFigureOut">
              <a:rPr lang="pt-PT" smtClean="0"/>
              <a:t>29/04/2022</a:t>
            </a:fld>
            <a:endParaRPr lang="pt-PT"/>
          </a:p>
        </p:txBody>
      </p:sp>
      <p:sp>
        <p:nvSpPr>
          <p:cNvPr id="6" name="Marcador de Posição do Rodapé 5">
            <a:extLst>
              <a:ext uri="{FF2B5EF4-FFF2-40B4-BE49-F238E27FC236}">
                <a16:creationId xmlns:a16="http://schemas.microsoft.com/office/drawing/2014/main" id="{D65475DB-2303-4332-B358-C5B4E0967E5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47AD529-2F95-4B5A-AE0E-F67095046E09}"/>
              </a:ext>
            </a:extLst>
          </p:cNvPr>
          <p:cNvSpPr>
            <a:spLocks noGrp="1"/>
          </p:cNvSpPr>
          <p:nvPr>
            <p:ph type="sldNum" sz="quarter" idx="12"/>
          </p:nvPr>
        </p:nvSpPr>
        <p:spPr/>
        <p:txBody>
          <a:bodyPr/>
          <a:lstStyle/>
          <a:p>
            <a:fld id="{59D500DE-0504-4AEF-BFAD-FA4709FB74A8}" type="slidenum">
              <a:rPr lang="pt-PT" smtClean="0"/>
              <a:t>‹nº›</a:t>
            </a:fld>
            <a:endParaRPr lang="pt-PT"/>
          </a:p>
        </p:txBody>
      </p:sp>
    </p:spTree>
    <p:extLst>
      <p:ext uri="{BB962C8B-B14F-4D97-AF65-F5344CB8AC3E}">
        <p14:creationId xmlns:p14="http://schemas.microsoft.com/office/powerpoint/2010/main" val="216859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823BB428-6CCA-42FB-8A56-9EB8245517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43715C2-A7A5-489C-B1CC-01DE0AF19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841358A-8A3C-4066-90D8-C9FD41043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6B25D-EA89-4FF8-B01A-21586C97BE7A}" type="datetimeFigureOut">
              <a:rPr lang="pt-PT" smtClean="0"/>
              <a:t>29/04/2022</a:t>
            </a:fld>
            <a:endParaRPr lang="pt-PT"/>
          </a:p>
        </p:txBody>
      </p:sp>
      <p:sp>
        <p:nvSpPr>
          <p:cNvPr id="5" name="Marcador de Posição do Rodapé 4">
            <a:extLst>
              <a:ext uri="{FF2B5EF4-FFF2-40B4-BE49-F238E27FC236}">
                <a16:creationId xmlns:a16="http://schemas.microsoft.com/office/drawing/2014/main" id="{32DA1718-1D5F-4017-8432-AB80BBC37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8F25E2B2-4877-42EB-8D5E-6E1AE91CF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500DE-0504-4AEF-BFAD-FA4709FB74A8}" type="slidenum">
              <a:rPr lang="pt-PT" smtClean="0"/>
              <a:t>‹nº›</a:t>
            </a:fld>
            <a:endParaRPr lang="pt-PT"/>
          </a:p>
        </p:txBody>
      </p:sp>
    </p:spTree>
    <p:extLst>
      <p:ext uri="{BB962C8B-B14F-4D97-AF65-F5344CB8AC3E}">
        <p14:creationId xmlns:p14="http://schemas.microsoft.com/office/powerpoint/2010/main" val="27447693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DBBB3-209D-412C-B5F8-4699A7521F49}"/>
              </a:ext>
            </a:extLst>
          </p:cNvPr>
          <p:cNvSpPr>
            <a:spLocks noGrp="1"/>
          </p:cNvSpPr>
          <p:nvPr>
            <p:ph type="ctrTitle"/>
          </p:nvPr>
        </p:nvSpPr>
        <p:spPr>
          <a:xfrm>
            <a:off x="6803470" y="3004795"/>
            <a:ext cx="5388529" cy="2387600"/>
          </a:xfrm>
        </p:spPr>
        <p:txBody>
          <a:bodyPr>
            <a:normAutofit/>
          </a:bodyPr>
          <a:lstStyle/>
          <a:p>
            <a:pPr algn="l"/>
            <a:r>
              <a:rPr lang="pt-PT" sz="2800" b="1" i="1" dirty="0">
                <a:solidFill>
                  <a:schemeClr val="tx1">
                    <a:lumMod val="65000"/>
                    <a:lumOff val="35000"/>
                  </a:schemeClr>
                </a:solidFill>
                <a:latin typeface="Arial" panose="020B0604020202020204" pitchFamily="34" charset="0"/>
                <a:cs typeface="Arial" panose="020B0604020202020204" pitchFamily="34" charset="0"/>
              </a:rPr>
              <a:t>“</a:t>
            </a:r>
            <a:r>
              <a:rPr lang="pt-PT" sz="2800" b="1" i="1" dirty="0" err="1">
                <a:solidFill>
                  <a:schemeClr val="tx1">
                    <a:lumMod val="65000"/>
                    <a:lumOff val="35000"/>
                  </a:schemeClr>
                </a:solidFill>
                <a:latin typeface="Arial" panose="020B0604020202020204" pitchFamily="34" charset="0"/>
                <a:cs typeface="Arial" panose="020B0604020202020204" pitchFamily="34" charset="0"/>
              </a:rPr>
              <a:t>How</a:t>
            </a:r>
            <a:r>
              <a:rPr lang="pt-PT" sz="2800" b="1" i="1" dirty="0">
                <a:solidFill>
                  <a:schemeClr val="tx1">
                    <a:lumMod val="65000"/>
                    <a:lumOff val="35000"/>
                  </a:schemeClr>
                </a:solidFill>
                <a:latin typeface="Arial" panose="020B0604020202020204" pitchFamily="34" charset="0"/>
                <a:cs typeface="Arial" panose="020B0604020202020204" pitchFamily="34" charset="0"/>
              </a:rPr>
              <a:t> do </a:t>
            </a:r>
            <a:r>
              <a:rPr lang="pt-PT" sz="2800" b="1" i="1" dirty="0" err="1">
                <a:solidFill>
                  <a:schemeClr val="tx1">
                    <a:lumMod val="65000"/>
                    <a:lumOff val="35000"/>
                  </a:schemeClr>
                </a:solidFill>
                <a:latin typeface="Arial" panose="020B0604020202020204" pitchFamily="34" charset="0"/>
                <a:cs typeface="Arial" panose="020B0604020202020204" pitchFamily="34" charset="0"/>
              </a:rPr>
              <a:t>Elon</a:t>
            </a:r>
            <a:r>
              <a:rPr lang="pt-PT" sz="2800" b="1" i="1" dirty="0">
                <a:solidFill>
                  <a:schemeClr val="tx1">
                    <a:lumMod val="65000"/>
                    <a:lumOff val="35000"/>
                  </a:schemeClr>
                </a:solidFill>
                <a:latin typeface="Arial" panose="020B0604020202020204" pitchFamily="34" charset="0"/>
                <a:cs typeface="Arial" panose="020B0604020202020204" pitchFamily="34" charset="0"/>
              </a:rPr>
              <a:t> </a:t>
            </a:r>
            <a:r>
              <a:rPr lang="pt-PT" sz="2800" b="1" i="1" dirty="0" err="1">
                <a:solidFill>
                  <a:schemeClr val="tx1">
                    <a:lumMod val="65000"/>
                    <a:lumOff val="35000"/>
                  </a:schemeClr>
                </a:solidFill>
                <a:latin typeface="Arial" panose="020B0604020202020204" pitchFamily="34" charset="0"/>
                <a:cs typeface="Arial" panose="020B0604020202020204" pitchFamily="34" charset="0"/>
              </a:rPr>
              <a:t>Musk’s</a:t>
            </a:r>
            <a:r>
              <a:rPr lang="pt-PT" sz="2800" b="1" i="1" dirty="0">
                <a:solidFill>
                  <a:schemeClr val="tx1">
                    <a:lumMod val="65000"/>
                    <a:lumOff val="35000"/>
                  </a:schemeClr>
                </a:solidFill>
                <a:latin typeface="Arial" panose="020B0604020202020204" pitchFamily="34" charset="0"/>
                <a:cs typeface="Arial" panose="020B0604020202020204" pitchFamily="34" charset="0"/>
              </a:rPr>
              <a:t> tweets </a:t>
            </a:r>
            <a:r>
              <a:rPr lang="pt-PT" sz="2800" b="1" i="1" dirty="0" err="1">
                <a:solidFill>
                  <a:schemeClr val="tx1">
                    <a:lumMod val="65000"/>
                    <a:lumOff val="35000"/>
                  </a:schemeClr>
                </a:solidFill>
                <a:latin typeface="Arial" panose="020B0604020202020204" pitchFamily="34" charset="0"/>
                <a:cs typeface="Arial" panose="020B0604020202020204" pitchFamily="34" charset="0"/>
              </a:rPr>
              <a:t>influence</a:t>
            </a:r>
            <a:r>
              <a:rPr lang="pt-PT" sz="2800" b="1" i="1" dirty="0">
                <a:solidFill>
                  <a:schemeClr val="tx1">
                    <a:lumMod val="65000"/>
                    <a:lumOff val="35000"/>
                  </a:schemeClr>
                </a:solidFill>
                <a:latin typeface="Arial" panose="020B0604020202020204" pitchFamily="34" charset="0"/>
                <a:cs typeface="Arial" panose="020B0604020202020204" pitchFamily="34" charset="0"/>
              </a:rPr>
              <a:t> </a:t>
            </a:r>
            <a:r>
              <a:rPr lang="pt-PT" sz="2800" b="1" i="1" dirty="0" err="1">
                <a:solidFill>
                  <a:schemeClr val="tx1">
                    <a:lumMod val="65000"/>
                    <a:lumOff val="35000"/>
                  </a:schemeClr>
                </a:solidFill>
                <a:latin typeface="Arial" panose="020B0604020202020204" pitchFamily="34" charset="0"/>
                <a:cs typeface="Arial" panose="020B0604020202020204" pitchFamily="34" charset="0"/>
              </a:rPr>
              <a:t>crypto</a:t>
            </a:r>
            <a:r>
              <a:rPr lang="pt-PT" sz="2800" b="1" i="1" dirty="0">
                <a:solidFill>
                  <a:schemeClr val="tx1">
                    <a:lumMod val="65000"/>
                    <a:lumOff val="35000"/>
                  </a:schemeClr>
                </a:solidFill>
                <a:latin typeface="Arial" panose="020B0604020202020204" pitchFamily="34" charset="0"/>
                <a:cs typeface="Arial" panose="020B0604020202020204" pitchFamily="34" charset="0"/>
              </a:rPr>
              <a:t> </a:t>
            </a:r>
            <a:r>
              <a:rPr lang="pt-PT" sz="2800" b="1" i="1" dirty="0" err="1">
                <a:solidFill>
                  <a:schemeClr val="tx1">
                    <a:lumMod val="65000"/>
                    <a:lumOff val="35000"/>
                  </a:schemeClr>
                </a:solidFill>
                <a:latin typeface="Arial" panose="020B0604020202020204" pitchFamily="34" charset="0"/>
                <a:cs typeface="Arial" panose="020B0604020202020204" pitchFamily="34" charset="0"/>
              </a:rPr>
              <a:t>prices</a:t>
            </a:r>
            <a:r>
              <a:rPr lang="pt-PT" sz="2800" b="1" i="1" dirty="0">
                <a:solidFill>
                  <a:schemeClr val="tx1">
                    <a:lumMod val="65000"/>
                    <a:lumOff val="35000"/>
                  </a:schemeClr>
                </a:solidFill>
                <a:latin typeface="Arial" panose="020B0604020202020204" pitchFamily="34" charset="0"/>
                <a:cs typeface="Arial" panose="020B0604020202020204" pitchFamily="34" charset="0"/>
              </a:rPr>
              <a:t>?”</a:t>
            </a:r>
          </a:p>
        </p:txBody>
      </p:sp>
      <p:sp>
        <p:nvSpPr>
          <p:cNvPr id="5" name="Título 1">
            <a:extLst>
              <a:ext uri="{FF2B5EF4-FFF2-40B4-BE49-F238E27FC236}">
                <a16:creationId xmlns:a16="http://schemas.microsoft.com/office/drawing/2014/main" id="{91738471-E3C5-4C5D-9461-646C2164D40F}"/>
              </a:ext>
            </a:extLst>
          </p:cNvPr>
          <p:cNvSpPr txBox="1">
            <a:spLocks/>
          </p:cNvSpPr>
          <p:nvPr/>
        </p:nvSpPr>
        <p:spPr>
          <a:xfrm>
            <a:off x="9681328" y="5250730"/>
            <a:ext cx="2309567" cy="145879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PT" sz="1800" b="1" dirty="0">
                <a:solidFill>
                  <a:srgbClr val="6096B9"/>
                </a:solidFill>
                <a:latin typeface="Arial" panose="020B0604020202020204" pitchFamily="34" charset="0"/>
                <a:cs typeface="Arial" panose="020B0604020202020204" pitchFamily="34" charset="0"/>
              </a:rPr>
              <a:t>Data </a:t>
            </a:r>
            <a:r>
              <a:rPr lang="pt-PT" sz="1800" b="1" dirty="0" err="1">
                <a:solidFill>
                  <a:srgbClr val="6096B9"/>
                </a:solidFill>
                <a:latin typeface="Arial" panose="020B0604020202020204" pitchFamily="34" charset="0"/>
                <a:cs typeface="Arial" panose="020B0604020202020204" pitchFamily="34" charset="0"/>
              </a:rPr>
              <a:t>Anlytics</a:t>
            </a:r>
            <a:endParaRPr lang="pt-PT" sz="1800" b="1" dirty="0">
              <a:solidFill>
                <a:srgbClr val="6096B9"/>
              </a:solidFill>
              <a:latin typeface="Arial" panose="020B0604020202020204" pitchFamily="34" charset="0"/>
              <a:cs typeface="Arial" panose="020B0604020202020204" pitchFamily="34" charset="0"/>
            </a:endParaRPr>
          </a:p>
          <a:p>
            <a:pPr algn="r"/>
            <a:r>
              <a:rPr lang="pt-PT" sz="1600" b="1" dirty="0">
                <a:solidFill>
                  <a:schemeClr val="tx1">
                    <a:lumMod val="65000"/>
                    <a:lumOff val="35000"/>
                  </a:schemeClr>
                </a:solidFill>
                <a:latin typeface="Arial" panose="020B0604020202020204" pitchFamily="34" charset="0"/>
                <a:cs typeface="Arial" panose="020B0604020202020204" pitchFamily="34" charset="0"/>
              </a:rPr>
              <a:t>Giorgio Gião</a:t>
            </a:r>
          </a:p>
        </p:txBody>
      </p:sp>
      <p:pic>
        <p:nvPicPr>
          <p:cNvPr id="6" name="Picture 4" descr="Vue.js Conference - Amsterdam">
            <a:extLst>
              <a:ext uri="{FF2B5EF4-FFF2-40B4-BE49-F238E27FC236}">
                <a16:creationId xmlns:a16="http://schemas.microsoft.com/office/drawing/2014/main" id="{5C9F8B03-67F4-47CA-B927-A03C1B1FA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1">
            <a:extLst>
              <a:ext uri="{FF2B5EF4-FFF2-40B4-BE49-F238E27FC236}">
                <a16:creationId xmlns:a16="http://schemas.microsoft.com/office/drawing/2014/main" id="{86DB3336-97AD-4867-8A8B-BDA16DDA68B6}"/>
              </a:ext>
            </a:extLst>
          </p:cNvPr>
          <p:cNvSpPr txBox="1">
            <a:spLocks/>
          </p:cNvSpPr>
          <p:nvPr/>
        </p:nvSpPr>
        <p:spPr>
          <a:xfrm>
            <a:off x="6803472" y="1461873"/>
            <a:ext cx="5388528"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PT" sz="3200" b="1" dirty="0">
                <a:solidFill>
                  <a:schemeClr val="tx1">
                    <a:lumMod val="65000"/>
                    <a:lumOff val="35000"/>
                  </a:schemeClr>
                </a:solidFill>
                <a:latin typeface="Arial" panose="020B0604020202020204" pitchFamily="34" charset="0"/>
                <a:cs typeface="Arial" panose="020B0604020202020204" pitchFamily="34" charset="0"/>
              </a:rPr>
              <a:t>Project 3 – Data </a:t>
            </a:r>
            <a:r>
              <a:rPr lang="pt-PT" sz="3200" b="1" dirty="0" err="1">
                <a:solidFill>
                  <a:schemeClr val="tx1">
                    <a:lumMod val="65000"/>
                    <a:lumOff val="35000"/>
                  </a:schemeClr>
                </a:solidFill>
                <a:latin typeface="Arial" panose="020B0604020202020204" pitchFamily="34" charset="0"/>
                <a:cs typeface="Arial" panose="020B0604020202020204" pitchFamily="34" charset="0"/>
              </a:rPr>
              <a:t>Thieves</a:t>
            </a:r>
            <a:endParaRPr lang="pt-PT" sz="3200" b="1" i="1"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026" name="Picture 2" descr="Elon Musk's Top Tweets on Bitcoin and Other Cryptocurrencies">
            <a:extLst>
              <a:ext uri="{FF2B5EF4-FFF2-40B4-BE49-F238E27FC236}">
                <a16:creationId xmlns:a16="http://schemas.microsoft.com/office/drawing/2014/main" id="{F07E5358-D03C-468D-81DA-3A025ECB5768}"/>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29558" r="16959"/>
          <a:stretch/>
        </p:blipFill>
        <p:spPr bwMode="auto">
          <a:xfrm>
            <a:off x="0" y="0"/>
            <a:ext cx="6602136" cy="6858000"/>
          </a:xfrm>
          <a:prstGeom prst="rect">
            <a:avLst/>
          </a:prstGeom>
          <a:solidFill>
            <a:schemeClr val="tx1"/>
          </a:solidFill>
        </p:spPr>
      </p:pic>
    </p:spTree>
    <p:extLst>
      <p:ext uri="{BB962C8B-B14F-4D97-AF65-F5344CB8AC3E}">
        <p14:creationId xmlns:p14="http://schemas.microsoft.com/office/powerpoint/2010/main" val="247514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lon Musk's Top Tweets on Bitcoin and Other Cryptocurrencies">
            <a:extLst>
              <a:ext uri="{FF2B5EF4-FFF2-40B4-BE49-F238E27FC236}">
                <a16:creationId xmlns:a16="http://schemas.microsoft.com/office/drawing/2014/main" id="{1D4D1B68-8E30-429C-813D-B9F84C3D7ED1}"/>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6" t="-2637" r="4231" b="2637"/>
          <a:stretch/>
        </p:blipFill>
        <p:spPr bwMode="auto">
          <a:xfrm>
            <a:off x="-1" y="-221589"/>
            <a:ext cx="12192001" cy="7079589"/>
          </a:xfrm>
          <a:prstGeom prst="rect">
            <a:avLst/>
          </a:prstGeom>
          <a:noFill/>
        </p:spPr>
      </p:pic>
      <p:sp>
        <p:nvSpPr>
          <p:cNvPr id="4" name="Retângulo 3">
            <a:extLst>
              <a:ext uri="{FF2B5EF4-FFF2-40B4-BE49-F238E27FC236}">
                <a16:creationId xmlns:a16="http://schemas.microsoft.com/office/drawing/2014/main" id="{31A53AA4-5F3C-45A1-AF05-03BA6EAB1DD3}"/>
              </a:ext>
            </a:extLst>
          </p:cNvPr>
          <p:cNvSpPr/>
          <p:nvPr/>
        </p:nvSpPr>
        <p:spPr>
          <a:xfrm>
            <a:off x="-2" y="-58723"/>
            <a:ext cx="12192000" cy="6916723"/>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
        <p:nvSpPr>
          <p:cNvPr id="3" name="CaixaDeTexto 2">
            <a:extLst>
              <a:ext uri="{FF2B5EF4-FFF2-40B4-BE49-F238E27FC236}">
                <a16:creationId xmlns:a16="http://schemas.microsoft.com/office/drawing/2014/main" id="{CBF2C63C-1606-451A-BE9A-469964AADB88}"/>
              </a:ext>
            </a:extLst>
          </p:cNvPr>
          <p:cNvSpPr txBox="1"/>
          <p:nvPr/>
        </p:nvSpPr>
        <p:spPr>
          <a:xfrm>
            <a:off x="1947420" y="1568367"/>
            <a:ext cx="8297156" cy="4493538"/>
          </a:xfrm>
          <a:prstGeom prst="rect">
            <a:avLst/>
          </a:prstGeom>
          <a:noFill/>
        </p:spPr>
        <p:txBody>
          <a:bodyPr wrap="square" rtlCol="0">
            <a:spAutoFit/>
          </a:bodyPr>
          <a:lstStyle/>
          <a:p>
            <a:pPr algn="ctr"/>
            <a:r>
              <a:rPr lang="pt-PT" sz="16600" b="1" dirty="0">
                <a:solidFill>
                  <a:schemeClr val="bg1">
                    <a:lumMod val="95000"/>
                  </a:schemeClr>
                </a:solidFill>
                <a:latin typeface="Arial" panose="020B0604020202020204" pitchFamily="34" charset="0"/>
                <a:cs typeface="Arial" panose="020B0604020202020204" pitchFamily="34" charset="0"/>
              </a:rPr>
              <a:t>03</a:t>
            </a:r>
          </a:p>
          <a:p>
            <a:pPr algn="ctr"/>
            <a:r>
              <a:rPr lang="pt-PT" sz="6000" b="1" dirty="0" err="1">
                <a:solidFill>
                  <a:schemeClr val="bg1">
                    <a:lumMod val="95000"/>
                  </a:schemeClr>
                </a:solidFill>
                <a:latin typeface="Arial" panose="020B0604020202020204" pitchFamily="34" charset="0"/>
                <a:cs typeface="Arial" panose="020B0604020202020204" pitchFamily="34" charset="0"/>
              </a:rPr>
              <a:t>Crypto</a:t>
            </a:r>
            <a:r>
              <a:rPr lang="pt-PT" sz="6000" b="1" dirty="0">
                <a:solidFill>
                  <a:schemeClr val="bg1">
                    <a:lumMod val="95000"/>
                  </a:schemeClr>
                </a:solidFill>
                <a:latin typeface="Arial" panose="020B0604020202020204" pitchFamily="34" charset="0"/>
                <a:cs typeface="Arial" panose="020B0604020202020204" pitchFamily="34" charset="0"/>
              </a:rPr>
              <a:t> Price </a:t>
            </a:r>
            <a:r>
              <a:rPr lang="pt-PT" sz="6000" b="1" dirty="0" err="1">
                <a:solidFill>
                  <a:schemeClr val="bg1">
                    <a:lumMod val="95000"/>
                  </a:schemeClr>
                </a:solidFill>
                <a:latin typeface="Arial" panose="020B0604020202020204" pitchFamily="34" charset="0"/>
                <a:cs typeface="Arial" panose="020B0604020202020204" pitchFamily="34" charset="0"/>
              </a:rPr>
              <a:t>Evolution</a:t>
            </a:r>
            <a:r>
              <a:rPr lang="pt-PT" sz="6000" b="1" dirty="0">
                <a:solidFill>
                  <a:schemeClr val="bg1">
                    <a:lumMod val="95000"/>
                  </a:schemeClr>
                </a:solidFill>
                <a:latin typeface="Arial" panose="020B0604020202020204" pitchFamily="34" charset="0"/>
                <a:cs typeface="Arial" panose="020B0604020202020204" pitchFamily="34" charset="0"/>
              </a:rPr>
              <a:t> </a:t>
            </a:r>
            <a:r>
              <a:rPr lang="pt-PT" sz="6000" b="1" dirty="0" err="1">
                <a:solidFill>
                  <a:schemeClr val="bg1">
                    <a:lumMod val="95000"/>
                  </a:schemeClr>
                </a:solidFill>
                <a:latin typeface="Arial" panose="020B0604020202020204" pitchFamily="34" charset="0"/>
                <a:cs typeface="Arial" panose="020B0604020202020204" pitchFamily="34" charset="0"/>
              </a:rPr>
              <a:t>vs</a:t>
            </a:r>
            <a:r>
              <a:rPr lang="pt-PT" sz="6000" b="1" dirty="0">
                <a:solidFill>
                  <a:schemeClr val="bg1">
                    <a:lumMod val="95000"/>
                  </a:schemeClr>
                </a:solidFill>
                <a:latin typeface="Arial" panose="020B0604020202020204" pitchFamily="34" charset="0"/>
                <a:cs typeface="Arial" panose="020B0604020202020204" pitchFamily="34" charset="0"/>
              </a:rPr>
              <a:t> Tweets</a:t>
            </a:r>
          </a:p>
        </p:txBody>
      </p:sp>
    </p:spTree>
    <p:extLst>
      <p:ext uri="{BB962C8B-B14F-4D97-AF65-F5344CB8AC3E}">
        <p14:creationId xmlns:p14="http://schemas.microsoft.com/office/powerpoint/2010/main" val="354857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o Texto 3">
            <a:extLst>
              <a:ext uri="{FF2B5EF4-FFF2-40B4-BE49-F238E27FC236}">
                <a16:creationId xmlns:a16="http://schemas.microsoft.com/office/drawing/2014/main" id="{A6AAE0D2-B52B-454B-96E3-FF717B081EB4}"/>
              </a:ext>
            </a:extLst>
          </p:cNvPr>
          <p:cNvSpPr txBox="1">
            <a:spLocks/>
          </p:cNvSpPr>
          <p:nvPr/>
        </p:nvSpPr>
        <p:spPr>
          <a:xfrm>
            <a:off x="509384" y="513175"/>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a:solidFill>
                  <a:schemeClr val="tx1">
                    <a:lumMod val="65000"/>
                    <a:lumOff val="35000"/>
                  </a:schemeClr>
                </a:solidFill>
                <a:latin typeface="Arial" panose="020B0604020202020204" pitchFamily="34" charset="0"/>
                <a:cs typeface="Arial" panose="020B0604020202020204" pitchFamily="34" charset="0"/>
              </a:rPr>
              <a:t>Bitcoin </a:t>
            </a:r>
            <a:r>
              <a:rPr lang="pt-PT" sz="2800" b="1" dirty="0" err="1">
                <a:solidFill>
                  <a:schemeClr val="tx1">
                    <a:lumMod val="65000"/>
                    <a:lumOff val="35000"/>
                  </a:schemeClr>
                </a:solidFill>
                <a:latin typeface="Arial" panose="020B0604020202020204" pitchFamily="34" charset="0"/>
                <a:cs typeface="Arial" panose="020B0604020202020204" pitchFamily="34" charset="0"/>
              </a:rPr>
              <a:t>price</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evolution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vs</a:t>
            </a:r>
            <a:r>
              <a:rPr lang="pt-PT" sz="2800" b="1" dirty="0">
                <a:solidFill>
                  <a:schemeClr val="tx1">
                    <a:lumMod val="65000"/>
                    <a:lumOff val="35000"/>
                  </a:schemeClr>
                </a:solidFill>
                <a:latin typeface="Arial" panose="020B0604020202020204" pitchFamily="34" charset="0"/>
                <a:cs typeface="Arial" panose="020B0604020202020204" pitchFamily="34" charset="0"/>
              </a:rPr>
              <a:t> Tweets  </a:t>
            </a:r>
          </a:p>
          <a:p>
            <a:r>
              <a:rPr lang="en-US" sz="1400" b="1" i="1" dirty="0">
                <a:solidFill>
                  <a:schemeClr val="bg1">
                    <a:lumMod val="65000"/>
                  </a:schemeClr>
                </a:solidFill>
                <a:latin typeface="Arial" panose="020B0604020202020204" pitchFamily="34" charset="0"/>
                <a:cs typeface="Arial" panose="020B0604020202020204" pitchFamily="34" charset="0"/>
              </a:rPr>
              <a:t>“How do Elon Musk’s tweets influence crypto prices?”</a:t>
            </a:r>
            <a:endParaRPr lang="pt-PT" sz="2400" b="1" dirty="0">
              <a:solidFill>
                <a:schemeClr val="tx1"/>
              </a:solidFill>
              <a:latin typeface="Arial" panose="020B0604020202020204" pitchFamily="34" charset="0"/>
              <a:cs typeface="Arial" panose="020B0604020202020204" pitchFamily="34" charset="0"/>
            </a:endParaRPr>
          </a:p>
        </p:txBody>
      </p:sp>
      <p:sp>
        <p:nvSpPr>
          <p:cNvPr id="8" name="Retângulo 7">
            <a:extLst>
              <a:ext uri="{FF2B5EF4-FFF2-40B4-BE49-F238E27FC236}">
                <a16:creationId xmlns:a16="http://schemas.microsoft.com/office/drawing/2014/main" id="{790DC605-02E5-40D8-BFE3-6E56AF61CC96}"/>
              </a:ext>
            </a:extLst>
          </p:cNvPr>
          <p:cNvSpPr/>
          <p:nvPr/>
        </p:nvSpPr>
        <p:spPr>
          <a:xfrm>
            <a:off x="519876" y="4533505"/>
            <a:ext cx="6032348" cy="1811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a:extLst>
              <a:ext uri="{FF2B5EF4-FFF2-40B4-BE49-F238E27FC236}">
                <a16:creationId xmlns:a16="http://schemas.microsoft.com/office/drawing/2014/main" id="{0894899B-13C6-41BA-A92A-C875859A18E4}"/>
              </a:ext>
            </a:extLst>
          </p:cNvPr>
          <p:cNvSpPr/>
          <p:nvPr/>
        </p:nvSpPr>
        <p:spPr>
          <a:xfrm>
            <a:off x="509385" y="1234911"/>
            <a:ext cx="11491536" cy="510991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4" descr="Vue.js Conference - Amsterdam">
            <a:extLst>
              <a:ext uri="{FF2B5EF4-FFF2-40B4-BE49-F238E27FC236}">
                <a16:creationId xmlns:a16="http://schemas.microsoft.com/office/drawing/2014/main" id="{51BDD2C7-1B0B-40F8-8F5E-DCD736D87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DA1EE0E3-F363-4AD8-AA9F-094F01C5EE31}"/>
              </a:ext>
            </a:extLst>
          </p:cNvPr>
          <p:cNvSpPr txBox="1"/>
          <p:nvPr/>
        </p:nvSpPr>
        <p:spPr>
          <a:xfrm>
            <a:off x="647302" y="4541677"/>
            <a:ext cx="5791200" cy="172015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pt-PT" sz="1200" dirty="0" err="1">
                <a:solidFill>
                  <a:schemeClr val="bg1"/>
                </a:solidFill>
                <a:latin typeface="Arial" panose="020B0604020202020204" pitchFamily="34" charset="0"/>
                <a:cs typeface="Arial" panose="020B0604020202020204" pitchFamily="34" charset="0"/>
              </a:rPr>
              <a:t>We</a:t>
            </a:r>
            <a:r>
              <a:rPr lang="pt-PT" sz="1200" dirty="0">
                <a:solidFill>
                  <a:schemeClr val="bg1"/>
                </a:solidFill>
                <a:latin typeface="Arial" panose="020B0604020202020204" pitchFamily="34" charset="0"/>
                <a:cs typeface="Arial" panose="020B0604020202020204" pitchFamily="34" charset="0"/>
              </a:rPr>
              <a:t> can </a:t>
            </a:r>
            <a:r>
              <a:rPr lang="pt-PT" sz="1200" dirty="0" err="1">
                <a:solidFill>
                  <a:schemeClr val="bg1"/>
                </a:solidFill>
                <a:latin typeface="Arial" panose="020B0604020202020204" pitchFamily="34" charset="0"/>
                <a:cs typeface="Arial" panose="020B0604020202020204" pitchFamily="34" charset="0"/>
              </a:rPr>
              <a:t>see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that</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only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values</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marked</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inside</a:t>
            </a:r>
            <a:r>
              <a:rPr lang="pt-PT" sz="1200" dirty="0">
                <a:solidFill>
                  <a:schemeClr val="bg1"/>
                </a:solidFill>
                <a:latin typeface="Arial" panose="020B0604020202020204" pitchFamily="34" charset="0"/>
                <a:cs typeface="Arial" panose="020B0604020202020204" pitchFamily="34" charset="0"/>
              </a:rPr>
              <a:t> Orange box </a:t>
            </a:r>
            <a:r>
              <a:rPr lang="pt-PT" sz="1200" dirty="0" err="1">
                <a:solidFill>
                  <a:schemeClr val="bg1"/>
                </a:solidFill>
                <a:latin typeface="Arial" panose="020B0604020202020204" pitchFamily="34" charset="0"/>
                <a:cs typeface="Arial" panose="020B0604020202020204" pitchFamily="34" charset="0"/>
              </a:rPr>
              <a:t>may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have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been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influenced</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by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Elon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Musk</a:t>
            </a:r>
            <a:r>
              <a:rPr lang="pt-PT" sz="1200" dirty="0">
                <a:solidFill>
                  <a:schemeClr val="bg1"/>
                </a:solidFill>
                <a:latin typeface="Arial" panose="020B0604020202020204" pitchFamily="34" charset="0"/>
                <a:cs typeface="Arial" panose="020B0604020202020204" pitchFamily="34" charset="0"/>
              </a:rPr>
              <a:t> Tweets.</a:t>
            </a:r>
          </a:p>
          <a:p>
            <a:pPr marL="171450" indent="-171450" algn="just">
              <a:lnSpc>
                <a:spcPct val="150000"/>
              </a:lnSpc>
              <a:buFont typeface="Arial" panose="020B0604020202020204" pitchFamily="34" charset="0"/>
              <a:buChar char="•"/>
            </a:pPr>
            <a:r>
              <a:rPr lang="pt-PT" sz="1200" dirty="0" err="1">
                <a:solidFill>
                  <a:schemeClr val="bg1"/>
                </a:solidFill>
                <a:latin typeface="Arial" panose="020B0604020202020204" pitchFamily="34" charset="0"/>
                <a:cs typeface="Arial" panose="020B0604020202020204" pitchFamily="34" charset="0"/>
              </a:rPr>
              <a:t>We</a:t>
            </a:r>
            <a:r>
              <a:rPr lang="pt-PT" sz="1200" dirty="0">
                <a:solidFill>
                  <a:schemeClr val="bg1"/>
                </a:solidFill>
                <a:latin typeface="Arial" panose="020B0604020202020204" pitchFamily="34" charset="0"/>
                <a:cs typeface="Arial" panose="020B0604020202020204" pitchFamily="34" charset="0"/>
              </a:rPr>
              <a:t> can </a:t>
            </a:r>
            <a:r>
              <a:rPr lang="pt-PT" sz="1200" dirty="0" err="1">
                <a:solidFill>
                  <a:schemeClr val="bg1"/>
                </a:solidFill>
                <a:latin typeface="Arial" panose="020B0604020202020204" pitchFamily="34" charset="0"/>
                <a:cs typeface="Arial" panose="020B0604020202020204" pitchFamily="34" charset="0"/>
              </a:rPr>
              <a:t>also</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see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that</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when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tendency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is</a:t>
            </a:r>
            <a:r>
              <a:rPr lang="pt-PT" sz="1200" dirty="0">
                <a:solidFill>
                  <a:schemeClr val="bg1"/>
                </a:solidFill>
                <a:latin typeface="Arial" panose="020B0604020202020204" pitchFamily="34" charset="0"/>
                <a:cs typeface="Arial" panose="020B0604020202020204" pitchFamily="34" charset="0"/>
              </a:rPr>
              <a:t> Positive-Positive, </a:t>
            </a:r>
            <a:r>
              <a:rPr lang="pt-PT" sz="1200" dirty="0" err="1">
                <a:solidFill>
                  <a:schemeClr val="bg1"/>
                </a:solidFill>
                <a:latin typeface="Arial" panose="020B0604020202020204" pitchFamily="34" charset="0"/>
                <a:cs typeface="Arial" panose="020B0604020202020204" pitchFamily="34" charset="0"/>
              </a:rPr>
              <a:t>we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also</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have</a:t>
            </a:r>
            <a:r>
              <a:rPr lang="pt-PT" sz="1200" dirty="0">
                <a:solidFill>
                  <a:schemeClr val="bg1"/>
                </a:solidFill>
                <a:latin typeface="Arial" panose="020B0604020202020204" pitchFamily="34" charset="0"/>
                <a:cs typeface="Arial" panose="020B0604020202020204" pitchFamily="34" charset="0"/>
              </a:rPr>
              <a:t> a </a:t>
            </a:r>
            <a:r>
              <a:rPr lang="pt-PT" sz="1200" dirty="0" err="1">
                <a:solidFill>
                  <a:schemeClr val="bg1"/>
                </a:solidFill>
                <a:latin typeface="Arial" panose="020B0604020202020204" pitchFamily="34" charset="0"/>
                <a:cs typeface="Arial" panose="020B0604020202020204" pitchFamily="34" charset="0"/>
              </a:rPr>
              <a:t>couple</a:t>
            </a:r>
            <a:r>
              <a:rPr lang="pt-PT" sz="1200" dirty="0">
                <a:solidFill>
                  <a:schemeClr val="bg1"/>
                </a:solidFill>
                <a:latin typeface="Arial" panose="020B0604020202020204" pitchFamily="34" charset="0"/>
                <a:cs typeface="Arial" panose="020B0604020202020204" pitchFamily="34" charset="0"/>
              </a:rPr>
              <a:t> of </a:t>
            </a:r>
            <a:r>
              <a:rPr lang="pt-PT" sz="1200" dirty="0" err="1">
                <a:solidFill>
                  <a:schemeClr val="bg1"/>
                </a:solidFill>
                <a:latin typeface="Arial" panose="020B0604020202020204" pitchFamily="34" charset="0"/>
                <a:cs typeface="Arial" panose="020B0604020202020204" pitchFamily="34" charset="0"/>
              </a:rPr>
              <a:t>elevated</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growths</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on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day</a:t>
            </a:r>
            <a:r>
              <a:rPr lang="pt-PT" sz="1200" dirty="0">
                <a:solidFill>
                  <a:schemeClr val="bg1"/>
                </a:solidFill>
                <a:latin typeface="Arial" panose="020B0604020202020204" pitchFamily="34" charset="0"/>
                <a:cs typeface="Arial" panose="020B0604020202020204" pitchFamily="34" charset="0"/>
              </a:rPr>
              <a:t> 1 </a:t>
            </a:r>
            <a:r>
              <a:rPr lang="pt-PT" sz="1200" dirty="0" err="1">
                <a:solidFill>
                  <a:schemeClr val="bg1"/>
                </a:solidFill>
                <a:latin typeface="Arial" panose="020B0604020202020204" pitchFamily="34" charset="0"/>
                <a:cs typeface="Arial" panose="020B0604020202020204" pitchFamily="34" charset="0"/>
              </a:rPr>
              <a:t>but</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will</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keep</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them</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aside</a:t>
            </a:r>
            <a:r>
              <a:rPr lang="pt-PT" sz="1200" dirty="0">
                <a:solidFill>
                  <a:schemeClr val="bg1"/>
                </a:solidFill>
                <a:latin typeface="Arial" panose="020B0604020202020204" pitchFamily="34" charset="0"/>
                <a:cs typeface="Arial" panose="020B0604020202020204" pitchFamily="34" charset="0"/>
              </a:rPr>
              <a:t> as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price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was</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already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growing</a:t>
            </a:r>
            <a:r>
              <a:rPr lang="pt-PT" sz="1200" dirty="0">
                <a:solidFill>
                  <a:schemeClr val="bg1"/>
                </a:solidFill>
                <a:latin typeface="Arial" panose="020B0604020202020204" pitchFamily="34" charset="0"/>
                <a:cs typeface="Arial" panose="020B0604020202020204" pitchFamily="34" charset="0"/>
              </a:rPr>
              <a:t>.</a:t>
            </a:r>
          </a:p>
          <a:p>
            <a:pPr marL="171450" indent="-171450" algn="just">
              <a:lnSpc>
                <a:spcPct val="150000"/>
              </a:lnSpc>
              <a:buFont typeface="Arial" panose="020B0604020202020204" pitchFamily="34" charset="0"/>
              <a:buChar char="•"/>
            </a:pPr>
            <a:r>
              <a:rPr lang="pt-PT" sz="1200" dirty="0">
                <a:solidFill>
                  <a:schemeClr val="bg1"/>
                </a:solidFill>
                <a:latin typeface="Arial" panose="020B0604020202020204" pitchFamily="34" charset="0"/>
                <a:cs typeface="Arial" panose="020B0604020202020204" pitchFamily="34" charset="0"/>
              </a:rPr>
              <a:t>In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marked</a:t>
            </a:r>
            <a:r>
              <a:rPr lang="pt-PT" sz="1200" dirty="0">
                <a:solidFill>
                  <a:schemeClr val="bg1"/>
                </a:solidFill>
                <a:latin typeface="Arial" panose="020B0604020202020204" pitchFamily="34" charset="0"/>
                <a:cs typeface="Arial" panose="020B0604020202020204" pitchFamily="34" charset="0"/>
              </a:rPr>
              <a:t> tweets </a:t>
            </a:r>
            <a:r>
              <a:rPr lang="pt-PT" sz="1200" dirty="0" err="1">
                <a:solidFill>
                  <a:schemeClr val="bg1"/>
                </a:solidFill>
                <a:latin typeface="Arial" panose="020B0604020202020204" pitchFamily="34" charset="0"/>
                <a:cs typeface="Arial" panose="020B0604020202020204" pitchFamily="34" charset="0"/>
              </a:rPr>
              <a:t>we</a:t>
            </a:r>
            <a:r>
              <a:rPr lang="pt-PT" sz="1200" dirty="0">
                <a:solidFill>
                  <a:schemeClr val="bg1"/>
                </a:solidFill>
                <a:latin typeface="Arial" panose="020B0604020202020204" pitchFamily="34" charset="0"/>
                <a:cs typeface="Arial" panose="020B0604020202020204" pitchFamily="34" charset="0"/>
              </a:rPr>
              <a:t> can </a:t>
            </a:r>
            <a:r>
              <a:rPr lang="pt-PT" sz="1200" dirty="0" err="1">
                <a:solidFill>
                  <a:schemeClr val="bg1"/>
                </a:solidFill>
                <a:latin typeface="Arial" panose="020B0604020202020204" pitchFamily="34" charset="0"/>
                <a:cs typeface="Arial" panose="020B0604020202020204" pitchFamily="34" charset="0"/>
              </a:rPr>
              <a:t>see</a:t>
            </a:r>
            <a:r>
              <a:rPr lang="pt-PT" sz="1200" dirty="0">
                <a:solidFill>
                  <a:schemeClr val="bg1"/>
                </a:solidFill>
                <a:latin typeface="Arial" panose="020B0604020202020204" pitchFamily="34" charset="0"/>
                <a:cs typeface="Arial" panose="020B0604020202020204" pitchFamily="34" charset="0"/>
              </a:rPr>
              <a:t> a </a:t>
            </a:r>
            <a:r>
              <a:rPr lang="pt-PT" sz="1200" dirty="0" err="1">
                <a:solidFill>
                  <a:schemeClr val="bg1"/>
                </a:solidFill>
                <a:latin typeface="Arial" panose="020B0604020202020204" pitchFamily="34" charset="0"/>
                <a:cs typeface="Arial" panose="020B0604020202020204" pitchFamily="34" charset="0"/>
              </a:rPr>
              <a:t>strong</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growth</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on</a:t>
            </a:r>
            <a:r>
              <a:rPr lang="pt-PT" sz="1200" dirty="0">
                <a:solidFill>
                  <a:schemeClr val="bg1"/>
                </a:solidFill>
                <a:latin typeface="Arial" panose="020B0604020202020204" pitchFamily="34" charset="0"/>
                <a:cs typeface="Arial" panose="020B0604020202020204" pitchFamily="34" charset="0"/>
              </a:rPr>
              <a:t> TD+1.</a:t>
            </a:r>
          </a:p>
        </p:txBody>
      </p:sp>
      <p:grpSp>
        <p:nvGrpSpPr>
          <p:cNvPr id="4" name="Agrupar 3">
            <a:extLst>
              <a:ext uri="{FF2B5EF4-FFF2-40B4-BE49-F238E27FC236}">
                <a16:creationId xmlns:a16="http://schemas.microsoft.com/office/drawing/2014/main" id="{7FE3992F-3140-4605-91E4-00876CD74163}"/>
              </a:ext>
            </a:extLst>
          </p:cNvPr>
          <p:cNvGrpSpPr/>
          <p:nvPr/>
        </p:nvGrpSpPr>
        <p:grpSpPr>
          <a:xfrm>
            <a:off x="6795928" y="1352209"/>
            <a:ext cx="5062509" cy="4892638"/>
            <a:chOff x="585269" y="1322083"/>
            <a:chExt cx="5062509" cy="4892638"/>
          </a:xfrm>
        </p:grpSpPr>
        <p:pic>
          <p:nvPicPr>
            <p:cNvPr id="1027" name="Picture 3">
              <a:extLst>
                <a:ext uri="{FF2B5EF4-FFF2-40B4-BE49-F238E27FC236}">
                  <a16:creationId xmlns:a16="http://schemas.microsoft.com/office/drawing/2014/main" id="{8456DAA1-7545-4F79-8ED9-1E442A6C3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69" y="1322083"/>
              <a:ext cx="5062509" cy="48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tângulo 1">
              <a:extLst>
                <a:ext uri="{FF2B5EF4-FFF2-40B4-BE49-F238E27FC236}">
                  <a16:creationId xmlns:a16="http://schemas.microsoft.com/office/drawing/2014/main" id="{E2B3BE25-3635-4A6E-8CE6-0551B2C77E98}"/>
                </a:ext>
              </a:extLst>
            </p:cNvPr>
            <p:cNvSpPr/>
            <p:nvPr/>
          </p:nvSpPr>
          <p:spPr>
            <a:xfrm>
              <a:off x="1602558" y="3308808"/>
              <a:ext cx="4015818" cy="66030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3" name="Agrupar 2">
            <a:extLst>
              <a:ext uri="{FF2B5EF4-FFF2-40B4-BE49-F238E27FC236}">
                <a16:creationId xmlns:a16="http://schemas.microsoft.com/office/drawing/2014/main" id="{C081E6CC-AAE2-48F8-AE43-675A6A62948D}"/>
              </a:ext>
            </a:extLst>
          </p:cNvPr>
          <p:cNvGrpSpPr/>
          <p:nvPr/>
        </p:nvGrpSpPr>
        <p:grpSpPr>
          <a:xfrm>
            <a:off x="724459" y="1363481"/>
            <a:ext cx="5714043" cy="2946071"/>
            <a:chOff x="5968572" y="1456247"/>
            <a:chExt cx="6032348" cy="3233393"/>
          </a:xfrm>
        </p:grpSpPr>
        <p:pic>
          <p:nvPicPr>
            <p:cNvPr id="3074" name="Picture 2">
              <a:extLst>
                <a:ext uri="{FF2B5EF4-FFF2-40B4-BE49-F238E27FC236}">
                  <a16:creationId xmlns:a16="http://schemas.microsoft.com/office/drawing/2014/main" id="{5D53924E-B788-4D34-88FB-B2257863B3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2718"/>
            <a:stretch/>
          </p:blipFill>
          <p:spPr bwMode="auto">
            <a:xfrm>
              <a:off x="5968572" y="1456247"/>
              <a:ext cx="4756259" cy="301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a:extLst>
                <a:ext uri="{FF2B5EF4-FFF2-40B4-BE49-F238E27FC236}">
                  <a16:creationId xmlns:a16="http://schemas.microsoft.com/office/drawing/2014/main" id="{4762C5AE-67CF-45AD-8075-BFF7CF8D58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989" t="75460"/>
            <a:stretch/>
          </p:blipFill>
          <p:spPr bwMode="auto">
            <a:xfrm>
              <a:off x="10635763" y="2159396"/>
              <a:ext cx="1365157" cy="88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a:extLst>
                <a:ext uri="{FF2B5EF4-FFF2-40B4-BE49-F238E27FC236}">
                  <a16:creationId xmlns:a16="http://schemas.microsoft.com/office/drawing/2014/main" id="{B1600436-2807-4125-95A2-7296945AF1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t="75801" r="38686" b="18521"/>
            <a:stretch/>
          </p:blipFill>
          <p:spPr bwMode="auto">
            <a:xfrm>
              <a:off x="8350684" y="4468304"/>
              <a:ext cx="538112" cy="22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Gráfico 13" descr="Sinal de Inserção para a Direita com preenchimento sólido">
            <a:extLst>
              <a:ext uri="{FF2B5EF4-FFF2-40B4-BE49-F238E27FC236}">
                <a16:creationId xmlns:a16="http://schemas.microsoft.com/office/drawing/2014/main" id="{29F9ED06-7806-44CB-9A90-DE4612CD37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751" y="4551104"/>
            <a:ext cx="367930" cy="367930"/>
          </a:xfrm>
          <a:prstGeom prst="rect">
            <a:avLst/>
          </a:prstGeom>
        </p:spPr>
      </p:pic>
      <p:pic>
        <p:nvPicPr>
          <p:cNvPr id="15" name="Gráfico 14" descr="Sinal de Inserção para a Direita com preenchimento sólido">
            <a:extLst>
              <a:ext uri="{FF2B5EF4-FFF2-40B4-BE49-F238E27FC236}">
                <a16:creationId xmlns:a16="http://schemas.microsoft.com/office/drawing/2014/main" id="{14B09AFE-07B7-47FC-9CAA-CCF4E5F874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751" y="5094175"/>
            <a:ext cx="367930" cy="367930"/>
          </a:xfrm>
          <a:prstGeom prst="rect">
            <a:avLst/>
          </a:prstGeom>
        </p:spPr>
      </p:pic>
      <p:pic>
        <p:nvPicPr>
          <p:cNvPr id="16" name="Gráfico 15" descr="Sinal de Inserção para a Direita com preenchimento sólido">
            <a:extLst>
              <a:ext uri="{FF2B5EF4-FFF2-40B4-BE49-F238E27FC236}">
                <a16:creationId xmlns:a16="http://schemas.microsoft.com/office/drawing/2014/main" id="{46039629-692F-4D8F-A8C2-0A74B955B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751" y="5911497"/>
            <a:ext cx="367930" cy="367930"/>
          </a:xfrm>
          <a:prstGeom prst="rect">
            <a:avLst/>
          </a:prstGeom>
        </p:spPr>
      </p:pic>
    </p:spTree>
    <p:extLst>
      <p:ext uri="{BB962C8B-B14F-4D97-AF65-F5344CB8AC3E}">
        <p14:creationId xmlns:p14="http://schemas.microsoft.com/office/powerpoint/2010/main" val="389347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o Texto 3">
            <a:extLst>
              <a:ext uri="{FF2B5EF4-FFF2-40B4-BE49-F238E27FC236}">
                <a16:creationId xmlns:a16="http://schemas.microsoft.com/office/drawing/2014/main" id="{A6AAE0D2-B52B-454B-96E3-FF717B081EB4}"/>
              </a:ext>
            </a:extLst>
          </p:cNvPr>
          <p:cNvSpPr txBox="1">
            <a:spLocks/>
          </p:cNvSpPr>
          <p:nvPr/>
        </p:nvSpPr>
        <p:spPr>
          <a:xfrm>
            <a:off x="509384" y="513175"/>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err="1">
                <a:solidFill>
                  <a:schemeClr val="tx1">
                    <a:lumMod val="65000"/>
                    <a:lumOff val="35000"/>
                  </a:schemeClr>
                </a:solidFill>
                <a:latin typeface="Arial" panose="020B0604020202020204" pitchFamily="34" charset="0"/>
                <a:cs typeface="Arial" panose="020B0604020202020204" pitchFamily="34" charset="0"/>
              </a:rPr>
              <a:t>Ethereum</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price</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evolution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vs</a:t>
            </a:r>
            <a:r>
              <a:rPr lang="pt-PT" sz="2800" b="1" dirty="0">
                <a:solidFill>
                  <a:schemeClr val="tx1">
                    <a:lumMod val="65000"/>
                    <a:lumOff val="35000"/>
                  </a:schemeClr>
                </a:solidFill>
                <a:latin typeface="Arial" panose="020B0604020202020204" pitchFamily="34" charset="0"/>
                <a:cs typeface="Arial" panose="020B0604020202020204" pitchFamily="34" charset="0"/>
              </a:rPr>
              <a:t> Tweets </a:t>
            </a:r>
          </a:p>
          <a:p>
            <a:r>
              <a:rPr lang="en-US" sz="1400" b="1" i="1" dirty="0">
                <a:solidFill>
                  <a:schemeClr val="bg1">
                    <a:lumMod val="65000"/>
                  </a:schemeClr>
                </a:solidFill>
                <a:latin typeface="Arial" panose="020B0604020202020204" pitchFamily="34" charset="0"/>
                <a:cs typeface="Arial" panose="020B0604020202020204" pitchFamily="34" charset="0"/>
              </a:rPr>
              <a:t>“How do Elon Musk’s tweets influence crypto prices?”</a:t>
            </a:r>
            <a:endParaRPr lang="pt-PT" sz="2400" b="1" dirty="0">
              <a:solidFill>
                <a:schemeClr val="tx1"/>
              </a:solidFill>
              <a:latin typeface="Arial" panose="020B0604020202020204" pitchFamily="34" charset="0"/>
              <a:cs typeface="Arial" panose="020B0604020202020204" pitchFamily="34" charset="0"/>
            </a:endParaRPr>
          </a:p>
        </p:txBody>
      </p:sp>
      <p:sp>
        <p:nvSpPr>
          <p:cNvPr id="9" name="Retângulo 8">
            <a:extLst>
              <a:ext uri="{FF2B5EF4-FFF2-40B4-BE49-F238E27FC236}">
                <a16:creationId xmlns:a16="http://schemas.microsoft.com/office/drawing/2014/main" id="{0894899B-13C6-41BA-A92A-C875859A18E4}"/>
              </a:ext>
            </a:extLst>
          </p:cNvPr>
          <p:cNvSpPr/>
          <p:nvPr/>
        </p:nvSpPr>
        <p:spPr>
          <a:xfrm>
            <a:off x="509385" y="1234911"/>
            <a:ext cx="11491536" cy="510991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4" descr="Vue.js Conference - Amsterdam">
            <a:extLst>
              <a:ext uri="{FF2B5EF4-FFF2-40B4-BE49-F238E27FC236}">
                <a16:creationId xmlns:a16="http://schemas.microsoft.com/office/drawing/2014/main" id="{51BDD2C7-1B0B-40F8-8F5E-DCD736D87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814149D-3F64-429B-8602-D12C75EE1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468" y="1301591"/>
            <a:ext cx="5131716" cy="4976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5CDD7737-954F-4EA9-ADC5-F9952F568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46" y="1622512"/>
            <a:ext cx="2968865" cy="228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a:extLst>
              <a:ext uri="{FF2B5EF4-FFF2-40B4-BE49-F238E27FC236}">
                <a16:creationId xmlns:a16="http://schemas.microsoft.com/office/drawing/2014/main" id="{490828B1-B9AC-4A2C-BD58-0C72D9ADAB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672" y="1622512"/>
            <a:ext cx="2862474" cy="26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tângulo 18">
            <a:extLst>
              <a:ext uri="{FF2B5EF4-FFF2-40B4-BE49-F238E27FC236}">
                <a16:creationId xmlns:a16="http://schemas.microsoft.com/office/drawing/2014/main" id="{2971F2F3-80D5-45D6-8A56-225F3F425BA7}"/>
              </a:ext>
            </a:extLst>
          </p:cNvPr>
          <p:cNvSpPr/>
          <p:nvPr/>
        </p:nvSpPr>
        <p:spPr>
          <a:xfrm>
            <a:off x="509384" y="4533505"/>
            <a:ext cx="6032348" cy="1811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CaixaDeTexto 19">
            <a:extLst>
              <a:ext uri="{FF2B5EF4-FFF2-40B4-BE49-F238E27FC236}">
                <a16:creationId xmlns:a16="http://schemas.microsoft.com/office/drawing/2014/main" id="{D8F78AC0-C38D-429C-BDE5-086AFFA2C709}"/>
              </a:ext>
            </a:extLst>
          </p:cNvPr>
          <p:cNvSpPr txBox="1"/>
          <p:nvPr/>
        </p:nvSpPr>
        <p:spPr>
          <a:xfrm>
            <a:off x="636811" y="4541677"/>
            <a:ext cx="5791200" cy="1166153"/>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Ethereum has not been mentioned by Elon Musk on Twitter very often.</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From the tweets he has made only 1 of them had a high reach and it resulted in a change of tendency from negative to positive.</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The rest of the tweets don’t really show us any possible meaningful variations.</a:t>
            </a:r>
          </a:p>
        </p:txBody>
      </p:sp>
      <p:pic>
        <p:nvPicPr>
          <p:cNvPr id="21" name="Gráfico 20" descr="Sinal de Inserção para a Direita com preenchimento sólido">
            <a:extLst>
              <a:ext uri="{FF2B5EF4-FFF2-40B4-BE49-F238E27FC236}">
                <a16:creationId xmlns:a16="http://schemas.microsoft.com/office/drawing/2014/main" id="{DDC5C2C0-DBB4-4866-956D-923AB8287D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1944" y="4556097"/>
            <a:ext cx="367930" cy="367930"/>
          </a:xfrm>
          <a:prstGeom prst="rect">
            <a:avLst/>
          </a:prstGeom>
        </p:spPr>
      </p:pic>
      <p:pic>
        <p:nvPicPr>
          <p:cNvPr id="22" name="Gráfico 21" descr="Sinal de Inserção para a Direita com preenchimento sólido">
            <a:extLst>
              <a:ext uri="{FF2B5EF4-FFF2-40B4-BE49-F238E27FC236}">
                <a16:creationId xmlns:a16="http://schemas.microsoft.com/office/drawing/2014/main" id="{615BFC70-E42A-4827-9377-3A6F2AFAC7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1944" y="4821638"/>
            <a:ext cx="367930" cy="367930"/>
          </a:xfrm>
          <a:prstGeom prst="rect">
            <a:avLst/>
          </a:prstGeom>
        </p:spPr>
      </p:pic>
      <p:pic>
        <p:nvPicPr>
          <p:cNvPr id="23" name="Gráfico 22" descr="Sinal de Inserção para a Direita com preenchimento sólido">
            <a:extLst>
              <a:ext uri="{FF2B5EF4-FFF2-40B4-BE49-F238E27FC236}">
                <a16:creationId xmlns:a16="http://schemas.microsoft.com/office/drawing/2014/main" id="{AB0DC9D5-70FA-4B71-841F-74AF01891B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1944" y="5362492"/>
            <a:ext cx="367930" cy="367930"/>
          </a:xfrm>
          <a:prstGeom prst="rect">
            <a:avLst/>
          </a:prstGeom>
        </p:spPr>
      </p:pic>
    </p:spTree>
    <p:extLst>
      <p:ext uri="{BB962C8B-B14F-4D97-AF65-F5344CB8AC3E}">
        <p14:creationId xmlns:p14="http://schemas.microsoft.com/office/powerpoint/2010/main" val="318498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o Texto 3">
            <a:extLst>
              <a:ext uri="{FF2B5EF4-FFF2-40B4-BE49-F238E27FC236}">
                <a16:creationId xmlns:a16="http://schemas.microsoft.com/office/drawing/2014/main" id="{A6AAE0D2-B52B-454B-96E3-FF717B081EB4}"/>
              </a:ext>
            </a:extLst>
          </p:cNvPr>
          <p:cNvSpPr txBox="1">
            <a:spLocks/>
          </p:cNvSpPr>
          <p:nvPr/>
        </p:nvSpPr>
        <p:spPr>
          <a:xfrm>
            <a:off x="509384" y="513175"/>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err="1">
                <a:solidFill>
                  <a:schemeClr val="tx1">
                    <a:lumMod val="65000"/>
                    <a:lumOff val="35000"/>
                  </a:schemeClr>
                </a:solidFill>
                <a:latin typeface="Arial" panose="020B0604020202020204" pitchFamily="34" charset="0"/>
                <a:cs typeface="Arial" panose="020B0604020202020204" pitchFamily="34" charset="0"/>
              </a:rPr>
              <a:t>Dogecoin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price</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evolution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vs</a:t>
            </a:r>
            <a:r>
              <a:rPr lang="pt-PT" sz="2800" b="1" dirty="0">
                <a:solidFill>
                  <a:schemeClr val="tx1">
                    <a:lumMod val="65000"/>
                    <a:lumOff val="35000"/>
                  </a:schemeClr>
                </a:solidFill>
                <a:latin typeface="Arial" panose="020B0604020202020204" pitchFamily="34" charset="0"/>
                <a:cs typeface="Arial" panose="020B0604020202020204" pitchFamily="34" charset="0"/>
              </a:rPr>
              <a:t> Tweets  </a:t>
            </a:r>
          </a:p>
          <a:p>
            <a:r>
              <a:rPr lang="en-US" sz="1400" b="1" i="1" dirty="0">
                <a:solidFill>
                  <a:schemeClr val="bg1">
                    <a:lumMod val="65000"/>
                  </a:schemeClr>
                </a:solidFill>
                <a:latin typeface="Arial" panose="020B0604020202020204" pitchFamily="34" charset="0"/>
                <a:cs typeface="Arial" panose="020B0604020202020204" pitchFamily="34" charset="0"/>
              </a:rPr>
              <a:t>“How do Elon Musk’s tweets influence crypto prices?”</a:t>
            </a:r>
            <a:endParaRPr lang="pt-PT" sz="2400" b="1" dirty="0">
              <a:solidFill>
                <a:schemeClr val="tx1"/>
              </a:solidFill>
              <a:latin typeface="Arial" panose="020B0604020202020204" pitchFamily="34" charset="0"/>
              <a:cs typeface="Arial" panose="020B0604020202020204" pitchFamily="34" charset="0"/>
            </a:endParaRPr>
          </a:p>
        </p:txBody>
      </p:sp>
      <p:sp>
        <p:nvSpPr>
          <p:cNvPr id="9" name="Retângulo 8">
            <a:extLst>
              <a:ext uri="{FF2B5EF4-FFF2-40B4-BE49-F238E27FC236}">
                <a16:creationId xmlns:a16="http://schemas.microsoft.com/office/drawing/2014/main" id="{0894899B-13C6-41BA-A92A-C875859A18E4}"/>
              </a:ext>
            </a:extLst>
          </p:cNvPr>
          <p:cNvSpPr/>
          <p:nvPr/>
        </p:nvSpPr>
        <p:spPr>
          <a:xfrm>
            <a:off x="509385" y="1234911"/>
            <a:ext cx="11491536" cy="510991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4" descr="Vue.js Conference - Amsterdam">
            <a:extLst>
              <a:ext uri="{FF2B5EF4-FFF2-40B4-BE49-F238E27FC236}">
                <a16:creationId xmlns:a16="http://schemas.microsoft.com/office/drawing/2014/main" id="{51BDD2C7-1B0B-40F8-8F5E-DCD736D87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12">
            <a:extLst>
              <a:ext uri="{FF2B5EF4-FFF2-40B4-BE49-F238E27FC236}">
                <a16:creationId xmlns:a16="http://schemas.microsoft.com/office/drawing/2014/main" id="{D8B1F7D0-8D11-41B1-A223-47830FDEA9CB}"/>
              </a:ext>
            </a:extLst>
          </p:cNvPr>
          <p:cNvSpPr/>
          <p:nvPr/>
        </p:nvSpPr>
        <p:spPr>
          <a:xfrm>
            <a:off x="509384" y="4533505"/>
            <a:ext cx="6032348" cy="1811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CaixaDeTexto 16">
            <a:extLst>
              <a:ext uri="{FF2B5EF4-FFF2-40B4-BE49-F238E27FC236}">
                <a16:creationId xmlns:a16="http://schemas.microsoft.com/office/drawing/2014/main" id="{74BDA4F4-D206-4763-8CB9-DBCFF13E7722}"/>
              </a:ext>
            </a:extLst>
          </p:cNvPr>
          <p:cNvSpPr txBox="1"/>
          <p:nvPr/>
        </p:nvSpPr>
        <p:spPr>
          <a:xfrm>
            <a:off x="640362" y="4541677"/>
            <a:ext cx="5791200" cy="172015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We can clearly see that Dogecoin has been the most mentioned crypto on Elon Musk’s twitter.</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In general, Elon’s tweets have a positive influence over the price of Dogecoin.</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Most tweets with reach above Moderate have presented positive growth on TD+1 independent of the market tendency.</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We can also see that the growth from TD to TD+1 is in general the highest.</a:t>
            </a:r>
          </a:p>
        </p:txBody>
      </p:sp>
      <p:grpSp>
        <p:nvGrpSpPr>
          <p:cNvPr id="2" name="Agrupar 1">
            <a:extLst>
              <a:ext uri="{FF2B5EF4-FFF2-40B4-BE49-F238E27FC236}">
                <a16:creationId xmlns:a16="http://schemas.microsoft.com/office/drawing/2014/main" id="{181DF347-5DB6-4A5F-9798-BF09B776B265}"/>
              </a:ext>
            </a:extLst>
          </p:cNvPr>
          <p:cNvGrpSpPr/>
          <p:nvPr/>
        </p:nvGrpSpPr>
        <p:grpSpPr>
          <a:xfrm>
            <a:off x="6772263" y="1311766"/>
            <a:ext cx="5131716" cy="4950062"/>
            <a:chOff x="673121" y="1291473"/>
            <a:chExt cx="5131716" cy="4950062"/>
          </a:xfrm>
        </p:grpSpPr>
        <p:pic>
          <p:nvPicPr>
            <p:cNvPr id="2050" name="Picture 2">
              <a:extLst>
                <a:ext uri="{FF2B5EF4-FFF2-40B4-BE49-F238E27FC236}">
                  <a16:creationId xmlns:a16="http://schemas.microsoft.com/office/drawing/2014/main" id="{33D93864-E82F-4D4C-BCF0-D1BE5FC24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21" y="1291473"/>
              <a:ext cx="5131716" cy="49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tângulo 17">
              <a:extLst>
                <a:ext uri="{FF2B5EF4-FFF2-40B4-BE49-F238E27FC236}">
                  <a16:creationId xmlns:a16="http://schemas.microsoft.com/office/drawing/2014/main" id="{1BA48341-B358-4D64-A87C-867D188ACBDF}"/>
                </a:ext>
              </a:extLst>
            </p:cNvPr>
            <p:cNvSpPr/>
            <p:nvPr/>
          </p:nvSpPr>
          <p:spPr>
            <a:xfrm>
              <a:off x="1789019" y="2205873"/>
              <a:ext cx="4015818" cy="2356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tângulo 18">
              <a:extLst>
                <a:ext uri="{FF2B5EF4-FFF2-40B4-BE49-F238E27FC236}">
                  <a16:creationId xmlns:a16="http://schemas.microsoft.com/office/drawing/2014/main" id="{0C861653-152E-46F6-B3C6-5E62CF7EE59D}"/>
                </a:ext>
              </a:extLst>
            </p:cNvPr>
            <p:cNvSpPr/>
            <p:nvPr/>
          </p:nvSpPr>
          <p:spPr>
            <a:xfrm>
              <a:off x="1789019" y="2640001"/>
              <a:ext cx="4015818" cy="2356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3B6E6FB3-F9A9-4A31-842E-5A9818CDE3D6}"/>
                </a:ext>
              </a:extLst>
            </p:cNvPr>
            <p:cNvSpPr/>
            <p:nvPr/>
          </p:nvSpPr>
          <p:spPr>
            <a:xfrm>
              <a:off x="1789019" y="3311165"/>
              <a:ext cx="4015818" cy="2356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tângulo 20">
              <a:extLst>
                <a:ext uri="{FF2B5EF4-FFF2-40B4-BE49-F238E27FC236}">
                  <a16:creationId xmlns:a16="http://schemas.microsoft.com/office/drawing/2014/main" id="{CC1B24E8-EFF5-4933-8100-3459559BA0D8}"/>
                </a:ext>
              </a:extLst>
            </p:cNvPr>
            <p:cNvSpPr/>
            <p:nvPr/>
          </p:nvSpPr>
          <p:spPr>
            <a:xfrm>
              <a:off x="1789019" y="3746659"/>
              <a:ext cx="4015818" cy="2356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tângulo 23">
              <a:extLst>
                <a:ext uri="{FF2B5EF4-FFF2-40B4-BE49-F238E27FC236}">
                  <a16:creationId xmlns:a16="http://schemas.microsoft.com/office/drawing/2014/main" id="{824C6D2F-47EF-4C34-8E82-D10452872B82}"/>
                </a:ext>
              </a:extLst>
            </p:cNvPr>
            <p:cNvSpPr/>
            <p:nvPr/>
          </p:nvSpPr>
          <p:spPr>
            <a:xfrm>
              <a:off x="1789019" y="5507559"/>
              <a:ext cx="4015818" cy="2356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tângulo 24">
              <a:extLst>
                <a:ext uri="{FF2B5EF4-FFF2-40B4-BE49-F238E27FC236}">
                  <a16:creationId xmlns:a16="http://schemas.microsoft.com/office/drawing/2014/main" id="{59967E88-E60C-40A0-AAAE-6EBE38AC8D7F}"/>
                </a:ext>
              </a:extLst>
            </p:cNvPr>
            <p:cNvSpPr/>
            <p:nvPr/>
          </p:nvSpPr>
          <p:spPr>
            <a:xfrm>
              <a:off x="1789019" y="5943053"/>
              <a:ext cx="4015818" cy="2356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pic>
        <p:nvPicPr>
          <p:cNvPr id="4098" name="Picture 2">
            <a:extLst>
              <a:ext uri="{FF2B5EF4-FFF2-40B4-BE49-F238E27FC236}">
                <a16:creationId xmlns:a16="http://schemas.microsoft.com/office/drawing/2014/main" id="{3234793A-1416-4CC4-BF04-61BF65FDB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761" y="1408544"/>
            <a:ext cx="5318239" cy="297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áfico 15" descr="Sinal de Inserção para a Direita com preenchimento sólido">
            <a:extLst>
              <a:ext uri="{FF2B5EF4-FFF2-40B4-BE49-F238E27FC236}">
                <a16:creationId xmlns:a16="http://schemas.microsoft.com/office/drawing/2014/main" id="{6D66F67C-9743-4BCA-A24F-591B237A0C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420" y="4541677"/>
            <a:ext cx="367930" cy="367930"/>
          </a:xfrm>
          <a:prstGeom prst="rect">
            <a:avLst/>
          </a:prstGeom>
        </p:spPr>
      </p:pic>
      <p:pic>
        <p:nvPicPr>
          <p:cNvPr id="22" name="Gráfico 21" descr="Sinal de Inserção para a Direita com preenchimento sólido">
            <a:extLst>
              <a:ext uri="{FF2B5EF4-FFF2-40B4-BE49-F238E27FC236}">
                <a16:creationId xmlns:a16="http://schemas.microsoft.com/office/drawing/2014/main" id="{B90FE1C6-87EF-4A57-80A0-39E6911DFB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420" y="5103260"/>
            <a:ext cx="367930" cy="367930"/>
          </a:xfrm>
          <a:prstGeom prst="rect">
            <a:avLst/>
          </a:prstGeom>
        </p:spPr>
      </p:pic>
      <p:pic>
        <p:nvPicPr>
          <p:cNvPr id="23" name="Gráfico 22" descr="Sinal de Inserção para a Direita com preenchimento sólido">
            <a:extLst>
              <a:ext uri="{FF2B5EF4-FFF2-40B4-BE49-F238E27FC236}">
                <a16:creationId xmlns:a16="http://schemas.microsoft.com/office/drawing/2014/main" id="{24218B21-3DAE-4C82-B9AE-509133E338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420" y="5378105"/>
            <a:ext cx="367930" cy="367930"/>
          </a:xfrm>
          <a:prstGeom prst="rect">
            <a:avLst/>
          </a:prstGeom>
        </p:spPr>
      </p:pic>
      <p:pic>
        <p:nvPicPr>
          <p:cNvPr id="26" name="Gráfico 25" descr="Sinal de Inserção para a Direita com preenchimento sólido">
            <a:extLst>
              <a:ext uri="{FF2B5EF4-FFF2-40B4-BE49-F238E27FC236}">
                <a16:creationId xmlns:a16="http://schemas.microsoft.com/office/drawing/2014/main" id="{C08613AF-28DB-42C2-A252-76A4A8B507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420" y="5897382"/>
            <a:ext cx="367930" cy="367930"/>
          </a:xfrm>
          <a:prstGeom prst="rect">
            <a:avLst/>
          </a:prstGeom>
        </p:spPr>
      </p:pic>
    </p:spTree>
    <p:extLst>
      <p:ext uri="{BB962C8B-B14F-4D97-AF65-F5344CB8AC3E}">
        <p14:creationId xmlns:p14="http://schemas.microsoft.com/office/powerpoint/2010/main" val="341691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lon Musk's Top Tweets on Bitcoin and Other Cryptocurrencies">
            <a:extLst>
              <a:ext uri="{FF2B5EF4-FFF2-40B4-BE49-F238E27FC236}">
                <a16:creationId xmlns:a16="http://schemas.microsoft.com/office/drawing/2014/main" id="{1D4D1B68-8E30-429C-813D-B9F84C3D7ED1}"/>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6" t="-2637" r="4231" b="2637"/>
          <a:stretch/>
        </p:blipFill>
        <p:spPr bwMode="auto">
          <a:xfrm>
            <a:off x="-1" y="-221589"/>
            <a:ext cx="12192001" cy="7079589"/>
          </a:xfrm>
          <a:prstGeom prst="rect">
            <a:avLst/>
          </a:prstGeom>
          <a:noFill/>
        </p:spPr>
      </p:pic>
      <p:sp>
        <p:nvSpPr>
          <p:cNvPr id="4" name="Retângulo 3">
            <a:extLst>
              <a:ext uri="{FF2B5EF4-FFF2-40B4-BE49-F238E27FC236}">
                <a16:creationId xmlns:a16="http://schemas.microsoft.com/office/drawing/2014/main" id="{31A53AA4-5F3C-45A1-AF05-03BA6EAB1DD3}"/>
              </a:ext>
            </a:extLst>
          </p:cNvPr>
          <p:cNvSpPr/>
          <p:nvPr/>
        </p:nvSpPr>
        <p:spPr>
          <a:xfrm>
            <a:off x="-2" y="-58723"/>
            <a:ext cx="12192000" cy="6916723"/>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
        <p:nvSpPr>
          <p:cNvPr id="3" name="CaixaDeTexto 2">
            <a:extLst>
              <a:ext uri="{FF2B5EF4-FFF2-40B4-BE49-F238E27FC236}">
                <a16:creationId xmlns:a16="http://schemas.microsoft.com/office/drawing/2014/main" id="{CBF2C63C-1606-451A-BE9A-469964AADB88}"/>
              </a:ext>
            </a:extLst>
          </p:cNvPr>
          <p:cNvSpPr txBox="1"/>
          <p:nvPr/>
        </p:nvSpPr>
        <p:spPr>
          <a:xfrm>
            <a:off x="2443111" y="1568367"/>
            <a:ext cx="7305773" cy="3570208"/>
          </a:xfrm>
          <a:prstGeom prst="rect">
            <a:avLst/>
          </a:prstGeom>
          <a:noFill/>
        </p:spPr>
        <p:txBody>
          <a:bodyPr wrap="square" rtlCol="0">
            <a:spAutoFit/>
          </a:bodyPr>
          <a:lstStyle/>
          <a:p>
            <a:pPr algn="ctr"/>
            <a:r>
              <a:rPr lang="pt-PT" sz="16600" b="1" dirty="0">
                <a:solidFill>
                  <a:schemeClr val="bg1">
                    <a:lumMod val="95000"/>
                  </a:schemeClr>
                </a:solidFill>
                <a:latin typeface="Arial" panose="020B0604020202020204" pitchFamily="34" charset="0"/>
                <a:cs typeface="Arial" panose="020B0604020202020204" pitchFamily="34" charset="0"/>
              </a:rPr>
              <a:t>04</a:t>
            </a:r>
          </a:p>
          <a:p>
            <a:pPr algn="ctr"/>
            <a:r>
              <a:rPr lang="pt-PT" sz="6000" b="1" dirty="0" err="1">
                <a:solidFill>
                  <a:schemeClr val="bg1">
                    <a:lumMod val="95000"/>
                  </a:schemeClr>
                </a:solidFill>
                <a:latin typeface="Arial" panose="020B0604020202020204" pitchFamily="34" charset="0"/>
                <a:cs typeface="Arial" panose="020B0604020202020204" pitchFamily="34" charset="0"/>
              </a:rPr>
              <a:t>Conclusions</a:t>
            </a:r>
            <a:endParaRPr lang="pt-PT" sz="6000"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9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o Texto 3">
            <a:extLst>
              <a:ext uri="{FF2B5EF4-FFF2-40B4-BE49-F238E27FC236}">
                <a16:creationId xmlns:a16="http://schemas.microsoft.com/office/drawing/2014/main" id="{A6AAE0D2-B52B-454B-96E3-FF717B081EB4}"/>
              </a:ext>
            </a:extLst>
          </p:cNvPr>
          <p:cNvSpPr txBox="1">
            <a:spLocks/>
          </p:cNvSpPr>
          <p:nvPr/>
        </p:nvSpPr>
        <p:spPr>
          <a:xfrm>
            <a:off x="509383" y="212886"/>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err="1">
                <a:solidFill>
                  <a:schemeClr val="tx1">
                    <a:lumMod val="65000"/>
                    <a:lumOff val="35000"/>
                  </a:schemeClr>
                </a:solidFill>
                <a:latin typeface="Arial" panose="020B0604020202020204" pitchFamily="34" charset="0"/>
                <a:cs typeface="Arial" panose="020B0604020202020204" pitchFamily="34" charset="0"/>
              </a:rPr>
              <a:t>Conclusions</a:t>
            </a:r>
            <a:endParaRPr lang="pt-PT" sz="2800" b="1" dirty="0">
              <a:solidFill>
                <a:schemeClr val="tx1">
                  <a:lumMod val="65000"/>
                  <a:lumOff val="35000"/>
                </a:schemeClr>
              </a:solidFill>
              <a:latin typeface="Arial" panose="020B0604020202020204" pitchFamily="34" charset="0"/>
              <a:cs typeface="Arial" panose="020B0604020202020204" pitchFamily="34" charset="0"/>
            </a:endParaRPr>
          </a:p>
          <a:p>
            <a:r>
              <a:rPr lang="en-US" sz="1400" b="1" i="1" dirty="0">
                <a:solidFill>
                  <a:schemeClr val="bg1">
                    <a:lumMod val="65000"/>
                  </a:schemeClr>
                </a:solidFill>
                <a:latin typeface="Arial" panose="020B0604020202020204" pitchFamily="34" charset="0"/>
                <a:cs typeface="Arial" panose="020B0604020202020204" pitchFamily="34" charset="0"/>
              </a:rPr>
              <a:t>“How do Elon Musk’s tweets influence crypto prices?”</a:t>
            </a:r>
            <a:endParaRPr lang="pt-PT" sz="2400" b="1" dirty="0">
              <a:solidFill>
                <a:schemeClr val="tx1"/>
              </a:solidFill>
              <a:latin typeface="Arial" panose="020B0604020202020204" pitchFamily="34" charset="0"/>
              <a:cs typeface="Arial" panose="020B0604020202020204" pitchFamily="34" charset="0"/>
            </a:endParaRPr>
          </a:p>
        </p:txBody>
      </p:sp>
      <p:sp>
        <p:nvSpPr>
          <p:cNvPr id="9" name="Retângulo 8">
            <a:extLst>
              <a:ext uri="{FF2B5EF4-FFF2-40B4-BE49-F238E27FC236}">
                <a16:creationId xmlns:a16="http://schemas.microsoft.com/office/drawing/2014/main" id="{0894899B-13C6-41BA-A92A-C875859A18E4}"/>
              </a:ext>
            </a:extLst>
          </p:cNvPr>
          <p:cNvSpPr/>
          <p:nvPr/>
        </p:nvSpPr>
        <p:spPr>
          <a:xfrm>
            <a:off x="509385" y="1234912"/>
            <a:ext cx="11491536" cy="456668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4" descr="Vue.js Conference - Amsterdam">
            <a:extLst>
              <a:ext uri="{FF2B5EF4-FFF2-40B4-BE49-F238E27FC236}">
                <a16:creationId xmlns:a16="http://schemas.microsoft.com/office/drawing/2014/main" id="{51BDD2C7-1B0B-40F8-8F5E-DCD736D87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pic>
        <p:nvPicPr>
          <p:cNvPr id="17" name="Gráfico 16" descr="Sinal de Inserção para a Direita com preenchimento sólido">
            <a:extLst>
              <a:ext uri="{FF2B5EF4-FFF2-40B4-BE49-F238E27FC236}">
                <a16:creationId xmlns:a16="http://schemas.microsoft.com/office/drawing/2014/main" id="{0815CCB5-BE39-4489-ABD1-B6973CF647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8513" y="4373606"/>
            <a:ext cx="885231" cy="885231"/>
          </a:xfrm>
          <a:prstGeom prst="rect">
            <a:avLst/>
          </a:prstGeom>
        </p:spPr>
      </p:pic>
      <p:sp>
        <p:nvSpPr>
          <p:cNvPr id="28" name="Retângulo 27">
            <a:extLst>
              <a:ext uri="{FF2B5EF4-FFF2-40B4-BE49-F238E27FC236}">
                <a16:creationId xmlns:a16="http://schemas.microsoft.com/office/drawing/2014/main" id="{C79A714E-85AC-4531-B790-63EA0EEAD374}"/>
              </a:ext>
            </a:extLst>
          </p:cNvPr>
          <p:cNvSpPr/>
          <p:nvPr/>
        </p:nvSpPr>
        <p:spPr>
          <a:xfrm>
            <a:off x="506745" y="1246647"/>
            <a:ext cx="11491536" cy="75458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CaixaDeTexto 28">
            <a:extLst>
              <a:ext uri="{FF2B5EF4-FFF2-40B4-BE49-F238E27FC236}">
                <a16:creationId xmlns:a16="http://schemas.microsoft.com/office/drawing/2014/main" id="{5610215A-0351-444E-8945-83300BBAB57F}"/>
              </a:ext>
            </a:extLst>
          </p:cNvPr>
          <p:cNvSpPr txBox="1"/>
          <p:nvPr/>
        </p:nvSpPr>
        <p:spPr>
          <a:xfrm>
            <a:off x="1103102" y="1295562"/>
            <a:ext cx="9985790" cy="61215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pt-PT" sz="1200" dirty="0" err="1">
                <a:solidFill>
                  <a:schemeClr val="bg1"/>
                </a:solidFill>
                <a:latin typeface="Arial" panose="020B0604020202020204" pitchFamily="34" charset="0"/>
                <a:cs typeface="Arial" panose="020B0604020202020204" pitchFamily="34" charset="0"/>
              </a:rPr>
              <a:t>From</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overall</a:t>
            </a:r>
            <a:r>
              <a:rPr lang="pt-PT" sz="1200" dirty="0">
                <a:solidFill>
                  <a:schemeClr val="bg1"/>
                </a:solidFill>
                <a:latin typeface="Arial" panose="020B0604020202020204" pitchFamily="34" charset="0"/>
                <a:cs typeface="Arial" panose="020B0604020202020204" pitchFamily="34" charset="0"/>
              </a:rPr>
              <a:t> tweets, </a:t>
            </a:r>
            <a:r>
              <a:rPr lang="pt-PT" sz="1200" dirty="0" err="1">
                <a:solidFill>
                  <a:schemeClr val="bg1"/>
                </a:solidFill>
                <a:latin typeface="Arial" panose="020B0604020202020204" pitchFamily="34" charset="0"/>
                <a:cs typeface="Arial" panose="020B0604020202020204" pitchFamily="34" charset="0"/>
              </a:rPr>
              <a:t>Elon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Musk</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has</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mentioned</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Dogecoin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and</a:t>
            </a:r>
            <a:r>
              <a:rPr lang="pt-PT" sz="1200" dirty="0">
                <a:solidFill>
                  <a:schemeClr val="bg1"/>
                </a:solidFill>
                <a:latin typeface="Arial" panose="020B0604020202020204" pitchFamily="34" charset="0"/>
                <a:cs typeface="Arial" panose="020B0604020202020204" pitchFamily="34" charset="0"/>
              </a:rPr>
              <a:t> Bitcoin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most</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First</a:t>
            </a:r>
            <a:r>
              <a:rPr lang="pt-PT" sz="1200" dirty="0">
                <a:solidFill>
                  <a:schemeClr val="bg1"/>
                </a:solidFill>
                <a:latin typeface="Arial" panose="020B0604020202020204" pitchFamily="34" charset="0"/>
                <a:cs typeface="Arial" panose="020B0604020202020204" pitchFamily="34" charset="0"/>
              </a:rPr>
              <a:t> tweet </a:t>
            </a:r>
            <a:r>
              <a:rPr lang="pt-PT" sz="1200" dirty="0" err="1">
                <a:solidFill>
                  <a:schemeClr val="bg1"/>
                </a:solidFill>
                <a:latin typeface="Arial" panose="020B0604020202020204" pitchFamily="34" charset="0"/>
                <a:cs typeface="Arial" panose="020B0604020202020204" pitchFamily="34" charset="0"/>
              </a:rPr>
              <a:t>regarding</a:t>
            </a:r>
            <a:r>
              <a:rPr lang="pt-PT" sz="1200" dirty="0">
                <a:solidFill>
                  <a:schemeClr val="bg1"/>
                </a:solidFill>
                <a:latin typeface="Arial" panose="020B0604020202020204" pitchFamily="34" charset="0"/>
                <a:cs typeface="Arial" panose="020B0604020202020204" pitchFamily="34" charset="0"/>
              </a:rPr>
              <a:t> Bitcoin </a:t>
            </a:r>
            <a:r>
              <a:rPr lang="pt-PT" sz="1200" dirty="0" err="1">
                <a:solidFill>
                  <a:schemeClr val="bg1"/>
                </a:solidFill>
                <a:latin typeface="Arial" panose="020B0604020202020204" pitchFamily="34" charset="0"/>
                <a:cs typeface="Arial" panose="020B0604020202020204" pitchFamily="34" charset="0"/>
              </a:rPr>
              <a:t>was</a:t>
            </a:r>
            <a:r>
              <a:rPr lang="pt-PT" sz="1200" dirty="0">
                <a:solidFill>
                  <a:schemeClr val="bg1"/>
                </a:solidFill>
                <a:latin typeface="Arial" panose="020B0604020202020204" pitchFamily="34" charset="0"/>
                <a:cs typeface="Arial" panose="020B0604020202020204" pitchFamily="34" charset="0"/>
              </a:rPr>
              <a:t> late in 2017 </a:t>
            </a:r>
            <a:r>
              <a:rPr lang="pt-PT" sz="1200" dirty="0" err="1">
                <a:solidFill>
                  <a:schemeClr val="bg1"/>
                </a:solidFill>
                <a:latin typeface="Arial" panose="020B0604020202020204" pitchFamily="34" charset="0"/>
                <a:cs typeface="Arial" panose="020B0604020202020204" pitchFamily="34" charset="0"/>
              </a:rPr>
              <a:t>and</a:t>
            </a:r>
            <a:r>
              <a:rPr lang="pt-PT" sz="1200" dirty="0">
                <a:solidFill>
                  <a:schemeClr val="bg1"/>
                </a:solidFill>
                <a:latin typeface="Arial" panose="020B0604020202020204" pitchFamily="34" charset="0"/>
                <a:cs typeface="Arial" panose="020B0604020202020204" pitchFamily="34" charset="0"/>
              </a:rPr>
              <a:t> for </a:t>
            </a:r>
            <a:r>
              <a:rPr lang="pt-PT" sz="1200" dirty="0" err="1">
                <a:solidFill>
                  <a:schemeClr val="bg1"/>
                </a:solidFill>
                <a:latin typeface="Arial" panose="020B0604020202020204" pitchFamily="34" charset="0"/>
                <a:cs typeface="Arial" panose="020B0604020202020204" pitchFamily="34" charset="0"/>
              </a:rPr>
              <a:t>Dogecoin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was</a:t>
            </a:r>
            <a:r>
              <a:rPr lang="pt-PT" sz="1200" dirty="0">
                <a:solidFill>
                  <a:schemeClr val="bg1"/>
                </a:solidFill>
                <a:latin typeface="Arial" panose="020B0604020202020204" pitchFamily="34" charset="0"/>
                <a:cs typeface="Arial" panose="020B0604020202020204" pitchFamily="34" charset="0"/>
              </a:rPr>
              <a:t> late 2018. </a:t>
            </a:r>
          </a:p>
        </p:txBody>
      </p:sp>
      <p:pic>
        <p:nvPicPr>
          <p:cNvPr id="30" name="Gráfico 29" descr="Sinal de Inserção para a Direita com preenchimento sólido">
            <a:extLst>
              <a:ext uri="{FF2B5EF4-FFF2-40B4-BE49-F238E27FC236}">
                <a16:creationId xmlns:a16="http://schemas.microsoft.com/office/drawing/2014/main" id="{4F966C61-36D8-43C3-95A8-BCF613039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621" y="1187736"/>
            <a:ext cx="609961" cy="609961"/>
          </a:xfrm>
          <a:prstGeom prst="rect">
            <a:avLst/>
          </a:prstGeom>
        </p:spPr>
      </p:pic>
      <p:sp>
        <p:nvSpPr>
          <p:cNvPr id="40" name="Retângulo 39">
            <a:extLst>
              <a:ext uri="{FF2B5EF4-FFF2-40B4-BE49-F238E27FC236}">
                <a16:creationId xmlns:a16="http://schemas.microsoft.com/office/drawing/2014/main" id="{985F67EA-349D-4A7F-8D8D-815E9132D1C5}"/>
              </a:ext>
            </a:extLst>
          </p:cNvPr>
          <p:cNvSpPr/>
          <p:nvPr/>
        </p:nvSpPr>
        <p:spPr>
          <a:xfrm>
            <a:off x="506745" y="2194155"/>
            <a:ext cx="11485727" cy="75458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CaixaDeTexto 11">
            <a:extLst>
              <a:ext uri="{FF2B5EF4-FFF2-40B4-BE49-F238E27FC236}">
                <a16:creationId xmlns:a16="http://schemas.microsoft.com/office/drawing/2014/main" id="{DA1EE0E3-F363-4AD8-AA9F-094F01C5EE31}"/>
              </a:ext>
            </a:extLst>
          </p:cNvPr>
          <p:cNvSpPr txBox="1"/>
          <p:nvPr/>
        </p:nvSpPr>
        <p:spPr>
          <a:xfrm>
            <a:off x="1092013" y="2331870"/>
            <a:ext cx="9985790" cy="3351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Elon Musk started tweeting more often about cryptos early 2021 once the prices started rising substantially. </a:t>
            </a:r>
          </a:p>
        </p:txBody>
      </p:sp>
      <p:sp>
        <p:nvSpPr>
          <p:cNvPr id="41" name="Retângulo 40">
            <a:extLst>
              <a:ext uri="{FF2B5EF4-FFF2-40B4-BE49-F238E27FC236}">
                <a16:creationId xmlns:a16="http://schemas.microsoft.com/office/drawing/2014/main" id="{B249657D-A599-4263-97FF-3A995C453282}"/>
              </a:ext>
            </a:extLst>
          </p:cNvPr>
          <p:cNvSpPr/>
          <p:nvPr/>
        </p:nvSpPr>
        <p:spPr>
          <a:xfrm>
            <a:off x="520482" y="3144200"/>
            <a:ext cx="11480439" cy="71918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Retângulo 41">
            <a:extLst>
              <a:ext uri="{FF2B5EF4-FFF2-40B4-BE49-F238E27FC236}">
                <a16:creationId xmlns:a16="http://schemas.microsoft.com/office/drawing/2014/main" id="{98E81A6E-107D-4C04-ADAD-72AE762925F7}"/>
              </a:ext>
            </a:extLst>
          </p:cNvPr>
          <p:cNvSpPr/>
          <p:nvPr/>
        </p:nvSpPr>
        <p:spPr>
          <a:xfrm>
            <a:off x="512028" y="4119450"/>
            <a:ext cx="11510549" cy="71918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CaixaDeTexto 22">
            <a:extLst>
              <a:ext uri="{FF2B5EF4-FFF2-40B4-BE49-F238E27FC236}">
                <a16:creationId xmlns:a16="http://schemas.microsoft.com/office/drawing/2014/main" id="{57F35D28-AE15-4DD8-BDEF-666249416A9F}"/>
              </a:ext>
            </a:extLst>
          </p:cNvPr>
          <p:cNvSpPr txBox="1"/>
          <p:nvPr/>
        </p:nvSpPr>
        <p:spPr>
          <a:xfrm>
            <a:off x="1092013" y="3222369"/>
            <a:ext cx="10760364" cy="61215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pt-PT" sz="1200" dirty="0">
                <a:solidFill>
                  <a:schemeClr val="bg1"/>
                </a:solidFill>
                <a:latin typeface="Arial" panose="020B0604020202020204" pitchFamily="34" charset="0"/>
                <a:cs typeface="Arial" panose="020B0604020202020204" pitchFamily="34" charset="0"/>
              </a:rPr>
              <a:t>In Bitcoin, </a:t>
            </a:r>
            <a:r>
              <a:rPr lang="pt-PT" sz="1200" dirty="0" err="1">
                <a:solidFill>
                  <a:schemeClr val="bg1"/>
                </a:solidFill>
                <a:latin typeface="Arial" panose="020B0604020202020204" pitchFamily="34" charset="0"/>
                <a:cs typeface="Arial" panose="020B0604020202020204" pitchFamily="34" charset="0"/>
              </a:rPr>
              <a:t>we</a:t>
            </a:r>
            <a:r>
              <a:rPr lang="pt-PT" sz="1200" dirty="0">
                <a:solidFill>
                  <a:schemeClr val="bg1"/>
                </a:solidFill>
                <a:latin typeface="Arial" panose="020B0604020202020204" pitchFamily="34" charset="0"/>
                <a:cs typeface="Arial" panose="020B0604020202020204" pitchFamily="34" charset="0"/>
              </a:rPr>
              <a:t> can </a:t>
            </a:r>
            <a:r>
              <a:rPr lang="pt-PT" sz="1200" dirty="0" err="1">
                <a:solidFill>
                  <a:schemeClr val="bg1"/>
                </a:solidFill>
                <a:latin typeface="Arial" panose="020B0604020202020204" pitchFamily="34" charset="0"/>
                <a:cs typeface="Arial" panose="020B0604020202020204" pitchFamily="34" charset="0"/>
              </a:rPr>
              <a:t>see</a:t>
            </a:r>
            <a:r>
              <a:rPr lang="pt-PT" sz="1200" dirty="0">
                <a:solidFill>
                  <a:schemeClr val="bg1"/>
                </a:solidFill>
                <a:latin typeface="Arial" panose="020B0604020202020204" pitchFamily="34" charset="0"/>
                <a:cs typeface="Arial" panose="020B0604020202020204" pitchFamily="34" charset="0"/>
              </a:rPr>
              <a:t> some </a:t>
            </a:r>
            <a:r>
              <a:rPr lang="pt-PT" sz="1200" dirty="0" err="1">
                <a:solidFill>
                  <a:schemeClr val="bg1"/>
                </a:solidFill>
                <a:latin typeface="Arial" panose="020B0604020202020204" pitchFamily="34" charset="0"/>
                <a:cs typeface="Arial" panose="020B0604020202020204" pitchFamily="34" charset="0"/>
              </a:rPr>
              <a:t>price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growth</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on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day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after</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tweet </a:t>
            </a:r>
            <a:r>
              <a:rPr lang="pt-PT" sz="1200" dirty="0" err="1">
                <a:solidFill>
                  <a:schemeClr val="bg1"/>
                </a:solidFill>
                <a:latin typeface="Arial" panose="020B0604020202020204" pitchFamily="34" charset="0"/>
                <a:cs typeface="Arial" panose="020B0604020202020204" pitchFamily="34" charset="0"/>
              </a:rPr>
              <a:t>when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filtering</a:t>
            </a:r>
            <a:r>
              <a:rPr lang="pt-PT" sz="1200" dirty="0">
                <a:solidFill>
                  <a:schemeClr val="bg1"/>
                </a:solidFill>
                <a:latin typeface="Arial" panose="020B0604020202020204" pitchFamily="34" charset="0"/>
                <a:cs typeface="Arial" panose="020B0604020202020204" pitchFamily="34" charset="0"/>
              </a:rPr>
              <a:t> tweets </a:t>
            </a:r>
            <a:r>
              <a:rPr lang="pt-PT" sz="1200" dirty="0" err="1">
                <a:solidFill>
                  <a:schemeClr val="bg1"/>
                </a:solidFill>
                <a:latin typeface="Arial" panose="020B0604020202020204" pitchFamily="34" charset="0"/>
                <a:cs typeface="Arial" panose="020B0604020202020204" pitchFamily="34" charset="0"/>
              </a:rPr>
              <a:t>with</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elevated</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reach</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but</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it</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is</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not</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consistent</a:t>
            </a:r>
            <a:r>
              <a:rPr lang="pt-PT" sz="1200" dirty="0">
                <a:solidFill>
                  <a:schemeClr val="bg1"/>
                </a:solidFill>
                <a:latin typeface="Arial" panose="020B0604020202020204" pitchFamily="34" charset="0"/>
                <a:cs typeface="Arial" panose="020B0604020202020204" pitchFamily="34" charset="0"/>
              </a:rPr>
              <a:t>. In </a:t>
            </a:r>
            <a:r>
              <a:rPr lang="pt-PT" sz="1200" dirty="0" err="1">
                <a:solidFill>
                  <a:schemeClr val="bg1"/>
                </a:solidFill>
                <a:latin typeface="Arial" panose="020B0604020202020204" pitchFamily="34" charset="0"/>
                <a:cs typeface="Arial" panose="020B0604020202020204" pitchFamily="34" charset="0"/>
              </a:rPr>
              <a:t>Ethereum</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since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we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have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fewer</a:t>
            </a:r>
            <a:r>
              <a:rPr lang="pt-PT" sz="1200" dirty="0">
                <a:solidFill>
                  <a:schemeClr val="bg1"/>
                </a:solidFill>
                <a:latin typeface="Arial" panose="020B0604020202020204" pitchFamily="34" charset="0"/>
                <a:cs typeface="Arial" panose="020B0604020202020204" pitchFamily="34" charset="0"/>
              </a:rPr>
              <a:t> tweets </a:t>
            </a:r>
            <a:r>
              <a:rPr lang="pt-PT" sz="1200" dirty="0" err="1">
                <a:solidFill>
                  <a:schemeClr val="bg1"/>
                </a:solidFill>
                <a:latin typeface="Arial" panose="020B0604020202020204" pitchFamily="34" charset="0"/>
                <a:cs typeface="Arial" panose="020B0604020202020204" pitchFamily="34" charset="0"/>
              </a:rPr>
              <a:t>it</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is</a:t>
            </a:r>
            <a:r>
              <a:rPr lang="pt-PT" sz="1200" dirty="0">
                <a:solidFill>
                  <a:schemeClr val="bg1"/>
                </a:solidFill>
                <a:latin typeface="Arial" panose="020B0604020202020204" pitchFamily="34" charset="0"/>
                <a:cs typeface="Arial" panose="020B0604020202020204" pitchFamily="34" charset="0"/>
              </a:rPr>
              <a:t> hard to take </a:t>
            </a:r>
            <a:r>
              <a:rPr lang="pt-PT" sz="1200" dirty="0" err="1">
                <a:solidFill>
                  <a:schemeClr val="bg1"/>
                </a:solidFill>
                <a:latin typeface="Arial" panose="020B0604020202020204" pitchFamily="34" charset="0"/>
                <a:cs typeface="Arial" panose="020B0604020202020204" pitchFamily="34" charset="0"/>
              </a:rPr>
              <a:t>conclusions</a:t>
            </a:r>
            <a:r>
              <a:rPr lang="pt-PT" sz="1200" dirty="0">
                <a:solidFill>
                  <a:schemeClr val="bg1"/>
                </a:solidFill>
                <a:latin typeface="Arial" panose="020B0604020202020204" pitchFamily="34" charset="0"/>
                <a:cs typeface="Arial" panose="020B0604020202020204" pitchFamily="34" charset="0"/>
              </a:rPr>
              <a:t>.</a:t>
            </a:r>
          </a:p>
        </p:txBody>
      </p:sp>
      <p:sp>
        <p:nvSpPr>
          <p:cNvPr id="43" name="Retângulo 42">
            <a:extLst>
              <a:ext uri="{FF2B5EF4-FFF2-40B4-BE49-F238E27FC236}">
                <a16:creationId xmlns:a16="http://schemas.microsoft.com/office/drawing/2014/main" id="{46CA602F-8987-4D35-AB32-0C1CB502E011}"/>
              </a:ext>
            </a:extLst>
          </p:cNvPr>
          <p:cNvSpPr/>
          <p:nvPr/>
        </p:nvSpPr>
        <p:spPr>
          <a:xfrm>
            <a:off x="512030" y="5082411"/>
            <a:ext cx="11486251" cy="71918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aixaDeTexto 37">
            <a:extLst>
              <a:ext uri="{FF2B5EF4-FFF2-40B4-BE49-F238E27FC236}">
                <a16:creationId xmlns:a16="http://schemas.microsoft.com/office/drawing/2014/main" id="{09E740A3-5561-4286-9664-8F93AAC2A377}"/>
              </a:ext>
            </a:extLst>
          </p:cNvPr>
          <p:cNvSpPr txBox="1"/>
          <p:nvPr/>
        </p:nvSpPr>
        <p:spPr>
          <a:xfrm>
            <a:off x="1092014" y="4167948"/>
            <a:ext cx="10760364" cy="61215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pt-PT" sz="1200" dirty="0" err="1">
                <a:solidFill>
                  <a:schemeClr val="bg1"/>
                </a:solidFill>
                <a:latin typeface="Arial" panose="020B0604020202020204" pitchFamily="34" charset="0"/>
                <a:cs typeface="Arial" panose="020B0604020202020204" pitchFamily="34" charset="0"/>
              </a:rPr>
              <a:t>Dogecoin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has</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shown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biggest</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growths</a:t>
            </a:r>
            <a:r>
              <a:rPr lang="pt-PT" sz="1200" dirty="0">
                <a:solidFill>
                  <a:schemeClr val="bg1"/>
                </a:solidFill>
                <a:latin typeface="Arial" panose="020B0604020202020204" pitchFamily="34" charset="0"/>
                <a:cs typeface="Arial" panose="020B0604020202020204" pitchFamily="34" charset="0"/>
              </a:rPr>
              <a:t> in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day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after</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tweet </a:t>
            </a:r>
            <a:r>
              <a:rPr lang="pt-PT" sz="1200" dirty="0" err="1">
                <a:solidFill>
                  <a:schemeClr val="bg1"/>
                </a:solidFill>
                <a:latin typeface="Arial" panose="020B0604020202020204" pitchFamily="34" charset="0"/>
                <a:cs typeface="Arial" panose="020B0604020202020204" pitchFamily="34" charset="0"/>
              </a:rPr>
              <a:t>and</a:t>
            </a:r>
            <a:r>
              <a:rPr lang="pt-PT" sz="1200" dirty="0">
                <a:solidFill>
                  <a:schemeClr val="bg1"/>
                </a:solidFill>
                <a:latin typeface="Arial" panose="020B0604020202020204" pitchFamily="34" charset="0"/>
                <a:cs typeface="Arial" panose="020B0604020202020204" pitchFamily="34" charset="0"/>
              </a:rPr>
              <a:t> positive </a:t>
            </a:r>
            <a:r>
              <a:rPr lang="pt-PT" sz="1200" dirty="0" err="1">
                <a:solidFill>
                  <a:schemeClr val="bg1"/>
                </a:solidFill>
                <a:latin typeface="Arial" panose="020B0604020202020204" pitchFamily="34" charset="0"/>
                <a:cs typeface="Arial" panose="020B0604020202020204" pitchFamily="34" charset="0"/>
              </a:rPr>
              <a:t>growths</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even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when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tendency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was</a:t>
            </a:r>
            <a:r>
              <a:rPr lang="pt-PT" sz="1200" dirty="0">
                <a:solidFill>
                  <a:schemeClr val="bg1"/>
                </a:solidFill>
                <a:latin typeface="Arial" panose="020B0604020202020204" pitchFamily="34" charset="0"/>
                <a:cs typeface="Arial" panose="020B0604020202020204" pitchFamily="34" charset="0"/>
              </a:rPr>
              <a:t> negative. </a:t>
            </a:r>
            <a:r>
              <a:rPr lang="pt-PT" sz="1200" dirty="0" err="1">
                <a:solidFill>
                  <a:schemeClr val="bg1"/>
                </a:solidFill>
                <a:latin typeface="Arial" panose="020B0604020202020204" pitchFamily="34" charset="0"/>
                <a:cs typeface="Arial" panose="020B0604020202020204" pitchFamily="34" charset="0"/>
              </a:rPr>
              <a:t>We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also</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have</a:t>
            </a:r>
            <a:r>
              <a:rPr lang="pt-PT" sz="1200" dirty="0">
                <a:solidFill>
                  <a:schemeClr val="bg1"/>
                </a:solidFill>
                <a:latin typeface="Arial" panose="020B0604020202020204" pitchFamily="34" charset="0"/>
                <a:cs typeface="Arial" panose="020B0604020202020204" pitchFamily="34" charset="0"/>
              </a:rPr>
              <a:t> a </a:t>
            </a:r>
            <a:r>
              <a:rPr lang="pt-PT" sz="1200" dirty="0" err="1">
                <a:solidFill>
                  <a:schemeClr val="bg1"/>
                </a:solidFill>
                <a:latin typeface="Arial" panose="020B0604020202020204" pitchFamily="34" charset="0"/>
                <a:cs typeface="Arial" panose="020B0604020202020204" pitchFamily="34" charset="0"/>
              </a:rPr>
              <a:t>higher</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number</a:t>
            </a:r>
            <a:r>
              <a:rPr lang="pt-PT" sz="1200" dirty="0">
                <a:solidFill>
                  <a:schemeClr val="bg1"/>
                </a:solidFill>
                <a:latin typeface="Arial" panose="020B0604020202020204" pitchFamily="34" charset="0"/>
                <a:cs typeface="Arial" panose="020B0604020202020204" pitchFamily="34" charset="0"/>
              </a:rPr>
              <a:t> of tweets </a:t>
            </a:r>
            <a:r>
              <a:rPr lang="pt-PT" sz="1200" dirty="0" err="1">
                <a:solidFill>
                  <a:schemeClr val="bg1"/>
                </a:solidFill>
                <a:latin typeface="Arial" panose="020B0604020202020204" pitchFamily="34" charset="0"/>
                <a:cs typeface="Arial" panose="020B0604020202020204" pitchFamily="34" charset="0"/>
              </a:rPr>
              <a:t>which</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enable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us</a:t>
            </a:r>
            <a:r>
              <a:rPr lang="pt-PT" sz="1200" dirty="0">
                <a:solidFill>
                  <a:schemeClr val="bg1"/>
                </a:solidFill>
                <a:latin typeface="Arial" panose="020B0604020202020204" pitchFamily="34" charset="0"/>
                <a:cs typeface="Arial" panose="020B0604020202020204" pitchFamily="34" charset="0"/>
              </a:rPr>
              <a:t> to </a:t>
            </a:r>
            <a:r>
              <a:rPr lang="pt-PT" sz="1200" dirty="0" err="1">
                <a:solidFill>
                  <a:schemeClr val="bg1"/>
                </a:solidFill>
                <a:latin typeface="Arial" panose="020B0604020202020204" pitchFamily="34" charset="0"/>
                <a:cs typeface="Arial" panose="020B0604020202020204" pitchFamily="34" charset="0"/>
              </a:rPr>
              <a:t>see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impact</a:t>
            </a:r>
            <a:r>
              <a:rPr lang="pt-PT" sz="1200" dirty="0">
                <a:solidFill>
                  <a:schemeClr val="bg1"/>
                </a:solidFill>
                <a:latin typeface="Arial" panose="020B0604020202020204" pitchFamily="34" charset="0"/>
                <a:cs typeface="Arial" panose="020B0604020202020204" pitchFamily="34" charset="0"/>
              </a:rPr>
              <a:t> of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reach</a:t>
            </a:r>
            <a:r>
              <a:rPr lang="pt-PT" sz="1200" dirty="0">
                <a:solidFill>
                  <a:schemeClr val="bg1"/>
                </a:solidFill>
                <a:latin typeface="Arial" panose="020B0604020202020204" pitchFamily="34" charset="0"/>
                <a:cs typeface="Arial" panose="020B0604020202020204" pitchFamily="34" charset="0"/>
              </a:rPr>
              <a:t> of </a:t>
            </a:r>
            <a:r>
              <a:rPr lang="pt-PT" sz="1200" dirty="0" err="1">
                <a:solidFill>
                  <a:schemeClr val="bg1"/>
                </a:solidFill>
                <a:latin typeface="Arial" panose="020B0604020202020204" pitchFamily="34" charset="0"/>
                <a:cs typeface="Arial" panose="020B0604020202020204" pitchFamily="34" charset="0"/>
              </a:rPr>
              <a:t>each</a:t>
            </a:r>
            <a:r>
              <a:rPr lang="pt-PT" sz="1200" dirty="0">
                <a:solidFill>
                  <a:schemeClr val="bg1"/>
                </a:solidFill>
                <a:latin typeface="Arial" panose="020B0604020202020204" pitchFamily="34" charset="0"/>
                <a:cs typeface="Arial" panose="020B0604020202020204" pitchFamily="34" charset="0"/>
              </a:rPr>
              <a:t> tweet in </a:t>
            </a:r>
            <a:r>
              <a:rPr lang="pt-PT" sz="1200" dirty="0" err="1">
                <a:solidFill>
                  <a:schemeClr val="bg1"/>
                </a:solidFill>
                <a:latin typeface="Arial" panose="020B0604020202020204" pitchFamily="34" charset="0"/>
                <a:cs typeface="Arial" panose="020B0604020202020204" pitchFamily="34" charset="0"/>
              </a:rPr>
              <a:t>price</a:t>
            </a:r>
            <a:endParaRPr lang="pt-PT" sz="1200" dirty="0">
              <a:solidFill>
                <a:schemeClr val="bg1"/>
              </a:solidFill>
              <a:latin typeface="Arial" panose="020B0604020202020204" pitchFamily="34" charset="0"/>
              <a:cs typeface="Arial" panose="020B0604020202020204" pitchFamily="34" charset="0"/>
            </a:endParaRPr>
          </a:p>
        </p:txBody>
      </p:sp>
      <p:pic>
        <p:nvPicPr>
          <p:cNvPr id="47" name="Gráfico 46" descr="Sinal de Inserção para a Direita com preenchimento sólido">
            <a:extLst>
              <a:ext uri="{FF2B5EF4-FFF2-40B4-BE49-F238E27FC236}">
                <a16:creationId xmlns:a16="http://schemas.microsoft.com/office/drawing/2014/main" id="{19D8026F-5C2B-4DAE-B5CB-6D9DD46B62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531" y="2231003"/>
            <a:ext cx="609961" cy="609961"/>
          </a:xfrm>
          <a:prstGeom prst="rect">
            <a:avLst/>
          </a:prstGeom>
        </p:spPr>
      </p:pic>
      <p:pic>
        <p:nvPicPr>
          <p:cNvPr id="48" name="Gráfico 47" descr="Sinal de Inserção para a Direita com preenchimento sólido">
            <a:extLst>
              <a:ext uri="{FF2B5EF4-FFF2-40B4-BE49-F238E27FC236}">
                <a16:creationId xmlns:a16="http://schemas.microsoft.com/office/drawing/2014/main" id="{B0B999AD-F517-4365-B970-6D1F76C4E2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267" y="3150200"/>
            <a:ext cx="609961" cy="609961"/>
          </a:xfrm>
          <a:prstGeom prst="rect">
            <a:avLst/>
          </a:prstGeom>
        </p:spPr>
      </p:pic>
      <p:pic>
        <p:nvPicPr>
          <p:cNvPr id="49" name="Gráfico 48" descr="Sinal de Inserção para a Direita com preenchimento sólido">
            <a:extLst>
              <a:ext uri="{FF2B5EF4-FFF2-40B4-BE49-F238E27FC236}">
                <a16:creationId xmlns:a16="http://schemas.microsoft.com/office/drawing/2014/main" id="{92058250-120F-41E9-AE37-E5EDA2C9AC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2170" y="4048192"/>
            <a:ext cx="609961" cy="609961"/>
          </a:xfrm>
          <a:prstGeom prst="rect">
            <a:avLst/>
          </a:prstGeom>
        </p:spPr>
      </p:pic>
      <p:pic>
        <p:nvPicPr>
          <p:cNvPr id="50" name="Gráfico 49" descr="Sinal de Inserção para a Direita com preenchimento sólido">
            <a:extLst>
              <a:ext uri="{FF2B5EF4-FFF2-40B4-BE49-F238E27FC236}">
                <a16:creationId xmlns:a16="http://schemas.microsoft.com/office/drawing/2014/main" id="{AE2F6209-9138-49F6-988D-2CC34622C8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2171" y="5017510"/>
            <a:ext cx="609961" cy="609961"/>
          </a:xfrm>
          <a:prstGeom prst="rect">
            <a:avLst/>
          </a:prstGeom>
        </p:spPr>
      </p:pic>
      <p:sp>
        <p:nvSpPr>
          <p:cNvPr id="19" name="CaixaDeTexto 18">
            <a:extLst>
              <a:ext uri="{FF2B5EF4-FFF2-40B4-BE49-F238E27FC236}">
                <a16:creationId xmlns:a16="http://schemas.microsoft.com/office/drawing/2014/main" id="{A45B85D3-F712-4995-902F-1F06C3B41849}"/>
              </a:ext>
            </a:extLst>
          </p:cNvPr>
          <p:cNvSpPr txBox="1"/>
          <p:nvPr/>
        </p:nvSpPr>
        <p:spPr>
          <a:xfrm>
            <a:off x="1103102" y="5119918"/>
            <a:ext cx="10760364" cy="8891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From the analysis we can conclude that the crypto price could be affected by Elon Musk’s tweets which is more visible in Dogecoin which has less users and is more likely to have big price variations due to his reach and influence. </a:t>
            </a:r>
          </a:p>
          <a:p>
            <a:pPr algn="just">
              <a:lnSpc>
                <a:spcPct val="150000"/>
              </a:lnSpc>
            </a:pPr>
            <a:endParaRPr lang="en-US"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43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Texto 3">
            <a:extLst>
              <a:ext uri="{FF2B5EF4-FFF2-40B4-BE49-F238E27FC236}">
                <a16:creationId xmlns:a16="http://schemas.microsoft.com/office/drawing/2014/main" id="{48FE9ECC-BF4D-40FC-A5EC-38012328C4D3}"/>
              </a:ext>
            </a:extLst>
          </p:cNvPr>
          <p:cNvSpPr txBox="1">
            <a:spLocks/>
          </p:cNvSpPr>
          <p:nvPr/>
        </p:nvSpPr>
        <p:spPr>
          <a:xfrm>
            <a:off x="509384" y="513175"/>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a:solidFill>
                  <a:schemeClr val="tx1">
                    <a:lumMod val="65000"/>
                    <a:lumOff val="35000"/>
                  </a:schemeClr>
                </a:solidFill>
                <a:latin typeface="Arial" panose="020B0604020202020204" pitchFamily="34" charset="0"/>
                <a:cs typeface="Arial" panose="020B0604020202020204" pitchFamily="34" charset="0"/>
              </a:rPr>
              <a:t>Index</a:t>
            </a:r>
          </a:p>
          <a:p>
            <a:endParaRPr lang="pt-PT" sz="2400" b="1" dirty="0">
              <a:solidFill>
                <a:schemeClr val="tx1"/>
              </a:solidFill>
              <a:latin typeface="Arial" panose="020B0604020202020204" pitchFamily="34" charset="0"/>
              <a:cs typeface="Arial" panose="020B0604020202020204" pitchFamily="34" charset="0"/>
            </a:endParaRPr>
          </a:p>
        </p:txBody>
      </p:sp>
      <p:pic>
        <p:nvPicPr>
          <p:cNvPr id="6" name="Picture 4" descr="Vue.js Conference - Amsterdam">
            <a:extLst>
              <a:ext uri="{FF2B5EF4-FFF2-40B4-BE49-F238E27FC236}">
                <a16:creationId xmlns:a16="http://schemas.microsoft.com/office/drawing/2014/main" id="{C276A3CB-BD65-40AE-AF6D-0B91BCD41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pic>
        <p:nvPicPr>
          <p:cNvPr id="7" name="Gráfico 6" descr="Sinal de Inserção para a Direita com preenchimento sólido">
            <a:extLst>
              <a:ext uri="{FF2B5EF4-FFF2-40B4-BE49-F238E27FC236}">
                <a16:creationId xmlns:a16="http://schemas.microsoft.com/office/drawing/2014/main" id="{8A139A73-945A-4E56-8C64-9B609BB190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621" y="1187736"/>
            <a:ext cx="609961" cy="609961"/>
          </a:xfrm>
          <a:prstGeom prst="rect">
            <a:avLst/>
          </a:prstGeom>
        </p:spPr>
      </p:pic>
      <p:pic>
        <p:nvPicPr>
          <p:cNvPr id="8" name="Gráfico 7" descr="Sinal de Inserção para a Direita com preenchimento sólido">
            <a:extLst>
              <a:ext uri="{FF2B5EF4-FFF2-40B4-BE49-F238E27FC236}">
                <a16:creationId xmlns:a16="http://schemas.microsoft.com/office/drawing/2014/main" id="{5F7617A6-FAC4-480A-9776-FE1A1C2BA4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621" y="2114727"/>
            <a:ext cx="609961" cy="609961"/>
          </a:xfrm>
          <a:prstGeom prst="rect">
            <a:avLst/>
          </a:prstGeom>
        </p:spPr>
      </p:pic>
      <p:pic>
        <p:nvPicPr>
          <p:cNvPr id="9" name="Gráfico 8" descr="Sinal de Inserção para a Direita com preenchimento sólido">
            <a:extLst>
              <a:ext uri="{FF2B5EF4-FFF2-40B4-BE49-F238E27FC236}">
                <a16:creationId xmlns:a16="http://schemas.microsoft.com/office/drawing/2014/main" id="{40FD6865-4E80-45B8-8922-0857C45832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267" y="3150200"/>
            <a:ext cx="609961" cy="609961"/>
          </a:xfrm>
          <a:prstGeom prst="rect">
            <a:avLst/>
          </a:prstGeom>
        </p:spPr>
      </p:pic>
      <p:pic>
        <p:nvPicPr>
          <p:cNvPr id="10" name="Gráfico 9" descr="Sinal de Inserção para a Direita com preenchimento sólido">
            <a:extLst>
              <a:ext uri="{FF2B5EF4-FFF2-40B4-BE49-F238E27FC236}">
                <a16:creationId xmlns:a16="http://schemas.microsoft.com/office/drawing/2014/main" id="{53785CEF-BE17-470D-BACA-E15205F2D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2170" y="4048192"/>
            <a:ext cx="609961" cy="609961"/>
          </a:xfrm>
          <a:prstGeom prst="rect">
            <a:avLst/>
          </a:prstGeom>
        </p:spPr>
      </p:pic>
      <p:sp>
        <p:nvSpPr>
          <p:cNvPr id="15" name="CaixaDeTexto 14">
            <a:extLst>
              <a:ext uri="{FF2B5EF4-FFF2-40B4-BE49-F238E27FC236}">
                <a16:creationId xmlns:a16="http://schemas.microsoft.com/office/drawing/2014/main" id="{95F80EFB-74EE-4ADC-B04D-BD1F2598C106}"/>
              </a:ext>
            </a:extLst>
          </p:cNvPr>
          <p:cNvSpPr txBox="1"/>
          <p:nvPr/>
        </p:nvSpPr>
        <p:spPr>
          <a:xfrm>
            <a:off x="1661475" y="1226209"/>
            <a:ext cx="6094428" cy="523220"/>
          </a:xfrm>
          <a:prstGeom prst="rect">
            <a:avLst/>
          </a:prstGeom>
          <a:noFill/>
        </p:spPr>
        <p:txBody>
          <a:bodyPr wrap="square">
            <a:spAutoFit/>
          </a:bodyPr>
          <a:lstStyle/>
          <a:p>
            <a:r>
              <a:rPr lang="pt-PT" sz="2800" b="1" dirty="0">
                <a:solidFill>
                  <a:schemeClr val="tx1">
                    <a:lumMod val="65000"/>
                    <a:lumOff val="35000"/>
                  </a:schemeClr>
                </a:solidFill>
                <a:latin typeface="Arial" panose="020B0604020202020204" pitchFamily="34" charset="0"/>
                <a:cs typeface="Arial" panose="020B0604020202020204" pitchFamily="34" charset="0"/>
              </a:rPr>
              <a:t>01. </a:t>
            </a:r>
            <a:r>
              <a:rPr lang="pt-PT" sz="2800" b="1" dirty="0" err="1">
                <a:solidFill>
                  <a:schemeClr val="tx1">
                    <a:lumMod val="65000"/>
                    <a:lumOff val="35000"/>
                  </a:schemeClr>
                </a:solidFill>
                <a:latin typeface="Arial" panose="020B0604020202020204" pitchFamily="34" charset="0"/>
                <a:cs typeface="Arial" panose="020B0604020202020204" pitchFamily="34" charset="0"/>
              </a:rPr>
              <a:t>Overview</a:t>
            </a:r>
            <a:endParaRPr lang="pt-PT" sz="28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6" name="CaixaDeTexto 15">
            <a:extLst>
              <a:ext uri="{FF2B5EF4-FFF2-40B4-BE49-F238E27FC236}">
                <a16:creationId xmlns:a16="http://schemas.microsoft.com/office/drawing/2014/main" id="{2830CE0D-A50E-4A39-81F9-2D7548B1CFC1}"/>
              </a:ext>
            </a:extLst>
          </p:cNvPr>
          <p:cNvSpPr txBox="1"/>
          <p:nvPr/>
        </p:nvSpPr>
        <p:spPr>
          <a:xfrm>
            <a:off x="1672565" y="2159511"/>
            <a:ext cx="6830412" cy="523220"/>
          </a:xfrm>
          <a:prstGeom prst="rect">
            <a:avLst/>
          </a:prstGeom>
          <a:noFill/>
        </p:spPr>
        <p:txBody>
          <a:bodyPr wrap="square">
            <a:spAutoFit/>
          </a:bodyPr>
          <a:lstStyle/>
          <a:p>
            <a:r>
              <a:rPr lang="pt-PT" sz="2800" b="1" dirty="0">
                <a:solidFill>
                  <a:schemeClr val="tx1">
                    <a:lumMod val="65000"/>
                    <a:lumOff val="35000"/>
                  </a:schemeClr>
                </a:solidFill>
                <a:latin typeface="Arial" panose="020B0604020202020204" pitchFamily="34" charset="0"/>
                <a:cs typeface="Arial" panose="020B0604020202020204" pitchFamily="34" charset="0"/>
              </a:rPr>
              <a:t>02. </a:t>
            </a:r>
            <a:r>
              <a:rPr lang="pt-PT" sz="2800" b="1" dirty="0" err="1">
                <a:solidFill>
                  <a:schemeClr val="tx1">
                    <a:lumMod val="65000"/>
                    <a:lumOff val="35000"/>
                  </a:schemeClr>
                </a:solidFill>
                <a:latin typeface="Arial" panose="020B0604020202020204" pitchFamily="34" charset="0"/>
                <a:cs typeface="Arial" panose="020B0604020202020204" pitchFamily="34" charset="0"/>
              </a:rPr>
              <a:t>Crypto</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prices</a:t>
            </a:r>
            <a:r>
              <a:rPr lang="pt-PT" sz="2800" b="1" dirty="0">
                <a:solidFill>
                  <a:schemeClr val="tx1">
                    <a:lumMod val="65000"/>
                    <a:lumOff val="35000"/>
                  </a:schemeClr>
                </a:solidFill>
                <a:latin typeface="Arial" panose="020B0604020202020204" pitchFamily="34" charset="0"/>
                <a:cs typeface="Arial" panose="020B0604020202020204" pitchFamily="34" charset="0"/>
              </a:rPr>
              <a:t> &amp; </a:t>
            </a:r>
            <a:r>
              <a:rPr lang="pt-PT" sz="2800" b="1" dirty="0" err="1">
                <a:solidFill>
                  <a:schemeClr val="tx1">
                    <a:lumMod val="65000"/>
                    <a:lumOff val="35000"/>
                  </a:schemeClr>
                </a:solidFill>
                <a:latin typeface="Arial" panose="020B0604020202020204" pitchFamily="34" charset="0"/>
                <a:cs typeface="Arial" panose="020B0604020202020204" pitchFamily="34" charset="0"/>
              </a:rPr>
              <a:t>Elon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Musk’s</a:t>
            </a:r>
            <a:r>
              <a:rPr lang="pt-PT" sz="2800" b="1" dirty="0">
                <a:solidFill>
                  <a:schemeClr val="tx1">
                    <a:lumMod val="65000"/>
                    <a:lumOff val="35000"/>
                  </a:schemeClr>
                </a:solidFill>
                <a:latin typeface="Arial" panose="020B0604020202020204" pitchFamily="34" charset="0"/>
                <a:cs typeface="Arial" panose="020B0604020202020204" pitchFamily="34" charset="0"/>
              </a:rPr>
              <a:t> tweets</a:t>
            </a:r>
          </a:p>
        </p:txBody>
      </p:sp>
      <p:sp>
        <p:nvSpPr>
          <p:cNvPr id="17" name="CaixaDeTexto 16">
            <a:extLst>
              <a:ext uri="{FF2B5EF4-FFF2-40B4-BE49-F238E27FC236}">
                <a16:creationId xmlns:a16="http://schemas.microsoft.com/office/drawing/2014/main" id="{4E031731-A9DA-4D26-86DC-D46C9DEC9BA0}"/>
              </a:ext>
            </a:extLst>
          </p:cNvPr>
          <p:cNvSpPr txBox="1"/>
          <p:nvPr/>
        </p:nvSpPr>
        <p:spPr>
          <a:xfrm>
            <a:off x="1661474" y="3167390"/>
            <a:ext cx="7652207" cy="523220"/>
          </a:xfrm>
          <a:prstGeom prst="rect">
            <a:avLst/>
          </a:prstGeom>
          <a:noFill/>
        </p:spPr>
        <p:txBody>
          <a:bodyPr wrap="square">
            <a:spAutoFit/>
          </a:bodyPr>
          <a:lstStyle/>
          <a:p>
            <a:r>
              <a:rPr lang="pt-PT" sz="2800" b="1" dirty="0">
                <a:solidFill>
                  <a:schemeClr val="tx1">
                    <a:lumMod val="65000"/>
                    <a:lumOff val="35000"/>
                  </a:schemeClr>
                </a:solidFill>
                <a:latin typeface="Arial" panose="020B0604020202020204" pitchFamily="34" charset="0"/>
                <a:cs typeface="Arial" panose="020B0604020202020204" pitchFamily="34" charset="0"/>
              </a:rPr>
              <a:t>03. </a:t>
            </a:r>
            <a:r>
              <a:rPr lang="pt-PT" sz="2800" b="1" dirty="0" err="1">
                <a:solidFill>
                  <a:schemeClr val="tx1">
                    <a:lumMod val="65000"/>
                    <a:lumOff val="35000"/>
                  </a:schemeClr>
                </a:solidFill>
                <a:latin typeface="Arial" panose="020B0604020202020204" pitchFamily="34" charset="0"/>
                <a:cs typeface="Arial" panose="020B0604020202020204" pitchFamily="34" charset="0"/>
              </a:rPr>
              <a:t>Crypto</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price</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evolution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vs</a:t>
            </a:r>
            <a:r>
              <a:rPr lang="pt-PT" sz="2800" b="1" dirty="0">
                <a:solidFill>
                  <a:schemeClr val="tx1">
                    <a:lumMod val="65000"/>
                    <a:lumOff val="35000"/>
                  </a:schemeClr>
                </a:solidFill>
                <a:latin typeface="Arial" panose="020B0604020202020204" pitchFamily="34" charset="0"/>
                <a:cs typeface="Arial" panose="020B0604020202020204" pitchFamily="34" charset="0"/>
              </a:rPr>
              <a:t> Tweets </a:t>
            </a:r>
          </a:p>
        </p:txBody>
      </p:sp>
      <p:sp>
        <p:nvSpPr>
          <p:cNvPr id="18" name="CaixaDeTexto 17">
            <a:extLst>
              <a:ext uri="{FF2B5EF4-FFF2-40B4-BE49-F238E27FC236}">
                <a16:creationId xmlns:a16="http://schemas.microsoft.com/office/drawing/2014/main" id="{B0A37198-92C2-4036-9C37-978515714C47}"/>
              </a:ext>
            </a:extLst>
          </p:cNvPr>
          <p:cNvSpPr txBox="1"/>
          <p:nvPr/>
        </p:nvSpPr>
        <p:spPr>
          <a:xfrm>
            <a:off x="1661475" y="4091562"/>
            <a:ext cx="6094428" cy="523220"/>
          </a:xfrm>
          <a:prstGeom prst="rect">
            <a:avLst/>
          </a:prstGeom>
          <a:noFill/>
        </p:spPr>
        <p:txBody>
          <a:bodyPr wrap="square">
            <a:spAutoFit/>
          </a:bodyPr>
          <a:lstStyle/>
          <a:p>
            <a:r>
              <a:rPr lang="pt-PT" sz="2800" b="1" dirty="0">
                <a:solidFill>
                  <a:schemeClr val="tx1">
                    <a:lumMod val="65000"/>
                    <a:lumOff val="35000"/>
                  </a:schemeClr>
                </a:solidFill>
                <a:latin typeface="Arial" panose="020B0604020202020204" pitchFamily="34" charset="0"/>
                <a:cs typeface="Arial" panose="020B0604020202020204" pitchFamily="34" charset="0"/>
              </a:rPr>
              <a:t>04. </a:t>
            </a:r>
            <a:r>
              <a:rPr lang="pt-PT" sz="2800" b="1" dirty="0" err="1">
                <a:solidFill>
                  <a:schemeClr val="tx1">
                    <a:lumMod val="65000"/>
                    <a:lumOff val="35000"/>
                  </a:schemeClr>
                </a:solidFill>
                <a:latin typeface="Arial" panose="020B0604020202020204" pitchFamily="34" charset="0"/>
                <a:cs typeface="Arial" panose="020B0604020202020204" pitchFamily="34" charset="0"/>
              </a:rPr>
              <a:t>Conclusion</a:t>
            </a:r>
            <a:endParaRPr lang="pt-PT" sz="28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584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lon Musk's Top Tweets on Bitcoin and Other Cryptocurrencies">
            <a:extLst>
              <a:ext uri="{FF2B5EF4-FFF2-40B4-BE49-F238E27FC236}">
                <a16:creationId xmlns:a16="http://schemas.microsoft.com/office/drawing/2014/main" id="{1D4D1B68-8E30-429C-813D-B9F84C3D7ED1}"/>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6" t="-2637" r="4231" b="2637"/>
          <a:stretch/>
        </p:blipFill>
        <p:spPr bwMode="auto">
          <a:xfrm>
            <a:off x="-1" y="-221589"/>
            <a:ext cx="12192001" cy="7079589"/>
          </a:xfrm>
          <a:prstGeom prst="rect">
            <a:avLst/>
          </a:prstGeom>
          <a:noFill/>
        </p:spPr>
      </p:pic>
      <p:sp>
        <p:nvSpPr>
          <p:cNvPr id="4" name="Retângulo 3">
            <a:extLst>
              <a:ext uri="{FF2B5EF4-FFF2-40B4-BE49-F238E27FC236}">
                <a16:creationId xmlns:a16="http://schemas.microsoft.com/office/drawing/2014/main" id="{31A53AA4-5F3C-45A1-AF05-03BA6EAB1DD3}"/>
              </a:ext>
            </a:extLst>
          </p:cNvPr>
          <p:cNvSpPr/>
          <p:nvPr/>
        </p:nvSpPr>
        <p:spPr>
          <a:xfrm>
            <a:off x="-2" y="-58723"/>
            <a:ext cx="12192000" cy="6916723"/>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
        <p:nvSpPr>
          <p:cNvPr id="3" name="CaixaDeTexto 2">
            <a:extLst>
              <a:ext uri="{FF2B5EF4-FFF2-40B4-BE49-F238E27FC236}">
                <a16:creationId xmlns:a16="http://schemas.microsoft.com/office/drawing/2014/main" id="{CBF2C63C-1606-451A-BE9A-469964AADB88}"/>
              </a:ext>
            </a:extLst>
          </p:cNvPr>
          <p:cNvSpPr txBox="1"/>
          <p:nvPr/>
        </p:nvSpPr>
        <p:spPr>
          <a:xfrm>
            <a:off x="2443111" y="1568367"/>
            <a:ext cx="7305773" cy="3662541"/>
          </a:xfrm>
          <a:prstGeom prst="rect">
            <a:avLst/>
          </a:prstGeom>
          <a:noFill/>
        </p:spPr>
        <p:txBody>
          <a:bodyPr wrap="square" rtlCol="0">
            <a:spAutoFit/>
          </a:bodyPr>
          <a:lstStyle/>
          <a:p>
            <a:pPr algn="ctr"/>
            <a:r>
              <a:rPr lang="pt-PT" sz="16600" b="1" dirty="0">
                <a:solidFill>
                  <a:schemeClr val="bg1">
                    <a:lumMod val="95000"/>
                  </a:schemeClr>
                </a:solidFill>
                <a:latin typeface="Arial" panose="020B0604020202020204" pitchFamily="34" charset="0"/>
                <a:cs typeface="Arial" panose="020B0604020202020204" pitchFamily="34" charset="0"/>
              </a:rPr>
              <a:t>01</a:t>
            </a:r>
          </a:p>
          <a:p>
            <a:pPr algn="ctr"/>
            <a:r>
              <a:rPr lang="pt-PT" sz="6000" b="1" dirty="0" err="1">
                <a:solidFill>
                  <a:schemeClr val="bg1">
                    <a:lumMod val="95000"/>
                  </a:schemeClr>
                </a:solidFill>
                <a:latin typeface="Arial" panose="020B0604020202020204" pitchFamily="34" charset="0"/>
                <a:cs typeface="Arial" panose="020B0604020202020204" pitchFamily="34" charset="0"/>
              </a:rPr>
              <a:t>Overview</a:t>
            </a:r>
            <a:endParaRPr lang="pt-PT" sz="6000"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11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CFCAB5-9900-4BB1-B88E-FF63589A7C1D}"/>
              </a:ext>
            </a:extLst>
          </p:cNvPr>
          <p:cNvSpPr/>
          <p:nvPr/>
        </p:nvSpPr>
        <p:spPr>
          <a:xfrm>
            <a:off x="509384" y="1234910"/>
            <a:ext cx="4889370" cy="511934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Marcador de Posição do Texto 3">
            <a:extLst>
              <a:ext uri="{FF2B5EF4-FFF2-40B4-BE49-F238E27FC236}">
                <a16:creationId xmlns:a16="http://schemas.microsoft.com/office/drawing/2014/main" id="{DDB3893E-524A-4535-B8B8-79B416C3687F}"/>
              </a:ext>
            </a:extLst>
          </p:cNvPr>
          <p:cNvSpPr txBox="1">
            <a:spLocks/>
          </p:cNvSpPr>
          <p:nvPr/>
        </p:nvSpPr>
        <p:spPr>
          <a:xfrm>
            <a:off x="509384" y="503748"/>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a:solidFill>
                  <a:schemeClr val="tx1">
                    <a:lumMod val="65000"/>
                    <a:lumOff val="35000"/>
                  </a:schemeClr>
                </a:solidFill>
                <a:latin typeface="Arial" panose="020B0604020202020204" pitchFamily="34" charset="0"/>
                <a:cs typeface="Arial" panose="020B0604020202020204" pitchFamily="34" charset="0"/>
              </a:rPr>
              <a:t>Data</a:t>
            </a:r>
          </a:p>
          <a:p>
            <a:r>
              <a:rPr lang="en-US" sz="1400" b="1" i="1" dirty="0">
                <a:solidFill>
                  <a:schemeClr val="bg1">
                    <a:lumMod val="65000"/>
                  </a:schemeClr>
                </a:solidFill>
                <a:latin typeface="Arial" panose="020B0604020202020204" pitchFamily="34" charset="0"/>
                <a:cs typeface="Arial" panose="020B0604020202020204" pitchFamily="34" charset="0"/>
              </a:rPr>
              <a:t>“How do Elon Musk’s tweets influence crypto prices?”</a:t>
            </a:r>
            <a:endParaRPr lang="pt-PT" sz="2400" b="1" i="1" dirty="0">
              <a:solidFill>
                <a:schemeClr val="tx1"/>
              </a:solidFill>
              <a:latin typeface="Arial" panose="020B0604020202020204" pitchFamily="34" charset="0"/>
              <a:cs typeface="Arial" panose="020B0604020202020204" pitchFamily="34" charset="0"/>
            </a:endParaRPr>
          </a:p>
        </p:txBody>
      </p:sp>
      <p:sp>
        <p:nvSpPr>
          <p:cNvPr id="3" name="CaixaDeTexto 2">
            <a:extLst>
              <a:ext uri="{FF2B5EF4-FFF2-40B4-BE49-F238E27FC236}">
                <a16:creationId xmlns:a16="http://schemas.microsoft.com/office/drawing/2014/main" id="{15A7BF01-B684-4ECE-9601-50606D3C6920}"/>
              </a:ext>
            </a:extLst>
          </p:cNvPr>
          <p:cNvSpPr txBox="1"/>
          <p:nvPr/>
        </p:nvSpPr>
        <p:spPr>
          <a:xfrm>
            <a:off x="791851" y="1592193"/>
            <a:ext cx="4081806" cy="356681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pt-PT" sz="1600" b="1" dirty="0" err="1">
                <a:solidFill>
                  <a:schemeClr val="tx1">
                    <a:lumMod val="65000"/>
                    <a:lumOff val="35000"/>
                  </a:schemeClr>
                </a:solidFill>
                <a:latin typeface="Arial" panose="020B0604020202020204" pitchFamily="34" charset="0"/>
                <a:cs typeface="Arial" panose="020B0604020202020204" pitchFamily="34" charset="0"/>
              </a:rPr>
              <a:t>Datasets</a:t>
            </a:r>
            <a:endParaRPr lang="pt-PT" sz="1600" b="1" dirty="0">
              <a:solidFill>
                <a:schemeClr val="tx1">
                  <a:lumMod val="65000"/>
                  <a:lumOff val="35000"/>
                </a:schemeClr>
              </a:solidFill>
              <a:latin typeface="Arial" panose="020B0604020202020204" pitchFamily="34" charset="0"/>
              <a:cs typeface="Arial" panose="020B0604020202020204" pitchFamily="34" charset="0"/>
            </a:endParaRPr>
          </a:p>
          <a:p>
            <a:pPr marL="628650" lvl="1" indent="-171450">
              <a:lnSpc>
                <a:spcPct val="150000"/>
              </a:lnSpc>
              <a:buFont typeface="Arial" panose="020B0604020202020204" pitchFamily="34" charset="0"/>
              <a:buChar char="•"/>
            </a:pPr>
            <a:r>
              <a:rPr lang="pt-PT" sz="1200" dirty="0" err="1">
                <a:solidFill>
                  <a:schemeClr val="tx1">
                    <a:lumMod val="65000"/>
                    <a:lumOff val="35000"/>
                  </a:schemeClr>
                </a:solidFill>
                <a:latin typeface="Arial" panose="020B0604020202020204" pitchFamily="34" charset="0"/>
                <a:cs typeface="Arial" panose="020B0604020202020204" pitchFamily="34" charset="0"/>
              </a:rPr>
              <a:t>Elon</a:t>
            </a:r>
            <a:r>
              <a:rPr lang="pt-PT" sz="1200" dirty="0">
                <a:solidFill>
                  <a:schemeClr val="tx1">
                    <a:lumMod val="65000"/>
                    <a:lumOff val="35000"/>
                  </a:schemeClr>
                </a:solidFill>
                <a:latin typeface="Arial" panose="020B0604020202020204" pitchFamily="34" charset="0"/>
                <a:cs typeface="Arial" panose="020B0604020202020204" pitchFamily="34" charset="0"/>
              </a:rPr>
              <a:t> </a:t>
            </a:r>
            <a:r>
              <a:rPr lang="pt-PT" sz="1200" dirty="0" err="1">
                <a:solidFill>
                  <a:schemeClr val="tx1">
                    <a:lumMod val="65000"/>
                    <a:lumOff val="35000"/>
                  </a:schemeClr>
                </a:solidFill>
                <a:latin typeface="Arial" panose="020B0604020202020204" pitchFamily="34" charset="0"/>
                <a:cs typeface="Arial" panose="020B0604020202020204" pitchFamily="34" charset="0"/>
              </a:rPr>
              <a:t>Musk’s</a:t>
            </a:r>
            <a:r>
              <a:rPr lang="pt-PT" sz="1200" dirty="0">
                <a:solidFill>
                  <a:schemeClr val="tx1">
                    <a:lumMod val="65000"/>
                    <a:lumOff val="35000"/>
                  </a:schemeClr>
                </a:solidFill>
                <a:latin typeface="Arial" panose="020B0604020202020204" pitchFamily="34" charset="0"/>
                <a:cs typeface="Arial" panose="020B0604020202020204" pitchFamily="34" charset="0"/>
              </a:rPr>
              <a:t> tweets 2010-2022 (</a:t>
            </a:r>
            <a:r>
              <a:rPr lang="pt-PT" sz="1200" dirty="0" err="1">
                <a:solidFill>
                  <a:schemeClr val="tx1">
                    <a:lumMod val="65000"/>
                    <a:lumOff val="35000"/>
                  </a:schemeClr>
                </a:solidFill>
                <a:latin typeface="Arial" panose="020B0604020202020204" pitchFamily="34" charset="0"/>
                <a:cs typeface="Arial" panose="020B0604020202020204" pitchFamily="34" charset="0"/>
              </a:rPr>
              <a:t>source</a:t>
            </a:r>
            <a:r>
              <a:rPr lang="pt-PT" sz="1200" dirty="0">
                <a:solidFill>
                  <a:schemeClr val="tx1">
                    <a:lumMod val="65000"/>
                    <a:lumOff val="35000"/>
                  </a:schemeClr>
                </a:solidFill>
                <a:latin typeface="Arial" panose="020B0604020202020204" pitchFamily="34" charset="0"/>
                <a:cs typeface="Arial" panose="020B0604020202020204" pitchFamily="34" charset="0"/>
              </a:rPr>
              <a:t>: </a:t>
            </a:r>
            <a:r>
              <a:rPr lang="pt-PT" sz="1200" dirty="0" err="1">
                <a:solidFill>
                  <a:schemeClr val="tx1">
                    <a:lumMod val="65000"/>
                    <a:lumOff val="35000"/>
                  </a:schemeClr>
                </a:solidFill>
                <a:latin typeface="Arial" panose="020B0604020202020204" pitchFamily="34" charset="0"/>
                <a:cs typeface="Arial" panose="020B0604020202020204" pitchFamily="34" charset="0"/>
              </a:rPr>
              <a:t>kaggle</a:t>
            </a:r>
            <a:r>
              <a:rPr lang="pt-PT" sz="1200" dirty="0">
                <a:solidFill>
                  <a:schemeClr val="tx1">
                    <a:lumMod val="65000"/>
                    <a:lumOff val="35000"/>
                  </a:schemeClr>
                </a:solidFill>
                <a:latin typeface="Arial" panose="020B0604020202020204" pitchFamily="34" charset="0"/>
                <a:cs typeface="Arial" panose="020B0604020202020204" pitchFamily="34" charset="0"/>
              </a:rPr>
              <a:t>)</a:t>
            </a:r>
          </a:p>
          <a:p>
            <a:pPr marL="1085850" lvl="2" indent="-171450">
              <a:lnSpc>
                <a:spcPct val="150000"/>
              </a:lnSpc>
              <a:buFont typeface="Arial" panose="020B0604020202020204" pitchFamily="34" charset="0"/>
              <a:buChar char="•"/>
            </a:pPr>
            <a:r>
              <a:rPr lang="pt-PT" sz="1200" dirty="0">
                <a:solidFill>
                  <a:schemeClr val="tx1">
                    <a:lumMod val="65000"/>
                    <a:lumOff val="35000"/>
                  </a:schemeClr>
                </a:solidFill>
                <a:latin typeface="Arial" panose="020B0604020202020204" pitchFamily="34" charset="0"/>
                <a:cs typeface="Arial" panose="020B0604020202020204" pitchFamily="34" charset="0"/>
              </a:rPr>
              <a:t>Tweet date</a:t>
            </a:r>
          </a:p>
          <a:p>
            <a:pPr marL="1085850" lvl="2" indent="-171450">
              <a:lnSpc>
                <a:spcPct val="150000"/>
              </a:lnSpc>
              <a:buFont typeface="Arial" panose="020B0604020202020204" pitchFamily="34" charset="0"/>
              <a:buChar char="•"/>
            </a:pPr>
            <a:r>
              <a:rPr lang="pt-PT" sz="1200" dirty="0">
                <a:solidFill>
                  <a:schemeClr val="tx1">
                    <a:lumMod val="65000"/>
                    <a:lumOff val="35000"/>
                  </a:schemeClr>
                </a:solidFill>
                <a:latin typeface="Arial" panose="020B0604020202020204" pitchFamily="34" charset="0"/>
                <a:cs typeface="Arial" panose="020B0604020202020204" pitchFamily="34" charset="0"/>
              </a:rPr>
              <a:t>Tweet </a:t>
            </a:r>
            <a:r>
              <a:rPr lang="pt-PT" sz="1200" dirty="0" err="1">
                <a:solidFill>
                  <a:schemeClr val="tx1">
                    <a:lumMod val="65000"/>
                    <a:lumOff val="35000"/>
                  </a:schemeClr>
                </a:solidFill>
                <a:latin typeface="Arial" panose="020B0604020202020204" pitchFamily="34" charset="0"/>
                <a:cs typeface="Arial" panose="020B0604020202020204" pitchFamily="34" charset="0"/>
              </a:rPr>
              <a:t>content</a:t>
            </a:r>
            <a:endParaRPr lang="pt-PT" sz="1200" dirty="0">
              <a:solidFill>
                <a:schemeClr val="tx1">
                  <a:lumMod val="65000"/>
                  <a:lumOff val="35000"/>
                </a:schemeClr>
              </a:solidFill>
              <a:latin typeface="Arial" panose="020B0604020202020204" pitchFamily="34" charset="0"/>
              <a:cs typeface="Arial" panose="020B0604020202020204" pitchFamily="34" charset="0"/>
            </a:endParaRPr>
          </a:p>
          <a:p>
            <a:pPr marL="1085850" lvl="2" indent="-171450">
              <a:lnSpc>
                <a:spcPct val="150000"/>
              </a:lnSpc>
              <a:buFont typeface="Arial" panose="020B0604020202020204" pitchFamily="34" charset="0"/>
              <a:buChar char="•"/>
            </a:pPr>
            <a:r>
              <a:rPr lang="pt-PT" sz="1200" dirty="0" err="1">
                <a:solidFill>
                  <a:schemeClr val="tx1">
                    <a:lumMod val="65000"/>
                    <a:lumOff val="35000"/>
                  </a:schemeClr>
                </a:solidFill>
                <a:latin typeface="Arial" panose="020B0604020202020204" pitchFamily="34" charset="0"/>
                <a:cs typeface="Arial" panose="020B0604020202020204" pitchFamily="34" charset="0"/>
              </a:rPr>
              <a:t>Number</a:t>
            </a:r>
            <a:r>
              <a:rPr lang="pt-PT" sz="1200" dirty="0">
                <a:solidFill>
                  <a:schemeClr val="tx1">
                    <a:lumMod val="65000"/>
                    <a:lumOff val="35000"/>
                  </a:schemeClr>
                </a:solidFill>
                <a:latin typeface="Arial" panose="020B0604020202020204" pitchFamily="34" charset="0"/>
                <a:cs typeface="Arial" panose="020B0604020202020204" pitchFamily="34" charset="0"/>
              </a:rPr>
              <a:t> of </a:t>
            </a:r>
            <a:r>
              <a:rPr lang="pt-PT" sz="1200" dirty="0" err="1">
                <a:solidFill>
                  <a:schemeClr val="tx1">
                    <a:lumMod val="65000"/>
                    <a:lumOff val="35000"/>
                  </a:schemeClr>
                </a:solidFill>
                <a:latin typeface="Arial" panose="020B0604020202020204" pitchFamily="34" charset="0"/>
                <a:cs typeface="Arial" panose="020B0604020202020204" pitchFamily="34" charset="0"/>
              </a:rPr>
              <a:t>retweets</a:t>
            </a:r>
            <a:endParaRPr lang="pt-PT" sz="1200" dirty="0">
              <a:solidFill>
                <a:schemeClr val="tx1">
                  <a:lumMod val="65000"/>
                  <a:lumOff val="35000"/>
                </a:schemeClr>
              </a:solidFill>
              <a:latin typeface="Arial" panose="020B0604020202020204" pitchFamily="34" charset="0"/>
              <a:cs typeface="Arial" panose="020B0604020202020204" pitchFamily="34" charset="0"/>
            </a:endParaRPr>
          </a:p>
          <a:p>
            <a:pPr marL="628650" lvl="1" indent="-171450">
              <a:lnSpc>
                <a:spcPct val="150000"/>
              </a:lnSpc>
              <a:buFont typeface="Arial" panose="020B0604020202020204" pitchFamily="34" charset="0"/>
              <a:buChar char="•"/>
            </a:pPr>
            <a:r>
              <a:rPr lang="pt-PT" sz="1200" dirty="0" err="1">
                <a:solidFill>
                  <a:schemeClr val="tx1">
                    <a:lumMod val="65000"/>
                    <a:lumOff val="35000"/>
                  </a:schemeClr>
                </a:solidFill>
                <a:latin typeface="Arial" panose="020B0604020202020204" pitchFamily="34" charset="0"/>
                <a:cs typeface="Arial" panose="020B0604020202020204" pitchFamily="34" charset="0"/>
              </a:rPr>
              <a:t>Historic</a:t>
            </a:r>
            <a:r>
              <a:rPr lang="pt-PT" sz="1200" dirty="0">
                <a:solidFill>
                  <a:schemeClr val="tx1">
                    <a:lumMod val="65000"/>
                    <a:lumOff val="35000"/>
                  </a:schemeClr>
                </a:solidFill>
                <a:latin typeface="Arial" panose="020B0604020202020204" pitchFamily="34" charset="0"/>
                <a:cs typeface="Arial" panose="020B0604020202020204" pitchFamily="34" charset="0"/>
              </a:rPr>
              <a:t> </a:t>
            </a:r>
            <a:r>
              <a:rPr lang="pt-PT" sz="1200" dirty="0" err="1">
                <a:solidFill>
                  <a:schemeClr val="tx1">
                    <a:lumMod val="65000"/>
                    <a:lumOff val="35000"/>
                  </a:schemeClr>
                </a:solidFill>
                <a:latin typeface="Arial" panose="020B0604020202020204" pitchFamily="34" charset="0"/>
                <a:cs typeface="Arial" panose="020B0604020202020204" pitchFamily="34" charset="0"/>
              </a:rPr>
              <a:t>crypto</a:t>
            </a:r>
            <a:r>
              <a:rPr lang="pt-PT" sz="1200" dirty="0">
                <a:solidFill>
                  <a:schemeClr val="tx1">
                    <a:lumMod val="65000"/>
                    <a:lumOff val="35000"/>
                  </a:schemeClr>
                </a:solidFill>
                <a:latin typeface="Arial" panose="020B0604020202020204" pitchFamily="34" charset="0"/>
                <a:cs typeface="Arial" panose="020B0604020202020204" pitchFamily="34" charset="0"/>
              </a:rPr>
              <a:t> </a:t>
            </a:r>
            <a:r>
              <a:rPr lang="pt-PT" sz="1200" dirty="0" err="1">
                <a:solidFill>
                  <a:schemeClr val="tx1">
                    <a:lumMod val="65000"/>
                    <a:lumOff val="35000"/>
                  </a:schemeClr>
                </a:solidFill>
                <a:latin typeface="Arial" panose="020B0604020202020204" pitchFamily="34" charset="0"/>
                <a:cs typeface="Arial" panose="020B0604020202020204" pitchFamily="34" charset="0"/>
              </a:rPr>
              <a:t>prices</a:t>
            </a:r>
            <a:r>
              <a:rPr lang="pt-PT" sz="1200" dirty="0">
                <a:solidFill>
                  <a:schemeClr val="tx1">
                    <a:lumMod val="65000"/>
                    <a:lumOff val="35000"/>
                  </a:schemeClr>
                </a:solidFill>
                <a:latin typeface="Arial" panose="020B0604020202020204" pitchFamily="34" charset="0"/>
                <a:cs typeface="Arial" panose="020B0604020202020204" pitchFamily="34" charset="0"/>
              </a:rPr>
              <a:t> (</a:t>
            </a:r>
            <a:r>
              <a:rPr lang="pt-PT" sz="1200" dirty="0" err="1">
                <a:solidFill>
                  <a:schemeClr val="tx1">
                    <a:lumMod val="65000"/>
                    <a:lumOff val="35000"/>
                  </a:schemeClr>
                </a:solidFill>
                <a:latin typeface="Arial" panose="020B0604020202020204" pitchFamily="34" charset="0"/>
                <a:cs typeface="Arial" panose="020B0604020202020204" pitchFamily="34" charset="0"/>
              </a:rPr>
              <a:t>source</a:t>
            </a:r>
            <a:r>
              <a:rPr lang="pt-PT" sz="1200" dirty="0">
                <a:solidFill>
                  <a:schemeClr val="tx1">
                    <a:lumMod val="65000"/>
                    <a:lumOff val="35000"/>
                  </a:schemeClr>
                </a:solidFill>
                <a:latin typeface="Arial" panose="020B0604020202020204" pitchFamily="34" charset="0"/>
                <a:cs typeface="Arial" panose="020B0604020202020204" pitchFamily="34" charset="0"/>
              </a:rPr>
              <a:t>: Yahoo </a:t>
            </a:r>
            <a:r>
              <a:rPr lang="pt-PT" sz="1200" dirty="0" err="1">
                <a:solidFill>
                  <a:schemeClr val="tx1">
                    <a:lumMod val="65000"/>
                    <a:lumOff val="35000"/>
                  </a:schemeClr>
                </a:solidFill>
                <a:latin typeface="Arial" panose="020B0604020202020204" pitchFamily="34" charset="0"/>
                <a:cs typeface="Arial" panose="020B0604020202020204" pitchFamily="34" charset="0"/>
              </a:rPr>
              <a:t>finance</a:t>
            </a:r>
            <a:r>
              <a:rPr lang="pt-PT" sz="1200" dirty="0">
                <a:solidFill>
                  <a:schemeClr val="tx1">
                    <a:lumMod val="65000"/>
                    <a:lumOff val="35000"/>
                  </a:schemeClr>
                </a:solidFill>
                <a:latin typeface="Arial" panose="020B0604020202020204" pitchFamily="34" charset="0"/>
                <a:cs typeface="Arial" panose="020B0604020202020204" pitchFamily="34" charset="0"/>
              </a:rPr>
              <a:t>)</a:t>
            </a:r>
          </a:p>
          <a:p>
            <a:pPr marL="1085850" lvl="2" indent="-171450">
              <a:lnSpc>
                <a:spcPct val="150000"/>
              </a:lnSpc>
              <a:buFont typeface="Arial" panose="020B0604020202020204" pitchFamily="34" charset="0"/>
              <a:buChar char="•"/>
            </a:pPr>
            <a:r>
              <a:rPr lang="pt-PT" sz="1200" dirty="0" err="1">
                <a:solidFill>
                  <a:schemeClr val="tx1">
                    <a:lumMod val="65000"/>
                    <a:lumOff val="35000"/>
                  </a:schemeClr>
                </a:solidFill>
                <a:latin typeface="Arial" panose="020B0604020202020204" pitchFamily="34" charset="0"/>
                <a:cs typeface="Arial" panose="020B0604020202020204" pitchFamily="34" charset="0"/>
              </a:rPr>
              <a:t>Daily</a:t>
            </a:r>
            <a:r>
              <a:rPr lang="pt-PT" sz="1200" dirty="0">
                <a:solidFill>
                  <a:schemeClr val="tx1">
                    <a:lumMod val="65000"/>
                    <a:lumOff val="35000"/>
                  </a:schemeClr>
                </a:solidFill>
                <a:latin typeface="Arial" panose="020B0604020202020204" pitchFamily="34" charset="0"/>
                <a:cs typeface="Arial" panose="020B0604020202020204" pitchFamily="34" charset="0"/>
              </a:rPr>
              <a:t> </a:t>
            </a:r>
            <a:r>
              <a:rPr lang="pt-PT" sz="1200" dirty="0" err="1">
                <a:solidFill>
                  <a:schemeClr val="tx1">
                    <a:lumMod val="65000"/>
                    <a:lumOff val="35000"/>
                  </a:schemeClr>
                </a:solidFill>
                <a:latin typeface="Arial" panose="020B0604020202020204" pitchFamily="34" charset="0"/>
                <a:cs typeface="Arial" panose="020B0604020202020204" pitchFamily="34" charset="0"/>
              </a:rPr>
              <a:t>closing</a:t>
            </a:r>
            <a:r>
              <a:rPr lang="pt-PT" sz="1200" dirty="0">
                <a:solidFill>
                  <a:schemeClr val="tx1">
                    <a:lumMod val="65000"/>
                    <a:lumOff val="35000"/>
                  </a:schemeClr>
                </a:solidFill>
                <a:latin typeface="Arial" panose="020B0604020202020204" pitchFamily="34" charset="0"/>
                <a:cs typeface="Arial" panose="020B0604020202020204" pitchFamily="34" charset="0"/>
              </a:rPr>
              <a:t> </a:t>
            </a:r>
            <a:r>
              <a:rPr lang="pt-PT" sz="1200" dirty="0" err="1">
                <a:solidFill>
                  <a:schemeClr val="tx1">
                    <a:lumMod val="65000"/>
                    <a:lumOff val="35000"/>
                  </a:schemeClr>
                </a:solidFill>
                <a:latin typeface="Arial" panose="020B0604020202020204" pitchFamily="34" charset="0"/>
                <a:cs typeface="Arial" panose="020B0604020202020204" pitchFamily="34" charset="0"/>
              </a:rPr>
              <a:t>price</a:t>
            </a:r>
            <a:endParaRPr lang="pt-PT" sz="1200" dirty="0">
              <a:solidFill>
                <a:schemeClr val="tx1">
                  <a:lumMod val="65000"/>
                  <a:lumOff val="35000"/>
                </a:schemeClr>
              </a:solidFill>
              <a:latin typeface="Arial" panose="020B0604020202020204" pitchFamily="34" charset="0"/>
              <a:cs typeface="Arial" panose="020B0604020202020204" pitchFamily="34" charset="0"/>
            </a:endParaRPr>
          </a:p>
          <a:p>
            <a:pPr marL="1085850" lvl="2" indent="-171450">
              <a:lnSpc>
                <a:spcPct val="150000"/>
              </a:lnSpc>
              <a:buFont typeface="Arial" panose="020B0604020202020204" pitchFamily="34" charset="0"/>
              <a:buChar char="•"/>
            </a:pPr>
            <a:r>
              <a:rPr lang="pt-PT" sz="1200" dirty="0">
                <a:solidFill>
                  <a:schemeClr val="tx1">
                    <a:lumMod val="65000"/>
                    <a:lumOff val="35000"/>
                  </a:schemeClr>
                </a:solidFill>
                <a:latin typeface="Arial" panose="020B0604020202020204" pitchFamily="34" charset="0"/>
                <a:cs typeface="Arial" panose="020B0604020202020204" pitchFamily="34" charset="0"/>
              </a:rPr>
              <a:t>Date</a:t>
            </a:r>
          </a:p>
          <a:p>
            <a:pPr marL="171450" indent="-171450">
              <a:lnSpc>
                <a:spcPct val="150000"/>
              </a:lnSpc>
              <a:buFont typeface="Arial" panose="020B0604020202020204" pitchFamily="34" charset="0"/>
              <a:buChar char="•"/>
            </a:pPr>
            <a:r>
              <a:rPr lang="pt-PT" sz="1600" b="1" dirty="0">
                <a:solidFill>
                  <a:schemeClr val="tx1">
                    <a:lumMod val="65000"/>
                    <a:lumOff val="35000"/>
                  </a:schemeClr>
                </a:solidFill>
                <a:latin typeface="Arial" panose="020B0604020202020204" pitchFamily="34" charset="0"/>
                <a:cs typeface="Arial" panose="020B0604020202020204" pitchFamily="34" charset="0"/>
              </a:rPr>
              <a:t>API</a:t>
            </a:r>
          </a:p>
          <a:p>
            <a:pPr marL="628650" lvl="1" indent="-171450">
              <a:lnSpc>
                <a:spcPct val="150000"/>
              </a:lnSpc>
              <a:buFont typeface="Arial" panose="020B0604020202020204" pitchFamily="34" charset="0"/>
              <a:buChar char="•"/>
            </a:pPr>
            <a:r>
              <a:rPr lang="pt-PT" sz="1200" dirty="0" err="1">
                <a:solidFill>
                  <a:schemeClr val="tx1">
                    <a:lumMod val="65000"/>
                    <a:lumOff val="35000"/>
                  </a:schemeClr>
                </a:solidFill>
                <a:latin typeface="Arial" panose="020B0604020202020204" pitchFamily="34" charset="0"/>
                <a:cs typeface="Arial" panose="020B0604020202020204" pitchFamily="34" charset="0"/>
              </a:rPr>
              <a:t>CoinGecko</a:t>
            </a:r>
            <a:r>
              <a:rPr lang="pt-PT" sz="1200" dirty="0">
                <a:solidFill>
                  <a:schemeClr val="tx1">
                    <a:lumMod val="65000"/>
                    <a:lumOff val="35000"/>
                  </a:schemeClr>
                </a:solidFill>
                <a:latin typeface="Arial" panose="020B0604020202020204" pitchFamily="34" charset="0"/>
                <a:cs typeface="Arial" panose="020B0604020202020204" pitchFamily="34" charset="0"/>
              </a:rPr>
              <a:t> API</a:t>
            </a:r>
          </a:p>
          <a:p>
            <a:pPr marL="1085850" lvl="2" indent="-171450">
              <a:lnSpc>
                <a:spcPct val="150000"/>
              </a:lnSpc>
              <a:buFont typeface="Arial" panose="020B0604020202020204" pitchFamily="34" charset="0"/>
              <a:buChar char="•"/>
            </a:pPr>
            <a:r>
              <a:rPr lang="pt-PT" sz="1200" dirty="0" err="1">
                <a:solidFill>
                  <a:schemeClr val="tx1">
                    <a:lumMod val="65000"/>
                    <a:lumOff val="35000"/>
                  </a:schemeClr>
                </a:solidFill>
                <a:latin typeface="Arial" panose="020B0604020202020204" pitchFamily="34" charset="0"/>
                <a:cs typeface="Arial" panose="020B0604020202020204" pitchFamily="34" charset="0"/>
              </a:rPr>
              <a:t>Daily</a:t>
            </a:r>
            <a:r>
              <a:rPr lang="pt-PT" sz="1200" dirty="0">
                <a:solidFill>
                  <a:schemeClr val="tx1">
                    <a:lumMod val="65000"/>
                    <a:lumOff val="35000"/>
                  </a:schemeClr>
                </a:solidFill>
                <a:latin typeface="Arial" panose="020B0604020202020204" pitchFamily="34" charset="0"/>
                <a:cs typeface="Arial" panose="020B0604020202020204" pitchFamily="34" charset="0"/>
              </a:rPr>
              <a:t> </a:t>
            </a:r>
            <a:r>
              <a:rPr lang="pt-PT" sz="1200" dirty="0" err="1">
                <a:solidFill>
                  <a:schemeClr val="tx1">
                    <a:lumMod val="65000"/>
                    <a:lumOff val="35000"/>
                  </a:schemeClr>
                </a:solidFill>
                <a:latin typeface="Arial" panose="020B0604020202020204" pitchFamily="34" charset="0"/>
                <a:cs typeface="Arial" panose="020B0604020202020204" pitchFamily="34" charset="0"/>
              </a:rPr>
              <a:t>closing</a:t>
            </a:r>
            <a:r>
              <a:rPr lang="pt-PT" sz="1200" dirty="0">
                <a:solidFill>
                  <a:schemeClr val="tx1">
                    <a:lumMod val="65000"/>
                    <a:lumOff val="35000"/>
                  </a:schemeClr>
                </a:solidFill>
                <a:latin typeface="Arial" panose="020B0604020202020204" pitchFamily="34" charset="0"/>
                <a:cs typeface="Arial" panose="020B0604020202020204" pitchFamily="34" charset="0"/>
              </a:rPr>
              <a:t> </a:t>
            </a:r>
            <a:r>
              <a:rPr lang="pt-PT" sz="1200" dirty="0" err="1">
                <a:solidFill>
                  <a:schemeClr val="tx1">
                    <a:lumMod val="65000"/>
                    <a:lumOff val="35000"/>
                  </a:schemeClr>
                </a:solidFill>
                <a:latin typeface="Arial" panose="020B0604020202020204" pitchFamily="34" charset="0"/>
                <a:cs typeface="Arial" panose="020B0604020202020204" pitchFamily="34" charset="0"/>
              </a:rPr>
              <a:t>price</a:t>
            </a:r>
            <a:endParaRPr lang="pt-PT" sz="1200" dirty="0">
              <a:solidFill>
                <a:schemeClr val="tx1">
                  <a:lumMod val="65000"/>
                  <a:lumOff val="35000"/>
                </a:schemeClr>
              </a:solidFill>
              <a:latin typeface="Arial" panose="020B0604020202020204" pitchFamily="34" charset="0"/>
              <a:cs typeface="Arial" panose="020B0604020202020204" pitchFamily="34" charset="0"/>
            </a:endParaRPr>
          </a:p>
          <a:p>
            <a:pPr marL="1085850" lvl="2" indent="-171450">
              <a:lnSpc>
                <a:spcPct val="150000"/>
              </a:lnSpc>
              <a:buFont typeface="Arial" panose="020B0604020202020204" pitchFamily="34" charset="0"/>
              <a:buChar char="•"/>
            </a:pPr>
            <a:r>
              <a:rPr lang="pt-PT" sz="1200" dirty="0">
                <a:solidFill>
                  <a:schemeClr val="tx1">
                    <a:lumMod val="65000"/>
                    <a:lumOff val="35000"/>
                  </a:schemeClr>
                </a:solidFill>
                <a:latin typeface="Arial" panose="020B0604020202020204" pitchFamily="34" charset="0"/>
                <a:cs typeface="Arial" panose="020B0604020202020204" pitchFamily="34" charset="0"/>
              </a:rPr>
              <a:t>Date</a:t>
            </a:r>
          </a:p>
        </p:txBody>
      </p:sp>
      <p:sp>
        <p:nvSpPr>
          <p:cNvPr id="7" name="Retângulo 6">
            <a:extLst>
              <a:ext uri="{FF2B5EF4-FFF2-40B4-BE49-F238E27FC236}">
                <a16:creationId xmlns:a16="http://schemas.microsoft.com/office/drawing/2014/main" id="{BF73AD39-BEA7-4985-84D2-B6CD1E32EA9D}"/>
              </a:ext>
            </a:extLst>
          </p:cNvPr>
          <p:cNvSpPr/>
          <p:nvPr/>
        </p:nvSpPr>
        <p:spPr>
          <a:xfrm>
            <a:off x="5398753" y="1234910"/>
            <a:ext cx="6602167" cy="511934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8" name="Gráfico 7" descr="Sinal de Inserção para a Direita com preenchimento sólido">
            <a:extLst>
              <a:ext uri="{FF2B5EF4-FFF2-40B4-BE49-F238E27FC236}">
                <a16:creationId xmlns:a16="http://schemas.microsoft.com/office/drawing/2014/main" id="{8B1A8320-B220-4BAE-8309-09C48F87E3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6181" y="1592193"/>
            <a:ext cx="482170" cy="482170"/>
          </a:xfrm>
          <a:prstGeom prst="rect">
            <a:avLst/>
          </a:prstGeom>
        </p:spPr>
      </p:pic>
      <p:pic>
        <p:nvPicPr>
          <p:cNvPr id="2052" name="Picture 4" descr="Vue.js Conference - Amsterdam">
            <a:extLst>
              <a:ext uri="{FF2B5EF4-FFF2-40B4-BE49-F238E27FC236}">
                <a16:creationId xmlns:a16="http://schemas.microsoft.com/office/drawing/2014/main" id="{DF813DA9-8B06-4CDA-A243-E1F4BBD0B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7E6903C6-454E-4ECA-B374-B6D3EFAC3605}"/>
              </a:ext>
            </a:extLst>
          </p:cNvPr>
          <p:cNvPicPr>
            <a:picLocks noChangeAspect="1"/>
          </p:cNvPicPr>
          <p:nvPr/>
        </p:nvPicPr>
        <p:blipFill rotWithShape="1">
          <a:blip r:embed="rId5">
            <a:alphaModFix amt="85000"/>
          </a:blip>
          <a:srcRect l="26353" t="12836" r="35046" b="31242"/>
          <a:stretch/>
        </p:blipFill>
        <p:spPr>
          <a:xfrm>
            <a:off x="5515550" y="1276427"/>
            <a:ext cx="6229037" cy="4841105"/>
          </a:xfrm>
          <a:prstGeom prst="rect">
            <a:avLst/>
          </a:prstGeom>
        </p:spPr>
      </p:pic>
      <p:pic>
        <p:nvPicPr>
          <p:cNvPr id="3076" name="Picture 4" descr="Meet the Gecko | CoinGecko">
            <a:extLst>
              <a:ext uri="{FF2B5EF4-FFF2-40B4-BE49-F238E27FC236}">
                <a16:creationId xmlns:a16="http://schemas.microsoft.com/office/drawing/2014/main" id="{CC02483D-BC31-401B-9062-388DF6FE7C2F}"/>
              </a:ext>
            </a:extLst>
          </p:cNvPr>
          <p:cNvPicPr>
            <a:picLocks noChangeAspect="1" noChangeArrowheads="1"/>
          </p:cNvPicPr>
          <p:nvPr/>
        </p:nvPicPr>
        <p:blipFill>
          <a:blip r:embed="rId6">
            <a:alphaModFix amt="85000"/>
            <a:extLst>
              <a:ext uri="{28A0092B-C50C-407E-A947-70E740481C1C}">
                <a14:useLocalDpi xmlns:a14="http://schemas.microsoft.com/office/drawing/2010/main" val="0"/>
              </a:ext>
            </a:extLst>
          </a:blip>
          <a:srcRect/>
          <a:stretch>
            <a:fillRect/>
          </a:stretch>
        </p:blipFill>
        <p:spPr bwMode="auto">
          <a:xfrm>
            <a:off x="9091481" y="4049503"/>
            <a:ext cx="1715013" cy="2160917"/>
          </a:xfrm>
          <a:prstGeom prst="rect">
            <a:avLst/>
          </a:prstGeom>
          <a:noFill/>
          <a:extLst>
            <a:ext uri="{909E8E84-426E-40DD-AFC4-6F175D3DCCD1}">
              <a14:hiddenFill xmlns:a14="http://schemas.microsoft.com/office/drawing/2010/main">
                <a:solidFill>
                  <a:srgbClr val="FFFFFF"/>
                </a:solidFill>
              </a14:hiddenFill>
            </a:ext>
          </a:extLst>
        </p:spPr>
      </p:pic>
      <p:pic>
        <p:nvPicPr>
          <p:cNvPr id="10" name="Gráfico 9" descr="Sinal de Inserção para a Direita com preenchimento sólido">
            <a:extLst>
              <a:ext uri="{FF2B5EF4-FFF2-40B4-BE49-F238E27FC236}">
                <a16:creationId xmlns:a16="http://schemas.microsoft.com/office/drawing/2014/main" id="{4F859453-966F-4689-8390-DE91CC7F8D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8217" y="1592193"/>
            <a:ext cx="482170" cy="482170"/>
          </a:xfrm>
          <a:prstGeom prst="rect">
            <a:avLst/>
          </a:prstGeom>
        </p:spPr>
      </p:pic>
      <p:pic>
        <p:nvPicPr>
          <p:cNvPr id="11" name="Gráfico 10" descr="Sinal de Inserção para a Direita com preenchimento sólido">
            <a:extLst>
              <a:ext uri="{FF2B5EF4-FFF2-40B4-BE49-F238E27FC236}">
                <a16:creationId xmlns:a16="http://schemas.microsoft.com/office/drawing/2014/main" id="{4AFFDF45-2DB7-46EE-BA05-9DDC5DEBAE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6181" y="3884478"/>
            <a:ext cx="482170" cy="482170"/>
          </a:xfrm>
          <a:prstGeom prst="rect">
            <a:avLst/>
          </a:prstGeom>
        </p:spPr>
      </p:pic>
    </p:spTree>
    <p:extLst>
      <p:ext uri="{BB962C8B-B14F-4D97-AF65-F5344CB8AC3E}">
        <p14:creationId xmlns:p14="http://schemas.microsoft.com/office/powerpoint/2010/main" val="8416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CFCAB5-9900-4BB1-B88E-FF63589A7C1D}"/>
              </a:ext>
            </a:extLst>
          </p:cNvPr>
          <p:cNvSpPr/>
          <p:nvPr/>
        </p:nvSpPr>
        <p:spPr>
          <a:xfrm>
            <a:off x="509384" y="2026436"/>
            <a:ext cx="3930641" cy="342791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Marcador de Posição do Texto 3">
            <a:extLst>
              <a:ext uri="{FF2B5EF4-FFF2-40B4-BE49-F238E27FC236}">
                <a16:creationId xmlns:a16="http://schemas.microsoft.com/office/drawing/2014/main" id="{DDB3893E-524A-4535-B8B8-79B416C3687F}"/>
              </a:ext>
            </a:extLst>
          </p:cNvPr>
          <p:cNvSpPr txBox="1">
            <a:spLocks/>
          </p:cNvSpPr>
          <p:nvPr/>
        </p:nvSpPr>
        <p:spPr>
          <a:xfrm>
            <a:off x="509384" y="503748"/>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err="1">
                <a:solidFill>
                  <a:schemeClr val="tx1">
                    <a:lumMod val="65000"/>
                    <a:lumOff val="35000"/>
                  </a:schemeClr>
                </a:solidFill>
                <a:latin typeface="Arial" panose="020B0604020202020204" pitchFamily="34" charset="0"/>
                <a:cs typeface="Arial" panose="020B0604020202020204" pitchFamily="34" charset="0"/>
              </a:rPr>
              <a:t>Calculated</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Variables</a:t>
            </a:r>
            <a:endParaRPr lang="pt-PT" sz="2800" b="1" dirty="0">
              <a:solidFill>
                <a:schemeClr val="tx1">
                  <a:lumMod val="65000"/>
                  <a:lumOff val="35000"/>
                </a:schemeClr>
              </a:solidFill>
              <a:latin typeface="Arial" panose="020B0604020202020204" pitchFamily="34" charset="0"/>
              <a:cs typeface="Arial" panose="020B0604020202020204" pitchFamily="34" charset="0"/>
            </a:endParaRPr>
          </a:p>
          <a:p>
            <a:r>
              <a:rPr lang="en-US" sz="1400" b="1" i="1" dirty="0">
                <a:solidFill>
                  <a:schemeClr val="bg1">
                    <a:lumMod val="65000"/>
                  </a:schemeClr>
                </a:solidFill>
                <a:latin typeface="Arial" panose="020B0604020202020204" pitchFamily="34" charset="0"/>
                <a:cs typeface="Arial" panose="020B0604020202020204" pitchFamily="34" charset="0"/>
              </a:rPr>
              <a:t>“How do Elon Musk’s tweets influence crypto prices?”</a:t>
            </a:r>
            <a:endParaRPr lang="pt-PT" sz="2400" b="1" i="1" dirty="0">
              <a:solidFill>
                <a:schemeClr val="tx1"/>
              </a:solidFill>
              <a:latin typeface="Arial" panose="020B0604020202020204" pitchFamily="34" charset="0"/>
              <a:cs typeface="Arial" panose="020B0604020202020204" pitchFamily="34" charset="0"/>
            </a:endParaRPr>
          </a:p>
        </p:txBody>
      </p:sp>
      <p:sp>
        <p:nvSpPr>
          <p:cNvPr id="3" name="CaixaDeTexto 2">
            <a:extLst>
              <a:ext uri="{FF2B5EF4-FFF2-40B4-BE49-F238E27FC236}">
                <a16:creationId xmlns:a16="http://schemas.microsoft.com/office/drawing/2014/main" id="{15A7BF01-B684-4ECE-9601-50606D3C6920}"/>
              </a:ext>
            </a:extLst>
          </p:cNvPr>
          <p:cNvSpPr txBox="1"/>
          <p:nvPr/>
        </p:nvSpPr>
        <p:spPr>
          <a:xfrm>
            <a:off x="765483" y="2423241"/>
            <a:ext cx="3659780" cy="259731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pt-PT" sz="1400" b="1" dirty="0">
                <a:solidFill>
                  <a:schemeClr val="bg1"/>
                </a:solidFill>
                <a:latin typeface="Arial" panose="020B0604020202020204" pitchFamily="34" charset="0"/>
                <a:cs typeface="Arial" panose="020B0604020202020204" pitchFamily="34" charset="0"/>
              </a:rPr>
              <a:t>Tweets </a:t>
            </a:r>
            <a:r>
              <a:rPr lang="pt-PT" sz="1400" b="1" dirty="0" err="1">
                <a:solidFill>
                  <a:schemeClr val="bg1"/>
                </a:solidFill>
                <a:latin typeface="Arial" panose="020B0604020202020204" pitchFamily="34" charset="0"/>
                <a:cs typeface="Arial" panose="020B0604020202020204" pitchFamily="34" charset="0"/>
              </a:rPr>
              <a:t>reach</a:t>
            </a:r>
            <a:r>
              <a:rPr lang="pt-PT" sz="1400" b="1" dirty="0">
                <a:solidFill>
                  <a:schemeClr val="bg1"/>
                </a:solidFill>
                <a:latin typeface="Arial" panose="020B0604020202020204" pitchFamily="34" charset="0"/>
                <a:cs typeface="Arial" panose="020B0604020202020204" pitchFamily="34" charset="0"/>
              </a:rPr>
              <a:t> </a:t>
            </a:r>
          </a:p>
          <a:p>
            <a:pPr lvl="1">
              <a:lnSpc>
                <a:spcPct val="150000"/>
              </a:lnSpc>
            </a:pPr>
            <a:r>
              <a:rPr lang="pt-PT" sz="1200" dirty="0" err="1">
                <a:solidFill>
                  <a:schemeClr val="bg1"/>
                </a:solidFill>
                <a:latin typeface="Arial" panose="020B0604020202020204" pitchFamily="34" charset="0"/>
                <a:cs typeface="Arial" panose="020B0604020202020204" pitchFamily="34" charset="0"/>
              </a:rPr>
              <a:t>We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will</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label</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each</a:t>
            </a:r>
            <a:r>
              <a:rPr lang="pt-PT" sz="1200" dirty="0">
                <a:solidFill>
                  <a:schemeClr val="bg1"/>
                </a:solidFill>
                <a:latin typeface="Arial" panose="020B0604020202020204" pitchFamily="34" charset="0"/>
                <a:cs typeface="Arial" panose="020B0604020202020204" pitchFamily="34" charset="0"/>
              </a:rPr>
              <a:t> tweet </a:t>
            </a:r>
            <a:r>
              <a:rPr lang="pt-PT" sz="1200" dirty="0" err="1">
                <a:solidFill>
                  <a:schemeClr val="bg1"/>
                </a:solidFill>
                <a:latin typeface="Arial" panose="020B0604020202020204" pitchFamily="34" charset="0"/>
                <a:cs typeface="Arial" panose="020B0604020202020204" pitchFamily="34" charset="0"/>
              </a:rPr>
              <a:t>depending</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on</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the</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number</a:t>
            </a:r>
            <a:r>
              <a:rPr lang="pt-PT" sz="1200" dirty="0">
                <a:solidFill>
                  <a:schemeClr val="bg1"/>
                </a:solidFill>
                <a:latin typeface="Arial" panose="020B0604020202020204" pitchFamily="34" charset="0"/>
                <a:cs typeface="Arial" panose="020B0604020202020204" pitchFamily="34" charset="0"/>
              </a:rPr>
              <a:t> of </a:t>
            </a:r>
            <a:r>
              <a:rPr lang="pt-PT" sz="1200" dirty="0" err="1">
                <a:solidFill>
                  <a:schemeClr val="bg1"/>
                </a:solidFill>
                <a:latin typeface="Arial" panose="020B0604020202020204" pitchFamily="34" charset="0"/>
                <a:cs typeface="Arial" panose="020B0604020202020204" pitchFamily="34" charset="0"/>
              </a:rPr>
              <a:t>retweets</a:t>
            </a:r>
            <a:r>
              <a:rPr lang="pt-PT" sz="1200" dirty="0">
                <a:solidFill>
                  <a:schemeClr val="bg1"/>
                </a:solidFill>
                <a:latin typeface="Arial" panose="020B0604020202020204" pitchFamily="34" charset="0"/>
                <a:cs typeface="Arial" panose="020B0604020202020204" pitchFamily="34" charset="0"/>
              </a:rPr>
              <a:t>: </a:t>
            </a:r>
          </a:p>
          <a:p>
            <a:pPr marL="1085850" lvl="2" indent="-171450">
              <a:lnSpc>
                <a:spcPct val="150000"/>
              </a:lnSpc>
              <a:buFont typeface="Wingdings" panose="05000000000000000000" pitchFamily="2" charset="2"/>
              <a:buChar char="v"/>
            </a:pPr>
            <a:r>
              <a:rPr lang="pt-PT" sz="1200" dirty="0">
                <a:solidFill>
                  <a:schemeClr val="bg1"/>
                </a:solidFill>
                <a:latin typeface="Arial" panose="020B0604020202020204" pitchFamily="34" charset="0"/>
                <a:cs typeface="Arial" panose="020B0604020202020204" pitchFamily="34" charset="0"/>
              </a:rPr>
              <a:t>&lt;8k: </a:t>
            </a:r>
            <a:r>
              <a:rPr lang="pt-PT" sz="1200" dirty="0" err="1">
                <a:solidFill>
                  <a:schemeClr val="bg1"/>
                </a:solidFill>
                <a:latin typeface="Arial" panose="020B0604020202020204" pitchFamily="34" charset="0"/>
                <a:cs typeface="Arial" panose="020B0604020202020204" pitchFamily="34" charset="0"/>
              </a:rPr>
              <a:t>Very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Low</a:t>
            </a:r>
            <a:endParaRPr lang="pt-PT" sz="1200" dirty="0">
              <a:solidFill>
                <a:schemeClr val="bg1"/>
              </a:solidFill>
              <a:latin typeface="Arial" panose="020B0604020202020204" pitchFamily="34" charset="0"/>
              <a:cs typeface="Arial" panose="020B0604020202020204" pitchFamily="34" charset="0"/>
            </a:endParaRPr>
          </a:p>
          <a:p>
            <a:pPr marL="1085850" lvl="2" indent="-171450">
              <a:lnSpc>
                <a:spcPct val="150000"/>
              </a:lnSpc>
              <a:buFont typeface="Wingdings" panose="05000000000000000000" pitchFamily="2" charset="2"/>
              <a:buChar char="v"/>
            </a:pPr>
            <a:r>
              <a:rPr lang="pt-PT" sz="1200" dirty="0">
                <a:solidFill>
                  <a:schemeClr val="bg1"/>
                </a:solidFill>
                <a:latin typeface="Arial" panose="020B0604020202020204" pitchFamily="34" charset="0"/>
                <a:cs typeface="Arial" panose="020B0604020202020204" pitchFamily="34" charset="0"/>
              </a:rPr>
              <a:t>8k – 16k: </a:t>
            </a:r>
            <a:r>
              <a:rPr lang="pt-PT" sz="1200" dirty="0" err="1">
                <a:solidFill>
                  <a:schemeClr val="bg1"/>
                </a:solidFill>
                <a:latin typeface="Arial" panose="020B0604020202020204" pitchFamily="34" charset="0"/>
                <a:cs typeface="Arial" panose="020B0604020202020204" pitchFamily="34" charset="0"/>
              </a:rPr>
              <a:t>Low</a:t>
            </a:r>
            <a:endParaRPr lang="pt-PT" sz="1200" dirty="0">
              <a:solidFill>
                <a:schemeClr val="bg1"/>
              </a:solidFill>
              <a:latin typeface="Arial" panose="020B0604020202020204" pitchFamily="34" charset="0"/>
              <a:cs typeface="Arial" panose="020B0604020202020204" pitchFamily="34" charset="0"/>
            </a:endParaRPr>
          </a:p>
          <a:p>
            <a:pPr marL="1085850" lvl="2" indent="-171450">
              <a:lnSpc>
                <a:spcPct val="150000"/>
              </a:lnSpc>
              <a:buFont typeface="Wingdings" panose="05000000000000000000" pitchFamily="2" charset="2"/>
              <a:buChar char="v"/>
            </a:pPr>
            <a:r>
              <a:rPr lang="pt-PT" sz="1200" dirty="0">
                <a:solidFill>
                  <a:schemeClr val="bg1"/>
                </a:solidFill>
                <a:latin typeface="Arial" panose="020B0604020202020204" pitchFamily="34" charset="0"/>
                <a:cs typeface="Arial" panose="020B0604020202020204" pitchFamily="34" charset="0"/>
              </a:rPr>
              <a:t>16k – 60k: </a:t>
            </a:r>
            <a:r>
              <a:rPr lang="pt-PT" sz="1200" dirty="0" err="1">
                <a:solidFill>
                  <a:schemeClr val="bg1"/>
                </a:solidFill>
                <a:latin typeface="Arial" panose="020B0604020202020204" pitchFamily="34" charset="0"/>
                <a:cs typeface="Arial" panose="020B0604020202020204" pitchFamily="34" charset="0"/>
              </a:rPr>
              <a:t>Moderate</a:t>
            </a:r>
            <a:endParaRPr lang="pt-PT" sz="1200" dirty="0">
              <a:solidFill>
                <a:schemeClr val="bg1"/>
              </a:solidFill>
              <a:latin typeface="Arial" panose="020B0604020202020204" pitchFamily="34" charset="0"/>
              <a:cs typeface="Arial" panose="020B0604020202020204" pitchFamily="34" charset="0"/>
            </a:endParaRPr>
          </a:p>
          <a:p>
            <a:pPr marL="1085850" lvl="2" indent="-171450">
              <a:lnSpc>
                <a:spcPct val="150000"/>
              </a:lnSpc>
              <a:buFont typeface="Wingdings" panose="05000000000000000000" pitchFamily="2" charset="2"/>
              <a:buChar char="v"/>
            </a:pPr>
            <a:r>
              <a:rPr lang="pt-PT" sz="1200" dirty="0">
                <a:solidFill>
                  <a:schemeClr val="bg1"/>
                </a:solidFill>
                <a:latin typeface="Arial" panose="020B0604020202020204" pitchFamily="34" charset="0"/>
                <a:cs typeface="Arial" panose="020B0604020202020204" pitchFamily="34" charset="0"/>
              </a:rPr>
              <a:t>60k – 120k: </a:t>
            </a:r>
            <a:r>
              <a:rPr lang="pt-PT" sz="1200" dirty="0" err="1">
                <a:solidFill>
                  <a:schemeClr val="bg1"/>
                </a:solidFill>
                <a:latin typeface="Arial" panose="020B0604020202020204" pitchFamily="34" charset="0"/>
                <a:cs typeface="Arial" panose="020B0604020202020204" pitchFamily="34" charset="0"/>
              </a:rPr>
              <a:t>High</a:t>
            </a:r>
            <a:endParaRPr lang="pt-PT" sz="1200" dirty="0">
              <a:solidFill>
                <a:schemeClr val="bg1"/>
              </a:solidFill>
              <a:latin typeface="Arial" panose="020B0604020202020204" pitchFamily="34" charset="0"/>
              <a:cs typeface="Arial" panose="020B0604020202020204" pitchFamily="34" charset="0"/>
            </a:endParaRPr>
          </a:p>
          <a:p>
            <a:pPr marL="1085850" lvl="2" indent="-171450">
              <a:lnSpc>
                <a:spcPct val="150000"/>
              </a:lnSpc>
              <a:buFont typeface="Wingdings" panose="05000000000000000000" pitchFamily="2" charset="2"/>
              <a:buChar char="v"/>
            </a:pPr>
            <a:r>
              <a:rPr lang="pt-PT" sz="1200" dirty="0">
                <a:solidFill>
                  <a:schemeClr val="bg1"/>
                </a:solidFill>
                <a:latin typeface="Arial" panose="020B0604020202020204" pitchFamily="34" charset="0"/>
                <a:cs typeface="Arial" panose="020B0604020202020204" pitchFamily="34" charset="0"/>
              </a:rPr>
              <a:t>&gt;120k: </a:t>
            </a:r>
            <a:r>
              <a:rPr lang="pt-PT" sz="1200" dirty="0" err="1">
                <a:solidFill>
                  <a:schemeClr val="bg1"/>
                </a:solidFill>
                <a:latin typeface="Arial" panose="020B0604020202020204" pitchFamily="34" charset="0"/>
                <a:cs typeface="Arial" panose="020B0604020202020204" pitchFamily="34" charset="0"/>
              </a:rPr>
              <a:t>Very</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High</a:t>
            </a:r>
            <a:endParaRPr lang="pt-PT" sz="1200" dirty="0">
              <a:solidFill>
                <a:schemeClr val="bg1"/>
              </a:solidFill>
              <a:latin typeface="Arial" panose="020B0604020202020204" pitchFamily="34" charset="0"/>
              <a:cs typeface="Arial" panose="020B0604020202020204" pitchFamily="34" charset="0"/>
            </a:endParaRPr>
          </a:p>
          <a:p>
            <a:pPr marL="1085850" lvl="2" indent="-171450">
              <a:lnSpc>
                <a:spcPct val="150000"/>
              </a:lnSpc>
              <a:buFont typeface="Arial" panose="020B0604020202020204" pitchFamily="34" charset="0"/>
              <a:buChar char="•"/>
            </a:pPr>
            <a:endParaRPr lang="pt-PT" sz="1200" dirty="0">
              <a:solidFill>
                <a:schemeClr val="bg1"/>
              </a:solidFill>
              <a:latin typeface="Arial" panose="020B0604020202020204" pitchFamily="34" charset="0"/>
              <a:cs typeface="Arial" panose="020B0604020202020204" pitchFamily="34" charset="0"/>
            </a:endParaRPr>
          </a:p>
        </p:txBody>
      </p:sp>
      <p:pic>
        <p:nvPicPr>
          <p:cNvPr id="8" name="Gráfico 7" descr="Sinal de Inserção para a Direita com preenchimento sólido">
            <a:extLst>
              <a:ext uri="{FF2B5EF4-FFF2-40B4-BE49-F238E27FC236}">
                <a16:creationId xmlns:a16="http://schemas.microsoft.com/office/drawing/2014/main" id="{8B1A8320-B220-4BAE-8309-09C48F87E3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206" y="2391511"/>
            <a:ext cx="482170" cy="482170"/>
          </a:xfrm>
          <a:prstGeom prst="rect">
            <a:avLst/>
          </a:prstGeom>
        </p:spPr>
      </p:pic>
      <p:pic>
        <p:nvPicPr>
          <p:cNvPr id="2052" name="Picture 4" descr="Vue.js Conference - Amsterdam">
            <a:extLst>
              <a:ext uri="{FF2B5EF4-FFF2-40B4-BE49-F238E27FC236}">
                <a16:creationId xmlns:a16="http://schemas.microsoft.com/office/drawing/2014/main" id="{DF813DA9-8B06-4CDA-A243-E1F4BBD0B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8">
            <a:extLst>
              <a:ext uri="{FF2B5EF4-FFF2-40B4-BE49-F238E27FC236}">
                <a16:creationId xmlns:a16="http://schemas.microsoft.com/office/drawing/2014/main" id="{ABAA5E18-8E21-458B-A026-2105E4D66EB1}"/>
              </a:ext>
            </a:extLst>
          </p:cNvPr>
          <p:cNvSpPr/>
          <p:nvPr/>
        </p:nvSpPr>
        <p:spPr>
          <a:xfrm>
            <a:off x="7662153" y="2026436"/>
            <a:ext cx="3930641" cy="342791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CaixaDeTexto 9">
            <a:extLst>
              <a:ext uri="{FF2B5EF4-FFF2-40B4-BE49-F238E27FC236}">
                <a16:creationId xmlns:a16="http://schemas.microsoft.com/office/drawing/2014/main" id="{77B9DF0D-1A38-49C8-8474-3B499D8C6C92}"/>
              </a:ext>
            </a:extLst>
          </p:cNvPr>
          <p:cNvSpPr txBox="1"/>
          <p:nvPr/>
        </p:nvSpPr>
        <p:spPr>
          <a:xfrm>
            <a:off x="4773734" y="2391511"/>
            <a:ext cx="3333414" cy="121232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pt-PT" sz="1400" b="1" dirty="0" err="1">
                <a:solidFill>
                  <a:schemeClr val="tx1">
                    <a:lumMod val="65000"/>
                    <a:lumOff val="35000"/>
                  </a:schemeClr>
                </a:solidFill>
                <a:latin typeface="Arial" panose="020B0604020202020204" pitchFamily="34" charset="0"/>
                <a:cs typeface="Arial" panose="020B0604020202020204" pitchFamily="34" charset="0"/>
              </a:rPr>
              <a:t>Crypto</a:t>
            </a:r>
            <a:r>
              <a:rPr lang="pt-PT" sz="1400" b="1" dirty="0">
                <a:solidFill>
                  <a:schemeClr val="tx1">
                    <a:lumMod val="65000"/>
                    <a:lumOff val="35000"/>
                  </a:schemeClr>
                </a:solidFill>
                <a:latin typeface="Arial" panose="020B0604020202020204" pitchFamily="34" charset="0"/>
                <a:cs typeface="Arial" panose="020B0604020202020204" pitchFamily="34" charset="0"/>
              </a:rPr>
              <a:t> Price </a:t>
            </a:r>
            <a:r>
              <a:rPr lang="pt-PT" sz="1400" b="1" dirty="0" err="1">
                <a:solidFill>
                  <a:schemeClr val="tx1">
                    <a:lumMod val="65000"/>
                    <a:lumOff val="35000"/>
                  </a:schemeClr>
                </a:solidFill>
                <a:latin typeface="Arial" panose="020B0604020202020204" pitchFamily="34" charset="0"/>
                <a:cs typeface="Arial" panose="020B0604020202020204" pitchFamily="34" charset="0"/>
              </a:rPr>
              <a:t>Growth</a:t>
            </a:r>
            <a:r>
              <a:rPr lang="pt-PT" sz="1400" b="1" dirty="0">
                <a:solidFill>
                  <a:schemeClr val="tx1">
                    <a:lumMod val="65000"/>
                    <a:lumOff val="35000"/>
                  </a:schemeClr>
                </a:solidFill>
                <a:latin typeface="Arial" panose="020B0604020202020204" pitchFamily="34" charset="0"/>
                <a:cs typeface="Arial" panose="020B0604020202020204" pitchFamily="34" charset="0"/>
              </a:rPr>
              <a:t> </a:t>
            </a:r>
          </a:p>
          <a:p>
            <a:pPr marL="628650" lvl="1" indent="-171450">
              <a:lnSpc>
                <a:spcPct val="150000"/>
              </a:lnSpc>
              <a:buFont typeface="Arial" panose="020B0604020202020204" pitchFamily="34" charset="0"/>
              <a:buChar char="•"/>
            </a:pPr>
            <a:r>
              <a:rPr lang="pt-PT" sz="1200" dirty="0">
                <a:solidFill>
                  <a:schemeClr val="tx1">
                    <a:lumMod val="65000"/>
                    <a:lumOff val="35000"/>
                  </a:schemeClr>
                </a:solidFill>
                <a:latin typeface="Arial" panose="020B0604020202020204" pitchFamily="34" charset="0"/>
                <a:cs typeface="Arial" panose="020B0604020202020204" pitchFamily="34" charset="0"/>
              </a:rPr>
              <a:t>TD+1 = (Tweet </a:t>
            </a:r>
            <a:r>
              <a:rPr lang="pt-PT" sz="1200" dirty="0" err="1">
                <a:solidFill>
                  <a:schemeClr val="tx1">
                    <a:lumMod val="65000"/>
                    <a:lumOff val="35000"/>
                  </a:schemeClr>
                </a:solidFill>
                <a:latin typeface="Arial" panose="020B0604020202020204" pitchFamily="34" charset="0"/>
                <a:cs typeface="Arial" panose="020B0604020202020204" pitchFamily="34" charset="0"/>
              </a:rPr>
              <a:t>day</a:t>
            </a:r>
            <a:r>
              <a:rPr lang="pt-PT" sz="1200" dirty="0">
                <a:solidFill>
                  <a:schemeClr val="tx1">
                    <a:lumMod val="65000"/>
                    <a:lumOff val="35000"/>
                  </a:schemeClr>
                </a:solidFill>
                <a:latin typeface="Arial" panose="020B0604020202020204" pitchFamily="34" charset="0"/>
                <a:cs typeface="Arial" panose="020B0604020202020204" pitchFamily="34" charset="0"/>
              </a:rPr>
              <a:t> + 1)</a:t>
            </a:r>
          </a:p>
          <a:p>
            <a:pPr marL="628650" lvl="1" indent="-171450">
              <a:lnSpc>
                <a:spcPct val="150000"/>
              </a:lnSpc>
              <a:buFont typeface="Arial" panose="020B0604020202020204" pitchFamily="34" charset="0"/>
              <a:buChar char="•"/>
            </a:pPr>
            <a:r>
              <a:rPr lang="pt-PT" sz="1200" dirty="0">
                <a:solidFill>
                  <a:schemeClr val="tx1">
                    <a:lumMod val="65000"/>
                    <a:lumOff val="35000"/>
                  </a:schemeClr>
                </a:solidFill>
                <a:latin typeface="Arial" panose="020B0604020202020204" pitchFamily="34" charset="0"/>
                <a:cs typeface="Arial" panose="020B0604020202020204" pitchFamily="34" charset="0"/>
              </a:rPr>
              <a:t>TD+2 = (Tweet </a:t>
            </a:r>
            <a:r>
              <a:rPr lang="pt-PT" sz="1200" dirty="0" err="1">
                <a:solidFill>
                  <a:schemeClr val="tx1">
                    <a:lumMod val="65000"/>
                    <a:lumOff val="35000"/>
                  </a:schemeClr>
                </a:solidFill>
                <a:latin typeface="Arial" panose="020B0604020202020204" pitchFamily="34" charset="0"/>
                <a:cs typeface="Arial" panose="020B0604020202020204" pitchFamily="34" charset="0"/>
              </a:rPr>
              <a:t>day</a:t>
            </a:r>
            <a:r>
              <a:rPr lang="pt-PT" sz="1200" dirty="0">
                <a:solidFill>
                  <a:schemeClr val="tx1">
                    <a:lumMod val="65000"/>
                    <a:lumOff val="35000"/>
                  </a:schemeClr>
                </a:solidFill>
                <a:latin typeface="Arial" panose="020B0604020202020204" pitchFamily="34" charset="0"/>
                <a:cs typeface="Arial" panose="020B0604020202020204" pitchFamily="34" charset="0"/>
              </a:rPr>
              <a:t> + 2)</a:t>
            </a:r>
          </a:p>
          <a:p>
            <a:pPr marL="628650" lvl="1" indent="-171450">
              <a:lnSpc>
                <a:spcPct val="150000"/>
              </a:lnSpc>
              <a:buFont typeface="Arial" panose="020B0604020202020204" pitchFamily="34" charset="0"/>
              <a:buChar char="•"/>
            </a:pPr>
            <a:r>
              <a:rPr lang="pt-PT" sz="1200" dirty="0">
                <a:solidFill>
                  <a:schemeClr val="tx1">
                    <a:lumMod val="65000"/>
                    <a:lumOff val="35000"/>
                  </a:schemeClr>
                </a:solidFill>
                <a:latin typeface="Arial" panose="020B0604020202020204" pitchFamily="34" charset="0"/>
                <a:cs typeface="Arial" panose="020B0604020202020204" pitchFamily="34" charset="0"/>
              </a:rPr>
              <a:t>TD +3 = (Tweet </a:t>
            </a:r>
            <a:r>
              <a:rPr lang="pt-PT" sz="1200" dirty="0" err="1">
                <a:solidFill>
                  <a:schemeClr val="tx1">
                    <a:lumMod val="65000"/>
                    <a:lumOff val="35000"/>
                  </a:schemeClr>
                </a:solidFill>
                <a:latin typeface="Arial" panose="020B0604020202020204" pitchFamily="34" charset="0"/>
                <a:cs typeface="Arial" panose="020B0604020202020204" pitchFamily="34" charset="0"/>
              </a:rPr>
              <a:t>day</a:t>
            </a:r>
            <a:r>
              <a:rPr lang="pt-PT" sz="1200" dirty="0">
                <a:solidFill>
                  <a:schemeClr val="tx1">
                    <a:lumMod val="65000"/>
                    <a:lumOff val="35000"/>
                  </a:schemeClr>
                </a:solidFill>
                <a:latin typeface="Arial" panose="020B0604020202020204" pitchFamily="34" charset="0"/>
                <a:cs typeface="Arial" panose="020B0604020202020204" pitchFamily="34" charset="0"/>
              </a:rPr>
              <a:t> + 3)</a:t>
            </a:r>
          </a:p>
        </p:txBody>
      </p:sp>
      <p:pic>
        <p:nvPicPr>
          <p:cNvPr id="12" name="Gráfico 11" descr="Sinal de Inserção para a Direita com preenchimento sólido">
            <a:extLst>
              <a:ext uri="{FF2B5EF4-FFF2-40B4-BE49-F238E27FC236}">
                <a16:creationId xmlns:a16="http://schemas.microsoft.com/office/drawing/2014/main" id="{1BC117F5-C65E-4499-A53A-9B4A97700C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10773" y="2374888"/>
            <a:ext cx="482170" cy="482170"/>
          </a:xfrm>
          <a:prstGeom prst="rect">
            <a:avLst/>
          </a:prstGeom>
        </p:spPr>
      </p:pic>
      <p:sp>
        <p:nvSpPr>
          <p:cNvPr id="16" name="CaixaDeTexto 15">
            <a:extLst>
              <a:ext uri="{FF2B5EF4-FFF2-40B4-BE49-F238E27FC236}">
                <a16:creationId xmlns:a16="http://schemas.microsoft.com/office/drawing/2014/main" id="{517892A8-330C-48FF-B1DF-9050CC7227E8}"/>
              </a:ext>
            </a:extLst>
          </p:cNvPr>
          <p:cNvSpPr txBox="1"/>
          <p:nvPr/>
        </p:nvSpPr>
        <p:spPr>
          <a:xfrm>
            <a:off x="7861983" y="2374888"/>
            <a:ext cx="3630257" cy="2043316"/>
          </a:xfrm>
          <a:prstGeom prst="rect">
            <a:avLst/>
          </a:prstGeom>
          <a:noFill/>
        </p:spPr>
        <p:txBody>
          <a:bodyPr wrap="square">
            <a:spAutoFit/>
          </a:bodyPr>
          <a:lstStyle/>
          <a:p>
            <a:pPr marL="171450" indent="-171450">
              <a:lnSpc>
                <a:spcPct val="150000"/>
              </a:lnSpc>
              <a:buFont typeface="Arial" panose="020B0604020202020204" pitchFamily="34" charset="0"/>
              <a:buChar char="•"/>
            </a:pPr>
            <a:r>
              <a:rPr lang="pt-PT" sz="1400" b="1" dirty="0" err="1">
                <a:solidFill>
                  <a:schemeClr val="bg1"/>
                </a:solidFill>
                <a:latin typeface="Arial" panose="020B0604020202020204" pitchFamily="34" charset="0"/>
                <a:cs typeface="Arial" panose="020B0604020202020204" pitchFamily="34" charset="0"/>
              </a:rPr>
              <a:t>Crypto</a:t>
            </a:r>
            <a:r>
              <a:rPr lang="pt-PT" sz="1400" b="1" dirty="0">
                <a:solidFill>
                  <a:schemeClr val="bg1"/>
                </a:solidFill>
                <a:latin typeface="Arial" panose="020B0604020202020204" pitchFamily="34" charset="0"/>
                <a:cs typeface="Arial" panose="020B0604020202020204" pitchFamily="34" charset="0"/>
              </a:rPr>
              <a:t> Price </a:t>
            </a:r>
            <a:r>
              <a:rPr lang="pt-PT" sz="1400" b="1" dirty="0" err="1">
                <a:solidFill>
                  <a:schemeClr val="bg1"/>
                </a:solidFill>
                <a:latin typeface="Arial" panose="020B0604020202020204" pitchFamily="34" charset="0"/>
                <a:cs typeface="Arial" panose="020B0604020202020204" pitchFamily="34" charset="0"/>
              </a:rPr>
              <a:t>Growth</a:t>
            </a:r>
            <a:r>
              <a:rPr lang="pt-PT" sz="1400" b="1" dirty="0">
                <a:solidFill>
                  <a:schemeClr val="bg1"/>
                </a:solidFill>
                <a:latin typeface="Arial" panose="020B0604020202020204" pitchFamily="34" charset="0"/>
                <a:cs typeface="Arial" panose="020B0604020202020204" pitchFamily="34" charset="0"/>
              </a:rPr>
              <a:t> </a:t>
            </a:r>
            <a:r>
              <a:rPr lang="pt-PT" sz="1400" b="1" dirty="0" err="1">
                <a:solidFill>
                  <a:schemeClr val="bg1"/>
                </a:solidFill>
                <a:latin typeface="Arial" panose="020B0604020202020204" pitchFamily="34" charset="0"/>
                <a:cs typeface="Arial" panose="020B0604020202020204" pitchFamily="34" charset="0"/>
              </a:rPr>
              <a:t>Tendency</a:t>
            </a:r>
            <a:r>
              <a:rPr lang="pt-PT" sz="1400" b="1" dirty="0">
                <a:solidFill>
                  <a:schemeClr val="bg1"/>
                </a:solidFill>
                <a:latin typeface="Arial" panose="020B0604020202020204" pitchFamily="34" charset="0"/>
                <a:cs typeface="Arial" panose="020B0604020202020204" pitchFamily="34" charset="0"/>
              </a:rPr>
              <a:t> </a:t>
            </a:r>
          </a:p>
          <a:p>
            <a:pPr marL="628650" lvl="1" indent="-171450">
              <a:lnSpc>
                <a:spcPct val="150000"/>
              </a:lnSpc>
              <a:buFont typeface="Arial" panose="020B0604020202020204" pitchFamily="34" charset="0"/>
              <a:buChar char="•"/>
            </a:pPr>
            <a:r>
              <a:rPr lang="pt-PT" sz="1200" dirty="0">
                <a:solidFill>
                  <a:schemeClr val="bg1"/>
                </a:solidFill>
                <a:latin typeface="Arial" panose="020B0604020202020204" pitchFamily="34" charset="0"/>
                <a:cs typeface="Arial" panose="020B0604020202020204" pitchFamily="34" charset="0"/>
              </a:rPr>
              <a:t>5 </a:t>
            </a:r>
            <a:r>
              <a:rPr lang="pt-PT" sz="1200" dirty="0" err="1">
                <a:solidFill>
                  <a:schemeClr val="bg1"/>
                </a:solidFill>
                <a:latin typeface="Arial" panose="020B0604020202020204" pitchFamily="34" charset="0"/>
                <a:cs typeface="Arial" panose="020B0604020202020204" pitchFamily="34" charset="0"/>
              </a:rPr>
              <a:t>days</a:t>
            </a:r>
            <a:endParaRPr lang="pt-PT" sz="1200" dirty="0">
              <a:solidFill>
                <a:schemeClr val="bg1"/>
              </a:solidFill>
              <a:latin typeface="Arial" panose="020B0604020202020204" pitchFamily="34" charset="0"/>
              <a:cs typeface="Arial" panose="020B0604020202020204" pitchFamily="34" charset="0"/>
            </a:endParaRPr>
          </a:p>
          <a:p>
            <a:pPr marL="1085850" lvl="2" indent="-171450">
              <a:lnSpc>
                <a:spcPct val="150000"/>
              </a:lnSpc>
              <a:buFont typeface="Wingdings" panose="05000000000000000000" pitchFamily="2" charset="2"/>
              <a:buChar char="v"/>
            </a:pPr>
            <a:r>
              <a:rPr lang="pt-PT" sz="1200" dirty="0">
                <a:solidFill>
                  <a:schemeClr val="bg1"/>
                </a:solidFill>
                <a:latin typeface="Arial" panose="020B0604020202020204" pitchFamily="34" charset="0"/>
                <a:cs typeface="Arial" panose="020B0604020202020204" pitchFamily="34" charset="0"/>
              </a:rPr>
              <a:t>(Tweet </a:t>
            </a:r>
            <a:r>
              <a:rPr lang="pt-PT" sz="1200" dirty="0" err="1">
                <a:solidFill>
                  <a:schemeClr val="bg1"/>
                </a:solidFill>
                <a:latin typeface="Arial" panose="020B0604020202020204" pitchFamily="34" charset="0"/>
                <a:cs typeface="Arial" panose="020B0604020202020204" pitchFamily="34" charset="0"/>
              </a:rPr>
              <a:t>day</a:t>
            </a:r>
            <a:r>
              <a:rPr lang="pt-PT" sz="1200" dirty="0">
                <a:solidFill>
                  <a:schemeClr val="bg1"/>
                </a:solidFill>
                <a:latin typeface="Arial" panose="020B0604020202020204" pitchFamily="34" charset="0"/>
                <a:cs typeface="Arial" panose="020B0604020202020204" pitchFamily="34" charset="0"/>
              </a:rPr>
              <a:t> - 2) -&gt; (Tweet </a:t>
            </a:r>
            <a:r>
              <a:rPr lang="pt-PT" sz="1200" dirty="0" err="1">
                <a:solidFill>
                  <a:schemeClr val="bg1"/>
                </a:solidFill>
                <a:latin typeface="Arial" panose="020B0604020202020204" pitchFamily="34" charset="0"/>
                <a:cs typeface="Arial" panose="020B0604020202020204" pitchFamily="34" charset="0"/>
              </a:rPr>
              <a:t>day</a:t>
            </a:r>
            <a:r>
              <a:rPr lang="pt-PT" sz="1200" dirty="0">
                <a:solidFill>
                  <a:schemeClr val="bg1"/>
                </a:solidFill>
                <a:latin typeface="Arial" panose="020B0604020202020204" pitchFamily="34" charset="0"/>
                <a:cs typeface="Arial" panose="020B0604020202020204" pitchFamily="34" charset="0"/>
              </a:rPr>
              <a:t> + 2)</a:t>
            </a:r>
          </a:p>
          <a:p>
            <a:pPr marL="628650" lvl="1" indent="-171450">
              <a:lnSpc>
                <a:spcPct val="150000"/>
              </a:lnSpc>
              <a:buFont typeface="Arial" panose="020B0604020202020204" pitchFamily="34" charset="0"/>
              <a:buChar char="•"/>
            </a:pPr>
            <a:r>
              <a:rPr lang="pt-PT" sz="1200" dirty="0">
                <a:solidFill>
                  <a:schemeClr val="bg1"/>
                </a:solidFill>
                <a:latin typeface="Arial" panose="020B0604020202020204" pitchFamily="34" charset="0"/>
                <a:cs typeface="Arial" panose="020B0604020202020204" pitchFamily="34" charset="0"/>
              </a:rPr>
              <a:t>2 </a:t>
            </a:r>
            <a:r>
              <a:rPr lang="pt-PT" sz="1200" dirty="0" err="1">
                <a:solidFill>
                  <a:schemeClr val="bg1"/>
                </a:solidFill>
                <a:latin typeface="Arial" panose="020B0604020202020204" pitchFamily="34" charset="0"/>
                <a:cs typeface="Arial" panose="020B0604020202020204" pitchFamily="34" charset="0"/>
              </a:rPr>
              <a:t>days</a:t>
            </a:r>
            <a:r>
              <a:rPr lang="pt-PT" sz="1200" dirty="0">
                <a:solidFill>
                  <a:schemeClr val="bg1"/>
                </a:solidFill>
                <a:latin typeface="Arial" panose="020B0604020202020204" pitchFamily="34" charset="0"/>
                <a:cs typeface="Arial" panose="020B0604020202020204" pitchFamily="34" charset="0"/>
              </a:rPr>
              <a:t> prior</a:t>
            </a:r>
          </a:p>
          <a:p>
            <a:pPr marL="1085850" lvl="2" indent="-171450">
              <a:lnSpc>
                <a:spcPct val="150000"/>
              </a:lnSpc>
              <a:buFont typeface="Wingdings" panose="05000000000000000000" pitchFamily="2" charset="2"/>
              <a:buChar char="v"/>
            </a:pPr>
            <a:r>
              <a:rPr lang="pt-PT" sz="1200" dirty="0">
                <a:solidFill>
                  <a:schemeClr val="bg1"/>
                </a:solidFill>
                <a:latin typeface="Arial" panose="020B0604020202020204" pitchFamily="34" charset="0"/>
                <a:cs typeface="Arial" panose="020B0604020202020204" pitchFamily="34" charset="0"/>
              </a:rPr>
              <a:t>(Tweet </a:t>
            </a:r>
            <a:r>
              <a:rPr lang="pt-PT" sz="1200" dirty="0" err="1">
                <a:solidFill>
                  <a:schemeClr val="bg1"/>
                </a:solidFill>
                <a:latin typeface="Arial" panose="020B0604020202020204" pitchFamily="34" charset="0"/>
                <a:cs typeface="Arial" panose="020B0604020202020204" pitchFamily="34" charset="0"/>
              </a:rPr>
              <a:t>day</a:t>
            </a:r>
            <a:r>
              <a:rPr lang="pt-PT" sz="1200" dirty="0">
                <a:solidFill>
                  <a:schemeClr val="bg1"/>
                </a:solidFill>
                <a:latin typeface="Arial" panose="020B0604020202020204" pitchFamily="34" charset="0"/>
                <a:cs typeface="Arial" panose="020B0604020202020204" pitchFamily="34" charset="0"/>
              </a:rPr>
              <a:t> – 2) -&gt; Tweet </a:t>
            </a:r>
            <a:r>
              <a:rPr lang="pt-PT" sz="1200" dirty="0" err="1">
                <a:solidFill>
                  <a:schemeClr val="bg1"/>
                </a:solidFill>
                <a:latin typeface="Arial" panose="020B0604020202020204" pitchFamily="34" charset="0"/>
                <a:cs typeface="Arial" panose="020B0604020202020204" pitchFamily="34" charset="0"/>
              </a:rPr>
              <a:t>day</a:t>
            </a:r>
            <a:endParaRPr lang="pt-PT" sz="1200" dirty="0">
              <a:solidFill>
                <a:schemeClr val="bg1"/>
              </a:solidFill>
              <a:latin typeface="Arial" panose="020B0604020202020204" pitchFamily="34" charset="0"/>
              <a:cs typeface="Arial" panose="020B0604020202020204" pitchFamily="34" charset="0"/>
            </a:endParaRPr>
          </a:p>
          <a:p>
            <a:pPr marL="628650" lvl="1" indent="-171450">
              <a:lnSpc>
                <a:spcPct val="150000"/>
              </a:lnSpc>
              <a:buFont typeface="Arial" panose="020B0604020202020204" pitchFamily="34" charset="0"/>
              <a:buChar char="•"/>
            </a:pPr>
            <a:r>
              <a:rPr lang="pt-PT" sz="1200" dirty="0">
                <a:solidFill>
                  <a:schemeClr val="bg1"/>
                </a:solidFill>
                <a:latin typeface="Arial" panose="020B0604020202020204" pitchFamily="34" charset="0"/>
                <a:cs typeface="Arial" panose="020B0604020202020204" pitchFamily="34" charset="0"/>
              </a:rPr>
              <a:t>2 </a:t>
            </a:r>
            <a:r>
              <a:rPr lang="pt-PT" sz="1200" dirty="0" err="1">
                <a:solidFill>
                  <a:schemeClr val="bg1"/>
                </a:solidFill>
                <a:latin typeface="Arial" panose="020B0604020202020204" pitchFamily="34" charset="0"/>
                <a:cs typeface="Arial" panose="020B0604020202020204" pitchFamily="34" charset="0"/>
              </a:rPr>
              <a:t>days</a:t>
            </a:r>
            <a:r>
              <a:rPr lang="pt-PT" sz="1200" dirty="0">
                <a:solidFill>
                  <a:schemeClr val="bg1"/>
                </a:solidFill>
                <a:latin typeface="Arial" panose="020B0604020202020204" pitchFamily="34" charset="0"/>
                <a:cs typeface="Arial" panose="020B0604020202020204" pitchFamily="34" charset="0"/>
              </a:rPr>
              <a:t> </a:t>
            </a:r>
            <a:r>
              <a:rPr lang="pt-PT" sz="1200" dirty="0" err="1">
                <a:solidFill>
                  <a:schemeClr val="bg1"/>
                </a:solidFill>
                <a:latin typeface="Arial" panose="020B0604020202020204" pitchFamily="34" charset="0"/>
                <a:cs typeface="Arial" panose="020B0604020202020204" pitchFamily="34" charset="0"/>
              </a:rPr>
              <a:t>after</a:t>
            </a:r>
            <a:endParaRPr lang="pt-PT" sz="1200" dirty="0">
              <a:solidFill>
                <a:schemeClr val="bg1"/>
              </a:solidFill>
              <a:latin typeface="Arial" panose="020B0604020202020204" pitchFamily="34" charset="0"/>
              <a:cs typeface="Arial" panose="020B0604020202020204" pitchFamily="34" charset="0"/>
            </a:endParaRPr>
          </a:p>
          <a:p>
            <a:pPr marL="1085850" lvl="2" indent="-171450">
              <a:lnSpc>
                <a:spcPct val="150000"/>
              </a:lnSpc>
              <a:buFont typeface="Wingdings" panose="05000000000000000000" pitchFamily="2" charset="2"/>
              <a:buChar char="v"/>
            </a:pPr>
            <a:r>
              <a:rPr lang="pt-PT" sz="1200" dirty="0">
                <a:solidFill>
                  <a:schemeClr val="bg1"/>
                </a:solidFill>
                <a:latin typeface="Arial" panose="020B0604020202020204" pitchFamily="34" charset="0"/>
                <a:cs typeface="Arial" panose="020B0604020202020204" pitchFamily="34" charset="0"/>
              </a:rPr>
              <a:t>Tweet </a:t>
            </a:r>
            <a:r>
              <a:rPr lang="pt-PT" sz="1200" dirty="0" err="1">
                <a:solidFill>
                  <a:schemeClr val="bg1"/>
                </a:solidFill>
                <a:latin typeface="Arial" panose="020B0604020202020204" pitchFamily="34" charset="0"/>
                <a:cs typeface="Arial" panose="020B0604020202020204" pitchFamily="34" charset="0"/>
              </a:rPr>
              <a:t>day</a:t>
            </a:r>
            <a:r>
              <a:rPr lang="pt-PT" sz="1200" dirty="0">
                <a:solidFill>
                  <a:schemeClr val="bg1"/>
                </a:solidFill>
                <a:latin typeface="Arial" panose="020B0604020202020204" pitchFamily="34" charset="0"/>
                <a:cs typeface="Arial" panose="020B0604020202020204" pitchFamily="34" charset="0"/>
              </a:rPr>
              <a:t> -&gt; (Tweet </a:t>
            </a:r>
            <a:r>
              <a:rPr lang="pt-PT" sz="1200" dirty="0" err="1">
                <a:solidFill>
                  <a:schemeClr val="bg1"/>
                </a:solidFill>
                <a:latin typeface="Arial" panose="020B0604020202020204" pitchFamily="34" charset="0"/>
                <a:cs typeface="Arial" panose="020B0604020202020204" pitchFamily="34" charset="0"/>
              </a:rPr>
              <a:t>day</a:t>
            </a:r>
            <a:r>
              <a:rPr lang="pt-PT" sz="1200" dirty="0">
                <a:solidFill>
                  <a:schemeClr val="bg1"/>
                </a:solidFill>
                <a:latin typeface="Arial" panose="020B0604020202020204" pitchFamily="34" charset="0"/>
                <a:cs typeface="Arial" panose="020B0604020202020204" pitchFamily="34" charset="0"/>
              </a:rPr>
              <a:t> + 2)</a:t>
            </a:r>
          </a:p>
        </p:txBody>
      </p:sp>
      <p:pic>
        <p:nvPicPr>
          <p:cNvPr id="17" name="Gráfico 16" descr="Sinal de Inserção para a Direita com preenchimento sólido">
            <a:extLst>
              <a:ext uri="{FF2B5EF4-FFF2-40B4-BE49-F238E27FC236}">
                <a16:creationId xmlns:a16="http://schemas.microsoft.com/office/drawing/2014/main" id="{92FF0ED6-7EC7-4337-8292-C475EDB637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2889" y="2369935"/>
            <a:ext cx="482170" cy="482170"/>
          </a:xfrm>
          <a:prstGeom prst="rect">
            <a:avLst/>
          </a:prstGeom>
        </p:spPr>
      </p:pic>
    </p:spTree>
    <p:extLst>
      <p:ext uri="{BB962C8B-B14F-4D97-AF65-F5344CB8AC3E}">
        <p14:creationId xmlns:p14="http://schemas.microsoft.com/office/powerpoint/2010/main" val="268968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lon Musk's Top Tweets on Bitcoin and Other Cryptocurrencies">
            <a:extLst>
              <a:ext uri="{FF2B5EF4-FFF2-40B4-BE49-F238E27FC236}">
                <a16:creationId xmlns:a16="http://schemas.microsoft.com/office/drawing/2014/main" id="{1D4D1B68-8E30-429C-813D-B9F84C3D7ED1}"/>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6" t="-2637" r="4231" b="2637"/>
          <a:stretch/>
        </p:blipFill>
        <p:spPr bwMode="auto">
          <a:xfrm>
            <a:off x="-1" y="-221589"/>
            <a:ext cx="12192001" cy="7079589"/>
          </a:xfrm>
          <a:prstGeom prst="rect">
            <a:avLst/>
          </a:prstGeom>
          <a:noFill/>
        </p:spPr>
      </p:pic>
      <p:sp>
        <p:nvSpPr>
          <p:cNvPr id="4" name="Retângulo 3">
            <a:extLst>
              <a:ext uri="{FF2B5EF4-FFF2-40B4-BE49-F238E27FC236}">
                <a16:creationId xmlns:a16="http://schemas.microsoft.com/office/drawing/2014/main" id="{31A53AA4-5F3C-45A1-AF05-03BA6EAB1DD3}"/>
              </a:ext>
            </a:extLst>
          </p:cNvPr>
          <p:cNvSpPr/>
          <p:nvPr/>
        </p:nvSpPr>
        <p:spPr>
          <a:xfrm>
            <a:off x="-2" y="-58723"/>
            <a:ext cx="12192000" cy="6916723"/>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
        <p:nvSpPr>
          <p:cNvPr id="3" name="CaixaDeTexto 2">
            <a:extLst>
              <a:ext uri="{FF2B5EF4-FFF2-40B4-BE49-F238E27FC236}">
                <a16:creationId xmlns:a16="http://schemas.microsoft.com/office/drawing/2014/main" id="{CBF2C63C-1606-451A-BE9A-469964AADB88}"/>
              </a:ext>
            </a:extLst>
          </p:cNvPr>
          <p:cNvSpPr txBox="1"/>
          <p:nvPr/>
        </p:nvSpPr>
        <p:spPr>
          <a:xfrm>
            <a:off x="2443111" y="1568367"/>
            <a:ext cx="7305773" cy="4493538"/>
          </a:xfrm>
          <a:prstGeom prst="rect">
            <a:avLst/>
          </a:prstGeom>
          <a:noFill/>
        </p:spPr>
        <p:txBody>
          <a:bodyPr wrap="square" rtlCol="0">
            <a:spAutoFit/>
          </a:bodyPr>
          <a:lstStyle/>
          <a:p>
            <a:pPr algn="ctr"/>
            <a:r>
              <a:rPr lang="pt-PT" sz="16600" b="1" dirty="0">
                <a:solidFill>
                  <a:schemeClr val="bg1">
                    <a:lumMod val="95000"/>
                  </a:schemeClr>
                </a:solidFill>
                <a:latin typeface="Arial" panose="020B0604020202020204" pitchFamily="34" charset="0"/>
                <a:cs typeface="Arial" panose="020B0604020202020204" pitchFamily="34" charset="0"/>
              </a:rPr>
              <a:t>02</a:t>
            </a:r>
          </a:p>
          <a:p>
            <a:pPr algn="ctr"/>
            <a:r>
              <a:rPr lang="pt-PT" sz="6000" b="1" dirty="0" err="1">
                <a:solidFill>
                  <a:schemeClr val="bg1">
                    <a:lumMod val="95000"/>
                  </a:schemeClr>
                </a:solidFill>
                <a:latin typeface="Arial" panose="020B0604020202020204" pitchFamily="34" charset="0"/>
                <a:cs typeface="Arial" panose="020B0604020202020204" pitchFamily="34" charset="0"/>
              </a:rPr>
              <a:t>Crypto</a:t>
            </a:r>
            <a:r>
              <a:rPr lang="pt-PT" sz="6000" b="1" dirty="0">
                <a:solidFill>
                  <a:schemeClr val="bg1">
                    <a:lumMod val="95000"/>
                  </a:schemeClr>
                </a:solidFill>
                <a:latin typeface="Arial" panose="020B0604020202020204" pitchFamily="34" charset="0"/>
                <a:cs typeface="Arial" panose="020B0604020202020204" pitchFamily="34" charset="0"/>
              </a:rPr>
              <a:t> </a:t>
            </a:r>
            <a:r>
              <a:rPr lang="pt-PT" sz="6000" b="1" dirty="0" err="1">
                <a:solidFill>
                  <a:schemeClr val="bg1">
                    <a:lumMod val="95000"/>
                  </a:schemeClr>
                </a:solidFill>
                <a:latin typeface="Arial" panose="020B0604020202020204" pitchFamily="34" charset="0"/>
                <a:cs typeface="Arial" panose="020B0604020202020204" pitchFamily="34" charset="0"/>
              </a:rPr>
              <a:t>Prices</a:t>
            </a:r>
            <a:r>
              <a:rPr lang="pt-PT" sz="6000" b="1" dirty="0">
                <a:solidFill>
                  <a:schemeClr val="bg1">
                    <a:lumMod val="95000"/>
                  </a:schemeClr>
                </a:solidFill>
                <a:latin typeface="Arial" panose="020B0604020202020204" pitchFamily="34" charset="0"/>
                <a:cs typeface="Arial" panose="020B0604020202020204" pitchFamily="34" charset="0"/>
              </a:rPr>
              <a:t> &amp; </a:t>
            </a:r>
            <a:r>
              <a:rPr lang="pt-PT" sz="6000" b="1" dirty="0" err="1">
                <a:solidFill>
                  <a:schemeClr val="bg1">
                    <a:lumMod val="95000"/>
                  </a:schemeClr>
                </a:solidFill>
                <a:latin typeface="Arial" panose="020B0604020202020204" pitchFamily="34" charset="0"/>
                <a:cs typeface="Arial" panose="020B0604020202020204" pitchFamily="34" charset="0"/>
              </a:rPr>
              <a:t>Elon</a:t>
            </a:r>
            <a:r>
              <a:rPr lang="pt-PT" sz="6000" b="1" dirty="0">
                <a:solidFill>
                  <a:schemeClr val="bg1">
                    <a:lumMod val="95000"/>
                  </a:schemeClr>
                </a:solidFill>
                <a:latin typeface="Arial" panose="020B0604020202020204" pitchFamily="34" charset="0"/>
                <a:cs typeface="Arial" panose="020B0604020202020204" pitchFamily="34" charset="0"/>
              </a:rPr>
              <a:t> </a:t>
            </a:r>
            <a:r>
              <a:rPr lang="pt-PT" sz="6000" b="1" dirty="0" err="1">
                <a:solidFill>
                  <a:schemeClr val="bg1">
                    <a:lumMod val="95000"/>
                  </a:schemeClr>
                </a:solidFill>
                <a:latin typeface="Arial" panose="020B0604020202020204" pitchFamily="34" charset="0"/>
                <a:cs typeface="Arial" panose="020B0604020202020204" pitchFamily="34" charset="0"/>
              </a:rPr>
              <a:t>Musk’s</a:t>
            </a:r>
            <a:r>
              <a:rPr lang="pt-PT" sz="6000" b="1" dirty="0">
                <a:solidFill>
                  <a:schemeClr val="bg1">
                    <a:lumMod val="95000"/>
                  </a:schemeClr>
                </a:solidFill>
                <a:latin typeface="Arial" panose="020B0604020202020204" pitchFamily="34" charset="0"/>
                <a:cs typeface="Arial" panose="020B0604020202020204" pitchFamily="34" charset="0"/>
              </a:rPr>
              <a:t> tweets</a:t>
            </a:r>
          </a:p>
        </p:txBody>
      </p:sp>
    </p:spTree>
    <p:extLst>
      <p:ext uri="{BB962C8B-B14F-4D97-AF65-F5344CB8AC3E}">
        <p14:creationId xmlns:p14="http://schemas.microsoft.com/office/powerpoint/2010/main" val="350465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o Texto 3">
            <a:extLst>
              <a:ext uri="{FF2B5EF4-FFF2-40B4-BE49-F238E27FC236}">
                <a16:creationId xmlns:a16="http://schemas.microsoft.com/office/drawing/2014/main" id="{A6AAE0D2-B52B-454B-96E3-FF717B081EB4}"/>
              </a:ext>
            </a:extLst>
          </p:cNvPr>
          <p:cNvSpPr txBox="1">
            <a:spLocks/>
          </p:cNvSpPr>
          <p:nvPr/>
        </p:nvSpPr>
        <p:spPr>
          <a:xfrm>
            <a:off x="509384" y="513175"/>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a:solidFill>
                  <a:schemeClr val="tx1">
                    <a:lumMod val="65000"/>
                    <a:lumOff val="35000"/>
                  </a:schemeClr>
                </a:solidFill>
                <a:latin typeface="Arial" panose="020B0604020202020204" pitchFamily="34" charset="0"/>
                <a:cs typeface="Arial" panose="020B0604020202020204" pitchFamily="34" charset="0"/>
              </a:rPr>
              <a:t>Bitcoin </a:t>
            </a:r>
            <a:r>
              <a:rPr lang="pt-PT" sz="2800" b="1" dirty="0" err="1">
                <a:solidFill>
                  <a:schemeClr val="tx1">
                    <a:lumMod val="65000"/>
                    <a:lumOff val="35000"/>
                  </a:schemeClr>
                </a:solidFill>
                <a:latin typeface="Arial" panose="020B0604020202020204" pitchFamily="34" charset="0"/>
                <a:cs typeface="Arial" panose="020B0604020202020204" pitchFamily="34" charset="0"/>
              </a:rPr>
              <a:t>price</a:t>
            </a:r>
            <a:r>
              <a:rPr lang="pt-PT" sz="2800" b="1" dirty="0">
                <a:solidFill>
                  <a:schemeClr val="tx1">
                    <a:lumMod val="65000"/>
                    <a:lumOff val="35000"/>
                  </a:schemeClr>
                </a:solidFill>
                <a:latin typeface="Arial" panose="020B0604020202020204" pitchFamily="34" charset="0"/>
                <a:cs typeface="Arial" panose="020B0604020202020204" pitchFamily="34" charset="0"/>
              </a:rPr>
              <a:t> &amp; </a:t>
            </a:r>
            <a:r>
              <a:rPr lang="pt-PT" sz="2800" b="1" dirty="0" err="1">
                <a:solidFill>
                  <a:schemeClr val="tx1">
                    <a:lumMod val="65000"/>
                    <a:lumOff val="35000"/>
                  </a:schemeClr>
                </a:solidFill>
                <a:latin typeface="Arial" panose="020B0604020202020204" pitchFamily="34" charset="0"/>
                <a:cs typeface="Arial" panose="020B0604020202020204" pitchFamily="34" charset="0"/>
              </a:rPr>
              <a:t>Elon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Musk’s</a:t>
            </a:r>
            <a:r>
              <a:rPr lang="pt-PT" sz="2800" b="1" dirty="0">
                <a:solidFill>
                  <a:schemeClr val="tx1">
                    <a:lumMod val="65000"/>
                    <a:lumOff val="35000"/>
                  </a:schemeClr>
                </a:solidFill>
                <a:latin typeface="Arial" panose="020B0604020202020204" pitchFamily="34" charset="0"/>
                <a:cs typeface="Arial" panose="020B0604020202020204" pitchFamily="34" charset="0"/>
              </a:rPr>
              <a:t> tweets </a:t>
            </a:r>
          </a:p>
          <a:p>
            <a:r>
              <a:rPr lang="en-US" sz="1400" b="1" i="1" dirty="0">
                <a:solidFill>
                  <a:schemeClr val="bg1">
                    <a:lumMod val="65000"/>
                  </a:schemeClr>
                </a:solidFill>
                <a:latin typeface="Arial" panose="020B0604020202020204" pitchFamily="34" charset="0"/>
                <a:cs typeface="Arial" panose="020B0604020202020204" pitchFamily="34" charset="0"/>
              </a:rPr>
              <a:t>“How do Elon Musk’s tweets influence crypto prices?”</a:t>
            </a:r>
            <a:endParaRPr lang="pt-PT" sz="2400" b="1" dirty="0">
              <a:solidFill>
                <a:schemeClr val="tx1"/>
              </a:solidFill>
              <a:latin typeface="Arial" panose="020B0604020202020204" pitchFamily="34" charset="0"/>
              <a:cs typeface="Arial" panose="020B0604020202020204" pitchFamily="34" charset="0"/>
            </a:endParaRPr>
          </a:p>
        </p:txBody>
      </p:sp>
      <p:sp>
        <p:nvSpPr>
          <p:cNvPr id="8" name="Retângulo 7">
            <a:extLst>
              <a:ext uri="{FF2B5EF4-FFF2-40B4-BE49-F238E27FC236}">
                <a16:creationId xmlns:a16="http://schemas.microsoft.com/office/drawing/2014/main" id="{790DC605-02E5-40D8-BFE3-6E56AF61CC96}"/>
              </a:ext>
            </a:extLst>
          </p:cNvPr>
          <p:cNvSpPr/>
          <p:nvPr/>
        </p:nvSpPr>
        <p:spPr>
          <a:xfrm>
            <a:off x="509385" y="5031853"/>
            <a:ext cx="11491536" cy="13129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a:extLst>
              <a:ext uri="{FF2B5EF4-FFF2-40B4-BE49-F238E27FC236}">
                <a16:creationId xmlns:a16="http://schemas.microsoft.com/office/drawing/2014/main" id="{0894899B-13C6-41BA-A92A-C875859A18E4}"/>
              </a:ext>
            </a:extLst>
          </p:cNvPr>
          <p:cNvSpPr/>
          <p:nvPr/>
        </p:nvSpPr>
        <p:spPr>
          <a:xfrm>
            <a:off x="509385" y="1234910"/>
            <a:ext cx="11491536" cy="510991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4" descr="Vue.js Conference - Amsterdam">
            <a:extLst>
              <a:ext uri="{FF2B5EF4-FFF2-40B4-BE49-F238E27FC236}">
                <a16:creationId xmlns:a16="http://schemas.microsoft.com/office/drawing/2014/main" id="{51BDD2C7-1B0B-40F8-8F5E-DCD736D87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DA1EE0E3-F363-4AD8-AA9F-094F01C5EE31}"/>
              </a:ext>
            </a:extLst>
          </p:cNvPr>
          <p:cNvSpPr txBox="1"/>
          <p:nvPr/>
        </p:nvSpPr>
        <p:spPr>
          <a:xfrm>
            <a:off x="658373" y="5178671"/>
            <a:ext cx="10875254" cy="11661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From 2018 to 2021, Elon Musk has mentioned bitcoin in his tweets a couple of times per year;</a:t>
            </a:r>
          </a:p>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From 2021 to 2022, there was a high number of tweets related to Bitcoin. During this period, we can also see that the Bitcoin price presented high fluctuations (+300% and -50% during this year);</a:t>
            </a:r>
          </a:p>
          <a:p>
            <a:pPr algn="just">
              <a:lnSpc>
                <a:spcPct val="150000"/>
              </a:lnSpc>
            </a:pPr>
            <a:endParaRPr lang="pt-PT" sz="1200" dirty="0">
              <a:solidFill>
                <a:schemeClr val="bg1"/>
              </a:solidFill>
              <a:latin typeface="Arial" panose="020B0604020202020204" pitchFamily="34" charset="0"/>
              <a:cs typeface="Arial" panose="020B0604020202020204" pitchFamily="34" charset="0"/>
            </a:endParaRPr>
          </a:p>
        </p:txBody>
      </p:sp>
      <p:pic>
        <p:nvPicPr>
          <p:cNvPr id="10" name="Imagem 9">
            <a:extLst>
              <a:ext uri="{FF2B5EF4-FFF2-40B4-BE49-F238E27FC236}">
                <a16:creationId xmlns:a16="http://schemas.microsoft.com/office/drawing/2014/main" id="{114C570E-C44E-40D3-A260-4EFC5C68C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812" y="1379394"/>
            <a:ext cx="7670375" cy="3586866"/>
          </a:xfrm>
          <a:prstGeom prst="rect">
            <a:avLst/>
          </a:prstGeom>
        </p:spPr>
      </p:pic>
      <p:sp>
        <p:nvSpPr>
          <p:cNvPr id="18" name="Retângulo 17">
            <a:extLst>
              <a:ext uri="{FF2B5EF4-FFF2-40B4-BE49-F238E27FC236}">
                <a16:creationId xmlns:a16="http://schemas.microsoft.com/office/drawing/2014/main" id="{67F0D0EB-E704-4DF6-A411-D6CF8DCD64E8}"/>
              </a:ext>
            </a:extLst>
          </p:cNvPr>
          <p:cNvSpPr/>
          <p:nvPr/>
        </p:nvSpPr>
        <p:spPr>
          <a:xfrm>
            <a:off x="9907570" y="4364610"/>
            <a:ext cx="188536" cy="75415"/>
          </a:xfrm>
          <a:prstGeom prst="rect">
            <a:avLst/>
          </a:prstGeom>
          <a:solidFill>
            <a:srgbClr val="287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A1694EFE-EFA4-4778-87D4-25E31AB7147D}"/>
              </a:ext>
            </a:extLst>
          </p:cNvPr>
          <p:cNvSpPr/>
          <p:nvPr/>
        </p:nvSpPr>
        <p:spPr>
          <a:xfrm>
            <a:off x="9907570" y="4539332"/>
            <a:ext cx="188536" cy="75415"/>
          </a:xfrm>
          <a:prstGeom prst="rect">
            <a:avLst/>
          </a:prstGeom>
          <a:solidFill>
            <a:srgbClr val="FF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9" name="Agrupar 18">
            <a:extLst>
              <a:ext uri="{FF2B5EF4-FFF2-40B4-BE49-F238E27FC236}">
                <a16:creationId xmlns:a16="http://schemas.microsoft.com/office/drawing/2014/main" id="{5C30A8E1-E46D-44A6-B2E0-285951E519F8}"/>
              </a:ext>
            </a:extLst>
          </p:cNvPr>
          <p:cNvGrpSpPr/>
          <p:nvPr/>
        </p:nvGrpSpPr>
        <p:grpSpPr>
          <a:xfrm>
            <a:off x="9907570" y="4311402"/>
            <a:ext cx="2733773" cy="369332"/>
            <a:chOff x="9907570" y="4311402"/>
            <a:chExt cx="2733773" cy="369332"/>
          </a:xfrm>
        </p:grpSpPr>
        <p:sp>
          <p:nvSpPr>
            <p:cNvPr id="13" name="CaixaDeTexto 12">
              <a:extLst>
                <a:ext uri="{FF2B5EF4-FFF2-40B4-BE49-F238E27FC236}">
                  <a16:creationId xmlns:a16="http://schemas.microsoft.com/office/drawing/2014/main" id="{33ACC484-B7E7-4E08-B5B4-6E024D38AA2F}"/>
                </a:ext>
              </a:extLst>
            </p:cNvPr>
            <p:cNvSpPr txBox="1"/>
            <p:nvPr/>
          </p:nvSpPr>
          <p:spPr>
            <a:xfrm>
              <a:off x="10096106" y="4311402"/>
              <a:ext cx="2545237" cy="369332"/>
            </a:xfrm>
            <a:prstGeom prst="rect">
              <a:avLst/>
            </a:prstGeom>
            <a:noFill/>
          </p:spPr>
          <p:txBody>
            <a:bodyPr wrap="square" rtlCol="0">
              <a:spAutoFit/>
            </a:bodyPr>
            <a:lstStyle/>
            <a:p>
              <a:r>
                <a:rPr lang="pt-PT" sz="900" b="1" dirty="0">
                  <a:solidFill>
                    <a:schemeClr val="bg1">
                      <a:lumMod val="50000"/>
                    </a:schemeClr>
                  </a:solidFill>
                </a:rPr>
                <a:t>Bitcoin </a:t>
              </a:r>
              <a:r>
                <a:rPr lang="pt-PT" sz="900" b="1" dirty="0" err="1">
                  <a:solidFill>
                    <a:schemeClr val="bg1">
                      <a:lumMod val="50000"/>
                    </a:schemeClr>
                  </a:solidFill>
                </a:rPr>
                <a:t>price</a:t>
              </a:r>
              <a:endParaRPr lang="pt-PT" sz="900" b="1" dirty="0">
                <a:solidFill>
                  <a:schemeClr val="bg1">
                    <a:lumMod val="50000"/>
                  </a:schemeClr>
                </a:solidFill>
              </a:endParaRPr>
            </a:p>
            <a:p>
              <a:r>
                <a:rPr lang="pt-PT" sz="900" b="1" dirty="0" err="1">
                  <a:solidFill>
                    <a:schemeClr val="bg1">
                      <a:lumMod val="50000"/>
                    </a:schemeClr>
                  </a:solidFill>
                </a:rPr>
                <a:t>Elon</a:t>
              </a:r>
              <a:r>
                <a:rPr lang="pt-PT" sz="900" b="1" dirty="0">
                  <a:solidFill>
                    <a:schemeClr val="bg1">
                      <a:lumMod val="50000"/>
                    </a:schemeClr>
                  </a:solidFill>
                </a:rPr>
                <a:t> </a:t>
              </a:r>
              <a:r>
                <a:rPr lang="pt-PT" sz="900" b="1" dirty="0" err="1">
                  <a:solidFill>
                    <a:schemeClr val="bg1">
                      <a:lumMod val="50000"/>
                    </a:schemeClr>
                  </a:solidFill>
                </a:rPr>
                <a:t>Musk’s</a:t>
              </a:r>
              <a:r>
                <a:rPr lang="pt-PT" sz="900" b="1" dirty="0">
                  <a:solidFill>
                    <a:schemeClr val="bg1">
                      <a:lumMod val="50000"/>
                    </a:schemeClr>
                  </a:solidFill>
                </a:rPr>
                <a:t> tweets</a:t>
              </a:r>
            </a:p>
          </p:txBody>
        </p:sp>
        <p:sp>
          <p:nvSpPr>
            <p:cNvPr id="21" name="Retângulo 20">
              <a:extLst>
                <a:ext uri="{FF2B5EF4-FFF2-40B4-BE49-F238E27FC236}">
                  <a16:creationId xmlns:a16="http://schemas.microsoft.com/office/drawing/2014/main" id="{41E7186A-97BA-4819-8105-9DE4865F9405}"/>
                </a:ext>
              </a:extLst>
            </p:cNvPr>
            <p:cNvSpPr/>
            <p:nvPr/>
          </p:nvSpPr>
          <p:spPr>
            <a:xfrm>
              <a:off x="9907570" y="4357178"/>
              <a:ext cx="188536" cy="75415"/>
            </a:xfrm>
            <a:prstGeom prst="rect">
              <a:avLst/>
            </a:prstGeom>
            <a:solidFill>
              <a:srgbClr val="287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tângulo 21">
              <a:extLst>
                <a:ext uri="{FF2B5EF4-FFF2-40B4-BE49-F238E27FC236}">
                  <a16:creationId xmlns:a16="http://schemas.microsoft.com/office/drawing/2014/main" id="{D42C3ABF-F309-43C5-AC95-1063A2808B02}"/>
                </a:ext>
              </a:extLst>
            </p:cNvPr>
            <p:cNvSpPr/>
            <p:nvPr/>
          </p:nvSpPr>
          <p:spPr>
            <a:xfrm>
              <a:off x="9907570" y="4531900"/>
              <a:ext cx="188536" cy="75415"/>
            </a:xfrm>
            <a:prstGeom prst="rect">
              <a:avLst/>
            </a:prstGeom>
            <a:solidFill>
              <a:srgbClr val="FF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pic>
        <p:nvPicPr>
          <p:cNvPr id="14" name="Gráfico 13" descr="Sinal de Inserção para a Direita com preenchimento sólido">
            <a:extLst>
              <a:ext uri="{FF2B5EF4-FFF2-40B4-BE49-F238E27FC236}">
                <a16:creationId xmlns:a16="http://schemas.microsoft.com/office/drawing/2014/main" id="{ED555F91-6EBF-40E1-AF5E-5C49BD35F4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519" y="5460987"/>
            <a:ext cx="367930" cy="367930"/>
          </a:xfrm>
          <a:prstGeom prst="rect">
            <a:avLst/>
          </a:prstGeom>
        </p:spPr>
      </p:pic>
      <p:pic>
        <p:nvPicPr>
          <p:cNvPr id="15" name="Gráfico 14" descr="Sinal de Inserção para a Direita com preenchimento sólido">
            <a:extLst>
              <a:ext uri="{FF2B5EF4-FFF2-40B4-BE49-F238E27FC236}">
                <a16:creationId xmlns:a16="http://schemas.microsoft.com/office/drawing/2014/main" id="{C9C19ED3-EC1F-485E-AE1D-FB39D808C2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519" y="5183988"/>
            <a:ext cx="367930" cy="367930"/>
          </a:xfrm>
          <a:prstGeom prst="rect">
            <a:avLst/>
          </a:prstGeom>
        </p:spPr>
      </p:pic>
    </p:spTree>
    <p:extLst>
      <p:ext uri="{BB962C8B-B14F-4D97-AF65-F5344CB8AC3E}">
        <p14:creationId xmlns:p14="http://schemas.microsoft.com/office/powerpoint/2010/main" val="17155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o Texto 3">
            <a:extLst>
              <a:ext uri="{FF2B5EF4-FFF2-40B4-BE49-F238E27FC236}">
                <a16:creationId xmlns:a16="http://schemas.microsoft.com/office/drawing/2014/main" id="{A6AAE0D2-B52B-454B-96E3-FF717B081EB4}"/>
              </a:ext>
            </a:extLst>
          </p:cNvPr>
          <p:cNvSpPr txBox="1">
            <a:spLocks/>
          </p:cNvSpPr>
          <p:nvPr/>
        </p:nvSpPr>
        <p:spPr>
          <a:xfrm>
            <a:off x="509384" y="513175"/>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err="1">
                <a:solidFill>
                  <a:schemeClr val="tx1">
                    <a:lumMod val="65000"/>
                    <a:lumOff val="35000"/>
                  </a:schemeClr>
                </a:solidFill>
                <a:latin typeface="Arial" panose="020B0604020202020204" pitchFamily="34" charset="0"/>
                <a:cs typeface="Arial" panose="020B0604020202020204" pitchFamily="34" charset="0"/>
              </a:rPr>
              <a:t>Ethereum</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price</a:t>
            </a:r>
            <a:r>
              <a:rPr lang="pt-PT" sz="2800" b="1" dirty="0">
                <a:solidFill>
                  <a:schemeClr val="tx1">
                    <a:lumMod val="65000"/>
                    <a:lumOff val="35000"/>
                  </a:schemeClr>
                </a:solidFill>
                <a:latin typeface="Arial" panose="020B0604020202020204" pitchFamily="34" charset="0"/>
                <a:cs typeface="Arial" panose="020B0604020202020204" pitchFamily="34" charset="0"/>
              </a:rPr>
              <a:t> &amp; </a:t>
            </a:r>
            <a:r>
              <a:rPr lang="pt-PT" sz="2800" b="1" dirty="0" err="1">
                <a:solidFill>
                  <a:schemeClr val="tx1">
                    <a:lumMod val="65000"/>
                    <a:lumOff val="35000"/>
                  </a:schemeClr>
                </a:solidFill>
                <a:latin typeface="Arial" panose="020B0604020202020204" pitchFamily="34" charset="0"/>
                <a:cs typeface="Arial" panose="020B0604020202020204" pitchFamily="34" charset="0"/>
              </a:rPr>
              <a:t>Elon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Musk’s</a:t>
            </a:r>
            <a:r>
              <a:rPr lang="pt-PT" sz="2800" b="1" dirty="0">
                <a:solidFill>
                  <a:schemeClr val="tx1">
                    <a:lumMod val="65000"/>
                    <a:lumOff val="35000"/>
                  </a:schemeClr>
                </a:solidFill>
                <a:latin typeface="Arial" panose="020B0604020202020204" pitchFamily="34" charset="0"/>
                <a:cs typeface="Arial" panose="020B0604020202020204" pitchFamily="34" charset="0"/>
              </a:rPr>
              <a:t> tweets </a:t>
            </a:r>
          </a:p>
          <a:p>
            <a:r>
              <a:rPr lang="en-US" sz="1400" b="1" i="1" dirty="0">
                <a:solidFill>
                  <a:schemeClr val="bg1">
                    <a:lumMod val="65000"/>
                  </a:schemeClr>
                </a:solidFill>
                <a:latin typeface="Arial" panose="020B0604020202020204" pitchFamily="34" charset="0"/>
                <a:cs typeface="Arial" panose="020B0604020202020204" pitchFamily="34" charset="0"/>
              </a:rPr>
              <a:t>“How do Elon Musk’s tweets influence crypto prices?”</a:t>
            </a:r>
            <a:endParaRPr lang="pt-PT" sz="2400" b="1" dirty="0">
              <a:solidFill>
                <a:schemeClr val="tx1"/>
              </a:solidFill>
              <a:latin typeface="Arial" panose="020B0604020202020204" pitchFamily="34" charset="0"/>
              <a:cs typeface="Arial" panose="020B0604020202020204" pitchFamily="34" charset="0"/>
            </a:endParaRPr>
          </a:p>
        </p:txBody>
      </p:sp>
      <p:sp>
        <p:nvSpPr>
          <p:cNvPr id="8" name="Retângulo 7">
            <a:extLst>
              <a:ext uri="{FF2B5EF4-FFF2-40B4-BE49-F238E27FC236}">
                <a16:creationId xmlns:a16="http://schemas.microsoft.com/office/drawing/2014/main" id="{790DC605-02E5-40D8-BFE3-6E56AF61CC96}"/>
              </a:ext>
            </a:extLst>
          </p:cNvPr>
          <p:cNvSpPr/>
          <p:nvPr/>
        </p:nvSpPr>
        <p:spPr>
          <a:xfrm>
            <a:off x="509385" y="5031853"/>
            <a:ext cx="11491536" cy="13129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a:extLst>
              <a:ext uri="{FF2B5EF4-FFF2-40B4-BE49-F238E27FC236}">
                <a16:creationId xmlns:a16="http://schemas.microsoft.com/office/drawing/2014/main" id="{0894899B-13C6-41BA-A92A-C875859A18E4}"/>
              </a:ext>
            </a:extLst>
          </p:cNvPr>
          <p:cNvSpPr/>
          <p:nvPr/>
        </p:nvSpPr>
        <p:spPr>
          <a:xfrm>
            <a:off x="509385" y="1234910"/>
            <a:ext cx="11491536" cy="510991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4" descr="Vue.js Conference - Amsterdam">
            <a:extLst>
              <a:ext uri="{FF2B5EF4-FFF2-40B4-BE49-F238E27FC236}">
                <a16:creationId xmlns:a16="http://schemas.microsoft.com/office/drawing/2014/main" id="{51BDD2C7-1B0B-40F8-8F5E-DCD736D87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4DD15BE9-F690-4A8B-8B8A-C2FCFB0E6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815" y="1349767"/>
            <a:ext cx="7684369" cy="3550900"/>
          </a:xfrm>
          <a:prstGeom prst="rect">
            <a:avLst/>
          </a:prstGeom>
        </p:spPr>
      </p:pic>
      <p:sp>
        <p:nvSpPr>
          <p:cNvPr id="10" name="CaixaDeTexto 9">
            <a:extLst>
              <a:ext uri="{FF2B5EF4-FFF2-40B4-BE49-F238E27FC236}">
                <a16:creationId xmlns:a16="http://schemas.microsoft.com/office/drawing/2014/main" id="{36C7ABF1-05D9-4C60-8213-D27D14472830}"/>
              </a:ext>
            </a:extLst>
          </p:cNvPr>
          <p:cNvSpPr txBox="1"/>
          <p:nvPr/>
        </p:nvSpPr>
        <p:spPr>
          <a:xfrm>
            <a:off x="658373" y="5178671"/>
            <a:ext cx="10875254" cy="8891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Comparing to the Bitcoin chart, Ethereum has been less mentioned on twitter by Elon Musk; </a:t>
            </a:r>
          </a:p>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From 2018 to 2021, Elon Musk has mentioned Ethereum in his tweets a couple of times per year;</a:t>
            </a:r>
          </a:p>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From 2021 to 2022, Ethereum was only mentioned 2 times. The first time was after a big positive move and the second after a negative move.</a:t>
            </a:r>
          </a:p>
        </p:txBody>
      </p:sp>
      <p:grpSp>
        <p:nvGrpSpPr>
          <p:cNvPr id="13" name="Agrupar 12">
            <a:extLst>
              <a:ext uri="{FF2B5EF4-FFF2-40B4-BE49-F238E27FC236}">
                <a16:creationId xmlns:a16="http://schemas.microsoft.com/office/drawing/2014/main" id="{09053C08-8AF4-4D86-B01A-6818DDB49647}"/>
              </a:ext>
            </a:extLst>
          </p:cNvPr>
          <p:cNvGrpSpPr/>
          <p:nvPr/>
        </p:nvGrpSpPr>
        <p:grpSpPr>
          <a:xfrm>
            <a:off x="9907570" y="4311402"/>
            <a:ext cx="2733773" cy="369332"/>
            <a:chOff x="9907570" y="4311402"/>
            <a:chExt cx="2733773" cy="369332"/>
          </a:xfrm>
        </p:grpSpPr>
        <p:sp>
          <p:nvSpPr>
            <p:cNvPr id="14" name="CaixaDeTexto 13">
              <a:extLst>
                <a:ext uri="{FF2B5EF4-FFF2-40B4-BE49-F238E27FC236}">
                  <a16:creationId xmlns:a16="http://schemas.microsoft.com/office/drawing/2014/main" id="{2A66CDE7-B007-4AB8-85F1-795BD1A653EC}"/>
                </a:ext>
              </a:extLst>
            </p:cNvPr>
            <p:cNvSpPr txBox="1"/>
            <p:nvPr/>
          </p:nvSpPr>
          <p:spPr>
            <a:xfrm>
              <a:off x="10096106" y="4311402"/>
              <a:ext cx="2545237" cy="369332"/>
            </a:xfrm>
            <a:prstGeom prst="rect">
              <a:avLst/>
            </a:prstGeom>
            <a:noFill/>
          </p:spPr>
          <p:txBody>
            <a:bodyPr wrap="square" rtlCol="0">
              <a:spAutoFit/>
            </a:bodyPr>
            <a:lstStyle/>
            <a:p>
              <a:r>
                <a:rPr lang="pt-PT" sz="900" b="1" dirty="0" err="1">
                  <a:solidFill>
                    <a:schemeClr val="bg1">
                      <a:lumMod val="50000"/>
                    </a:schemeClr>
                  </a:solidFill>
                </a:rPr>
                <a:t>Ethereum</a:t>
              </a:r>
              <a:r>
                <a:rPr lang="pt-PT" sz="900" b="1" dirty="0">
                  <a:solidFill>
                    <a:schemeClr val="bg1">
                      <a:lumMod val="50000"/>
                    </a:schemeClr>
                  </a:solidFill>
                </a:rPr>
                <a:t> </a:t>
              </a:r>
              <a:r>
                <a:rPr lang="pt-PT" sz="900" b="1" dirty="0" err="1">
                  <a:solidFill>
                    <a:schemeClr val="bg1">
                      <a:lumMod val="50000"/>
                    </a:schemeClr>
                  </a:solidFill>
                </a:rPr>
                <a:t>price</a:t>
              </a:r>
              <a:endParaRPr lang="pt-PT" sz="900" b="1" dirty="0">
                <a:solidFill>
                  <a:schemeClr val="bg1">
                    <a:lumMod val="50000"/>
                  </a:schemeClr>
                </a:solidFill>
              </a:endParaRPr>
            </a:p>
            <a:p>
              <a:r>
                <a:rPr lang="pt-PT" sz="900" b="1" dirty="0" err="1">
                  <a:solidFill>
                    <a:schemeClr val="bg1">
                      <a:lumMod val="50000"/>
                    </a:schemeClr>
                  </a:solidFill>
                </a:rPr>
                <a:t>Elon</a:t>
              </a:r>
              <a:r>
                <a:rPr lang="pt-PT" sz="900" b="1" dirty="0">
                  <a:solidFill>
                    <a:schemeClr val="bg1">
                      <a:lumMod val="50000"/>
                    </a:schemeClr>
                  </a:solidFill>
                </a:rPr>
                <a:t> </a:t>
              </a:r>
              <a:r>
                <a:rPr lang="pt-PT" sz="900" b="1" dirty="0" err="1">
                  <a:solidFill>
                    <a:schemeClr val="bg1">
                      <a:lumMod val="50000"/>
                    </a:schemeClr>
                  </a:solidFill>
                </a:rPr>
                <a:t>Musk’s</a:t>
              </a:r>
              <a:r>
                <a:rPr lang="pt-PT" sz="900" b="1" dirty="0">
                  <a:solidFill>
                    <a:schemeClr val="bg1">
                      <a:lumMod val="50000"/>
                    </a:schemeClr>
                  </a:solidFill>
                </a:rPr>
                <a:t> tweets</a:t>
              </a:r>
            </a:p>
          </p:txBody>
        </p:sp>
        <p:sp>
          <p:nvSpPr>
            <p:cNvPr id="15" name="Retângulo 14">
              <a:extLst>
                <a:ext uri="{FF2B5EF4-FFF2-40B4-BE49-F238E27FC236}">
                  <a16:creationId xmlns:a16="http://schemas.microsoft.com/office/drawing/2014/main" id="{23B23DA5-3F63-49C0-8A44-F2C04D1DF561}"/>
                </a:ext>
              </a:extLst>
            </p:cNvPr>
            <p:cNvSpPr/>
            <p:nvPr/>
          </p:nvSpPr>
          <p:spPr>
            <a:xfrm>
              <a:off x="9907570" y="4357178"/>
              <a:ext cx="188536" cy="75415"/>
            </a:xfrm>
            <a:prstGeom prst="rect">
              <a:avLst/>
            </a:prstGeom>
            <a:solidFill>
              <a:srgbClr val="287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15">
              <a:extLst>
                <a:ext uri="{FF2B5EF4-FFF2-40B4-BE49-F238E27FC236}">
                  <a16:creationId xmlns:a16="http://schemas.microsoft.com/office/drawing/2014/main" id="{03B95595-0323-4B51-9863-1389DDE3C285}"/>
                </a:ext>
              </a:extLst>
            </p:cNvPr>
            <p:cNvSpPr/>
            <p:nvPr/>
          </p:nvSpPr>
          <p:spPr>
            <a:xfrm>
              <a:off x="9907570" y="4531900"/>
              <a:ext cx="188536" cy="75415"/>
            </a:xfrm>
            <a:prstGeom prst="rect">
              <a:avLst/>
            </a:prstGeom>
            <a:solidFill>
              <a:srgbClr val="FF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pic>
        <p:nvPicPr>
          <p:cNvPr id="12" name="Gráfico 11" descr="Sinal de Inserção para a Direita com preenchimento sólido">
            <a:extLst>
              <a:ext uri="{FF2B5EF4-FFF2-40B4-BE49-F238E27FC236}">
                <a16:creationId xmlns:a16="http://schemas.microsoft.com/office/drawing/2014/main" id="{5F2C5BF0-BCBC-4D0B-8D70-5ED6054F3A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519" y="5746507"/>
            <a:ext cx="367930" cy="367930"/>
          </a:xfrm>
          <a:prstGeom prst="rect">
            <a:avLst/>
          </a:prstGeom>
        </p:spPr>
      </p:pic>
      <p:pic>
        <p:nvPicPr>
          <p:cNvPr id="17" name="Gráfico 16" descr="Sinal de Inserção para a Direita com preenchimento sólido">
            <a:extLst>
              <a:ext uri="{FF2B5EF4-FFF2-40B4-BE49-F238E27FC236}">
                <a16:creationId xmlns:a16="http://schemas.microsoft.com/office/drawing/2014/main" id="{B2F57383-7400-46B3-BE10-3EC1309140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519" y="5460987"/>
            <a:ext cx="367930" cy="367930"/>
          </a:xfrm>
          <a:prstGeom prst="rect">
            <a:avLst/>
          </a:prstGeom>
        </p:spPr>
      </p:pic>
      <p:pic>
        <p:nvPicPr>
          <p:cNvPr id="18" name="Gráfico 17" descr="Sinal de Inserção para a Direita com preenchimento sólido">
            <a:extLst>
              <a:ext uri="{FF2B5EF4-FFF2-40B4-BE49-F238E27FC236}">
                <a16:creationId xmlns:a16="http://schemas.microsoft.com/office/drawing/2014/main" id="{AAFF45CF-E7EB-4C81-B858-31901EA9BE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519" y="5183988"/>
            <a:ext cx="367930" cy="367930"/>
          </a:xfrm>
          <a:prstGeom prst="rect">
            <a:avLst/>
          </a:prstGeom>
        </p:spPr>
      </p:pic>
    </p:spTree>
    <p:extLst>
      <p:ext uri="{BB962C8B-B14F-4D97-AF65-F5344CB8AC3E}">
        <p14:creationId xmlns:p14="http://schemas.microsoft.com/office/powerpoint/2010/main" val="34692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o Texto 3">
            <a:extLst>
              <a:ext uri="{FF2B5EF4-FFF2-40B4-BE49-F238E27FC236}">
                <a16:creationId xmlns:a16="http://schemas.microsoft.com/office/drawing/2014/main" id="{A6AAE0D2-B52B-454B-96E3-FF717B081EB4}"/>
              </a:ext>
            </a:extLst>
          </p:cNvPr>
          <p:cNvSpPr txBox="1">
            <a:spLocks/>
          </p:cNvSpPr>
          <p:nvPr/>
        </p:nvSpPr>
        <p:spPr>
          <a:xfrm>
            <a:off x="509384" y="513175"/>
            <a:ext cx="11173231" cy="590550"/>
          </a:xfrm>
          <a:prstGeom prst="rect">
            <a:avLst/>
          </a:prstGeom>
        </p:spPr>
        <p:txBody>
          <a:bodyPr vert="horz" lIns="91440" tIns="45720" rIns="91440" bIns="45720" rtlCol="0" anchor="ct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2800" b="1" dirty="0" err="1">
                <a:solidFill>
                  <a:schemeClr val="tx1">
                    <a:lumMod val="65000"/>
                    <a:lumOff val="35000"/>
                  </a:schemeClr>
                </a:solidFill>
                <a:latin typeface="Arial" panose="020B0604020202020204" pitchFamily="34" charset="0"/>
                <a:cs typeface="Arial" panose="020B0604020202020204" pitchFamily="34" charset="0"/>
              </a:rPr>
              <a:t>Dogecoin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price</a:t>
            </a:r>
            <a:r>
              <a:rPr lang="pt-PT" sz="2800" b="1" dirty="0">
                <a:solidFill>
                  <a:schemeClr val="tx1">
                    <a:lumMod val="65000"/>
                    <a:lumOff val="35000"/>
                  </a:schemeClr>
                </a:solidFill>
                <a:latin typeface="Arial" panose="020B0604020202020204" pitchFamily="34" charset="0"/>
                <a:cs typeface="Arial" panose="020B0604020202020204" pitchFamily="34" charset="0"/>
              </a:rPr>
              <a:t> &amp; </a:t>
            </a:r>
            <a:r>
              <a:rPr lang="pt-PT" sz="2800" b="1" dirty="0" err="1">
                <a:solidFill>
                  <a:schemeClr val="tx1">
                    <a:lumMod val="65000"/>
                    <a:lumOff val="35000"/>
                  </a:schemeClr>
                </a:solidFill>
                <a:latin typeface="Arial" panose="020B0604020202020204" pitchFamily="34" charset="0"/>
                <a:cs typeface="Arial" panose="020B0604020202020204" pitchFamily="34" charset="0"/>
              </a:rPr>
              <a:t>Elon</a:t>
            </a:r>
            <a:r>
              <a:rPr lang="pt-PT" sz="2800" b="1" dirty="0">
                <a:solidFill>
                  <a:schemeClr val="tx1">
                    <a:lumMod val="65000"/>
                    <a:lumOff val="35000"/>
                  </a:schemeClr>
                </a:solidFill>
                <a:latin typeface="Arial" panose="020B0604020202020204" pitchFamily="34" charset="0"/>
                <a:cs typeface="Arial" panose="020B0604020202020204" pitchFamily="34" charset="0"/>
              </a:rPr>
              <a:t> </a:t>
            </a:r>
            <a:r>
              <a:rPr lang="pt-PT" sz="2800" b="1" dirty="0" err="1">
                <a:solidFill>
                  <a:schemeClr val="tx1">
                    <a:lumMod val="65000"/>
                    <a:lumOff val="35000"/>
                  </a:schemeClr>
                </a:solidFill>
                <a:latin typeface="Arial" panose="020B0604020202020204" pitchFamily="34" charset="0"/>
                <a:cs typeface="Arial" panose="020B0604020202020204" pitchFamily="34" charset="0"/>
              </a:rPr>
              <a:t>Musk’s</a:t>
            </a:r>
            <a:r>
              <a:rPr lang="pt-PT" sz="2800" b="1" dirty="0">
                <a:solidFill>
                  <a:schemeClr val="tx1">
                    <a:lumMod val="65000"/>
                    <a:lumOff val="35000"/>
                  </a:schemeClr>
                </a:solidFill>
                <a:latin typeface="Arial" panose="020B0604020202020204" pitchFamily="34" charset="0"/>
                <a:cs typeface="Arial" panose="020B0604020202020204" pitchFamily="34" charset="0"/>
              </a:rPr>
              <a:t> tweets</a:t>
            </a:r>
          </a:p>
          <a:p>
            <a:r>
              <a:rPr lang="en-US" sz="1400" b="1" i="1" dirty="0">
                <a:solidFill>
                  <a:schemeClr val="bg1">
                    <a:lumMod val="65000"/>
                  </a:schemeClr>
                </a:solidFill>
                <a:latin typeface="Arial" panose="020B0604020202020204" pitchFamily="34" charset="0"/>
                <a:cs typeface="Arial" panose="020B0604020202020204" pitchFamily="34" charset="0"/>
              </a:rPr>
              <a:t>“How do Elon Musk’s tweets influence crypto prices?”</a:t>
            </a:r>
            <a:endParaRPr lang="pt-PT" sz="2400" b="1" dirty="0">
              <a:solidFill>
                <a:schemeClr val="tx1"/>
              </a:solidFill>
              <a:latin typeface="Arial" panose="020B0604020202020204" pitchFamily="34" charset="0"/>
              <a:cs typeface="Arial" panose="020B0604020202020204" pitchFamily="34" charset="0"/>
            </a:endParaRPr>
          </a:p>
        </p:txBody>
      </p:sp>
      <p:sp>
        <p:nvSpPr>
          <p:cNvPr id="8" name="Retângulo 7">
            <a:extLst>
              <a:ext uri="{FF2B5EF4-FFF2-40B4-BE49-F238E27FC236}">
                <a16:creationId xmlns:a16="http://schemas.microsoft.com/office/drawing/2014/main" id="{790DC605-02E5-40D8-BFE3-6E56AF61CC96}"/>
              </a:ext>
            </a:extLst>
          </p:cNvPr>
          <p:cNvSpPr/>
          <p:nvPr/>
        </p:nvSpPr>
        <p:spPr>
          <a:xfrm>
            <a:off x="509385" y="5031853"/>
            <a:ext cx="11491536" cy="13129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a:extLst>
              <a:ext uri="{FF2B5EF4-FFF2-40B4-BE49-F238E27FC236}">
                <a16:creationId xmlns:a16="http://schemas.microsoft.com/office/drawing/2014/main" id="{0894899B-13C6-41BA-A92A-C875859A18E4}"/>
              </a:ext>
            </a:extLst>
          </p:cNvPr>
          <p:cNvSpPr/>
          <p:nvPr/>
        </p:nvSpPr>
        <p:spPr>
          <a:xfrm>
            <a:off x="509385" y="1234911"/>
            <a:ext cx="11491536" cy="510991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1" name="Picture 4" descr="Vue.js Conference - Amsterdam">
            <a:extLst>
              <a:ext uri="{FF2B5EF4-FFF2-40B4-BE49-F238E27FC236}">
                <a16:creationId xmlns:a16="http://schemas.microsoft.com/office/drawing/2014/main" id="{51BDD2C7-1B0B-40F8-8F5E-DCD736D87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544" y="43354"/>
            <a:ext cx="839034" cy="83903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983AAE89-3EED-49D7-9320-DE2B1C4D2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060" y="1334992"/>
            <a:ext cx="7489927" cy="3584530"/>
          </a:xfrm>
          <a:prstGeom prst="rect">
            <a:avLst/>
          </a:prstGeom>
        </p:spPr>
      </p:pic>
      <p:sp>
        <p:nvSpPr>
          <p:cNvPr id="10" name="CaixaDeTexto 9">
            <a:extLst>
              <a:ext uri="{FF2B5EF4-FFF2-40B4-BE49-F238E27FC236}">
                <a16:creationId xmlns:a16="http://schemas.microsoft.com/office/drawing/2014/main" id="{E047B1E4-1037-48B8-BDA2-66B7D910034B}"/>
              </a:ext>
            </a:extLst>
          </p:cNvPr>
          <p:cNvSpPr txBox="1"/>
          <p:nvPr/>
        </p:nvSpPr>
        <p:spPr>
          <a:xfrm>
            <a:off x="658373" y="5178671"/>
            <a:ext cx="10875254" cy="11661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From all cryptos, Dogecoin is by far the most mentioned on twitter by Elon Musk;</a:t>
            </a:r>
          </a:p>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On the chart we can see thick red lines, that result from multiple tweets in a short period of time in the last year;</a:t>
            </a:r>
          </a:p>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These tweets started after a rapid and elevated rise in price early 2021;</a:t>
            </a:r>
          </a:p>
          <a:p>
            <a:pPr marL="285750" indent="-2857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We can also see that the thicker lines usually fall in price peaks or bottoms;</a:t>
            </a:r>
          </a:p>
        </p:txBody>
      </p:sp>
      <p:grpSp>
        <p:nvGrpSpPr>
          <p:cNvPr id="13" name="Agrupar 12">
            <a:extLst>
              <a:ext uri="{FF2B5EF4-FFF2-40B4-BE49-F238E27FC236}">
                <a16:creationId xmlns:a16="http://schemas.microsoft.com/office/drawing/2014/main" id="{9AEAD77D-4B97-4706-9F30-1189639AB5ED}"/>
              </a:ext>
            </a:extLst>
          </p:cNvPr>
          <p:cNvGrpSpPr/>
          <p:nvPr/>
        </p:nvGrpSpPr>
        <p:grpSpPr>
          <a:xfrm>
            <a:off x="9907570" y="4311402"/>
            <a:ext cx="2733773" cy="369332"/>
            <a:chOff x="9907570" y="4311402"/>
            <a:chExt cx="2733773" cy="369332"/>
          </a:xfrm>
        </p:grpSpPr>
        <p:sp>
          <p:nvSpPr>
            <p:cNvPr id="14" name="CaixaDeTexto 13">
              <a:extLst>
                <a:ext uri="{FF2B5EF4-FFF2-40B4-BE49-F238E27FC236}">
                  <a16:creationId xmlns:a16="http://schemas.microsoft.com/office/drawing/2014/main" id="{62DB27D2-A8ED-4CFC-A087-201017D52BA7}"/>
                </a:ext>
              </a:extLst>
            </p:cNvPr>
            <p:cNvSpPr txBox="1"/>
            <p:nvPr/>
          </p:nvSpPr>
          <p:spPr>
            <a:xfrm>
              <a:off x="10096106" y="4311402"/>
              <a:ext cx="2545237" cy="369332"/>
            </a:xfrm>
            <a:prstGeom prst="rect">
              <a:avLst/>
            </a:prstGeom>
            <a:noFill/>
          </p:spPr>
          <p:txBody>
            <a:bodyPr wrap="square" rtlCol="0">
              <a:spAutoFit/>
            </a:bodyPr>
            <a:lstStyle/>
            <a:p>
              <a:r>
                <a:rPr lang="pt-PT" sz="900" b="1" dirty="0" err="1">
                  <a:solidFill>
                    <a:schemeClr val="bg1">
                      <a:lumMod val="50000"/>
                    </a:schemeClr>
                  </a:solidFill>
                </a:rPr>
                <a:t>Dogecoin</a:t>
              </a:r>
              <a:r>
                <a:rPr lang="pt-PT" sz="900" b="1" dirty="0">
                  <a:solidFill>
                    <a:schemeClr val="bg1">
                      <a:lumMod val="50000"/>
                    </a:schemeClr>
                  </a:solidFill>
                </a:rPr>
                <a:t> </a:t>
              </a:r>
              <a:r>
                <a:rPr lang="pt-PT" sz="900" b="1" dirty="0" err="1">
                  <a:solidFill>
                    <a:schemeClr val="bg1">
                      <a:lumMod val="50000"/>
                    </a:schemeClr>
                  </a:solidFill>
                </a:rPr>
                <a:t>price</a:t>
              </a:r>
              <a:endParaRPr lang="pt-PT" sz="900" b="1" dirty="0">
                <a:solidFill>
                  <a:schemeClr val="bg1">
                    <a:lumMod val="50000"/>
                  </a:schemeClr>
                </a:solidFill>
              </a:endParaRPr>
            </a:p>
            <a:p>
              <a:r>
                <a:rPr lang="pt-PT" sz="900" b="1" dirty="0" err="1">
                  <a:solidFill>
                    <a:schemeClr val="bg1">
                      <a:lumMod val="50000"/>
                    </a:schemeClr>
                  </a:solidFill>
                </a:rPr>
                <a:t>Elon</a:t>
              </a:r>
              <a:r>
                <a:rPr lang="pt-PT" sz="900" b="1" dirty="0">
                  <a:solidFill>
                    <a:schemeClr val="bg1">
                      <a:lumMod val="50000"/>
                    </a:schemeClr>
                  </a:solidFill>
                </a:rPr>
                <a:t> </a:t>
              </a:r>
              <a:r>
                <a:rPr lang="pt-PT" sz="900" b="1" dirty="0" err="1">
                  <a:solidFill>
                    <a:schemeClr val="bg1">
                      <a:lumMod val="50000"/>
                    </a:schemeClr>
                  </a:solidFill>
                </a:rPr>
                <a:t>Musk’s</a:t>
              </a:r>
              <a:r>
                <a:rPr lang="pt-PT" sz="900" b="1" dirty="0">
                  <a:solidFill>
                    <a:schemeClr val="bg1">
                      <a:lumMod val="50000"/>
                    </a:schemeClr>
                  </a:solidFill>
                </a:rPr>
                <a:t> tweets</a:t>
              </a:r>
            </a:p>
          </p:txBody>
        </p:sp>
        <p:sp>
          <p:nvSpPr>
            <p:cNvPr id="15" name="Retângulo 14">
              <a:extLst>
                <a:ext uri="{FF2B5EF4-FFF2-40B4-BE49-F238E27FC236}">
                  <a16:creationId xmlns:a16="http://schemas.microsoft.com/office/drawing/2014/main" id="{A31EE24B-0941-446A-A215-AFD0A0CC06A5}"/>
                </a:ext>
              </a:extLst>
            </p:cNvPr>
            <p:cNvSpPr/>
            <p:nvPr/>
          </p:nvSpPr>
          <p:spPr>
            <a:xfrm>
              <a:off x="9907570" y="4357178"/>
              <a:ext cx="188536" cy="75415"/>
            </a:xfrm>
            <a:prstGeom prst="rect">
              <a:avLst/>
            </a:prstGeom>
            <a:solidFill>
              <a:srgbClr val="287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15">
              <a:extLst>
                <a:ext uri="{FF2B5EF4-FFF2-40B4-BE49-F238E27FC236}">
                  <a16:creationId xmlns:a16="http://schemas.microsoft.com/office/drawing/2014/main" id="{23A7FDA6-D34B-4353-8336-8D028566FD64}"/>
                </a:ext>
              </a:extLst>
            </p:cNvPr>
            <p:cNvSpPr/>
            <p:nvPr/>
          </p:nvSpPr>
          <p:spPr>
            <a:xfrm>
              <a:off x="9907570" y="4531900"/>
              <a:ext cx="188536" cy="75415"/>
            </a:xfrm>
            <a:prstGeom prst="rect">
              <a:avLst/>
            </a:prstGeom>
            <a:solidFill>
              <a:srgbClr val="FF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pic>
        <p:nvPicPr>
          <p:cNvPr id="12" name="Gráfico 11" descr="Sinal de Inserção para a Direita com preenchimento sólido">
            <a:extLst>
              <a:ext uri="{FF2B5EF4-FFF2-40B4-BE49-F238E27FC236}">
                <a16:creationId xmlns:a16="http://schemas.microsoft.com/office/drawing/2014/main" id="{D0D08D6D-D057-47F3-AE1B-006CF403E4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519" y="5178670"/>
            <a:ext cx="367930" cy="367930"/>
          </a:xfrm>
          <a:prstGeom prst="rect">
            <a:avLst/>
          </a:prstGeom>
        </p:spPr>
      </p:pic>
      <p:pic>
        <p:nvPicPr>
          <p:cNvPr id="17" name="Gráfico 16" descr="Sinal de Inserção para a Direita com preenchimento sólido">
            <a:extLst>
              <a:ext uri="{FF2B5EF4-FFF2-40B4-BE49-F238E27FC236}">
                <a16:creationId xmlns:a16="http://schemas.microsoft.com/office/drawing/2014/main" id="{EC7D8675-A13E-406B-B290-9326BE479D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140" y="5457978"/>
            <a:ext cx="367930" cy="367930"/>
          </a:xfrm>
          <a:prstGeom prst="rect">
            <a:avLst/>
          </a:prstGeom>
        </p:spPr>
      </p:pic>
      <p:pic>
        <p:nvPicPr>
          <p:cNvPr id="18" name="Gráfico 17" descr="Sinal de Inserção para a Direita com preenchimento sólido">
            <a:extLst>
              <a:ext uri="{FF2B5EF4-FFF2-40B4-BE49-F238E27FC236}">
                <a16:creationId xmlns:a16="http://schemas.microsoft.com/office/drawing/2014/main" id="{3495B49D-3E85-4AB7-B0D7-7FD256BDDD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519" y="5718227"/>
            <a:ext cx="367930" cy="367930"/>
          </a:xfrm>
          <a:prstGeom prst="rect">
            <a:avLst/>
          </a:prstGeom>
        </p:spPr>
      </p:pic>
      <p:pic>
        <p:nvPicPr>
          <p:cNvPr id="19" name="Gráfico 18" descr="Sinal de Inserção para a Direita com preenchimento sólido">
            <a:extLst>
              <a:ext uri="{FF2B5EF4-FFF2-40B4-BE49-F238E27FC236}">
                <a16:creationId xmlns:a16="http://schemas.microsoft.com/office/drawing/2014/main" id="{5F2162C0-1B9C-451F-A719-D77903E960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141" y="6024028"/>
            <a:ext cx="367930" cy="367930"/>
          </a:xfrm>
          <a:prstGeom prst="rect">
            <a:avLst/>
          </a:prstGeom>
        </p:spPr>
      </p:pic>
    </p:spTree>
    <p:extLst>
      <p:ext uri="{BB962C8B-B14F-4D97-AF65-F5344CB8AC3E}">
        <p14:creationId xmlns:p14="http://schemas.microsoft.com/office/powerpoint/2010/main" val="110231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924</Words>
  <Application>Microsoft Office PowerPoint</Application>
  <PresentationFormat>Ecrã Panorâmico</PresentationFormat>
  <Paragraphs>95</Paragraphs>
  <Slides>15</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15</vt:i4>
      </vt:variant>
    </vt:vector>
  </HeadingPairs>
  <TitlesOfParts>
    <vt:vector size="20" baseType="lpstr">
      <vt:lpstr>Arial</vt:lpstr>
      <vt:lpstr>Calibri</vt:lpstr>
      <vt:lpstr>Calibri Light</vt:lpstr>
      <vt:lpstr>Wingdings</vt:lpstr>
      <vt:lpstr>Tema do Office</vt:lpstr>
      <vt:lpstr>“How do Elon Musk’s tweets influence crypto prices?”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 the overall rating influenced by people who are currently in a job?</dc:title>
  <dc:creator>Constanca Namora Queiroz</dc:creator>
  <cp:lastModifiedBy>Constanca Namora Queiroz</cp:lastModifiedBy>
  <cp:revision>3</cp:revision>
  <dcterms:created xsi:type="dcterms:W3CDTF">2022-04-01T13:17:17Z</dcterms:created>
  <dcterms:modified xsi:type="dcterms:W3CDTF">2022-04-29T19:03:59Z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7116dec-143e-4246-9e31-cf026ca86023_Enabled">
    <vt:lpwstr>True</vt:lpwstr>
  </property>
  <property fmtid="{D5CDD505-2E9C-101B-9397-08002B2CF9AE}" pid="3" name="MSIP_Label_47116dec-143e-4246-9e31-cf026ca86023_SiteId">
    <vt:lpwstr>e7f9d69c-13f3-457c-a04c-f555c1134fa4</vt:lpwstr>
  </property>
  <property fmtid="{D5CDD505-2E9C-101B-9397-08002B2CF9AE}" pid="4" name="MSIP_Label_47116dec-143e-4246-9e31-cf026ca86023_Owner">
    <vt:lpwstr>constanca.queiroz@ageas.pt</vt:lpwstr>
  </property>
  <property fmtid="{D5CDD505-2E9C-101B-9397-08002B2CF9AE}" pid="5" name="MSIP_Label_47116dec-143e-4246-9e31-cf026ca86023_SetDate">
    <vt:lpwstr>2022-04-29T18:47:36.4627763Z</vt:lpwstr>
  </property>
  <property fmtid="{D5CDD505-2E9C-101B-9397-08002B2CF9AE}" pid="6" name="MSIP_Label_47116dec-143e-4246-9e31-cf026ca86023_Name">
    <vt:lpwstr>Público</vt:lpwstr>
  </property>
  <property fmtid="{D5CDD505-2E9C-101B-9397-08002B2CF9AE}" pid="7" name="MSIP_Label_47116dec-143e-4246-9e31-cf026ca86023_Application">
    <vt:lpwstr>Microsoft Azure Information Protection</vt:lpwstr>
  </property>
  <property fmtid="{D5CDD505-2E9C-101B-9397-08002B2CF9AE}" pid="8" name="MSIP_Label_47116dec-143e-4246-9e31-cf026ca86023_ActionId">
    <vt:lpwstr>d5e4a978-cd23-427f-a628-bf7ec386a55f</vt:lpwstr>
  </property>
  <property fmtid="{D5CDD505-2E9C-101B-9397-08002B2CF9AE}" pid="9" name="MSIP_Label_47116dec-143e-4246-9e31-cf026ca86023_Extended_MSFT_Method">
    <vt:lpwstr>Manual</vt:lpwstr>
  </property>
  <property fmtid="{D5CDD505-2E9C-101B-9397-08002B2CF9AE}" pid="10" name="Sensitivity">
    <vt:lpwstr>Público</vt:lpwstr>
  </property>
</Properties>
</file>