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60" r:id="rId4"/>
    <p:sldId id="267" r:id="rId5"/>
    <p:sldId id="261" r:id="rId6"/>
    <p:sldId id="268" r:id="rId7"/>
    <p:sldId id="270" r:id="rId8"/>
    <p:sldId id="262" r:id="rId9"/>
    <p:sldId id="271" r:id="rId10"/>
    <p:sldId id="272" r:id="rId11"/>
    <p:sldId id="263" r:id="rId12"/>
    <p:sldId id="273" r:id="rId13"/>
    <p:sldId id="274" r:id="rId14"/>
    <p:sldId id="275" r:id="rId15"/>
    <p:sldId id="276" r:id="rId16"/>
    <p:sldId id="264" r:id="rId17"/>
    <p:sldId id="277" r:id="rId18"/>
    <p:sldId id="278" r:id="rId19"/>
    <p:sldId id="265" r:id="rId20"/>
    <p:sldId id="279" r:id="rId21"/>
    <p:sldId id="280" r:id="rId22"/>
    <p:sldId id="266" r:id="rId2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5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949" autoAdjust="0"/>
    <p:restoredTop sz="94660"/>
  </p:normalViewPr>
  <p:slideViewPr>
    <p:cSldViewPr snapToGrid="0">
      <p:cViewPr>
        <p:scale>
          <a:sx n="62" d="100"/>
          <a:sy n="62" d="100"/>
        </p:scale>
        <p:origin x="464" y="1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FC050-9C1D-4A44-B4C3-0E30B77BCAC1}" type="datetimeFigureOut">
              <a:rPr lang="it-IT" smtClean="0"/>
              <a:t>06/09/25</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D5E19-E7CA-45F6-8D44-210B4E61BA9F}" type="slidenum">
              <a:rPr lang="it-IT" smtClean="0"/>
              <a:t>‹#›</a:t>
            </a:fld>
            <a:endParaRPr lang="it-IT"/>
          </a:p>
        </p:txBody>
      </p:sp>
    </p:spTree>
    <p:extLst>
      <p:ext uri="{BB962C8B-B14F-4D97-AF65-F5344CB8AC3E}">
        <p14:creationId xmlns:p14="http://schemas.microsoft.com/office/powerpoint/2010/main" val="1270400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1564" b="42715"/>
          <a:stretch/>
        </p:blipFill>
        <p:spPr>
          <a:xfrm>
            <a:off x="0" y="1485900"/>
            <a:ext cx="12192000" cy="53721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66675"/>
            <a:ext cx="4552632" cy="1348649"/>
          </a:xfrm>
          <a:prstGeom prst="rect">
            <a:avLst/>
          </a:prstGeom>
        </p:spPr>
      </p:pic>
      <p:sp>
        <p:nvSpPr>
          <p:cNvPr id="9" name="Title 8"/>
          <p:cNvSpPr>
            <a:spLocks noGrp="1"/>
          </p:cNvSpPr>
          <p:nvPr>
            <p:ph type="title" hasCustomPrompt="1"/>
          </p:nvPr>
        </p:nvSpPr>
        <p:spPr>
          <a:xfrm>
            <a:off x="838200" y="2441055"/>
            <a:ext cx="10515600" cy="1325563"/>
          </a:xfrm>
        </p:spPr>
        <p:txBody>
          <a:bodyPr/>
          <a:lstStyle>
            <a:lvl1pPr algn="ctr">
              <a:defRPr b="1" baseline="0">
                <a:solidFill>
                  <a:schemeClr val="bg1"/>
                </a:solidFill>
              </a:defRPr>
            </a:lvl1pPr>
          </a:lstStyle>
          <a:p>
            <a:r>
              <a:rPr lang="en-US" dirty="0"/>
              <a:t>Thesis Title</a:t>
            </a:r>
            <a:endParaRPr lang="it-IT" dirty="0"/>
          </a:p>
        </p:txBody>
      </p:sp>
      <p:sp>
        <p:nvSpPr>
          <p:cNvPr id="16" name="Text Placeholder 10"/>
          <p:cNvSpPr>
            <a:spLocks noGrp="1"/>
          </p:cNvSpPr>
          <p:nvPr>
            <p:ph type="body" sz="quarter" idx="11" hasCustomPrompt="1"/>
          </p:nvPr>
        </p:nvSpPr>
        <p:spPr>
          <a:xfrm>
            <a:off x="393353" y="5415995"/>
            <a:ext cx="3527854" cy="319859"/>
          </a:xfrm>
          <a:prstGeom prst="rect">
            <a:avLst/>
          </a:prstGeom>
        </p:spPr>
        <p:txBody>
          <a:bodyPr/>
          <a:lstStyle>
            <a:lvl1pPr marL="0" indent="0">
              <a:buNone/>
              <a:defRPr sz="1600" b="0" baseline="0">
                <a:solidFill>
                  <a:schemeClr val="bg1"/>
                </a:solidFill>
                <a:latin typeface="+mj-lt"/>
              </a:defRPr>
            </a:lvl1pPr>
          </a:lstStyle>
          <a:p>
            <a:pPr lvl="0"/>
            <a:r>
              <a:rPr lang="en-US" dirty="0"/>
              <a:t>Supervisor</a:t>
            </a:r>
            <a:endParaRPr lang="it-IT" dirty="0"/>
          </a:p>
        </p:txBody>
      </p:sp>
      <p:sp>
        <p:nvSpPr>
          <p:cNvPr id="17" name="Text Placeholder 10"/>
          <p:cNvSpPr>
            <a:spLocks noGrp="1"/>
          </p:cNvSpPr>
          <p:nvPr>
            <p:ph type="body" sz="quarter" idx="12" hasCustomPrompt="1"/>
          </p:nvPr>
        </p:nvSpPr>
        <p:spPr>
          <a:xfrm>
            <a:off x="393353" y="5888254"/>
            <a:ext cx="3527854" cy="319859"/>
          </a:xfrm>
          <a:prstGeom prst="rect">
            <a:avLst/>
          </a:prstGeom>
        </p:spPr>
        <p:txBody>
          <a:bodyPr/>
          <a:lstStyle>
            <a:lvl1pPr marL="0" indent="0">
              <a:buNone/>
              <a:defRPr sz="1600" b="0" baseline="0">
                <a:solidFill>
                  <a:schemeClr val="bg1"/>
                </a:solidFill>
                <a:latin typeface="+mj-lt"/>
              </a:defRPr>
            </a:lvl1pPr>
          </a:lstStyle>
          <a:p>
            <a:pPr lvl="0"/>
            <a:r>
              <a:rPr lang="en-US" dirty="0"/>
              <a:t>Co-Supervisor</a:t>
            </a:r>
            <a:endParaRPr lang="it-IT" dirty="0"/>
          </a:p>
        </p:txBody>
      </p:sp>
      <p:sp>
        <p:nvSpPr>
          <p:cNvPr id="20" name="Text Placeholder 10"/>
          <p:cNvSpPr>
            <a:spLocks noGrp="1"/>
          </p:cNvSpPr>
          <p:nvPr>
            <p:ph type="body" sz="quarter" idx="14" hasCustomPrompt="1"/>
          </p:nvPr>
        </p:nvSpPr>
        <p:spPr>
          <a:xfrm>
            <a:off x="8305798" y="5415995"/>
            <a:ext cx="3527854" cy="319859"/>
          </a:xfrm>
          <a:prstGeom prst="rect">
            <a:avLst/>
          </a:prstGeom>
        </p:spPr>
        <p:txBody>
          <a:bodyPr/>
          <a:lstStyle>
            <a:lvl1pPr marL="0" indent="0" algn="r">
              <a:buNone/>
              <a:defRPr sz="1600" b="0" baseline="0">
                <a:solidFill>
                  <a:schemeClr val="bg1"/>
                </a:solidFill>
                <a:latin typeface="+mj-lt"/>
              </a:defRPr>
            </a:lvl1pPr>
          </a:lstStyle>
          <a:p>
            <a:pPr lvl="0"/>
            <a:r>
              <a:rPr lang="en-US" dirty="0"/>
              <a:t>Candidate</a:t>
            </a:r>
            <a:endParaRPr lang="it-IT" dirty="0"/>
          </a:p>
        </p:txBody>
      </p:sp>
      <p:sp>
        <p:nvSpPr>
          <p:cNvPr id="21" name="Text Placeholder 10"/>
          <p:cNvSpPr>
            <a:spLocks noGrp="1"/>
          </p:cNvSpPr>
          <p:nvPr>
            <p:ph type="body" sz="quarter" idx="15" hasCustomPrompt="1"/>
          </p:nvPr>
        </p:nvSpPr>
        <p:spPr>
          <a:xfrm>
            <a:off x="8305798" y="5888254"/>
            <a:ext cx="3527854" cy="319859"/>
          </a:xfrm>
          <a:prstGeom prst="rect">
            <a:avLst/>
          </a:prstGeom>
        </p:spPr>
        <p:txBody>
          <a:bodyPr/>
          <a:lstStyle>
            <a:lvl1pPr marL="0" indent="0" algn="r">
              <a:buNone/>
              <a:defRPr sz="1600" b="0" baseline="0">
                <a:solidFill>
                  <a:schemeClr val="bg1"/>
                </a:solidFill>
                <a:latin typeface="+mj-lt"/>
              </a:defRPr>
            </a:lvl1pPr>
          </a:lstStyle>
          <a:p>
            <a:pPr lvl="0"/>
            <a:r>
              <a:rPr lang="en-US" dirty="0"/>
              <a:t>Academic Year</a:t>
            </a:r>
            <a:endParaRPr lang="it-IT" dirty="0"/>
          </a:p>
        </p:txBody>
      </p:sp>
      <p:sp>
        <p:nvSpPr>
          <p:cNvPr id="22" name="TextBox 21"/>
          <p:cNvSpPr txBox="1"/>
          <p:nvPr userDrawn="1"/>
        </p:nvSpPr>
        <p:spPr>
          <a:xfrm>
            <a:off x="4251979" y="6285667"/>
            <a:ext cx="3688042" cy="523220"/>
          </a:xfrm>
          <a:prstGeom prst="rect">
            <a:avLst/>
          </a:prstGeom>
          <a:noFill/>
        </p:spPr>
        <p:txBody>
          <a:bodyPr wrap="square" rtlCol="0">
            <a:spAutoFit/>
          </a:bodyPr>
          <a:lstStyle/>
          <a:p>
            <a:pPr algn="ctr"/>
            <a:r>
              <a:rPr lang="it-IT" sz="1200" baseline="0" dirty="0">
                <a:solidFill>
                  <a:schemeClr val="bg1"/>
                </a:solidFill>
                <a:latin typeface="+mj-lt"/>
              </a:rPr>
              <a:t>School of Industrial and Information Engineering</a:t>
            </a:r>
          </a:p>
          <a:p>
            <a:pPr algn="ctr"/>
            <a:r>
              <a:rPr lang="it-IT" sz="1600" baseline="0" dirty="0">
                <a:solidFill>
                  <a:schemeClr val="bg1"/>
                </a:solidFill>
                <a:latin typeface="+mj-lt"/>
              </a:rPr>
              <a:t>Master of Science – Energy Engineering</a:t>
            </a:r>
          </a:p>
        </p:txBody>
      </p:sp>
    </p:spTree>
    <p:extLst>
      <p:ext uri="{BB962C8B-B14F-4D97-AF65-F5344CB8AC3E}">
        <p14:creationId xmlns:p14="http://schemas.microsoft.com/office/powerpoint/2010/main" val="59527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891" b="2733"/>
          <a:stretch/>
        </p:blipFill>
        <p:spPr>
          <a:xfrm>
            <a:off x="-1" y="6226218"/>
            <a:ext cx="12191999" cy="631782"/>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61196" r="782"/>
          <a:stretch/>
        </p:blipFill>
        <p:spPr>
          <a:xfrm>
            <a:off x="0" y="0"/>
            <a:ext cx="12191999" cy="1023806"/>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532" y="6267469"/>
            <a:ext cx="3083718" cy="551728"/>
          </a:xfrm>
          <a:prstGeom prst="rect">
            <a:avLst/>
          </a:prstGeom>
        </p:spPr>
      </p:pic>
      <p:sp>
        <p:nvSpPr>
          <p:cNvPr id="16" name="Slide Number Placeholder 15"/>
          <p:cNvSpPr>
            <a:spLocks noGrp="1"/>
          </p:cNvSpPr>
          <p:nvPr>
            <p:ph type="sldNum" sz="quarter" idx="12"/>
          </p:nvPr>
        </p:nvSpPr>
        <p:spPr>
          <a:xfrm>
            <a:off x="11013988" y="6359546"/>
            <a:ext cx="965887" cy="365125"/>
          </a:xfrm>
        </p:spPr>
        <p:txBody>
          <a:bodyPr/>
          <a:lstStyle>
            <a:lvl1pPr>
              <a:defRPr sz="1600" b="1" i="0" baseline="0">
                <a:solidFill>
                  <a:schemeClr val="bg1"/>
                </a:solidFill>
                <a:latin typeface="+mj-lt"/>
                <a:cs typeface="Calibri" panose="020F0502020204030204" pitchFamily="34" charset="0"/>
              </a:defRPr>
            </a:lvl1pPr>
          </a:lstStyle>
          <a:p>
            <a:fld id="{DCE09022-C08B-4F34-B9F0-43AC160DA04C}" type="slidenum">
              <a:rPr lang="it-IT" smtClean="0"/>
              <a:pPr/>
              <a:t>‹#›</a:t>
            </a:fld>
            <a:r>
              <a:rPr lang="it-IT" dirty="0"/>
              <a:t>/XX</a:t>
            </a:r>
          </a:p>
        </p:txBody>
      </p:sp>
      <p:sp>
        <p:nvSpPr>
          <p:cNvPr id="18" name="Title 17"/>
          <p:cNvSpPr>
            <a:spLocks noGrp="1"/>
          </p:cNvSpPr>
          <p:nvPr>
            <p:ph type="title"/>
          </p:nvPr>
        </p:nvSpPr>
        <p:spPr>
          <a:xfrm>
            <a:off x="105355" y="90617"/>
            <a:ext cx="6971271" cy="543697"/>
          </a:xfrm>
        </p:spPr>
        <p:txBody>
          <a:bodyPr>
            <a:normAutofit/>
          </a:bodyPr>
          <a:lstStyle>
            <a:lvl1pPr>
              <a:defRPr sz="2800" b="1" i="1" baseline="0">
                <a:solidFill>
                  <a:schemeClr val="bg1"/>
                </a:solidFill>
                <a:latin typeface="+mj-lt"/>
              </a:defRPr>
            </a:lvl1pPr>
          </a:lstStyle>
          <a:p>
            <a:r>
              <a:rPr lang="en-US" dirty="0"/>
              <a:t>Click to edit Master title style</a:t>
            </a:r>
            <a:endParaRPr lang="it-IT" dirty="0"/>
          </a:p>
        </p:txBody>
      </p:sp>
    </p:spTree>
    <p:extLst>
      <p:ext uri="{BB962C8B-B14F-4D97-AF65-F5344CB8AC3E}">
        <p14:creationId xmlns:p14="http://schemas.microsoft.com/office/powerpoint/2010/main" val="9479880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50178-FFDF-4188-8352-D71733CC4DC1}" type="slidenum">
              <a:rPr lang="it-IT" smtClean="0"/>
              <a:t>‹#›</a:t>
            </a:fld>
            <a:endParaRPr lang="it-IT"/>
          </a:p>
        </p:txBody>
      </p:sp>
    </p:spTree>
    <p:extLst>
      <p:ext uri="{BB962C8B-B14F-4D97-AF65-F5344CB8AC3E}">
        <p14:creationId xmlns:p14="http://schemas.microsoft.com/office/powerpoint/2010/main" val="3892584695"/>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93353" y="2641367"/>
            <a:ext cx="10515600" cy="711433"/>
          </a:xfrm>
        </p:spPr>
        <p:txBody>
          <a:bodyPr/>
          <a:lstStyle/>
          <a:p>
            <a:pPr algn="l"/>
            <a:r>
              <a:rPr lang="it-IT" dirty="0"/>
              <a:t>CNN: Convolutional Neural Networks</a:t>
            </a:r>
          </a:p>
        </p:txBody>
      </p:sp>
      <p:sp>
        <p:nvSpPr>
          <p:cNvPr id="10" name="Text Placeholder 9"/>
          <p:cNvSpPr>
            <a:spLocks noGrp="1"/>
          </p:cNvSpPr>
          <p:nvPr>
            <p:ph type="body" sz="quarter" idx="11"/>
          </p:nvPr>
        </p:nvSpPr>
        <p:spPr>
          <a:xfrm>
            <a:off x="393353" y="1908866"/>
            <a:ext cx="3527854" cy="319859"/>
          </a:xfrm>
        </p:spPr>
        <p:txBody>
          <a:bodyPr/>
          <a:lstStyle/>
          <a:p>
            <a:r>
              <a:rPr lang="it-IT" sz="1800" dirty="0"/>
              <a:t>2024-25</a:t>
            </a:r>
            <a:endParaRPr lang="it-IT" dirty="0"/>
          </a:p>
        </p:txBody>
      </p:sp>
      <p:sp>
        <p:nvSpPr>
          <p:cNvPr id="12" name="Text Placeholder 11"/>
          <p:cNvSpPr>
            <a:spLocks noGrp="1"/>
          </p:cNvSpPr>
          <p:nvPr>
            <p:ph type="body" sz="quarter" idx="14"/>
          </p:nvPr>
        </p:nvSpPr>
        <p:spPr/>
        <p:txBody>
          <a:bodyPr/>
          <a:lstStyle/>
          <a:p>
            <a:r>
              <a:rPr lang="it-IT" sz="2000" dirty="0"/>
              <a:t>Giorgio Monaco - 10775329</a:t>
            </a:r>
          </a:p>
        </p:txBody>
      </p:sp>
      <p:sp>
        <p:nvSpPr>
          <p:cNvPr id="13" name="Text Placeholder 12"/>
          <p:cNvSpPr>
            <a:spLocks noGrp="1"/>
          </p:cNvSpPr>
          <p:nvPr>
            <p:ph type="body" sz="quarter" idx="15"/>
          </p:nvPr>
        </p:nvSpPr>
        <p:spPr/>
        <p:txBody>
          <a:bodyPr/>
          <a:lstStyle/>
          <a:p>
            <a:r>
              <a:rPr lang="it-IT" sz="2000" dirty="0"/>
              <a:t>Advisor: Prof. Edie Miglio</a:t>
            </a:r>
          </a:p>
        </p:txBody>
      </p:sp>
      <p:sp>
        <p:nvSpPr>
          <p:cNvPr id="3" name="Rectangle 2">
            <a:extLst>
              <a:ext uri="{FF2B5EF4-FFF2-40B4-BE49-F238E27FC236}">
                <a16:creationId xmlns:a16="http://schemas.microsoft.com/office/drawing/2014/main" id="{CCAE7CC7-123C-9F6D-AEA0-D8A42CCF7FB4}"/>
              </a:ext>
            </a:extLst>
          </p:cNvPr>
          <p:cNvSpPr/>
          <p:nvPr/>
        </p:nvSpPr>
        <p:spPr>
          <a:xfrm>
            <a:off x="4143737" y="6048183"/>
            <a:ext cx="3912243" cy="711432"/>
          </a:xfrm>
          <a:prstGeom prst="rect">
            <a:avLst/>
          </a:prstGeom>
          <a:solidFill>
            <a:srgbClr val="2135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4" name="Text Placeholder 9">
            <a:extLst>
              <a:ext uri="{FF2B5EF4-FFF2-40B4-BE49-F238E27FC236}">
                <a16:creationId xmlns:a16="http://schemas.microsoft.com/office/drawing/2014/main" id="{26943931-7DF2-145A-2A38-BD2CD0B91259}"/>
              </a:ext>
            </a:extLst>
          </p:cNvPr>
          <p:cNvSpPr txBox="1">
            <a:spLocks/>
          </p:cNvSpPr>
          <p:nvPr/>
        </p:nvSpPr>
        <p:spPr>
          <a:xfrm>
            <a:off x="393353" y="3765443"/>
            <a:ext cx="5417138" cy="31985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b="0" kern="120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Theoretical Project of 			                 Numerical Analysis for Machine Learning</a:t>
            </a:r>
            <a:endParaRPr lang="it-IT" sz="2400" dirty="0"/>
          </a:p>
        </p:txBody>
      </p:sp>
    </p:spTree>
    <p:extLst>
      <p:ext uri="{BB962C8B-B14F-4D97-AF65-F5344CB8AC3E}">
        <p14:creationId xmlns:p14="http://schemas.microsoft.com/office/powerpoint/2010/main" val="60136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FAE9C-4B1E-4DA0-FD15-44A0C2C06C5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CE839-880B-FCB4-C0D7-495CDDD1FE24}"/>
              </a:ext>
            </a:extLst>
          </p:cNvPr>
          <p:cNvSpPr>
            <a:spLocks noGrp="1"/>
          </p:cNvSpPr>
          <p:nvPr>
            <p:ph type="sldNum" sz="quarter" idx="12"/>
          </p:nvPr>
        </p:nvSpPr>
        <p:spPr/>
        <p:txBody>
          <a:bodyPr/>
          <a:lstStyle/>
          <a:p>
            <a:fld id="{DCE09022-C08B-4F34-B9F0-43AC160DA04C}" type="slidenum">
              <a:rPr lang="it-IT" smtClean="0"/>
              <a:pPr/>
              <a:t>10</a:t>
            </a:fld>
            <a:r>
              <a:rPr lang="it-IT" dirty="0"/>
              <a:t>/22</a:t>
            </a:r>
          </a:p>
        </p:txBody>
      </p:sp>
      <p:sp>
        <p:nvSpPr>
          <p:cNvPr id="3" name="Title 2">
            <a:extLst>
              <a:ext uri="{FF2B5EF4-FFF2-40B4-BE49-F238E27FC236}">
                <a16:creationId xmlns:a16="http://schemas.microsoft.com/office/drawing/2014/main" id="{56F056E4-1760-D1D2-2FD8-2FA15E6D6DC6}"/>
              </a:ext>
            </a:extLst>
          </p:cNvPr>
          <p:cNvSpPr>
            <a:spLocks noGrp="1"/>
          </p:cNvSpPr>
          <p:nvPr>
            <p:ph type="title"/>
          </p:nvPr>
        </p:nvSpPr>
        <p:spPr/>
        <p:txBody>
          <a:bodyPr>
            <a:normAutofit/>
          </a:bodyPr>
          <a:lstStyle/>
          <a:p>
            <a:r>
              <a:rPr lang="en-GB" sz="3200" dirty="0"/>
              <a:t>Pooling</a:t>
            </a:r>
            <a:endParaRPr lang="en-IT" sz="3200" dirty="0"/>
          </a:p>
        </p:txBody>
      </p:sp>
      <p:sp>
        <p:nvSpPr>
          <p:cNvPr id="5" name="TextBox 4">
            <a:extLst>
              <a:ext uri="{FF2B5EF4-FFF2-40B4-BE49-F238E27FC236}">
                <a16:creationId xmlns:a16="http://schemas.microsoft.com/office/drawing/2014/main" id="{C0F78585-D8BF-06FB-3F74-6227443D7045}"/>
              </a:ext>
            </a:extLst>
          </p:cNvPr>
          <p:cNvSpPr txBox="1"/>
          <p:nvPr/>
        </p:nvSpPr>
        <p:spPr>
          <a:xfrm>
            <a:off x="657443" y="1483777"/>
            <a:ext cx="10877107" cy="461665"/>
          </a:xfrm>
          <a:prstGeom prst="rect">
            <a:avLst/>
          </a:prstGeom>
          <a:noFill/>
        </p:spPr>
        <p:txBody>
          <a:bodyPr wrap="square" rtlCol="0">
            <a:spAutoFit/>
          </a:bodyPr>
          <a:lstStyle/>
          <a:p>
            <a:r>
              <a:rPr lang="en-GB" sz="2400" dirty="0"/>
              <a:t>Alternatives to pooling have been explored in recent research:</a:t>
            </a:r>
            <a:endParaRPr lang="en-IT" sz="2400" dirty="0"/>
          </a:p>
        </p:txBody>
      </p:sp>
      <p:sp>
        <p:nvSpPr>
          <p:cNvPr id="9" name="TextBox 8">
            <a:extLst>
              <a:ext uri="{FF2B5EF4-FFF2-40B4-BE49-F238E27FC236}">
                <a16:creationId xmlns:a16="http://schemas.microsoft.com/office/drawing/2014/main" id="{15633EBB-E523-3041-9DB4-0B32E68DC7AF}"/>
              </a:ext>
            </a:extLst>
          </p:cNvPr>
          <p:cNvSpPr txBox="1"/>
          <p:nvPr/>
        </p:nvSpPr>
        <p:spPr>
          <a:xfrm>
            <a:off x="344975" y="2259963"/>
            <a:ext cx="11502045" cy="1938992"/>
          </a:xfrm>
          <a:prstGeom prst="rect">
            <a:avLst/>
          </a:prstGeom>
          <a:noFill/>
        </p:spPr>
        <p:txBody>
          <a:bodyPr wrap="square" rtlCol="0">
            <a:spAutoFit/>
          </a:bodyPr>
          <a:lstStyle/>
          <a:p>
            <a:pPr marL="342900" indent="-342900">
              <a:buFont typeface="Arial" panose="020B0604020202020204" pitchFamily="34" charset="0"/>
              <a:buChar char="•"/>
            </a:pPr>
            <a:r>
              <a:rPr lang="en-GB" sz="2400" b="1" dirty="0" err="1"/>
              <a:t>Strided</a:t>
            </a:r>
            <a:r>
              <a:rPr lang="en-GB" sz="2400" b="1" dirty="0"/>
              <a:t> convolution</a:t>
            </a:r>
            <a:r>
              <a:rPr lang="en-GB" sz="2400" dirty="0"/>
              <a:t> propose an extremely simple architecture composed of only convolutional layers and application of stride greater or equal than 2.</a:t>
            </a:r>
          </a:p>
          <a:p>
            <a:endParaRPr lang="en-GB" sz="2400" dirty="0"/>
          </a:p>
          <a:p>
            <a:pPr marL="342900" indent="-342900">
              <a:buFont typeface="Arial" panose="020B0604020202020204" pitchFamily="34" charset="0"/>
              <a:buChar char="•"/>
            </a:pPr>
            <a:r>
              <a:rPr lang="en-GB" sz="2400" b="1" dirty="0" err="1"/>
              <a:t>SoftPool</a:t>
            </a:r>
            <a:r>
              <a:rPr lang="en-GB" sz="2400" b="1" dirty="0"/>
              <a:t> </a:t>
            </a:r>
            <a:r>
              <a:rPr lang="en-GB" sz="2400" dirty="0"/>
              <a:t>aims to address the natural limitation of pooling represented by the lost information produced by max or average pooling.</a:t>
            </a:r>
            <a:endParaRPr lang="en-IT" sz="2400" dirty="0"/>
          </a:p>
        </p:txBody>
      </p:sp>
      <p:sp>
        <p:nvSpPr>
          <p:cNvPr id="4" name="TextBox 3">
            <a:extLst>
              <a:ext uri="{FF2B5EF4-FFF2-40B4-BE49-F238E27FC236}">
                <a16:creationId xmlns:a16="http://schemas.microsoft.com/office/drawing/2014/main" id="{E7C2B270-C13C-A92E-23C8-677928D470F1}"/>
              </a:ext>
            </a:extLst>
          </p:cNvPr>
          <p:cNvSpPr txBox="1"/>
          <p:nvPr/>
        </p:nvSpPr>
        <p:spPr>
          <a:xfrm>
            <a:off x="657443" y="4513476"/>
            <a:ext cx="10877107" cy="830997"/>
          </a:xfrm>
          <a:prstGeom prst="rect">
            <a:avLst/>
          </a:prstGeom>
          <a:noFill/>
        </p:spPr>
        <p:txBody>
          <a:bodyPr wrap="square" rtlCol="0">
            <a:spAutoFit/>
          </a:bodyPr>
          <a:lstStyle/>
          <a:p>
            <a:r>
              <a:rPr lang="en-GB" sz="2400" dirty="0"/>
              <a:t>Both techniques reached impressive results, raising important questions about the necessity of pooling in CNNs.</a:t>
            </a:r>
            <a:endParaRPr lang="en-IT" sz="2400" dirty="0"/>
          </a:p>
        </p:txBody>
      </p:sp>
    </p:spTree>
    <p:extLst>
      <p:ext uri="{BB962C8B-B14F-4D97-AF65-F5344CB8AC3E}">
        <p14:creationId xmlns:p14="http://schemas.microsoft.com/office/powerpoint/2010/main" val="1797877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7E3F8A-7F4C-0180-1700-68F516DAB1C8}"/>
              </a:ext>
            </a:extLst>
          </p:cNvPr>
          <p:cNvSpPr>
            <a:spLocks noGrp="1"/>
          </p:cNvSpPr>
          <p:nvPr>
            <p:ph type="sldNum" sz="quarter" idx="12"/>
          </p:nvPr>
        </p:nvSpPr>
        <p:spPr/>
        <p:txBody>
          <a:bodyPr/>
          <a:lstStyle/>
          <a:p>
            <a:fld id="{DCE09022-C08B-4F34-B9F0-43AC160DA04C}" type="slidenum">
              <a:rPr lang="it-IT" smtClean="0"/>
              <a:pPr/>
              <a:t>11</a:t>
            </a:fld>
            <a:r>
              <a:rPr lang="it-IT" dirty="0"/>
              <a:t>/22</a:t>
            </a:r>
          </a:p>
        </p:txBody>
      </p:sp>
      <p:sp>
        <p:nvSpPr>
          <p:cNvPr id="3" name="Title 2">
            <a:extLst>
              <a:ext uri="{FF2B5EF4-FFF2-40B4-BE49-F238E27FC236}">
                <a16:creationId xmlns:a16="http://schemas.microsoft.com/office/drawing/2014/main" id="{A1DC2B8A-50DD-4EA2-F01C-7DFAAEE69780}"/>
              </a:ext>
            </a:extLst>
          </p:cNvPr>
          <p:cNvSpPr>
            <a:spLocks noGrp="1"/>
          </p:cNvSpPr>
          <p:nvPr>
            <p:ph type="title"/>
          </p:nvPr>
        </p:nvSpPr>
        <p:spPr>
          <a:xfrm>
            <a:off x="105355" y="90617"/>
            <a:ext cx="7667045" cy="543697"/>
          </a:xfrm>
        </p:spPr>
        <p:txBody>
          <a:bodyPr>
            <a:normAutofit fontScale="90000"/>
          </a:bodyPr>
          <a:lstStyle/>
          <a:p>
            <a:r>
              <a:rPr lang="en-GB" sz="3200" dirty="0"/>
              <a:t>Variants of Convolution – </a:t>
            </a:r>
            <a:r>
              <a:rPr lang="en-GB" sz="3200" dirty="0" err="1"/>
              <a:t>Strided</a:t>
            </a:r>
            <a:r>
              <a:rPr lang="en-GB" sz="3200" dirty="0"/>
              <a:t> Convolution</a:t>
            </a:r>
            <a:endParaRPr lang="en-IT" sz="3200" dirty="0"/>
          </a:p>
        </p:txBody>
      </p:sp>
      <p:sp>
        <p:nvSpPr>
          <p:cNvPr id="5" name="TextBox 4">
            <a:extLst>
              <a:ext uri="{FF2B5EF4-FFF2-40B4-BE49-F238E27FC236}">
                <a16:creationId xmlns:a16="http://schemas.microsoft.com/office/drawing/2014/main" id="{838F3C47-B2E9-7936-73C5-6D72611B5F04}"/>
              </a:ext>
            </a:extLst>
          </p:cNvPr>
          <p:cNvSpPr txBox="1"/>
          <p:nvPr/>
        </p:nvSpPr>
        <p:spPr>
          <a:xfrm>
            <a:off x="657446" y="1355578"/>
            <a:ext cx="10877107" cy="830997"/>
          </a:xfrm>
          <a:prstGeom prst="rect">
            <a:avLst/>
          </a:prstGeom>
          <a:noFill/>
        </p:spPr>
        <p:txBody>
          <a:bodyPr wrap="square" rtlCol="0">
            <a:spAutoFit/>
          </a:bodyPr>
          <a:lstStyle/>
          <a:p>
            <a:r>
              <a:rPr lang="en-GB" sz="2400" dirty="0"/>
              <a:t>The convolution operation at the core of CNNs admits several useful modifications that expand its flexibility and efficiency</a:t>
            </a:r>
            <a:endParaRPr lang="en-IT" sz="2400" dirty="0"/>
          </a:p>
        </p:txBody>
      </p:sp>
      <p:sp>
        <p:nvSpPr>
          <p:cNvPr id="6" name="TextBox 5">
            <a:extLst>
              <a:ext uri="{FF2B5EF4-FFF2-40B4-BE49-F238E27FC236}">
                <a16:creationId xmlns:a16="http://schemas.microsoft.com/office/drawing/2014/main" id="{4E68A883-FCC7-E577-7313-BE967E35AF3F}"/>
              </a:ext>
            </a:extLst>
          </p:cNvPr>
          <p:cNvSpPr txBox="1"/>
          <p:nvPr/>
        </p:nvSpPr>
        <p:spPr>
          <a:xfrm>
            <a:off x="657444" y="2445227"/>
            <a:ext cx="10877107" cy="1200329"/>
          </a:xfrm>
          <a:prstGeom prst="rect">
            <a:avLst/>
          </a:prstGeom>
          <a:noFill/>
        </p:spPr>
        <p:txBody>
          <a:bodyPr wrap="square" rtlCol="0">
            <a:spAutoFit/>
          </a:bodyPr>
          <a:lstStyle/>
          <a:p>
            <a:pPr marL="342900" indent="-342900">
              <a:buFont typeface="Arial" panose="020B0604020202020204" pitchFamily="34" charset="0"/>
              <a:buChar char="•"/>
            </a:pPr>
            <a:r>
              <a:rPr lang="en-GB" sz="2400" dirty="0"/>
              <a:t>Usually, kernel is applied at every possible location in the input. A simple modification consists of applying the kernel only at locations separated by a fixed step size, known as the </a:t>
            </a:r>
            <a:r>
              <a:rPr lang="en-GB" sz="2400" b="1" dirty="0"/>
              <a:t>stride</a:t>
            </a:r>
            <a:r>
              <a:rPr lang="en-GB" sz="2400" dirty="0"/>
              <a:t>.</a:t>
            </a:r>
            <a:endParaRPr lang="en-IT" sz="2400"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23D6EBF-9AFD-E92D-D455-6F36EC4DB52A}"/>
                  </a:ext>
                </a:extLst>
              </p:cNvPr>
              <p:cNvSpPr txBox="1"/>
              <p:nvPr/>
            </p:nvSpPr>
            <p:spPr>
              <a:xfrm>
                <a:off x="2302524" y="3997488"/>
                <a:ext cx="7586949" cy="9244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i="1">
                              <a:latin typeface="Cambria Math" panose="02040503050406030204" pitchFamily="18" charset="0"/>
                            </a:rPr>
                            <m:t>𝑍</m:t>
                          </m:r>
                        </m:e>
                        <m:sub>
                          <m:r>
                            <a:rPr lang="en-GB" sz="2400" i="1">
                              <a:latin typeface="Cambria Math" panose="02040503050406030204" pitchFamily="18" charset="0"/>
                            </a:rPr>
                            <m:t>𝑖</m:t>
                          </m:r>
                          <m:r>
                            <a:rPr lang="en-GB" sz="2400" i="1">
                              <a:latin typeface="Cambria Math" panose="02040503050406030204" pitchFamily="18" charset="0"/>
                            </a:rPr>
                            <m:t>,</m:t>
                          </m:r>
                          <m:r>
                            <a:rPr lang="en-GB" sz="2400" i="1">
                              <a:latin typeface="Cambria Math" panose="02040503050406030204" pitchFamily="18" charset="0"/>
                            </a:rPr>
                            <m:t>𝑗</m:t>
                          </m:r>
                          <m:r>
                            <a:rPr lang="en-GB" sz="2400" i="1">
                              <a:latin typeface="Cambria Math" panose="02040503050406030204" pitchFamily="18" charset="0"/>
                            </a:rPr>
                            <m:t>,</m:t>
                          </m:r>
                          <m:r>
                            <a:rPr lang="en-GB" sz="2400" i="1">
                              <a:latin typeface="Cambria Math" panose="02040503050406030204" pitchFamily="18" charset="0"/>
                            </a:rPr>
                            <m:t>𝑘</m:t>
                          </m:r>
                        </m:sub>
                      </m:sSub>
                      <m:r>
                        <a:rPr lang="en-GB" sz="2400" i="1">
                          <a:latin typeface="Cambria Math" panose="02040503050406030204" pitchFamily="18" charset="0"/>
                        </a:rPr>
                        <m:t>=</m:t>
                      </m:r>
                      <m:r>
                        <a:rPr lang="en-GB" sz="2400" i="1">
                          <a:latin typeface="Cambria Math" panose="02040503050406030204" pitchFamily="18" charset="0"/>
                        </a:rPr>
                        <m:t>𝑐</m:t>
                      </m:r>
                      <m:sSub>
                        <m:sSubPr>
                          <m:ctrlPr>
                            <a:rPr lang="en-GB" sz="2400" i="1">
                              <a:latin typeface="Cambria Math" panose="02040503050406030204" pitchFamily="18" charset="0"/>
                            </a:rPr>
                          </m:ctrlPr>
                        </m:sSubPr>
                        <m:e>
                          <m:d>
                            <m:dPr>
                              <m:ctrlPr>
                                <a:rPr lang="en-GB" sz="2400" i="1">
                                  <a:latin typeface="Cambria Math" panose="02040503050406030204" pitchFamily="18" charset="0"/>
                                </a:rPr>
                              </m:ctrlPr>
                            </m:dPr>
                            <m:e>
                              <m:r>
                                <a:rPr lang="en-GB" sz="2400" i="1">
                                  <a:latin typeface="Cambria Math" panose="02040503050406030204" pitchFamily="18" charset="0"/>
                                </a:rPr>
                                <m:t>𝐾</m:t>
                              </m:r>
                              <m:r>
                                <a:rPr lang="en-GB" sz="2400" i="1">
                                  <a:latin typeface="Cambria Math" panose="02040503050406030204" pitchFamily="18" charset="0"/>
                                </a:rPr>
                                <m:t>,</m:t>
                              </m:r>
                              <m:r>
                                <a:rPr lang="en-GB" sz="2400" i="1">
                                  <a:latin typeface="Cambria Math" panose="02040503050406030204" pitchFamily="18" charset="0"/>
                                </a:rPr>
                                <m:t>𝑉</m:t>
                              </m:r>
                              <m:r>
                                <a:rPr lang="en-GB" sz="2400" i="1">
                                  <a:latin typeface="Cambria Math" panose="02040503050406030204" pitchFamily="18" charset="0"/>
                                </a:rPr>
                                <m:t>,</m:t>
                              </m:r>
                              <m:r>
                                <a:rPr lang="en-GB" sz="2400" i="1">
                                  <a:latin typeface="Cambria Math" panose="02040503050406030204" pitchFamily="18" charset="0"/>
                                </a:rPr>
                                <m:t>𝑠</m:t>
                              </m:r>
                            </m:e>
                          </m:d>
                        </m:e>
                        <m:sub>
                          <m:r>
                            <a:rPr lang="en-GB" sz="2400" i="1">
                              <a:latin typeface="Cambria Math" panose="02040503050406030204" pitchFamily="18" charset="0"/>
                            </a:rPr>
                            <m:t>𝑖</m:t>
                          </m:r>
                          <m:r>
                            <a:rPr lang="en-GB" sz="2400" i="1">
                              <a:latin typeface="Cambria Math" panose="02040503050406030204" pitchFamily="18" charset="0"/>
                            </a:rPr>
                            <m:t>,</m:t>
                          </m:r>
                          <m:r>
                            <a:rPr lang="en-GB" sz="2400" i="1">
                              <a:latin typeface="Cambria Math" panose="02040503050406030204" pitchFamily="18" charset="0"/>
                            </a:rPr>
                            <m:t>𝑗</m:t>
                          </m:r>
                          <m:r>
                            <a:rPr lang="en-GB" sz="2400" i="1">
                              <a:latin typeface="Cambria Math" panose="02040503050406030204" pitchFamily="18" charset="0"/>
                            </a:rPr>
                            <m:t>,</m:t>
                          </m:r>
                          <m:r>
                            <a:rPr lang="en-GB" sz="2400" i="1">
                              <a:latin typeface="Cambria Math" panose="02040503050406030204" pitchFamily="18" charset="0"/>
                            </a:rPr>
                            <m:t>𝑘</m:t>
                          </m:r>
                        </m:sub>
                      </m:sSub>
                      <m:r>
                        <a:rPr lang="en-GB" sz="2400" i="1">
                          <a:latin typeface="Cambria Math" panose="02040503050406030204" pitchFamily="18" charset="0"/>
                        </a:rPr>
                        <m:t>=</m:t>
                      </m:r>
                      <m:nary>
                        <m:naryPr>
                          <m:chr m:val="∑"/>
                          <m:supHide m:val="on"/>
                          <m:ctrlPr>
                            <a:rPr lang="en-GB" sz="2400" i="1">
                              <a:latin typeface="Cambria Math" panose="02040503050406030204" pitchFamily="18" charset="0"/>
                            </a:rPr>
                          </m:ctrlPr>
                        </m:naryPr>
                        <m:sub>
                          <m:r>
                            <a:rPr lang="en-GB" sz="2400" i="1">
                              <a:latin typeface="Cambria Math" panose="02040503050406030204" pitchFamily="18" charset="0"/>
                            </a:rPr>
                            <m:t>𝑙</m:t>
                          </m:r>
                          <m:r>
                            <a:rPr lang="en-GB" sz="2400" i="1">
                              <a:latin typeface="Cambria Math" panose="02040503050406030204" pitchFamily="18" charset="0"/>
                            </a:rPr>
                            <m:t>,</m:t>
                          </m:r>
                          <m:r>
                            <a:rPr lang="en-GB" sz="2400" i="1">
                              <a:latin typeface="Cambria Math" panose="02040503050406030204" pitchFamily="18" charset="0"/>
                            </a:rPr>
                            <m:t>𝑚</m:t>
                          </m:r>
                          <m:r>
                            <a:rPr lang="en-GB" sz="2400" i="1">
                              <a:latin typeface="Cambria Math" panose="02040503050406030204" pitchFamily="18" charset="0"/>
                            </a:rPr>
                            <m:t>,</m:t>
                          </m:r>
                          <m:r>
                            <a:rPr lang="en-GB" sz="2400" i="1">
                              <a:latin typeface="Cambria Math" panose="02040503050406030204" pitchFamily="18" charset="0"/>
                            </a:rPr>
                            <m:t>𝑛</m:t>
                          </m:r>
                        </m:sub>
                        <m:sup/>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𝑉</m:t>
                                  </m:r>
                                </m:e>
                                <m:sub>
                                  <m:r>
                                    <a:rPr lang="en-GB" sz="2400" i="1">
                                      <a:latin typeface="Cambria Math" panose="02040503050406030204" pitchFamily="18" charset="0"/>
                                    </a:rPr>
                                    <m:t>𝑙</m:t>
                                  </m:r>
                                  <m:r>
                                    <a:rPr lang="en-GB" sz="2400" i="1">
                                      <a:latin typeface="Cambria Math" panose="02040503050406030204" pitchFamily="18" charset="0"/>
                                    </a:rPr>
                                    <m:t>,</m:t>
                                  </m:r>
                                  <m:d>
                                    <m:dPr>
                                      <m:ctrlPr>
                                        <a:rPr lang="en-GB" sz="2400" i="1">
                                          <a:latin typeface="Cambria Math" panose="02040503050406030204" pitchFamily="18" charset="0"/>
                                        </a:rPr>
                                      </m:ctrlPr>
                                    </m:dPr>
                                    <m:e>
                                      <m:r>
                                        <a:rPr lang="en-GB" sz="2400" i="1">
                                          <a:latin typeface="Cambria Math" panose="02040503050406030204" pitchFamily="18" charset="0"/>
                                        </a:rPr>
                                        <m:t>𝑗</m:t>
                                      </m:r>
                                      <m:r>
                                        <a:rPr lang="en-GB" sz="2400" i="1">
                                          <a:latin typeface="Cambria Math" panose="02040503050406030204" pitchFamily="18" charset="0"/>
                                        </a:rPr>
                                        <m:t>−1</m:t>
                                      </m:r>
                                    </m:e>
                                  </m:d>
                                  <m:r>
                                    <a:rPr lang="en-GB" sz="2400" i="1">
                                      <a:latin typeface="Cambria Math" panose="02040503050406030204" pitchFamily="18" charset="0"/>
                                    </a:rPr>
                                    <m:t>×</m:t>
                                  </m:r>
                                  <m:r>
                                    <a:rPr lang="en-GB" sz="2400" i="1">
                                      <a:latin typeface="Cambria Math" panose="02040503050406030204" pitchFamily="18" charset="0"/>
                                    </a:rPr>
                                    <m:t>𝑠</m:t>
                                  </m:r>
                                  <m:r>
                                    <a:rPr lang="en-GB" sz="2400" i="1">
                                      <a:latin typeface="Cambria Math" panose="02040503050406030204" pitchFamily="18" charset="0"/>
                                    </a:rPr>
                                    <m:t>+</m:t>
                                  </m:r>
                                  <m:r>
                                    <a:rPr lang="en-GB" sz="2400" i="1">
                                      <a:latin typeface="Cambria Math" panose="02040503050406030204" pitchFamily="18" charset="0"/>
                                    </a:rPr>
                                    <m:t>𝑚</m:t>
                                  </m:r>
                                  <m:r>
                                    <a:rPr lang="en-GB" sz="2400" i="1">
                                      <a:latin typeface="Cambria Math" panose="02040503050406030204" pitchFamily="18" charset="0"/>
                                    </a:rPr>
                                    <m:t>,</m:t>
                                  </m:r>
                                  <m:d>
                                    <m:dPr>
                                      <m:ctrlPr>
                                        <a:rPr lang="en-GB" sz="2400" i="1">
                                          <a:latin typeface="Cambria Math" panose="02040503050406030204" pitchFamily="18" charset="0"/>
                                        </a:rPr>
                                      </m:ctrlPr>
                                    </m:dPr>
                                    <m:e>
                                      <m:r>
                                        <a:rPr lang="en-GB" sz="2400" i="1">
                                          <a:latin typeface="Cambria Math" panose="02040503050406030204" pitchFamily="18" charset="0"/>
                                        </a:rPr>
                                        <m:t>𝑘</m:t>
                                      </m:r>
                                      <m:r>
                                        <a:rPr lang="en-GB" sz="2400" i="1">
                                          <a:latin typeface="Cambria Math" panose="02040503050406030204" pitchFamily="18" charset="0"/>
                                        </a:rPr>
                                        <m:t>−1</m:t>
                                      </m:r>
                                    </m:e>
                                  </m:d>
                                  <m:r>
                                    <a:rPr lang="en-GB" sz="2400" i="1">
                                      <a:latin typeface="Cambria Math" panose="02040503050406030204" pitchFamily="18" charset="0"/>
                                    </a:rPr>
                                    <m:t>×</m:t>
                                  </m:r>
                                  <m:r>
                                    <a:rPr lang="en-GB" sz="2400" i="1">
                                      <a:latin typeface="Cambria Math" panose="02040503050406030204" pitchFamily="18" charset="0"/>
                                    </a:rPr>
                                    <m:t>𝑠</m:t>
                                  </m:r>
                                  <m:r>
                                    <a:rPr lang="en-GB" sz="2400" i="1">
                                      <a:latin typeface="Cambria Math" panose="02040503050406030204" pitchFamily="18" charset="0"/>
                                    </a:rPr>
                                    <m:t>+</m:t>
                                  </m:r>
                                  <m:r>
                                    <a:rPr lang="en-GB" sz="2400" i="1">
                                      <a:latin typeface="Cambria Math" panose="02040503050406030204" pitchFamily="18" charset="0"/>
                                    </a:rPr>
                                    <m:t>𝑛</m:t>
                                  </m:r>
                                </m:sub>
                              </m:sSub>
                              <m:sSub>
                                <m:sSubPr>
                                  <m:ctrlPr>
                                    <a:rPr lang="en-GB" sz="2400" i="1">
                                      <a:latin typeface="Cambria Math" panose="02040503050406030204" pitchFamily="18" charset="0"/>
                                    </a:rPr>
                                  </m:ctrlPr>
                                </m:sSubPr>
                                <m:e>
                                  <m:r>
                                    <a:rPr lang="en-GB" sz="2400" i="1">
                                      <a:latin typeface="Cambria Math" panose="02040503050406030204" pitchFamily="18" charset="0"/>
                                    </a:rPr>
                                    <m:t>𝐾</m:t>
                                  </m:r>
                                </m:e>
                                <m:sub>
                                  <m:r>
                                    <a:rPr lang="en-GB" sz="2400" i="1">
                                      <a:latin typeface="Cambria Math" panose="02040503050406030204" pitchFamily="18" charset="0"/>
                                    </a:rPr>
                                    <m:t>𝑖</m:t>
                                  </m:r>
                                  <m:r>
                                    <a:rPr lang="en-GB" sz="2400" i="1">
                                      <a:latin typeface="Cambria Math" panose="02040503050406030204" pitchFamily="18" charset="0"/>
                                    </a:rPr>
                                    <m:t>,</m:t>
                                  </m:r>
                                  <m:r>
                                    <a:rPr lang="en-GB" sz="2400" i="1">
                                      <a:latin typeface="Cambria Math" panose="02040503050406030204" pitchFamily="18" charset="0"/>
                                    </a:rPr>
                                    <m:t>𝑙</m:t>
                                  </m:r>
                                  <m:r>
                                    <a:rPr lang="en-GB" sz="2400" i="1">
                                      <a:latin typeface="Cambria Math" panose="02040503050406030204" pitchFamily="18" charset="0"/>
                                    </a:rPr>
                                    <m:t>,</m:t>
                                  </m:r>
                                  <m:r>
                                    <a:rPr lang="en-GB" sz="2400" i="1">
                                      <a:latin typeface="Cambria Math" panose="02040503050406030204" pitchFamily="18" charset="0"/>
                                    </a:rPr>
                                    <m:t>𝑚</m:t>
                                  </m:r>
                                  <m:r>
                                    <a:rPr lang="en-GB" sz="2400" i="1">
                                      <a:latin typeface="Cambria Math" panose="02040503050406030204" pitchFamily="18" charset="0"/>
                                    </a:rPr>
                                    <m:t>,</m:t>
                                  </m:r>
                                  <m:r>
                                    <a:rPr lang="en-GB" sz="2400" i="1">
                                      <a:latin typeface="Cambria Math" panose="02040503050406030204" pitchFamily="18" charset="0"/>
                                    </a:rPr>
                                    <m:t>𝑛</m:t>
                                  </m:r>
                                </m:sub>
                              </m:sSub>
                            </m:e>
                          </m:d>
                        </m:e>
                      </m:nary>
                    </m:oMath>
                  </m:oMathPara>
                </a14:m>
                <a:endParaRPr lang="en-IT" sz="2400" dirty="0"/>
              </a:p>
            </p:txBody>
          </p:sp>
        </mc:Choice>
        <mc:Fallback>
          <p:sp>
            <p:nvSpPr>
              <p:cNvPr id="7" name="TextBox 6">
                <a:extLst>
                  <a:ext uri="{FF2B5EF4-FFF2-40B4-BE49-F238E27FC236}">
                    <a16:creationId xmlns:a16="http://schemas.microsoft.com/office/drawing/2014/main" id="{023D6EBF-9AFD-E92D-D455-6F36EC4DB52A}"/>
                  </a:ext>
                </a:extLst>
              </p:cNvPr>
              <p:cNvSpPr txBox="1">
                <a:spLocks noRot="1" noChangeAspect="1" noMove="1" noResize="1" noEditPoints="1" noAdjustHandles="1" noChangeArrowheads="1" noChangeShapeType="1" noTextEdit="1"/>
              </p:cNvSpPr>
              <p:nvPr/>
            </p:nvSpPr>
            <p:spPr>
              <a:xfrm>
                <a:off x="2302524" y="3997488"/>
                <a:ext cx="7586949" cy="924484"/>
              </a:xfrm>
              <a:prstGeom prst="rect">
                <a:avLst/>
              </a:prstGeom>
              <a:blipFill>
                <a:blip r:embed="rId2"/>
                <a:stretch>
                  <a:fillRect l="-502" t="-143243" b="-193243"/>
                </a:stretch>
              </a:blipFill>
            </p:spPr>
            <p:txBody>
              <a:bodyPr/>
              <a:lstStyle/>
              <a:p>
                <a:r>
                  <a:rPr lang="en-IT">
                    <a:noFill/>
                  </a:rPr>
                  <a:t> </a:t>
                </a:r>
              </a:p>
            </p:txBody>
          </p:sp>
        </mc:Fallback>
      </mc:AlternateContent>
    </p:spTree>
    <p:extLst>
      <p:ext uri="{BB962C8B-B14F-4D97-AF65-F5344CB8AC3E}">
        <p14:creationId xmlns:p14="http://schemas.microsoft.com/office/powerpoint/2010/main" val="147568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F82CA-C19A-8C58-BBFD-7899E8DCCEF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C45598-D86C-72C2-5253-1729A3F8DAA1}"/>
              </a:ext>
            </a:extLst>
          </p:cNvPr>
          <p:cNvSpPr>
            <a:spLocks noGrp="1"/>
          </p:cNvSpPr>
          <p:nvPr>
            <p:ph type="sldNum" sz="quarter" idx="12"/>
          </p:nvPr>
        </p:nvSpPr>
        <p:spPr/>
        <p:txBody>
          <a:bodyPr/>
          <a:lstStyle/>
          <a:p>
            <a:fld id="{DCE09022-C08B-4F34-B9F0-43AC160DA04C}" type="slidenum">
              <a:rPr lang="it-IT" smtClean="0"/>
              <a:pPr/>
              <a:t>12</a:t>
            </a:fld>
            <a:r>
              <a:rPr lang="it-IT" dirty="0"/>
              <a:t>/22</a:t>
            </a:r>
          </a:p>
        </p:txBody>
      </p:sp>
      <p:sp>
        <p:nvSpPr>
          <p:cNvPr id="3" name="Title 2">
            <a:extLst>
              <a:ext uri="{FF2B5EF4-FFF2-40B4-BE49-F238E27FC236}">
                <a16:creationId xmlns:a16="http://schemas.microsoft.com/office/drawing/2014/main" id="{26332B9E-E390-1226-02A2-1CB6EF455370}"/>
              </a:ext>
            </a:extLst>
          </p:cNvPr>
          <p:cNvSpPr>
            <a:spLocks noGrp="1"/>
          </p:cNvSpPr>
          <p:nvPr>
            <p:ph type="title"/>
          </p:nvPr>
        </p:nvSpPr>
        <p:spPr/>
        <p:txBody>
          <a:bodyPr>
            <a:normAutofit/>
          </a:bodyPr>
          <a:lstStyle/>
          <a:p>
            <a:r>
              <a:rPr lang="en-GB" sz="3200" dirty="0"/>
              <a:t>Variants of Convolution – Zero Padding</a:t>
            </a:r>
            <a:endParaRPr lang="en-IT" sz="3200" dirty="0"/>
          </a:p>
        </p:txBody>
      </p:sp>
      <p:sp>
        <p:nvSpPr>
          <p:cNvPr id="6" name="TextBox 5">
            <a:extLst>
              <a:ext uri="{FF2B5EF4-FFF2-40B4-BE49-F238E27FC236}">
                <a16:creationId xmlns:a16="http://schemas.microsoft.com/office/drawing/2014/main" id="{603C8D0D-50FB-0371-8A96-7A3C232001A6}"/>
              </a:ext>
            </a:extLst>
          </p:cNvPr>
          <p:cNvSpPr txBox="1"/>
          <p:nvPr/>
        </p:nvSpPr>
        <p:spPr>
          <a:xfrm>
            <a:off x="657446" y="1416526"/>
            <a:ext cx="10877107"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t>Another common variant is related to the ability of </a:t>
            </a:r>
            <a:r>
              <a:rPr lang="en-GB" sz="2400" b="1" dirty="0"/>
              <a:t>zero-padding</a:t>
            </a:r>
            <a:r>
              <a:rPr lang="en-GB" sz="2400" dirty="0"/>
              <a:t> the input. It allows control over the size of the output feature maps.</a:t>
            </a:r>
            <a:endParaRPr lang="en-IT" sz="2400" dirty="0"/>
          </a:p>
        </p:txBody>
      </p:sp>
      <p:pic>
        <p:nvPicPr>
          <p:cNvPr id="8" name="Picture 7" descr="A grid with numbers and a black arrow&#10;&#10;AI-generated content may be incorrect.">
            <a:extLst>
              <a:ext uri="{FF2B5EF4-FFF2-40B4-BE49-F238E27FC236}">
                <a16:creationId xmlns:a16="http://schemas.microsoft.com/office/drawing/2014/main" id="{4C9C2EF9-F5CA-27B3-F052-4343D0186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0489" y="2508249"/>
            <a:ext cx="5451021" cy="2291009"/>
          </a:xfrm>
          <a:prstGeom prst="rect">
            <a:avLst/>
          </a:prstGeom>
        </p:spPr>
      </p:pic>
      <p:sp>
        <p:nvSpPr>
          <p:cNvPr id="9" name="TextBox 8">
            <a:extLst>
              <a:ext uri="{FF2B5EF4-FFF2-40B4-BE49-F238E27FC236}">
                <a16:creationId xmlns:a16="http://schemas.microsoft.com/office/drawing/2014/main" id="{C0C10D4E-AAAB-96E3-F5F8-1E5476318EE8}"/>
              </a:ext>
            </a:extLst>
          </p:cNvPr>
          <p:cNvSpPr txBox="1"/>
          <p:nvPr/>
        </p:nvSpPr>
        <p:spPr>
          <a:xfrm>
            <a:off x="158739" y="5210641"/>
            <a:ext cx="11874520" cy="461665"/>
          </a:xfrm>
          <a:prstGeom prst="rect">
            <a:avLst/>
          </a:prstGeom>
          <a:noFill/>
        </p:spPr>
        <p:txBody>
          <a:bodyPr wrap="square" rtlCol="0">
            <a:spAutoFit/>
          </a:bodyPr>
          <a:lstStyle/>
          <a:p>
            <a:r>
              <a:rPr lang="en-GB" sz="2400" dirty="0"/>
              <a:t>The most common conventions are </a:t>
            </a:r>
            <a:r>
              <a:rPr lang="en-GB" sz="2400" b="1" dirty="0"/>
              <a:t>valid convolution</a:t>
            </a:r>
            <a:r>
              <a:rPr lang="en-GB" sz="2400" dirty="0"/>
              <a:t>, </a:t>
            </a:r>
            <a:r>
              <a:rPr lang="en-GB" sz="2400" b="1" dirty="0"/>
              <a:t>same convolution</a:t>
            </a:r>
            <a:r>
              <a:rPr lang="en-GB" sz="2400" dirty="0"/>
              <a:t> and </a:t>
            </a:r>
            <a:r>
              <a:rPr lang="en-GB" sz="2400" b="1" dirty="0"/>
              <a:t>full convolution</a:t>
            </a:r>
            <a:r>
              <a:rPr lang="en-GB" sz="2400" dirty="0"/>
              <a:t>.</a:t>
            </a:r>
          </a:p>
        </p:txBody>
      </p:sp>
    </p:spTree>
    <p:extLst>
      <p:ext uri="{BB962C8B-B14F-4D97-AF65-F5344CB8AC3E}">
        <p14:creationId xmlns:p14="http://schemas.microsoft.com/office/powerpoint/2010/main" val="596977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E7354-11C6-7C7E-CEE6-63EFE05085B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4DB548-90C9-3DAE-71A0-D6D22ED09CBE}"/>
              </a:ext>
            </a:extLst>
          </p:cNvPr>
          <p:cNvSpPr>
            <a:spLocks noGrp="1"/>
          </p:cNvSpPr>
          <p:nvPr>
            <p:ph type="sldNum" sz="quarter" idx="12"/>
          </p:nvPr>
        </p:nvSpPr>
        <p:spPr/>
        <p:txBody>
          <a:bodyPr/>
          <a:lstStyle/>
          <a:p>
            <a:fld id="{DCE09022-C08B-4F34-B9F0-43AC160DA04C}" type="slidenum">
              <a:rPr lang="it-IT" smtClean="0"/>
              <a:pPr/>
              <a:t>13</a:t>
            </a:fld>
            <a:r>
              <a:rPr lang="it-IT" dirty="0"/>
              <a:t>/22</a:t>
            </a:r>
          </a:p>
        </p:txBody>
      </p:sp>
      <p:sp>
        <p:nvSpPr>
          <p:cNvPr id="3" name="Title 2">
            <a:extLst>
              <a:ext uri="{FF2B5EF4-FFF2-40B4-BE49-F238E27FC236}">
                <a16:creationId xmlns:a16="http://schemas.microsoft.com/office/drawing/2014/main" id="{E40B88A6-345D-E9B2-8CC6-1812A9548C27}"/>
              </a:ext>
            </a:extLst>
          </p:cNvPr>
          <p:cNvSpPr>
            <a:spLocks noGrp="1"/>
          </p:cNvSpPr>
          <p:nvPr>
            <p:ph type="title"/>
          </p:nvPr>
        </p:nvSpPr>
        <p:spPr>
          <a:xfrm>
            <a:off x="105355" y="90617"/>
            <a:ext cx="8976300" cy="543697"/>
          </a:xfrm>
        </p:spPr>
        <p:txBody>
          <a:bodyPr>
            <a:normAutofit/>
          </a:bodyPr>
          <a:lstStyle/>
          <a:p>
            <a:r>
              <a:rPr lang="en-GB" sz="3200" dirty="0"/>
              <a:t>Variants of Convolution – Unshared Convolution</a:t>
            </a:r>
            <a:endParaRPr lang="en-IT" sz="3200" dirty="0"/>
          </a:p>
        </p:txBody>
      </p:sp>
      <p:sp>
        <p:nvSpPr>
          <p:cNvPr id="6" name="TextBox 5">
            <a:extLst>
              <a:ext uri="{FF2B5EF4-FFF2-40B4-BE49-F238E27FC236}">
                <a16:creationId xmlns:a16="http://schemas.microsoft.com/office/drawing/2014/main" id="{CD59C6A1-293A-79E3-4873-94A50251C640}"/>
              </a:ext>
            </a:extLst>
          </p:cNvPr>
          <p:cNvSpPr txBox="1"/>
          <p:nvPr/>
        </p:nvSpPr>
        <p:spPr>
          <a:xfrm>
            <a:off x="657446" y="1288961"/>
            <a:ext cx="10877107"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t>We can relax the assumption of weight sharing of CNNs, leading to the concept of </a:t>
            </a:r>
            <a:r>
              <a:rPr lang="en-GB" sz="2400" i="1" dirty="0"/>
              <a:t>locally connected layers</a:t>
            </a:r>
            <a:r>
              <a:rPr lang="en-GB" sz="2400" dirty="0"/>
              <a:t>.</a:t>
            </a:r>
            <a:endParaRPr lang="en-IT" sz="2400" dirty="0"/>
          </a:p>
        </p:txBody>
      </p:sp>
      <p:sp>
        <p:nvSpPr>
          <p:cNvPr id="4" name="TextBox 3">
            <a:extLst>
              <a:ext uri="{FF2B5EF4-FFF2-40B4-BE49-F238E27FC236}">
                <a16:creationId xmlns:a16="http://schemas.microsoft.com/office/drawing/2014/main" id="{FD233F9A-1F4B-F457-5C67-4F2F669A6AFD}"/>
              </a:ext>
            </a:extLst>
          </p:cNvPr>
          <p:cNvSpPr txBox="1"/>
          <p:nvPr/>
        </p:nvSpPr>
        <p:spPr>
          <a:xfrm>
            <a:off x="228602" y="2399304"/>
            <a:ext cx="11751275" cy="830997"/>
          </a:xfrm>
          <a:prstGeom prst="rect">
            <a:avLst/>
          </a:prstGeom>
          <a:noFill/>
        </p:spPr>
        <p:txBody>
          <a:bodyPr wrap="square" rtlCol="0">
            <a:spAutoFit/>
          </a:bodyPr>
          <a:lstStyle/>
          <a:p>
            <a:r>
              <a:rPr lang="en-GB" sz="2400" dirty="0"/>
              <a:t>The most general case is the </a:t>
            </a:r>
            <a:r>
              <a:rPr lang="en-GB" sz="2400" b="1" dirty="0"/>
              <a:t>unshared convolution </a:t>
            </a:r>
            <a:r>
              <a:rPr lang="en-GB" sz="2400" dirty="0"/>
              <a:t>where each output unit of the neural network has its own distinct set of weights rather than sharing the same kernel.</a:t>
            </a:r>
            <a:endParaRPr lang="en-IT" sz="24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B157B5A-8644-F634-A2BF-8E3DA652C08C}"/>
                  </a:ext>
                </a:extLst>
              </p:cNvPr>
              <p:cNvSpPr txBox="1"/>
              <p:nvPr/>
            </p:nvSpPr>
            <p:spPr>
              <a:xfrm>
                <a:off x="3801620" y="3509647"/>
                <a:ext cx="4588757" cy="108773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𝑖</m:t>
                          </m:r>
                        </m:sub>
                      </m:sSub>
                      <m:r>
                        <a:rPr lang="en-GB" sz="2400" i="1">
                          <a:latin typeface="Cambria Math" panose="02040503050406030204" pitchFamily="18" charset="0"/>
                        </a:rPr>
                        <m:t>=</m:t>
                      </m:r>
                      <m:nary>
                        <m:naryPr>
                          <m:chr m:val="∑"/>
                          <m:ctrlPr>
                            <a:rPr lang="en-GB" sz="2400" i="1">
                              <a:latin typeface="Cambria Math" panose="02040503050406030204" pitchFamily="18" charset="0"/>
                            </a:rPr>
                          </m:ctrlPr>
                        </m:naryPr>
                        <m:sub>
                          <m:r>
                            <a:rPr lang="en-GB" sz="2400" i="1">
                              <a:latin typeface="Cambria Math" panose="02040503050406030204" pitchFamily="18" charset="0"/>
                            </a:rPr>
                            <m:t>𝑗</m:t>
                          </m:r>
                          <m:r>
                            <a:rPr lang="en-GB" sz="2400" i="1">
                              <a:latin typeface="Cambria Math" panose="02040503050406030204" pitchFamily="18" charset="0"/>
                            </a:rPr>
                            <m:t>=1</m:t>
                          </m:r>
                        </m:sub>
                        <m:sup>
                          <m:r>
                            <a:rPr lang="en-GB" sz="2400" i="1">
                              <a:latin typeface="Cambria Math" panose="02040503050406030204" pitchFamily="18" charset="0"/>
                            </a:rPr>
                            <m:t>𝑘</m:t>
                          </m:r>
                        </m:sup>
                        <m:e>
                          <m:sSubSup>
                            <m:sSubSupPr>
                              <m:ctrlPr>
                                <a:rPr lang="en-GB" sz="2400" i="1">
                                  <a:latin typeface="Cambria Math" panose="02040503050406030204" pitchFamily="18" charset="0"/>
                                </a:rPr>
                              </m:ctrlPr>
                            </m:sSubSupPr>
                            <m:e>
                              <m:r>
                                <a:rPr lang="en-GB" sz="2400" i="1">
                                  <a:latin typeface="Cambria Math" panose="02040503050406030204" pitchFamily="18" charset="0"/>
                                </a:rPr>
                                <m:t>𝑤</m:t>
                              </m:r>
                            </m:e>
                            <m:sub>
                              <m:r>
                                <a:rPr lang="en-GB" sz="2400" i="1">
                                  <a:latin typeface="Cambria Math" panose="02040503050406030204" pitchFamily="18" charset="0"/>
                                </a:rPr>
                                <m:t>𝑗</m:t>
                              </m:r>
                            </m:sub>
                            <m:sup>
                              <m:d>
                                <m:dPr>
                                  <m:ctrlPr>
                                    <a:rPr lang="en-GB" sz="2400" i="1">
                                      <a:latin typeface="Cambria Math" panose="02040503050406030204" pitchFamily="18" charset="0"/>
                                    </a:rPr>
                                  </m:ctrlPr>
                                </m:dPr>
                                <m:e>
                                  <m:r>
                                    <a:rPr lang="en-GB" sz="2400" i="1">
                                      <a:latin typeface="Cambria Math" panose="02040503050406030204" pitchFamily="18" charset="0"/>
                                    </a:rPr>
                                    <m:t>𝑖</m:t>
                                  </m:r>
                                </m:e>
                              </m:d>
                            </m:sup>
                          </m:sSubSup>
                        </m:e>
                      </m:nary>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𝑖</m:t>
                          </m:r>
                          <m:r>
                            <a:rPr lang="en-GB" sz="2400" i="1">
                              <a:latin typeface="Cambria Math" panose="02040503050406030204" pitchFamily="18" charset="0"/>
                            </a:rPr>
                            <m:t>+</m:t>
                          </m:r>
                          <m:r>
                            <a:rPr lang="en-GB" sz="2400" i="1">
                              <a:latin typeface="Cambria Math" panose="02040503050406030204" pitchFamily="18" charset="0"/>
                            </a:rPr>
                            <m:t>𝑗</m:t>
                          </m:r>
                          <m:r>
                            <a:rPr lang="en-GB" sz="2400" i="1">
                              <a:latin typeface="Cambria Math" panose="02040503050406030204" pitchFamily="18" charset="0"/>
                            </a:rPr>
                            <m:t>−1</m:t>
                          </m:r>
                        </m:sub>
                      </m:sSub>
                      <m:r>
                        <a:rPr lang="en-GB" sz="2400" i="1">
                          <a:latin typeface="Cambria Math" panose="02040503050406030204" pitchFamily="18" charset="0"/>
                        </a:rPr>
                        <m:t>, </m:t>
                      </m:r>
                      <m:r>
                        <a:rPr lang="en-GB" sz="2400" i="1">
                          <a:latin typeface="Cambria Math" panose="02040503050406030204" pitchFamily="18" charset="0"/>
                        </a:rPr>
                        <m:t>𝑖</m:t>
                      </m:r>
                      <m:r>
                        <a:rPr lang="en-GB" sz="2400" i="1">
                          <a:latin typeface="Cambria Math" panose="02040503050406030204" pitchFamily="18" charset="0"/>
                        </a:rPr>
                        <m:t>=1,…,</m:t>
                      </m:r>
                      <m:r>
                        <a:rPr lang="en-GB" sz="2400" i="1">
                          <a:latin typeface="Cambria Math" panose="02040503050406030204" pitchFamily="18" charset="0"/>
                        </a:rPr>
                        <m:t>𝑚</m:t>
                      </m:r>
                    </m:oMath>
                  </m:oMathPara>
                </a14:m>
                <a:endParaRPr lang="en-IT" sz="2400" dirty="0"/>
              </a:p>
            </p:txBody>
          </p:sp>
        </mc:Choice>
        <mc:Fallback>
          <p:sp>
            <p:nvSpPr>
              <p:cNvPr id="8" name="TextBox 7">
                <a:extLst>
                  <a:ext uri="{FF2B5EF4-FFF2-40B4-BE49-F238E27FC236}">
                    <a16:creationId xmlns:a16="http://schemas.microsoft.com/office/drawing/2014/main" id="{BB157B5A-8644-F634-A2BF-8E3DA652C08C}"/>
                  </a:ext>
                </a:extLst>
              </p:cNvPr>
              <p:cNvSpPr txBox="1">
                <a:spLocks noRot="1" noChangeAspect="1" noMove="1" noResize="1" noEditPoints="1" noAdjustHandles="1" noChangeArrowheads="1" noChangeShapeType="1" noTextEdit="1"/>
              </p:cNvSpPr>
              <p:nvPr/>
            </p:nvSpPr>
            <p:spPr>
              <a:xfrm>
                <a:off x="3801620" y="3509647"/>
                <a:ext cx="4588757" cy="1087734"/>
              </a:xfrm>
              <a:prstGeom prst="rect">
                <a:avLst/>
              </a:prstGeom>
              <a:blipFill>
                <a:blip r:embed="rId2"/>
                <a:stretch>
                  <a:fillRect l="-9392" t="-110465" b="-166279"/>
                </a:stretch>
              </a:blipFill>
            </p:spPr>
            <p:txBody>
              <a:bodyPr/>
              <a:lstStyle/>
              <a:p>
                <a:r>
                  <a:rPr lang="en-IT">
                    <a:noFill/>
                  </a:rPr>
                  <a:t> </a:t>
                </a:r>
              </a:p>
            </p:txBody>
          </p:sp>
        </mc:Fallback>
      </mc:AlternateContent>
      <p:sp>
        <p:nvSpPr>
          <p:cNvPr id="9" name="TextBox 8">
            <a:extLst>
              <a:ext uri="{FF2B5EF4-FFF2-40B4-BE49-F238E27FC236}">
                <a16:creationId xmlns:a16="http://schemas.microsoft.com/office/drawing/2014/main" id="{C4E4A7EF-F70A-70D1-6256-EEB29C33F91E}"/>
              </a:ext>
            </a:extLst>
          </p:cNvPr>
          <p:cNvSpPr txBox="1"/>
          <p:nvPr/>
        </p:nvSpPr>
        <p:spPr>
          <a:xfrm>
            <a:off x="228602" y="4876727"/>
            <a:ext cx="11751275" cy="1200329"/>
          </a:xfrm>
          <a:prstGeom prst="rect">
            <a:avLst/>
          </a:prstGeom>
          <a:noFill/>
        </p:spPr>
        <p:txBody>
          <a:bodyPr wrap="square" rtlCol="0">
            <a:spAutoFit/>
          </a:bodyPr>
          <a:lstStyle/>
          <a:p>
            <a:r>
              <a:rPr lang="en-GB" sz="2400" dirty="0"/>
              <a:t>Locally connected layers are useful when we know that each feature should be a function of a small part of space, but there is no reason to think that the same feature should occur across all of space. </a:t>
            </a:r>
            <a:endParaRPr lang="en-IT" sz="2400" dirty="0"/>
          </a:p>
        </p:txBody>
      </p:sp>
    </p:spTree>
    <p:extLst>
      <p:ext uri="{BB962C8B-B14F-4D97-AF65-F5344CB8AC3E}">
        <p14:creationId xmlns:p14="http://schemas.microsoft.com/office/powerpoint/2010/main" val="734840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69278-F25A-90AD-1036-A9DBE9573C7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F59150-B22F-CBE5-181E-9713E8EEE78A}"/>
              </a:ext>
            </a:extLst>
          </p:cNvPr>
          <p:cNvSpPr>
            <a:spLocks noGrp="1"/>
          </p:cNvSpPr>
          <p:nvPr>
            <p:ph type="sldNum" sz="quarter" idx="12"/>
          </p:nvPr>
        </p:nvSpPr>
        <p:spPr/>
        <p:txBody>
          <a:bodyPr/>
          <a:lstStyle/>
          <a:p>
            <a:fld id="{DCE09022-C08B-4F34-B9F0-43AC160DA04C}" type="slidenum">
              <a:rPr lang="it-IT" smtClean="0"/>
              <a:pPr/>
              <a:t>14</a:t>
            </a:fld>
            <a:r>
              <a:rPr lang="it-IT" dirty="0"/>
              <a:t>/22</a:t>
            </a:r>
          </a:p>
        </p:txBody>
      </p:sp>
      <p:sp>
        <p:nvSpPr>
          <p:cNvPr id="3" name="Title 2">
            <a:extLst>
              <a:ext uri="{FF2B5EF4-FFF2-40B4-BE49-F238E27FC236}">
                <a16:creationId xmlns:a16="http://schemas.microsoft.com/office/drawing/2014/main" id="{FE7461D8-3A9F-D9B8-7144-4906016AD129}"/>
              </a:ext>
            </a:extLst>
          </p:cNvPr>
          <p:cNvSpPr>
            <a:spLocks noGrp="1"/>
          </p:cNvSpPr>
          <p:nvPr>
            <p:ph type="title"/>
          </p:nvPr>
        </p:nvSpPr>
        <p:spPr>
          <a:xfrm>
            <a:off x="105355" y="90617"/>
            <a:ext cx="8623009" cy="543697"/>
          </a:xfrm>
        </p:spPr>
        <p:txBody>
          <a:bodyPr>
            <a:normAutofit/>
          </a:bodyPr>
          <a:lstStyle/>
          <a:p>
            <a:r>
              <a:rPr lang="en-GB" sz="3200" dirty="0"/>
              <a:t>Variants of Convolution – Tiled Convolution</a:t>
            </a:r>
            <a:endParaRPr lang="en-IT" sz="3200" dirty="0"/>
          </a:p>
        </p:txBody>
      </p:sp>
      <p:sp>
        <p:nvSpPr>
          <p:cNvPr id="5" name="TextBox 4">
            <a:extLst>
              <a:ext uri="{FF2B5EF4-FFF2-40B4-BE49-F238E27FC236}">
                <a16:creationId xmlns:a16="http://schemas.microsoft.com/office/drawing/2014/main" id="{53D01DC8-3F1D-D704-0E04-3AE77F712BDB}"/>
              </a:ext>
            </a:extLst>
          </p:cNvPr>
          <p:cNvSpPr txBox="1"/>
          <p:nvPr/>
        </p:nvSpPr>
        <p:spPr>
          <a:xfrm>
            <a:off x="657446" y="1518864"/>
            <a:ext cx="10877107" cy="830997"/>
          </a:xfrm>
          <a:prstGeom prst="rect">
            <a:avLst/>
          </a:prstGeom>
          <a:noFill/>
        </p:spPr>
        <p:txBody>
          <a:bodyPr wrap="square" rtlCol="0">
            <a:spAutoFit/>
          </a:bodyPr>
          <a:lstStyle/>
          <a:p>
            <a:r>
              <a:rPr lang="en-GB" sz="2400" dirty="0"/>
              <a:t>There exists also an intermediate approach known as </a:t>
            </a:r>
            <a:r>
              <a:rPr lang="en-GB" sz="2400" b="1" dirty="0"/>
              <a:t>tiled convolution</a:t>
            </a:r>
            <a:r>
              <a:rPr lang="en-GB" sz="2400" dirty="0"/>
              <a:t>.</a:t>
            </a:r>
            <a:r>
              <a:rPr lang="en-GB" sz="2400" b="1" dirty="0"/>
              <a:t> </a:t>
            </a:r>
            <a:r>
              <a:rPr lang="en-GB" sz="2400" dirty="0"/>
              <a:t>In this variant, weights are shared, but only among a restricted set of positions.</a:t>
            </a:r>
            <a:endParaRPr lang="en-IT" sz="2400"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8F3AE56-73AC-43E9-EBCC-B222B9631EB9}"/>
                  </a:ext>
                </a:extLst>
              </p:cNvPr>
              <p:cNvSpPr txBox="1"/>
              <p:nvPr/>
            </p:nvSpPr>
            <p:spPr>
              <a:xfrm>
                <a:off x="4368539" y="2804745"/>
                <a:ext cx="3454920" cy="1087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𝑖</m:t>
                          </m:r>
                        </m:sub>
                      </m:sSub>
                      <m:r>
                        <a:rPr lang="en-GB" sz="2400" i="1">
                          <a:latin typeface="Cambria Math" panose="02040503050406030204" pitchFamily="18" charset="0"/>
                        </a:rPr>
                        <m:t>=</m:t>
                      </m:r>
                      <m:nary>
                        <m:naryPr>
                          <m:chr m:val="∑"/>
                          <m:ctrlPr>
                            <a:rPr lang="en-GB" sz="2400" i="1">
                              <a:latin typeface="Cambria Math" panose="02040503050406030204" pitchFamily="18" charset="0"/>
                            </a:rPr>
                          </m:ctrlPr>
                        </m:naryPr>
                        <m:sub>
                          <m:r>
                            <a:rPr lang="en-GB" sz="2400" i="1">
                              <a:latin typeface="Cambria Math" panose="02040503050406030204" pitchFamily="18" charset="0"/>
                            </a:rPr>
                            <m:t>𝑗</m:t>
                          </m:r>
                          <m:r>
                            <a:rPr lang="en-GB" sz="2400" i="1">
                              <a:latin typeface="Cambria Math" panose="02040503050406030204" pitchFamily="18" charset="0"/>
                            </a:rPr>
                            <m:t>=1</m:t>
                          </m:r>
                        </m:sub>
                        <m:sup>
                          <m:r>
                            <a:rPr lang="en-GB" sz="2400" i="1">
                              <a:latin typeface="Cambria Math" panose="02040503050406030204" pitchFamily="18" charset="0"/>
                            </a:rPr>
                            <m:t>𝑘</m:t>
                          </m:r>
                        </m:sup>
                        <m:e>
                          <m:sSubSup>
                            <m:sSubSupPr>
                              <m:ctrlPr>
                                <a:rPr lang="en-GB" sz="2400" i="1">
                                  <a:latin typeface="Cambria Math" panose="02040503050406030204" pitchFamily="18" charset="0"/>
                                </a:rPr>
                              </m:ctrlPr>
                            </m:sSubSupPr>
                            <m:e>
                              <m:r>
                                <a:rPr lang="en-GB" sz="2400" i="1">
                                  <a:latin typeface="Cambria Math" panose="02040503050406030204" pitchFamily="18" charset="0"/>
                                </a:rPr>
                                <m:t>𝑤</m:t>
                              </m:r>
                            </m:e>
                            <m:sub>
                              <m:r>
                                <a:rPr lang="en-GB" sz="2400" i="1">
                                  <a:latin typeface="Cambria Math" panose="02040503050406030204" pitchFamily="18" charset="0"/>
                                </a:rPr>
                                <m:t>𝑗</m:t>
                              </m:r>
                            </m:sub>
                            <m:sup>
                              <m:d>
                                <m:dPr>
                                  <m:ctrlPr>
                                    <a:rPr lang="en-GB" sz="2400" i="1">
                                      <a:latin typeface="Cambria Math" panose="02040503050406030204" pitchFamily="18" charset="0"/>
                                    </a:rPr>
                                  </m:ctrlPr>
                                </m:dPr>
                                <m:e>
                                  <m:r>
                                    <a:rPr lang="en-GB" sz="2400" i="1">
                                      <a:latin typeface="Cambria Math" panose="02040503050406030204" pitchFamily="18" charset="0"/>
                                    </a:rPr>
                                    <m:t>𝑖</m:t>
                                  </m:r>
                                  <m:r>
                                    <a:rPr lang="it-IT" sz="2400" b="0" i="1" smtClean="0">
                                      <a:latin typeface="Cambria Math" panose="02040503050406030204" pitchFamily="18" charset="0"/>
                                    </a:rPr>
                                    <m:t> </m:t>
                                  </m:r>
                                  <m:r>
                                    <a:rPr lang="en-GB" sz="2400" i="1">
                                      <a:latin typeface="Cambria Math" panose="02040503050406030204" pitchFamily="18" charset="0"/>
                                    </a:rPr>
                                    <m:t>𝑚𝑜𝑑</m:t>
                                  </m:r>
                                  <m:r>
                                    <a:rPr lang="it-IT" sz="2400" b="0" i="1" smtClean="0">
                                      <a:latin typeface="Cambria Math" panose="02040503050406030204" pitchFamily="18" charset="0"/>
                                    </a:rPr>
                                    <m:t> </m:t>
                                  </m:r>
                                  <m:r>
                                    <a:rPr lang="en-GB" sz="2400" i="1">
                                      <a:latin typeface="Cambria Math" panose="02040503050406030204" pitchFamily="18" charset="0"/>
                                    </a:rPr>
                                    <m:t>𝑇</m:t>
                                  </m:r>
                                </m:e>
                              </m:d>
                            </m:sup>
                          </m:sSubSup>
                        </m:e>
                      </m:nary>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𝑥</m:t>
                          </m:r>
                        </m:e>
                        <m:sub>
                          <m:r>
                            <a:rPr lang="en-GB" sz="2400" i="1">
                              <a:latin typeface="Cambria Math" panose="02040503050406030204" pitchFamily="18" charset="0"/>
                            </a:rPr>
                            <m:t>𝑖</m:t>
                          </m:r>
                          <m:r>
                            <a:rPr lang="en-GB" sz="2400" i="1">
                              <a:latin typeface="Cambria Math" panose="02040503050406030204" pitchFamily="18" charset="0"/>
                            </a:rPr>
                            <m:t>+</m:t>
                          </m:r>
                          <m:r>
                            <a:rPr lang="en-GB" sz="2400" i="1">
                              <a:latin typeface="Cambria Math" panose="02040503050406030204" pitchFamily="18" charset="0"/>
                            </a:rPr>
                            <m:t>𝑗</m:t>
                          </m:r>
                          <m:r>
                            <a:rPr lang="en-GB" sz="2400" i="1">
                              <a:latin typeface="Cambria Math" panose="02040503050406030204" pitchFamily="18" charset="0"/>
                            </a:rPr>
                            <m:t>−1</m:t>
                          </m:r>
                        </m:sub>
                      </m:sSub>
                      <m:r>
                        <a:rPr lang="en-GB" sz="2400" i="1">
                          <a:latin typeface="Cambria Math" panose="02040503050406030204" pitchFamily="18" charset="0"/>
                        </a:rPr>
                        <m:t>.</m:t>
                      </m:r>
                    </m:oMath>
                  </m:oMathPara>
                </a14:m>
                <a:endParaRPr lang="en-IT" sz="2400" dirty="0"/>
              </a:p>
            </p:txBody>
          </p:sp>
        </mc:Choice>
        <mc:Fallback>
          <p:sp>
            <p:nvSpPr>
              <p:cNvPr id="7" name="TextBox 6">
                <a:extLst>
                  <a:ext uri="{FF2B5EF4-FFF2-40B4-BE49-F238E27FC236}">
                    <a16:creationId xmlns:a16="http://schemas.microsoft.com/office/drawing/2014/main" id="{A8F3AE56-73AC-43E9-EBCC-B222B9631EB9}"/>
                  </a:ext>
                </a:extLst>
              </p:cNvPr>
              <p:cNvSpPr txBox="1">
                <a:spLocks noRot="1" noChangeAspect="1" noMove="1" noResize="1" noEditPoints="1" noAdjustHandles="1" noChangeArrowheads="1" noChangeShapeType="1" noTextEdit="1"/>
              </p:cNvSpPr>
              <p:nvPr/>
            </p:nvSpPr>
            <p:spPr>
              <a:xfrm>
                <a:off x="4368539" y="2804745"/>
                <a:ext cx="3454920" cy="1087734"/>
              </a:xfrm>
              <a:prstGeom prst="rect">
                <a:avLst/>
              </a:prstGeom>
              <a:blipFill>
                <a:blip r:embed="rId2"/>
                <a:stretch>
                  <a:fillRect l="-13603" t="-108046" b="-164368"/>
                </a:stretch>
              </a:blipFill>
            </p:spPr>
            <p:txBody>
              <a:bodyPr/>
              <a:lstStyle/>
              <a:p>
                <a:r>
                  <a:rPr lang="en-IT">
                    <a:noFill/>
                  </a:rPr>
                  <a:t> </a:t>
                </a:r>
              </a:p>
            </p:txBody>
          </p:sp>
        </mc:Fallback>
      </mc:AlternateContent>
      <p:sp>
        <p:nvSpPr>
          <p:cNvPr id="4" name="TextBox 3">
            <a:extLst>
              <a:ext uri="{FF2B5EF4-FFF2-40B4-BE49-F238E27FC236}">
                <a16:creationId xmlns:a16="http://schemas.microsoft.com/office/drawing/2014/main" id="{FEE052EB-D73F-33EF-DB69-73F3BCF3FBEE}"/>
              </a:ext>
            </a:extLst>
          </p:cNvPr>
          <p:cNvSpPr txBox="1"/>
          <p:nvPr/>
        </p:nvSpPr>
        <p:spPr>
          <a:xfrm>
            <a:off x="657446" y="4555072"/>
            <a:ext cx="10877107" cy="830997"/>
          </a:xfrm>
          <a:prstGeom prst="rect">
            <a:avLst/>
          </a:prstGeom>
          <a:noFill/>
        </p:spPr>
        <p:txBody>
          <a:bodyPr wrap="square" rtlCol="0">
            <a:spAutoFit/>
          </a:bodyPr>
          <a:lstStyle/>
          <a:p>
            <a:r>
              <a:rPr lang="en-GB" sz="2400" dirty="0"/>
              <a:t>This design relaxes the strong prior of full translation equivariance while still controlling the number of parameters compared to the fully unshared case.</a:t>
            </a:r>
            <a:endParaRPr lang="en-IT" sz="2400" dirty="0"/>
          </a:p>
        </p:txBody>
      </p:sp>
    </p:spTree>
    <p:extLst>
      <p:ext uri="{BB962C8B-B14F-4D97-AF65-F5344CB8AC3E}">
        <p14:creationId xmlns:p14="http://schemas.microsoft.com/office/powerpoint/2010/main" val="251687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253C7-7530-DAA2-E950-0DBCB0A5EC0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0BE3CD-7455-CCC1-7C32-3832B838C76B}"/>
              </a:ext>
            </a:extLst>
          </p:cNvPr>
          <p:cNvSpPr>
            <a:spLocks noGrp="1"/>
          </p:cNvSpPr>
          <p:nvPr>
            <p:ph type="sldNum" sz="quarter" idx="12"/>
          </p:nvPr>
        </p:nvSpPr>
        <p:spPr/>
        <p:txBody>
          <a:bodyPr/>
          <a:lstStyle/>
          <a:p>
            <a:fld id="{DCE09022-C08B-4F34-B9F0-43AC160DA04C}" type="slidenum">
              <a:rPr lang="it-IT" smtClean="0"/>
              <a:pPr/>
              <a:t>15</a:t>
            </a:fld>
            <a:r>
              <a:rPr lang="it-IT" dirty="0"/>
              <a:t>/22</a:t>
            </a:r>
          </a:p>
        </p:txBody>
      </p:sp>
      <p:sp>
        <p:nvSpPr>
          <p:cNvPr id="3" name="Title 2">
            <a:extLst>
              <a:ext uri="{FF2B5EF4-FFF2-40B4-BE49-F238E27FC236}">
                <a16:creationId xmlns:a16="http://schemas.microsoft.com/office/drawing/2014/main" id="{E93D9116-2187-7E39-A8D1-60B12BF95834}"/>
              </a:ext>
            </a:extLst>
          </p:cNvPr>
          <p:cNvSpPr>
            <a:spLocks noGrp="1"/>
          </p:cNvSpPr>
          <p:nvPr>
            <p:ph type="title"/>
          </p:nvPr>
        </p:nvSpPr>
        <p:spPr>
          <a:xfrm>
            <a:off x="105355" y="90617"/>
            <a:ext cx="11137609" cy="543697"/>
          </a:xfrm>
        </p:spPr>
        <p:txBody>
          <a:bodyPr>
            <a:normAutofit/>
          </a:bodyPr>
          <a:lstStyle/>
          <a:p>
            <a:r>
              <a:rPr lang="en-GB" sz="3200" dirty="0"/>
              <a:t>Variants of Convolution – Separable Convolution</a:t>
            </a:r>
            <a:endParaRPr lang="en-IT" sz="3200" dirty="0"/>
          </a:p>
        </p:txBody>
      </p:sp>
      <p:sp>
        <p:nvSpPr>
          <p:cNvPr id="6" name="TextBox 5">
            <a:extLst>
              <a:ext uri="{FF2B5EF4-FFF2-40B4-BE49-F238E27FC236}">
                <a16:creationId xmlns:a16="http://schemas.microsoft.com/office/drawing/2014/main" id="{35B2A9DD-1810-FDD3-53F6-C733750B9F4F}"/>
              </a:ext>
            </a:extLst>
          </p:cNvPr>
          <p:cNvSpPr txBox="1"/>
          <p:nvPr/>
        </p:nvSpPr>
        <p:spPr>
          <a:xfrm>
            <a:off x="657442" y="1644793"/>
            <a:ext cx="10877107" cy="1200329"/>
          </a:xfrm>
          <a:prstGeom prst="rect">
            <a:avLst/>
          </a:prstGeom>
          <a:noFill/>
        </p:spPr>
        <p:txBody>
          <a:bodyPr wrap="square" rtlCol="0">
            <a:spAutoFit/>
          </a:bodyPr>
          <a:lstStyle/>
          <a:p>
            <a:pPr marL="342900" indent="-342900">
              <a:buFont typeface="Arial" panose="020B0604020202020204" pitchFamily="34" charset="0"/>
              <a:buChar char="•"/>
            </a:pPr>
            <a:r>
              <a:rPr lang="en-GB" sz="2400" dirty="0"/>
              <a:t>A kernel can sometimes be factorized into simpler components. This is known as </a:t>
            </a:r>
            <a:r>
              <a:rPr lang="en-GB" sz="2400" b="1" dirty="0"/>
              <a:t>spatially separable convolution </a:t>
            </a:r>
            <a:r>
              <a:rPr lang="en-GB" sz="2400" dirty="0"/>
              <a:t>and it reduces computation when the factorization is exact or a good approximation</a:t>
            </a:r>
            <a:endParaRPr lang="en-IT" sz="2400" dirty="0"/>
          </a:p>
        </p:txBody>
      </p:sp>
      <p:sp>
        <p:nvSpPr>
          <p:cNvPr id="4" name="TextBox 3">
            <a:extLst>
              <a:ext uri="{FF2B5EF4-FFF2-40B4-BE49-F238E27FC236}">
                <a16:creationId xmlns:a16="http://schemas.microsoft.com/office/drawing/2014/main" id="{6F3922CE-B1E1-FCA0-0812-3E3740C541EA}"/>
              </a:ext>
            </a:extLst>
          </p:cNvPr>
          <p:cNvSpPr txBox="1"/>
          <p:nvPr/>
        </p:nvSpPr>
        <p:spPr>
          <a:xfrm>
            <a:off x="220359" y="3779407"/>
            <a:ext cx="11751275" cy="1569660"/>
          </a:xfrm>
          <a:prstGeom prst="rect">
            <a:avLst/>
          </a:prstGeom>
          <a:noFill/>
        </p:spPr>
        <p:txBody>
          <a:bodyPr wrap="square" rtlCol="0">
            <a:spAutoFit/>
          </a:bodyPr>
          <a:lstStyle/>
          <a:p>
            <a:r>
              <a:rPr lang="en-GB" sz="2400" dirty="0"/>
              <a:t>An important extension is the </a:t>
            </a:r>
            <a:r>
              <a:rPr lang="en-GB" sz="2400" i="1" dirty="0" err="1"/>
              <a:t>depthwise</a:t>
            </a:r>
            <a:r>
              <a:rPr lang="en-GB" sz="2400" i="1" dirty="0"/>
              <a:t> separable convolution</a:t>
            </a:r>
            <a:r>
              <a:rPr lang="en-GB" sz="2400" dirty="0"/>
              <a:t>, that factorizes convolution into two steps: a </a:t>
            </a:r>
            <a:r>
              <a:rPr lang="en-GB" sz="2400" dirty="0" err="1"/>
              <a:t>depthwise</a:t>
            </a:r>
            <a:r>
              <a:rPr lang="en-GB" sz="2400" dirty="0"/>
              <a:t> convolution and a pointwise convolution. This decomposition greatly reduces the number of parameters and multiplications, enabling efficient CNNs suitable for mobile and embedded devices.</a:t>
            </a:r>
            <a:endParaRPr lang="en-IT" sz="2400" dirty="0"/>
          </a:p>
        </p:txBody>
      </p:sp>
    </p:spTree>
    <p:extLst>
      <p:ext uri="{BB962C8B-B14F-4D97-AF65-F5344CB8AC3E}">
        <p14:creationId xmlns:p14="http://schemas.microsoft.com/office/powerpoint/2010/main" val="2369896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C4FFAB-17B1-3FBF-B467-0BD547941535}"/>
              </a:ext>
            </a:extLst>
          </p:cNvPr>
          <p:cNvSpPr>
            <a:spLocks noGrp="1"/>
          </p:cNvSpPr>
          <p:nvPr>
            <p:ph type="sldNum" sz="quarter" idx="12"/>
          </p:nvPr>
        </p:nvSpPr>
        <p:spPr/>
        <p:txBody>
          <a:bodyPr/>
          <a:lstStyle/>
          <a:p>
            <a:fld id="{DCE09022-C08B-4F34-B9F0-43AC160DA04C}" type="slidenum">
              <a:rPr lang="it-IT" smtClean="0"/>
              <a:pPr/>
              <a:t>16</a:t>
            </a:fld>
            <a:r>
              <a:rPr lang="it-IT" dirty="0"/>
              <a:t>/22</a:t>
            </a:r>
          </a:p>
        </p:txBody>
      </p:sp>
      <p:sp>
        <p:nvSpPr>
          <p:cNvPr id="3" name="Title 2">
            <a:extLst>
              <a:ext uri="{FF2B5EF4-FFF2-40B4-BE49-F238E27FC236}">
                <a16:creationId xmlns:a16="http://schemas.microsoft.com/office/drawing/2014/main" id="{A7CC0541-CCD6-F655-B6BB-94D2AB931999}"/>
              </a:ext>
            </a:extLst>
          </p:cNvPr>
          <p:cNvSpPr>
            <a:spLocks noGrp="1"/>
          </p:cNvSpPr>
          <p:nvPr>
            <p:ph type="title"/>
          </p:nvPr>
        </p:nvSpPr>
        <p:spPr/>
        <p:txBody>
          <a:bodyPr>
            <a:normAutofit/>
          </a:bodyPr>
          <a:lstStyle/>
          <a:p>
            <a:r>
              <a:rPr lang="en-GB" sz="3200" dirty="0"/>
              <a:t>Applications of Convolution</a:t>
            </a:r>
            <a:endParaRPr lang="en-IT" sz="3200" dirty="0"/>
          </a:p>
        </p:txBody>
      </p:sp>
      <p:sp>
        <p:nvSpPr>
          <p:cNvPr id="7" name="TextBox 6">
            <a:extLst>
              <a:ext uri="{FF2B5EF4-FFF2-40B4-BE49-F238E27FC236}">
                <a16:creationId xmlns:a16="http://schemas.microsoft.com/office/drawing/2014/main" id="{F5065F12-1B04-E409-BCB3-86D8CF6363B9}"/>
              </a:ext>
            </a:extLst>
          </p:cNvPr>
          <p:cNvSpPr txBox="1"/>
          <p:nvPr/>
        </p:nvSpPr>
        <p:spPr>
          <a:xfrm>
            <a:off x="487135" y="1510902"/>
            <a:ext cx="11217727" cy="830997"/>
          </a:xfrm>
          <a:prstGeom prst="rect">
            <a:avLst/>
          </a:prstGeom>
          <a:noFill/>
        </p:spPr>
        <p:txBody>
          <a:bodyPr wrap="square" rtlCol="0">
            <a:spAutoFit/>
          </a:bodyPr>
          <a:lstStyle/>
          <a:p>
            <a:r>
              <a:rPr lang="en-IT" sz="2400" dirty="0"/>
              <a:t>The simplest practical applications of convolution are to one-dimensional and two-dimensional arrays.</a:t>
            </a:r>
          </a:p>
        </p:txBody>
      </p:sp>
      <p:sp>
        <p:nvSpPr>
          <p:cNvPr id="8" name="TextBox 7">
            <a:extLst>
              <a:ext uri="{FF2B5EF4-FFF2-40B4-BE49-F238E27FC236}">
                <a16:creationId xmlns:a16="http://schemas.microsoft.com/office/drawing/2014/main" id="{2B5DF0AF-3D62-A391-0422-46FF15F4B54E}"/>
              </a:ext>
            </a:extLst>
          </p:cNvPr>
          <p:cNvSpPr txBox="1"/>
          <p:nvPr/>
        </p:nvSpPr>
        <p:spPr>
          <a:xfrm>
            <a:off x="789214" y="2891915"/>
            <a:ext cx="10613571" cy="1938992"/>
          </a:xfrm>
          <a:prstGeom prst="rect">
            <a:avLst/>
          </a:prstGeom>
          <a:noFill/>
        </p:spPr>
        <p:txBody>
          <a:bodyPr wrap="square" rtlCol="0">
            <a:spAutoFit/>
          </a:bodyPr>
          <a:lstStyle/>
          <a:p>
            <a:pPr marL="342900" indent="-342900">
              <a:buFont typeface="Arial" panose="020B0604020202020204" pitchFamily="34" charset="0"/>
              <a:buChar char="•"/>
            </a:pPr>
            <a:r>
              <a:rPr lang="en-GB" sz="2400" b="1" dirty="0"/>
              <a:t>1D convolution </a:t>
            </a:r>
            <a:r>
              <a:rPr lang="en-GB" sz="2400" dirty="0"/>
              <a:t>is suitable for speech recognition, time-series forecasting and other tasks where local temporal context is important.</a:t>
            </a:r>
          </a:p>
          <a:p>
            <a:endParaRPr lang="en-GB" sz="2400" dirty="0"/>
          </a:p>
          <a:p>
            <a:pPr marL="342900" indent="-342900">
              <a:buFont typeface="Arial" panose="020B0604020202020204" pitchFamily="34" charset="0"/>
              <a:buChar char="•"/>
            </a:pPr>
            <a:r>
              <a:rPr lang="en-GB" sz="2400" b="1" dirty="0"/>
              <a:t>2D convolution </a:t>
            </a:r>
            <a:r>
              <a:rPr lang="en-GB" sz="2400" dirty="0"/>
              <a:t>is characteristic of image data and created the foundation of modern computer vision systems.</a:t>
            </a:r>
            <a:endParaRPr lang="en-IT" sz="2400" dirty="0"/>
          </a:p>
        </p:txBody>
      </p:sp>
    </p:spTree>
    <p:extLst>
      <p:ext uri="{BB962C8B-B14F-4D97-AF65-F5344CB8AC3E}">
        <p14:creationId xmlns:p14="http://schemas.microsoft.com/office/powerpoint/2010/main" val="226762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6ADE6-8EB7-3DFD-E97C-6652FD54559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B74332-11EB-4BDE-0B37-A0A1DB96D6DE}"/>
              </a:ext>
            </a:extLst>
          </p:cNvPr>
          <p:cNvSpPr>
            <a:spLocks noGrp="1"/>
          </p:cNvSpPr>
          <p:nvPr>
            <p:ph type="sldNum" sz="quarter" idx="12"/>
          </p:nvPr>
        </p:nvSpPr>
        <p:spPr/>
        <p:txBody>
          <a:bodyPr/>
          <a:lstStyle/>
          <a:p>
            <a:fld id="{DCE09022-C08B-4F34-B9F0-43AC160DA04C}" type="slidenum">
              <a:rPr lang="it-IT" smtClean="0"/>
              <a:pPr/>
              <a:t>17</a:t>
            </a:fld>
            <a:r>
              <a:rPr lang="it-IT" dirty="0"/>
              <a:t>/22</a:t>
            </a:r>
          </a:p>
        </p:txBody>
      </p:sp>
      <p:sp>
        <p:nvSpPr>
          <p:cNvPr id="3" name="Title 2">
            <a:extLst>
              <a:ext uri="{FF2B5EF4-FFF2-40B4-BE49-F238E27FC236}">
                <a16:creationId xmlns:a16="http://schemas.microsoft.com/office/drawing/2014/main" id="{5F1091B0-4771-B3D9-A615-0755FF0F8302}"/>
              </a:ext>
            </a:extLst>
          </p:cNvPr>
          <p:cNvSpPr>
            <a:spLocks noGrp="1"/>
          </p:cNvSpPr>
          <p:nvPr>
            <p:ph type="title"/>
          </p:nvPr>
        </p:nvSpPr>
        <p:spPr/>
        <p:txBody>
          <a:bodyPr>
            <a:normAutofit/>
          </a:bodyPr>
          <a:lstStyle/>
          <a:p>
            <a:r>
              <a:rPr lang="en-GB" sz="3200" dirty="0"/>
              <a:t>Applications of Convolution</a:t>
            </a:r>
            <a:endParaRPr lang="en-IT" sz="3200" dirty="0"/>
          </a:p>
        </p:txBody>
      </p:sp>
      <p:sp>
        <p:nvSpPr>
          <p:cNvPr id="7" name="TextBox 6">
            <a:extLst>
              <a:ext uri="{FF2B5EF4-FFF2-40B4-BE49-F238E27FC236}">
                <a16:creationId xmlns:a16="http://schemas.microsoft.com/office/drawing/2014/main" id="{51BED110-C5B2-3644-DDC3-49FA7003EE8A}"/>
              </a:ext>
            </a:extLst>
          </p:cNvPr>
          <p:cNvSpPr txBox="1"/>
          <p:nvPr/>
        </p:nvSpPr>
        <p:spPr>
          <a:xfrm>
            <a:off x="487135" y="1347612"/>
            <a:ext cx="11217727" cy="1200329"/>
          </a:xfrm>
          <a:prstGeom prst="rect">
            <a:avLst/>
          </a:prstGeom>
          <a:noFill/>
        </p:spPr>
        <p:txBody>
          <a:bodyPr wrap="square" rtlCol="0">
            <a:spAutoFit/>
          </a:bodyPr>
          <a:lstStyle/>
          <a:p>
            <a:pPr marL="342900" indent="-342900">
              <a:buFont typeface="Arial" panose="020B0604020202020204" pitchFamily="34" charset="0"/>
              <a:buChar char="•"/>
            </a:pPr>
            <a:r>
              <a:rPr lang="en-GB" sz="2400" dirty="0"/>
              <a:t>Convolution naturally extends to </a:t>
            </a:r>
            <a:r>
              <a:rPr lang="en-GB" sz="2400" b="1" dirty="0"/>
              <a:t>three or more dimensions</a:t>
            </a:r>
            <a:r>
              <a:rPr lang="en-GB" sz="2400" dirty="0"/>
              <a:t>. A key application is in video understanding, where the input has two spatial dimensions and one temporal dimension.</a:t>
            </a:r>
            <a:endParaRPr lang="en-IT" sz="2400" dirty="0"/>
          </a:p>
        </p:txBody>
      </p:sp>
      <p:sp>
        <p:nvSpPr>
          <p:cNvPr id="8" name="TextBox 7">
            <a:extLst>
              <a:ext uri="{FF2B5EF4-FFF2-40B4-BE49-F238E27FC236}">
                <a16:creationId xmlns:a16="http://schemas.microsoft.com/office/drawing/2014/main" id="{96585C55-44F3-ACB9-BEF5-5DB2B1CFAE7B}"/>
              </a:ext>
            </a:extLst>
          </p:cNvPr>
          <p:cNvSpPr txBox="1"/>
          <p:nvPr/>
        </p:nvSpPr>
        <p:spPr>
          <a:xfrm>
            <a:off x="487136" y="2728625"/>
            <a:ext cx="11217726" cy="830997"/>
          </a:xfrm>
          <a:prstGeom prst="rect">
            <a:avLst/>
          </a:prstGeom>
          <a:noFill/>
        </p:spPr>
        <p:txBody>
          <a:bodyPr wrap="square" rtlCol="0">
            <a:spAutoFit/>
          </a:bodyPr>
          <a:lstStyle/>
          <a:p>
            <a:pPr marL="342900" indent="-342900">
              <a:buFont typeface="Arial" panose="020B0604020202020204" pitchFamily="34" charset="0"/>
              <a:buChar char="•"/>
            </a:pPr>
            <a:r>
              <a:rPr lang="en-IT" sz="2400" dirty="0"/>
              <a:t>Recent reaserch </a:t>
            </a:r>
            <a:r>
              <a:rPr lang="en-GB" sz="2400" dirty="0"/>
              <a:t>proposed one of the first effective 3D CNN architectures for </a:t>
            </a:r>
            <a:r>
              <a:rPr lang="en-GB" sz="2400" i="1" dirty="0"/>
              <a:t>human action recognition</a:t>
            </a:r>
            <a:r>
              <a:rPr lang="en-GB" sz="2400" dirty="0"/>
              <a:t>.</a:t>
            </a:r>
            <a:endParaRPr lang="en-IT" sz="2400" dirty="0"/>
          </a:p>
        </p:txBody>
      </p:sp>
      <p:pic>
        <p:nvPicPr>
          <p:cNvPr id="5" name="Picture 4" descr="A diagram of several different colored squares&#10;&#10;AI-generated content may be incorrect.">
            <a:extLst>
              <a:ext uri="{FF2B5EF4-FFF2-40B4-BE49-F238E27FC236}">
                <a16:creationId xmlns:a16="http://schemas.microsoft.com/office/drawing/2014/main" id="{2D639238-E5A0-21F4-A104-F9F49CE57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80" y="3429000"/>
            <a:ext cx="4476636" cy="2699148"/>
          </a:xfrm>
          <a:prstGeom prst="rect">
            <a:avLst/>
          </a:prstGeom>
        </p:spPr>
      </p:pic>
    </p:spTree>
    <p:extLst>
      <p:ext uri="{BB962C8B-B14F-4D97-AF65-F5344CB8AC3E}">
        <p14:creationId xmlns:p14="http://schemas.microsoft.com/office/powerpoint/2010/main" val="2393748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CFECA-40AC-9A20-1854-5434E34584C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0323AD-7EE0-0018-55F4-17EFFB0CAF6A}"/>
              </a:ext>
            </a:extLst>
          </p:cNvPr>
          <p:cNvSpPr>
            <a:spLocks noGrp="1"/>
          </p:cNvSpPr>
          <p:nvPr>
            <p:ph type="sldNum" sz="quarter" idx="12"/>
          </p:nvPr>
        </p:nvSpPr>
        <p:spPr/>
        <p:txBody>
          <a:bodyPr/>
          <a:lstStyle/>
          <a:p>
            <a:fld id="{DCE09022-C08B-4F34-B9F0-43AC160DA04C}" type="slidenum">
              <a:rPr lang="it-IT" smtClean="0"/>
              <a:pPr/>
              <a:t>18</a:t>
            </a:fld>
            <a:r>
              <a:rPr lang="it-IT" dirty="0"/>
              <a:t>/22</a:t>
            </a:r>
          </a:p>
        </p:txBody>
      </p:sp>
      <p:sp>
        <p:nvSpPr>
          <p:cNvPr id="3" name="Title 2">
            <a:extLst>
              <a:ext uri="{FF2B5EF4-FFF2-40B4-BE49-F238E27FC236}">
                <a16:creationId xmlns:a16="http://schemas.microsoft.com/office/drawing/2014/main" id="{969CAAE1-A752-97E0-84D2-1DF3C8622039}"/>
              </a:ext>
            </a:extLst>
          </p:cNvPr>
          <p:cNvSpPr>
            <a:spLocks noGrp="1"/>
          </p:cNvSpPr>
          <p:nvPr>
            <p:ph type="title"/>
          </p:nvPr>
        </p:nvSpPr>
        <p:spPr/>
        <p:txBody>
          <a:bodyPr>
            <a:normAutofit/>
          </a:bodyPr>
          <a:lstStyle/>
          <a:p>
            <a:r>
              <a:rPr lang="en-GB" sz="3200" dirty="0"/>
              <a:t>Applications of Convolution</a:t>
            </a:r>
            <a:endParaRPr lang="en-IT" sz="3200"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43811C8-6E4C-BB47-9768-AD19385D6C3C}"/>
                  </a:ext>
                </a:extLst>
              </p:cNvPr>
              <p:cNvSpPr txBox="1"/>
              <p:nvPr/>
            </p:nvSpPr>
            <p:spPr>
              <a:xfrm>
                <a:off x="487135" y="1347612"/>
                <a:ext cx="11217727"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t>Formally, the value at position </a:t>
                </a:r>
                <a14:m>
                  <m:oMath xmlns:m="http://schemas.openxmlformats.org/officeDocument/2006/math">
                    <m:r>
                      <a:rPr lang="en-GB" sz="2400" i="1" dirty="0" smtClean="0">
                        <a:latin typeface="Cambria Math" panose="02040503050406030204" pitchFamily="18" charset="0"/>
                      </a:rPr>
                      <m:t>(</m:t>
                    </m:r>
                    <m:r>
                      <a:rPr lang="en-GB" sz="2400" i="1" dirty="0" smtClean="0">
                        <a:latin typeface="Cambria Math" panose="02040503050406030204" pitchFamily="18" charset="0"/>
                      </a:rPr>
                      <m:t>𝑥</m:t>
                    </m:r>
                    <m:r>
                      <a:rPr lang="en-GB" sz="2400" i="1" dirty="0" smtClean="0">
                        <a:latin typeface="Cambria Math" panose="02040503050406030204" pitchFamily="18" charset="0"/>
                      </a:rPr>
                      <m:t>, </m:t>
                    </m:r>
                    <m:r>
                      <a:rPr lang="en-GB" sz="2400" i="1" dirty="0" smtClean="0">
                        <a:latin typeface="Cambria Math" panose="02040503050406030204" pitchFamily="18" charset="0"/>
                      </a:rPr>
                      <m:t>𝑦</m:t>
                    </m:r>
                    <m:r>
                      <a:rPr lang="en-GB" sz="2400" i="1" dirty="0" smtClean="0">
                        <a:latin typeface="Cambria Math" panose="02040503050406030204" pitchFamily="18" charset="0"/>
                      </a:rPr>
                      <m:t>, </m:t>
                    </m:r>
                    <m:r>
                      <a:rPr lang="en-GB" sz="2400" i="1" dirty="0" smtClean="0">
                        <a:latin typeface="Cambria Math" panose="02040503050406030204" pitchFamily="18" charset="0"/>
                      </a:rPr>
                      <m:t>𝑧</m:t>
                    </m:r>
                    <m:r>
                      <a:rPr lang="en-GB" sz="2400" i="1" dirty="0" smtClean="0">
                        <a:latin typeface="Cambria Math" panose="02040503050406030204" pitchFamily="18" charset="0"/>
                      </a:rPr>
                      <m:t>) </m:t>
                    </m:r>
                  </m:oMath>
                </a14:m>
                <a:r>
                  <a:rPr lang="en-GB" sz="2400" dirty="0"/>
                  <a:t>on the </a:t>
                </a:r>
                <a14:m>
                  <m:oMath xmlns:m="http://schemas.openxmlformats.org/officeDocument/2006/math">
                    <m:r>
                      <a:rPr lang="en-GB" sz="2400" i="1" dirty="0" smtClean="0">
                        <a:latin typeface="Cambria Math" panose="02040503050406030204" pitchFamily="18" charset="0"/>
                      </a:rPr>
                      <m:t>𝑗</m:t>
                    </m:r>
                  </m:oMath>
                </a14:m>
                <a:r>
                  <a:rPr lang="en-GB" sz="2400" dirty="0"/>
                  <a:t>-</a:t>
                </a:r>
                <a:r>
                  <a:rPr lang="en-GB" sz="2400" dirty="0" err="1"/>
                  <a:t>th</a:t>
                </a:r>
                <a:r>
                  <a:rPr lang="en-GB" sz="2400" dirty="0"/>
                  <a:t> feature map in the </a:t>
                </a:r>
                <a14:m>
                  <m:oMath xmlns:m="http://schemas.openxmlformats.org/officeDocument/2006/math">
                    <m:r>
                      <a:rPr lang="en-GB" sz="2400" i="1" dirty="0" smtClean="0">
                        <a:latin typeface="Cambria Math" panose="02040503050406030204" pitchFamily="18" charset="0"/>
                      </a:rPr>
                      <m:t>𝑖</m:t>
                    </m:r>
                  </m:oMath>
                </a14:m>
                <a:r>
                  <a:rPr lang="en-GB" sz="2400" dirty="0"/>
                  <a:t>-</a:t>
                </a:r>
                <a:r>
                  <a:rPr lang="en-GB" sz="2400" dirty="0" err="1"/>
                  <a:t>th</a:t>
                </a:r>
                <a:r>
                  <a:rPr lang="en-GB" sz="2400" dirty="0"/>
                  <a:t> layer is given by</a:t>
                </a:r>
                <a:endParaRPr lang="en-IT" sz="2400" dirty="0"/>
              </a:p>
            </p:txBody>
          </p:sp>
        </mc:Choice>
        <mc:Fallback>
          <p:sp>
            <p:nvSpPr>
              <p:cNvPr id="7" name="TextBox 6">
                <a:extLst>
                  <a:ext uri="{FF2B5EF4-FFF2-40B4-BE49-F238E27FC236}">
                    <a16:creationId xmlns:a16="http://schemas.microsoft.com/office/drawing/2014/main" id="{E43811C8-6E4C-BB47-9768-AD19385D6C3C}"/>
                  </a:ext>
                </a:extLst>
              </p:cNvPr>
              <p:cNvSpPr txBox="1">
                <a:spLocks noRot="1" noChangeAspect="1" noMove="1" noResize="1" noEditPoints="1" noAdjustHandles="1" noChangeArrowheads="1" noChangeShapeType="1" noTextEdit="1"/>
              </p:cNvSpPr>
              <p:nvPr/>
            </p:nvSpPr>
            <p:spPr>
              <a:xfrm>
                <a:off x="487135" y="1347612"/>
                <a:ext cx="11217727" cy="830997"/>
              </a:xfrm>
              <a:prstGeom prst="rect">
                <a:avLst/>
              </a:prstGeom>
              <a:blipFill>
                <a:blip r:embed="rId2"/>
                <a:stretch>
                  <a:fillRect l="-792" t="-4545" b="-15152"/>
                </a:stretch>
              </a:blipFill>
            </p:spPr>
            <p:txBody>
              <a:bodyPr/>
              <a:lstStyle/>
              <a:p>
                <a:r>
                  <a:rPr lang="en-IT">
                    <a:noFill/>
                  </a:rPr>
                  <a:t> </a:t>
                </a:r>
              </a:p>
            </p:txBody>
          </p:sp>
        </mc:Fallback>
      </mc:AlternateContent>
      <p:sp>
        <p:nvSpPr>
          <p:cNvPr id="4" name="TextBox 3">
            <a:extLst>
              <a:ext uri="{FF2B5EF4-FFF2-40B4-BE49-F238E27FC236}">
                <a16:creationId xmlns:a16="http://schemas.microsoft.com/office/drawing/2014/main" id="{D07934E9-4F90-4053-B120-21C954C272C6}"/>
              </a:ext>
            </a:extLst>
          </p:cNvPr>
          <p:cNvSpPr txBox="1"/>
          <p:nvPr/>
        </p:nvSpPr>
        <p:spPr>
          <a:xfrm>
            <a:off x="5617028" y="2955471"/>
            <a:ext cx="65" cy="553998"/>
          </a:xfrm>
          <a:prstGeom prst="rect">
            <a:avLst/>
          </a:prstGeom>
          <a:noFill/>
        </p:spPr>
        <p:txBody>
          <a:bodyPr wrap="none" lIns="0" tIns="0" rIns="0" bIns="0" rtlCol="0">
            <a:spAutoFit/>
          </a:bodyPr>
          <a:lstStyle/>
          <a:p>
            <a:endParaRPr lang="en-GB" dirty="0"/>
          </a:p>
          <a:p>
            <a:endParaRPr lang="en-IT" dirty="0"/>
          </a:p>
        </p:txBody>
      </p:sp>
      <p:pic>
        <p:nvPicPr>
          <p:cNvPr id="10" name="Picture 9" descr="A group of black symbols&#10;&#10;AI-generated content may be incorrect.">
            <a:extLst>
              <a:ext uri="{FF2B5EF4-FFF2-40B4-BE49-F238E27FC236}">
                <a16:creationId xmlns:a16="http://schemas.microsoft.com/office/drawing/2014/main" id="{074B3812-8552-E2BF-8BA2-9004C41E9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647" y="2710934"/>
            <a:ext cx="6616700" cy="1066800"/>
          </a:xfrm>
          <a:prstGeom prst="rect">
            <a:avLst/>
          </a:prstGeom>
        </p:spPr>
      </p:pic>
      <p:sp>
        <p:nvSpPr>
          <p:cNvPr id="11" name="TextBox 10">
            <a:extLst>
              <a:ext uri="{FF2B5EF4-FFF2-40B4-BE49-F238E27FC236}">
                <a16:creationId xmlns:a16="http://schemas.microsoft.com/office/drawing/2014/main" id="{3BC92ED8-8B17-6188-BC14-1B06FB643B52}"/>
              </a:ext>
            </a:extLst>
          </p:cNvPr>
          <p:cNvSpPr txBox="1"/>
          <p:nvPr/>
        </p:nvSpPr>
        <p:spPr>
          <a:xfrm>
            <a:off x="487134" y="4310059"/>
            <a:ext cx="11217727" cy="1200329"/>
          </a:xfrm>
          <a:prstGeom prst="rect">
            <a:avLst/>
          </a:prstGeom>
          <a:noFill/>
        </p:spPr>
        <p:txBody>
          <a:bodyPr wrap="square" rtlCol="0">
            <a:spAutoFit/>
          </a:bodyPr>
          <a:lstStyle/>
          <a:p>
            <a:r>
              <a:rPr lang="en-GB" sz="2400" dirty="0"/>
              <a:t>The results showed that 3D CNNs out-perform traditional frame-based (2D CNNs) methods and handcrafted </a:t>
            </a:r>
            <a:r>
              <a:rPr lang="en-GB" sz="2400" dirty="0" err="1"/>
              <a:t>spatio</a:t>
            </a:r>
            <a:r>
              <a:rPr lang="en-GB" sz="2400" dirty="0"/>
              <a:t>-temporal features, particularly in real-world environments with cluttered backgrounds and view-point variations. </a:t>
            </a:r>
            <a:endParaRPr lang="en-IT" sz="2400" dirty="0"/>
          </a:p>
        </p:txBody>
      </p:sp>
    </p:spTree>
    <p:extLst>
      <p:ext uri="{BB962C8B-B14F-4D97-AF65-F5344CB8AC3E}">
        <p14:creationId xmlns:p14="http://schemas.microsoft.com/office/powerpoint/2010/main" val="358719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37C4B9-CCC3-A6EE-3F20-61F5CEE68924}"/>
              </a:ext>
            </a:extLst>
          </p:cNvPr>
          <p:cNvSpPr>
            <a:spLocks noGrp="1"/>
          </p:cNvSpPr>
          <p:nvPr>
            <p:ph type="sldNum" sz="quarter" idx="12"/>
          </p:nvPr>
        </p:nvSpPr>
        <p:spPr/>
        <p:txBody>
          <a:bodyPr/>
          <a:lstStyle/>
          <a:p>
            <a:fld id="{DCE09022-C08B-4F34-B9F0-43AC160DA04C}" type="slidenum">
              <a:rPr lang="it-IT" smtClean="0"/>
              <a:pPr/>
              <a:t>19</a:t>
            </a:fld>
            <a:r>
              <a:rPr lang="it-IT" dirty="0"/>
              <a:t>/22</a:t>
            </a:r>
          </a:p>
        </p:txBody>
      </p:sp>
      <p:sp>
        <p:nvSpPr>
          <p:cNvPr id="3" name="Title 2">
            <a:extLst>
              <a:ext uri="{FF2B5EF4-FFF2-40B4-BE49-F238E27FC236}">
                <a16:creationId xmlns:a16="http://schemas.microsoft.com/office/drawing/2014/main" id="{ECB83CEB-AEA4-D625-C704-A407777838AA}"/>
              </a:ext>
            </a:extLst>
          </p:cNvPr>
          <p:cNvSpPr>
            <a:spLocks noGrp="1"/>
          </p:cNvSpPr>
          <p:nvPr>
            <p:ph type="title"/>
          </p:nvPr>
        </p:nvSpPr>
        <p:spPr/>
        <p:txBody>
          <a:bodyPr>
            <a:normAutofit/>
          </a:bodyPr>
          <a:lstStyle/>
          <a:p>
            <a:r>
              <a:rPr lang="en-GB" sz="3200" dirty="0"/>
              <a:t>Neuroscientific Principles</a:t>
            </a:r>
            <a:endParaRPr lang="en-IT" sz="3200" dirty="0"/>
          </a:p>
        </p:txBody>
      </p:sp>
      <p:sp>
        <p:nvSpPr>
          <p:cNvPr id="5" name="TextBox 4">
            <a:extLst>
              <a:ext uri="{FF2B5EF4-FFF2-40B4-BE49-F238E27FC236}">
                <a16:creationId xmlns:a16="http://schemas.microsoft.com/office/drawing/2014/main" id="{C18F3319-88E5-41F7-6E17-93665F1183F9}"/>
              </a:ext>
            </a:extLst>
          </p:cNvPr>
          <p:cNvSpPr txBox="1"/>
          <p:nvPr/>
        </p:nvSpPr>
        <p:spPr>
          <a:xfrm>
            <a:off x="487136" y="1517874"/>
            <a:ext cx="11217727" cy="830997"/>
          </a:xfrm>
          <a:prstGeom prst="rect">
            <a:avLst/>
          </a:prstGeom>
          <a:noFill/>
        </p:spPr>
        <p:txBody>
          <a:bodyPr wrap="square" rtlCol="0">
            <a:spAutoFit/>
          </a:bodyPr>
          <a:lstStyle/>
          <a:p>
            <a:r>
              <a:rPr lang="en-GB" sz="2400" dirty="0"/>
              <a:t>Convolutional networks are perhaps the greatest success story of </a:t>
            </a:r>
            <a:r>
              <a:rPr lang="en-GB" sz="2400" b="1" dirty="0"/>
              <a:t>biologically inspired</a:t>
            </a:r>
          </a:p>
          <a:p>
            <a:r>
              <a:rPr lang="en-GB" sz="2400" dirty="0"/>
              <a:t>artificial intelligence.</a:t>
            </a:r>
            <a:endParaRPr lang="en-IT" sz="2400" dirty="0"/>
          </a:p>
        </p:txBody>
      </p:sp>
      <p:sp>
        <p:nvSpPr>
          <p:cNvPr id="6" name="TextBox 5">
            <a:extLst>
              <a:ext uri="{FF2B5EF4-FFF2-40B4-BE49-F238E27FC236}">
                <a16:creationId xmlns:a16="http://schemas.microsoft.com/office/drawing/2014/main" id="{9AB4AE17-0EDD-26FE-515B-4C694721597A}"/>
              </a:ext>
            </a:extLst>
          </p:cNvPr>
          <p:cNvSpPr txBox="1"/>
          <p:nvPr/>
        </p:nvSpPr>
        <p:spPr>
          <a:xfrm>
            <a:off x="487136" y="2835859"/>
            <a:ext cx="11217727" cy="2308324"/>
          </a:xfrm>
          <a:prstGeom prst="rect">
            <a:avLst/>
          </a:prstGeom>
          <a:noFill/>
        </p:spPr>
        <p:txBody>
          <a:bodyPr wrap="square" rtlCol="0">
            <a:spAutoFit/>
          </a:bodyPr>
          <a:lstStyle/>
          <a:p>
            <a:pPr marL="342900" indent="-342900">
              <a:buFont typeface="Arial" panose="020B0604020202020204" pitchFamily="34" charset="0"/>
              <a:buChar char="•"/>
            </a:pPr>
            <a:r>
              <a:rPr lang="en-GB" sz="2400" dirty="0"/>
              <a:t>Hubel and Wiesel conducted pioneering experiments on the visual cortex of cats and monkeys. They showed that neurons in early visual system responded selectively to specific regions of the visual field. </a:t>
            </a:r>
          </a:p>
          <a:p>
            <a:endParaRPr lang="en-GB" sz="2400" dirty="0"/>
          </a:p>
          <a:p>
            <a:pPr marL="342900" indent="-342900">
              <a:buFont typeface="Arial" panose="020B0604020202020204" pitchFamily="34" charset="0"/>
              <a:buChar char="•"/>
            </a:pPr>
            <a:r>
              <a:rPr lang="en-GB" sz="2400" dirty="0"/>
              <a:t>We can consider a </a:t>
            </a:r>
            <a:r>
              <a:rPr lang="en-GB" sz="2400" i="1" dirty="0"/>
              <a:t>very simplified </a:t>
            </a:r>
            <a:r>
              <a:rPr lang="en-GB" sz="2400" dirty="0"/>
              <a:t>view of brain function in which we call that early visual system identified </a:t>
            </a:r>
            <a:r>
              <a:rPr lang="en-GB" sz="2400" b="1" dirty="0"/>
              <a:t>V1</a:t>
            </a:r>
            <a:r>
              <a:rPr lang="en-GB" sz="2400" dirty="0"/>
              <a:t>.</a:t>
            </a:r>
          </a:p>
        </p:txBody>
      </p:sp>
    </p:spTree>
    <p:extLst>
      <p:ext uri="{BB962C8B-B14F-4D97-AF65-F5344CB8AC3E}">
        <p14:creationId xmlns:p14="http://schemas.microsoft.com/office/powerpoint/2010/main" val="253546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it-IT" sz="3200" dirty="0" err="1"/>
              <a:t>Introduction</a:t>
            </a:r>
            <a:endParaRPr lang="it-IT" sz="2400" dirty="0"/>
          </a:p>
        </p:txBody>
      </p:sp>
      <p:sp>
        <p:nvSpPr>
          <p:cNvPr id="5" name="Content Placeholder 2">
            <a:extLst>
              <a:ext uri="{FF2B5EF4-FFF2-40B4-BE49-F238E27FC236}">
                <a16:creationId xmlns:a16="http://schemas.microsoft.com/office/drawing/2014/main" id="{D9D574E3-DB98-942D-9928-A070C0B1E9CF}"/>
              </a:ext>
            </a:extLst>
          </p:cNvPr>
          <p:cNvSpPr txBox="1">
            <a:spLocks/>
          </p:cNvSpPr>
          <p:nvPr/>
        </p:nvSpPr>
        <p:spPr>
          <a:xfrm>
            <a:off x="457199" y="1600200"/>
            <a:ext cx="11258551"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dirty="0"/>
              <a:t>Deep</a:t>
            </a:r>
            <a:r>
              <a:rPr lang="en-GB" sz="2400" b="1" dirty="0">
                <a:solidFill>
                  <a:srgbClr val="323232"/>
                </a:solidFill>
              </a:rPr>
              <a:t> Learning (DL) </a:t>
            </a:r>
            <a:r>
              <a:rPr lang="en-GB" sz="2400" dirty="0">
                <a:solidFill>
                  <a:srgbClr val="323232"/>
                </a:solidFill>
              </a:rPr>
              <a:t>revolutionized machine learning (ML) with automatic extraction of representations from raw data.</a:t>
            </a:r>
          </a:p>
          <a:p>
            <a:r>
              <a:rPr lang="en-GB" sz="2400" dirty="0">
                <a:solidFill>
                  <a:srgbClr val="323232"/>
                </a:solidFill>
              </a:rPr>
              <a:t>CNN stands as one of the most influential architecture, originally born for computer vision, speech recognition and natural language processing.</a:t>
            </a:r>
          </a:p>
          <a:p>
            <a:pPr marL="0" indent="0">
              <a:buNone/>
            </a:pPr>
            <a:r>
              <a:rPr lang="en-GB" sz="2400" dirty="0">
                <a:solidFill>
                  <a:srgbClr val="323232"/>
                </a:solidFill>
              </a:rPr>
              <a:t>Key principles: </a:t>
            </a:r>
          </a:p>
          <a:p>
            <a:r>
              <a:rPr lang="en-GB" sz="2400" b="1" dirty="0">
                <a:solidFill>
                  <a:srgbClr val="323232"/>
                </a:solidFill>
              </a:rPr>
              <a:t>Convolution</a:t>
            </a:r>
            <a:r>
              <a:rPr lang="en-GB" sz="2400" dirty="0">
                <a:solidFill>
                  <a:srgbClr val="323232"/>
                </a:solidFill>
              </a:rPr>
              <a:t> : local connectivity &amp; weight sharing.</a:t>
            </a:r>
          </a:p>
          <a:p>
            <a:r>
              <a:rPr lang="en-GB" sz="2400" b="1" dirty="0">
                <a:solidFill>
                  <a:srgbClr val="323232"/>
                </a:solidFill>
              </a:rPr>
              <a:t>Pooling</a:t>
            </a:r>
            <a:r>
              <a:rPr lang="en-GB" sz="2400" dirty="0">
                <a:solidFill>
                  <a:srgbClr val="323232"/>
                </a:solidFill>
              </a:rPr>
              <a:t> : invariance to small translations.</a:t>
            </a:r>
          </a:p>
          <a:p>
            <a:r>
              <a:rPr lang="en-GB" sz="2400" b="1" dirty="0">
                <a:solidFill>
                  <a:srgbClr val="323232"/>
                </a:solidFill>
              </a:rPr>
              <a:t>Hierarchical feature representation </a:t>
            </a:r>
            <a:r>
              <a:rPr lang="en-GB" sz="2400" dirty="0">
                <a:solidFill>
                  <a:srgbClr val="323232"/>
                </a:solidFill>
              </a:rPr>
              <a:t>: from simple to abstract features.</a:t>
            </a:r>
          </a:p>
          <a:p>
            <a:pPr marL="0" indent="0">
              <a:buNone/>
            </a:pPr>
            <a:r>
              <a:rPr lang="en-GB" sz="2400" dirty="0">
                <a:solidFill>
                  <a:srgbClr val="323232"/>
                </a:solidFill>
              </a:rPr>
              <a:t>This architecture was inspired by some revolutionary studies in neuroscience.</a:t>
            </a:r>
          </a:p>
        </p:txBody>
      </p:sp>
      <p:sp>
        <p:nvSpPr>
          <p:cNvPr id="7" name="Slide Number Placeholder 1">
            <a:extLst>
              <a:ext uri="{FF2B5EF4-FFF2-40B4-BE49-F238E27FC236}">
                <a16:creationId xmlns:a16="http://schemas.microsoft.com/office/drawing/2014/main" id="{452D2E58-1EEB-4493-2778-FC0D0D31D857}"/>
              </a:ext>
            </a:extLst>
          </p:cNvPr>
          <p:cNvSpPr>
            <a:spLocks noGrp="1"/>
          </p:cNvSpPr>
          <p:nvPr>
            <p:ph type="sldNum" sz="quarter" idx="12"/>
          </p:nvPr>
        </p:nvSpPr>
        <p:spPr>
          <a:xfrm>
            <a:off x="11013988" y="6359546"/>
            <a:ext cx="965887" cy="365125"/>
          </a:xfrm>
        </p:spPr>
        <p:txBody>
          <a:bodyPr/>
          <a:lstStyle/>
          <a:p>
            <a:fld id="{DCE09022-C08B-4F34-B9F0-43AC160DA04C}" type="slidenum">
              <a:rPr lang="it-IT" smtClean="0"/>
              <a:pPr/>
              <a:t>2</a:t>
            </a:fld>
            <a:r>
              <a:rPr lang="it-IT" dirty="0"/>
              <a:t>/22</a:t>
            </a:r>
          </a:p>
        </p:txBody>
      </p:sp>
    </p:spTree>
    <p:extLst>
      <p:ext uri="{BB962C8B-B14F-4D97-AF65-F5344CB8AC3E}">
        <p14:creationId xmlns:p14="http://schemas.microsoft.com/office/powerpoint/2010/main" val="1701501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53DE6-3F5A-7672-5015-2010A8B9ACD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D3FFA7-BA78-98C0-687F-8830D852AF88}"/>
              </a:ext>
            </a:extLst>
          </p:cNvPr>
          <p:cNvSpPr>
            <a:spLocks noGrp="1"/>
          </p:cNvSpPr>
          <p:nvPr>
            <p:ph type="sldNum" sz="quarter" idx="12"/>
          </p:nvPr>
        </p:nvSpPr>
        <p:spPr/>
        <p:txBody>
          <a:bodyPr/>
          <a:lstStyle/>
          <a:p>
            <a:fld id="{DCE09022-C08B-4F34-B9F0-43AC160DA04C}" type="slidenum">
              <a:rPr lang="it-IT" smtClean="0"/>
              <a:pPr/>
              <a:t>20</a:t>
            </a:fld>
            <a:r>
              <a:rPr lang="it-IT" dirty="0"/>
              <a:t>/22</a:t>
            </a:r>
          </a:p>
        </p:txBody>
      </p:sp>
      <p:sp>
        <p:nvSpPr>
          <p:cNvPr id="3" name="Title 2">
            <a:extLst>
              <a:ext uri="{FF2B5EF4-FFF2-40B4-BE49-F238E27FC236}">
                <a16:creationId xmlns:a16="http://schemas.microsoft.com/office/drawing/2014/main" id="{C1027BC1-9D07-D79A-1461-1FE447E1978A}"/>
              </a:ext>
            </a:extLst>
          </p:cNvPr>
          <p:cNvSpPr>
            <a:spLocks noGrp="1"/>
          </p:cNvSpPr>
          <p:nvPr>
            <p:ph type="title"/>
          </p:nvPr>
        </p:nvSpPr>
        <p:spPr/>
        <p:txBody>
          <a:bodyPr>
            <a:normAutofit/>
          </a:bodyPr>
          <a:lstStyle/>
          <a:p>
            <a:r>
              <a:rPr lang="en-GB" sz="3200" dirty="0"/>
              <a:t>Neuroscientific Principles</a:t>
            </a:r>
            <a:endParaRPr lang="en-IT" sz="3200" dirty="0"/>
          </a:p>
        </p:txBody>
      </p:sp>
      <p:sp>
        <p:nvSpPr>
          <p:cNvPr id="5" name="TextBox 4">
            <a:extLst>
              <a:ext uri="{FF2B5EF4-FFF2-40B4-BE49-F238E27FC236}">
                <a16:creationId xmlns:a16="http://schemas.microsoft.com/office/drawing/2014/main" id="{C2CEA703-1770-6D9F-F23C-8D4955111746}"/>
              </a:ext>
            </a:extLst>
          </p:cNvPr>
          <p:cNvSpPr txBox="1"/>
          <p:nvPr/>
        </p:nvSpPr>
        <p:spPr>
          <a:xfrm>
            <a:off x="487136" y="1223960"/>
            <a:ext cx="11217727" cy="461665"/>
          </a:xfrm>
          <a:prstGeom prst="rect">
            <a:avLst/>
          </a:prstGeom>
          <a:noFill/>
        </p:spPr>
        <p:txBody>
          <a:bodyPr wrap="square" rtlCol="0">
            <a:spAutoFit/>
          </a:bodyPr>
          <a:lstStyle/>
          <a:p>
            <a:r>
              <a:rPr lang="en-GB" sz="2400" dirty="0"/>
              <a:t>CNNs reproduce several key properties observed in the </a:t>
            </a:r>
            <a:r>
              <a:rPr lang="en-GB" sz="2400" b="1" dirty="0"/>
              <a:t>V1</a:t>
            </a:r>
            <a:r>
              <a:rPr lang="en-GB" sz="2400" dirty="0"/>
              <a:t>.</a:t>
            </a:r>
            <a:endParaRPr lang="en-IT" sz="2400" dirty="0"/>
          </a:p>
        </p:txBody>
      </p:sp>
      <p:sp>
        <p:nvSpPr>
          <p:cNvPr id="6" name="TextBox 5">
            <a:extLst>
              <a:ext uri="{FF2B5EF4-FFF2-40B4-BE49-F238E27FC236}">
                <a16:creationId xmlns:a16="http://schemas.microsoft.com/office/drawing/2014/main" id="{3AB42252-6719-BE90-C869-F96A6468BBC3}"/>
              </a:ext>
            </a:extLst>
          </p:cNvPr>
          <p:cNvSpPr txBox="1"/>
          <p:nvPr/>
        </p:nvSpPr>
        <p:spPr>
          <a:xfrm>
            <a:off x="487136" y="1872473"/>
            <a:ext cx="11217727"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a:t>V1 is organized as a </a:t>
            </a:r>
            <a:r>
              <a:rPr lang="en-GB" sz="2400" b="1" dirty="0"/>
              <a:t>spatial map</a:t>
            </a:r>
            <a:r>
              <a:rPr lang="en-GB" sz="2400" dirty="0"/>
              <a:t>. CNNs can capture this property by defining features on two-dimensional maps, where each unit corresponds to a localized region of the input.</a:t>
            </a:r>
          </a:p>
          <a:p>
            <a:endParaRPr lang="en-GB" sz="2400" dirty="0"/>
          </a:p>
          <a:p>
            <a:pPr marL="342900" indent="-342900">
              <a:buFont typeface="Arial" panose="020B0604020202020204" pitchFamily="34" charset="0"/>
              <a:buChar char="•"/>
            </a:pPr>
            <a:r>
              <a:rPr lang="en-GB" sz="2400" dirty="0"/>
              <a:t>V1 contains many </a:t>
            </a:r>
            <a:r>
              <a:rPr lang="en-GB" sz="2400" b="1" dirty="0"/>
              <a:t>simple cells</a:t>
            </a:r>
            <a:r>
              <a:rPr lang="en-GB" sz="2400" dirty="0"/>
              <a:t>, whose activity can be approximated as a linear function over a small receptive field. The detector units in CNNs are designed to emulate these cells.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V1 includes also </a:t>
            </a:r>
            <a:r>
              <a:rPr lang="en-GB" sz="2400" b="1" dirty="0"/>
              <a:t>complex cells </a:t>
            </a:r>
            <a:r>
              <a:rPr lang="en-GB" sz="2400" dirty="0"/>
              <a:t>which are insensitive to small shifts in the position of features and sometimes to changes such as lighting conditions. This biological mechanism inspires the use of pooling in CNNs.</a:t>
            </a:r>
          </a:p>
        </p:txBody>
      </p:sp>
    </p:spTree>
    <p:extLst>
      <p:ext uri="{BB962C8B-B14F-4D97-AF65-F5344CB8AC3E}">
        <p14:creationId xmlns:p14="http://schemas.microsoft.com/office/powerpoint/2010/main" val="2168449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E9C79-969C-AAA0-AF47-CF751B33DFC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CF5675-85A4-0829-F02E-75A6303A2391}"/>
              </a:ext>
            </a:extLst>
          </p:cNvPr>
          <p:cNvSpPr>
            <a:spLocks noGrp="1"/>
          </p:cNvSpPr>
          <p:nvPr>
            <p:ph type="sldNum" sz="quarter" idx="12"/>
          </p:nvPr>
        </p:nvSpPr>
        <p:spPr/>
        <p:txBody>
          <a:bodyPr/>
          <a:lstStyle/>
          <a:p>
            <a:fld id="{DCE09022-C08B-4F34-B9F0-43AC160DA04C}" type="slidenum">
              <a:rPr lang="it-IT" smtClean="0"/>
              <a:pPr/>
              <a:t>21</a:t>
            </a:fld>
            <a:r>
              <a:rPr lang="it-IT" dirty="0"/>
              <a:t>/22</a:t>
            </a:r>
          </a:p>
        </p:txBody>
      </p:sp>
      <p:sp>
        <p:nvSpPr>
          <p:cNvPr id="3" name="Title 2">
            <a:extLst>
              <a:ext uri="{FF2B5EF4-FFF2-40B4-BE49-F238E27FC236}">
                <a16:creationId xmlns:a16="http://schemas.microsoft.com/office/drawing/2014/main" id="{21CDFBEF-E7CC-424F-5D01-C3C36380C7B9}"/>
              </a:ext>
            </a:extLst>
          </p:cNvPr>
          <p:cNvSpPr>
            <a:spLocks noGrp="1"/>
          </p:cNvSpPr>
          <p:nvPr>
            <p:ph type="title"/>
          </p:nvPr>
        </p:nvSpPr>
        <p:spPr/>
        <p:txBody>
          <a:bodyPr>
            <a:normAutofit/>
          </a:bodyPr>
          <a:lstStyle/>
          <a:p>
            <a:r>
              <a:rPr lang="en-GB" sz="3200" dirty="0"/>
              <a:t>Neuroscientific Principles</a:t>
            </a:r>
            <a:endParaRPr lang="en-IT" sz="3200" dirty="0"/>
          </a:p>
        </p:txBody>
      </p:sp>
      <p:sp>
        <p:nvSpPr>
          <p:cNvPr id="5" name="TextBox 4">
            <a:extLst>
              <a:ext uri="{FF2B5EF4-FFF2-40B4-BE49-F238E27FC236}">
                <a16:creationId xmlns:a16="http://schemas.microsoft.com/office/drawing/2014/main" id="{8F6ED77A-74C4-0DF0-1D76-A6427369771D}"/>
              </a:ext>
            </a:extLst>
          </p:cNvPr>
          <p:cNvSpPr txBox="1"/>
          <p:nvPr/>
        </p:nvSpPr>
        <p:spPr>
          <a:xfrm>
            <a:off x="487136" y="1076999"/>
            <a:ext cx="11217727" cy="830997"/>
          </a:xfrm>
          <a:prstGeom prst="rect">
            <a:avLst/>
          </a:prstGeom>
          <a:noFill/>
        </p:spPr>
        <p:txBody>
          <a:bodyPr wrap="square" rtlCol="0">
            <a:spAutoFit/>
          </a:bodyPr>
          <a:lstStyle/>
          <a:p>
            <a:r>
              <a:rPr lang="en-GB" sz="2400" dirty="0"/>
              <a:t>Although CNNs were inspired by the described visual system, there are many important</a:t>
            </a:r>
          </a:p>
          <a:p>
            <a:r>
              <a:rPr lang="en-GB" sz="2400" b="1" dirty="0"/>
              <a:t>differences</a:t>
            </a:r>
            <a:r>
              <a:rPr lang="en-GB" sz="2400" dirty="0"/>
              <a:t>.</a:t>
            </a:r>
            <a:endParaRPr lang="en-IT" sz="2400" dirty="0"/>
          </a:p>
        </p:txBody>
      </p:sp>
      <p:sp>
        <p:nvSpPr>
          <p:cNvPr id="6" name="TextBox 5">
            <a:extLst>
              <a:ext uri="{FF2B5EF4-FFF2-40B4-BE49-F238E27FC236}">
                <a16:creationId xmlns:a16="http://schemas.microsoft.com/office/drawing/2014/main" id="{CDC155C8-DAEA-D02B-C743-AECB820F3F73}"/>
              </a:ext>
            </a:extLst>
          </p:cNvPr>
          <p:cNvSpPr txBox="1"/>
          <p:nvPr/>
        </p:nvSpPr>
        <p:spPr>
          <a:xfrm>
            <a:off x="487136" y="1872473"/>
            <a:ext cx="11217727"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a:t>Human vision is not uniformly high resolution, CNNs instead, usually process entire images at full resolution in a single pass.</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Human visual system operates in conjunction with other senses, CNNs instead are purely visual system.</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Biological visual system does much more than object recognition.</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t>In V1, activity is strongly shaped by top-down signals from higher visual areas. Feedback connections in CNNs have not yet produced consistent advantages comparable to those observed in biology.</a:t>
            </a:r>
          </a:p>
        </p:txBody>
      </p:sp>
    </p:spTree>
    <p:extLst>
      <p:ext uri="{BB962C8B-B14F-4D97-AF65-F5344CB8AC3E}">
        <p14:creationId xmlns:p14="http://schemas.microsoft.com/office/powerpoint/2010/main" val="119744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A94F58-5C8E-7CCA-F8FA-D3E25352506F}"/>
              </a:ext>
            </a:extLst>
          </p:cNvPr>
          <p:cNvSpPr>
            <a:spLocks noGrp="1"/>
          </p:cNvSpPr>
          <p:nvPr>
            <p:ph type="sldNum" sz="quarter" idx="12"/>
          </p:nvPr>
        </p:nvSpPr>
        <p:spPr/>
        <p:txBody>
          <a:bodyPr/>
          <a:lstStyle/>
          <a:p>
            <a:fld id="{DCE09022-C08B-4F34-B9F0-43AC160DA04C}" type="slidenum">
              <a:rPr lang="it-IT" smtClean="0"/>
              <a:pPr/>
              <a:t>22</a:t>
            </a:fld>
            <a:r>
              <a:rPr lang="it-IT" dirty="0"/>
              <a:t>/22</a:t>
            </a:r>
          </a:p>
        </p:txBody>
      </p:sp>
      <p:sp>
        <p:nvSpPr>
          <p:cNvPr id="3" name="Title 2">
            <a:extLst>
              <a:ext uri="{FF2B5EF4-FFF2-40B4-BE49-F238E27FC236}">
                <a16:creationId xmlns:a16="http://schemas.microsoft.com/office/drawing/2014/main" id="{51B031DA-2E16-6647-FF06-F99E0D89BDDC}"/>
              </a:ext>
            </a:extLst>
          </p:cNvPr>
          <p:cNvSpPr>
            <a:spLocks noGrp="1"/>
          </p:cNvSpPr>
          <p:nvPr>
            <p:ph type="title"/>
          </p:nvPr>
        </p:nvSpPr>
        <p:spPr/>
        <p:txBody>
          <a:bodyPr>
            <a:normAutofit/>
          </a:bodyPr>
          <a:lstStyle/>
          <a:p>
            <a:r>
              <a:rPr lang="en-GB" sz="3200" dirty="0"/>
              <a:t>Conclusions</a:t>
            </a:r>
            <a:endParaRPr lang="en-IT" sz="3200" dirty="0"/>
          </a:p>
        </p:txBody>
      </p:sp>
      <p:sp>
        <p:nvSpPr>
          <p:cNvPr id="5" name="Content Placeholder 2">
            <a:extLst>
              <a:ext uri="{FF2B5EF4-FFF2-40B4-BE49-F238E27FC236}">
                <a16:creationId xmlns:a16="http://schemas.microsoft.com/office/drawing/2014/main" id="{9362732C-EBD5-767F-7ACD-DAEF6CAA4560}"/>
              </a:ext>
            </a:extLst>
          </p:cNvPr>
          <p:cNvSpPr txBox="1">
            <a:spLocks/>
          </p:cNvSpPr>
          <p:nvPr/>
        </p:nvSpPr>
        <p:spPr>
          <a:xfrm>
            <a:off x="457199" y="1665514"/>
            <a:ext cx="11522675" cy="39025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CNNs are </a:t>
            </a:r>
            <a:r>
              <a:rPr lang="en-GB" b="1" dirty="0"/>
              <a:t>a cornerstone of deep learning</a:t>
            </a:r>
            <a:r>
              <a:rPr lang="en-GB" dirty="0"/>
              <a:t>: efficient, scalable, biologically inspired</a:t>
            </a:r>
          </a:p>
          <a:p>
            <a:r>
              <a:rPr lang="en-GB" dirty="0"/>
              <a:t>Exploit </a:t>
            </a:r>
            <a:r>
              <a:rPr lang="en-GB" b="1" dirty="0"/>
              <a:t>locality, weight sharing, translation equivariance</a:t>
            </a:r>
            <a:r>
              <a:rPr lang="en-GB" dirty="0"/>
              <a:t>.</a:t>
            </a:r>
          </a:p>
          <a:p>
            <a:r>
              <a:rPr lang="en-GB" dirty="0"/>
              <a:t>Applied successfully to </a:t>
            </a:r>
            <a:r>
              <a:rPr lang="en-GB" b="1" dirty="0"/>
              <a:t>vision, audio, text and volumetric data.</a:t>
            </a:r>
          </a:p>
          <a:p>
            <a:r>
              <a:rPr lang="en-GB" b="1" dirty="0"/>
              <a:t>Variants &amp; modern pooling alternatives</a:t>
            </a:r>
            <a:r>
              <a:rPr lang="en-GB" dirty="0"/>
              <a:t> improve flexibility and efficiency.</a:t>
            </a:r>
          </a:p>
          <a:p>
            <a:r>
              <a:rPr lang="en-GB" b="1" dirty="0"/>
              <a:t>Future directions:</a:t>
            </a:r>
            <a:endParaRPr lang="en-GB" dirty="0"/>
          </a:p>
          <a:p>
            <a:pPr lvl="1"/>
            <a:r>
              <a:rPr lang="en-GB" dirty="0"/>
              <a:t>Models with foveation and feedback</a:t>
            </a:r>
          </a:p>
          <a:p>
            <a:pPr lvl="1"/>
            <a:r>
              <a:rPr lang="en-GB" dirty="0"/>
              <a:t>Expansion beyond vision → multimodal &amp; scientific applications</a:t>
            </a:r>
          </a:p>
        </p:txBody>
      </p:sp>
    </p:spTree>
    <p:extLst>
      <p:ext uri="{BB962C8B-B14F-4D97-AF65-F5344CB8AC3E}">
        <p14:creationId xmlns:p14="http://schemas.microsoft.com/office/powerpoint/2010/main" val="170592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569198-821B-C089-7D23-209E8B46AE34}"/>
              </a:ext>
            </a:extLst>
          </p:cNvPr>
          <p:cNvSpPr>
            <a:spLocks noGrp="1"/>
          </p:cNvSpPr>
          <p:nvPr>
            <p:ph type="sldNum" sz="quarter" idx="12"/>
          </p:nvPr>
        </p:nvSpPr>
        <p:spPr/>
        <p:txBody>
          <a:bodyPr/>
          <a:lstStyle/>
          <a:p>
            <a:fld id="{DCE09022-C08B-4F34-B9F0-43AC160DA04C}" type="slidenum">
              <a:rPr lang="it-IT" smtClean="0"/>
              <a:pPr/>
              <a:t>3</a:t>
            </a:fld>
            <a:r>
              <a:rPr lang="it-IT" dirty="0"/>
              <a:t>/22</a:t>
            </a:r>
          </a:p>
        </p:txBody>
      </p:sp>
      <p:sp>
        <p:nvSpPr>
          <p:cNvPr id="3" name="Title 2">
            <a:extLst>
              <a:ext uri="{FF2B5EF4-FFF2-40B4-BE49-F238E27FC236}">
                <a16:creationId xmlns:a16="http://schemas.microsoft.com/office/drawing/2014/main" id="{721ED452-95AF-756A-60E7-5F5C8408934B}"/>
              </a:ext>
            </a:extLst>
          </p:cNvPr>
          <p:cNvSpPr>
            <a:spLocks noGrp="1"/>
          </p:cNvSpPr>
          <p:nvPr>
            <p:ph type="title"/>
          </p:nvPr>
        </p:nvSpPr>
        <p:spPr/>
        <p:txBody>
          <a:bodyPr>
            <a:normAutofit fontScale="90000"/>
          </a:bodyPr>
          <a:lstStyle/>
          <a:p>
            <a:r>
              <a:rPr lang="en-GB" sz="3600" dirty="0"/>
              <a:t>What is Convolution?</a:t>
            </a:r>
            <a:endParaRPr lang="en-IT" sz="3600" dirty="0"/>
          </a:p>
        </p:txBody>
      </p:sp>
      <p:sp>
        <p:nvSpPr>
          <p:cNvPr id="4" name="Content Placeholder 2">
            <a:extLst>
              <a:ext uri="{FF2B5EF4-FFF2-40B4-BE49-F238E27FC236}">
                <a16:creationId xmlns:a16="http://schemas.microsoft.com/office/drawing/2014/main" id="{CEB6A158-B7CA-3233-D616-2BB8C48E2C71}"/>
              </a:ext>
            </a:extLst>
          </p:cNvPr>
          <p:cNvSpPr txBox="1">
            <a:spLocks/>
          </p:cNvSpPr>
          <p:nvPr/>
        </p:nvSpPr>
        <p:spPr>
          <a:xfrm>
            <a:off x="457199" y="1360967"/>
            <a:ext cx="11217349" cy="6984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sz="2000">
                <a:solidFill>
                  <a:srgbClr val="323232"/>
                </a:solidFill>
              </a:defRPr>
            </a:pPr>
            <a:r>
              <a:rPr lang="en-GB" sz="2400" dirty="0">
                <a:solidFill>
                  <a:srgbClr val="323232"/>
                </a:solidFill>
              </a:rPr>
              <a:t>It’s mathematical operation between two functions, graphically expressing how the </a:t>
            </a:r>
            <a:r>
              <a:rPr lang="en-GB" sz="2400" i="1" dirty="0">
                <a:solidFill>
                  <a:srgbClr val="323232"/>
                </a:solidFill>
              </a:rPr>
              <a:t>shape</a:t>
            </a:r>
            <a:r>
              <a:rPr lang="en-GB" sz="2400" dirty="0">
                <a:solidFill>
                  <a:srgbClr val="323232"/>
                </a:solidFill>
              </a:rPr>
              <a:t> of one function is modified by the other.</a:t>
            </a:r>
          </a:p>
        </p:txBody>
      </p:sp>
      <p:pic>
        <p:nvPicPr>
          <p:cNvPr id="8" name="Graphic 7">
            <a:extLst>
              <a:ext uri="{FF2B5EF4-FFF2-40B4-BE49-F238E27FC236}">
                <a16:creationId xmlns:a16="http://schemas.microsoft.com/office/drawing/2014/main" id="{3BAEC722-136A-A262-5ECF-B2E5D7E785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9298" y="3257550"/>
            <a:ext cx="9131448" cy="1654692"/>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33F0DAC-B6A8-F6E3-A8A6-54BB8BA44C52}"/>
                  </a:ext>
                </a:extLst>
              </p:cNvPr>
              <p:cNvSpPr txBox="1"/>
              <p:nvPr/>
            </p:nvSpPr>
            <p:spPr>
              <a:xfrm>
                <a:off x="3621892" y="2205005"/>
                <a:ext cx="4948214" cy="7551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𝑠</m:t>
                      </m:r>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m:t>
                      </m:r>
                      <m:d>
                        <m:dPr>
                          <m:ctrlPr>
                            <a:rPr lang="en-GB" sz="2400" i="1">
                              <a:latin typeface="Cambria Math" panose="02040503050406030204" pitchFamily="18" charset="0"/>
                            </a:rPr>
                          </m:ctrlPr>
                        </m:dPr>
                        <m:e>
                          <m:r>
                            <a:rPr lang="en-GB" sz="2400" i="1">
                              <a:latin typeface="Cambria Math" panose="02040503050406030204" pitchFamily="18" charset="0"/>
                            </a:rPr>
                            <m:t>𝑓</m:t>
                          </m:r>
                          <m:r>
                            <a:rPr lang="en-GB" sz="2400" i="1">
                              <a:latin typeface="Cambria Math" panose="02040503050406030204" pitchFamily="18" charset="0"/>
                            </a:rPr>
                            <m:t>∗</m:t>
                          </m:r>
                          <m:r>
                            <a:rPr lang="en-GB" sz="2400" i="1">
                              <a:latin typeface="Cambria Math" panose="02040503050406030204" pitchFamily="18" charset="0"/>
                            </a:rPr>
                            <m:t>𝑔</m:t>
                          </m:r>
                        </m:e>
                      </m:d>
                      <m:d>
                        <m:dPr>
                          <m:ctrlPr>
                            <a:rPr lang="en-GB" sz="2400" i="1">
                              <a:latin typeface="Cambria Math" panose="02040503050406030204" pitchFamily="18" charset="0"/>
                            </a:rPr>
                          </m:ctrlPr>
                        </m:dPr>
                        <m:e>
                          <m:r>
                            <a:rPr lang="en-GB" sz="2400" i="1">
                              <a:latin typeface="Cambria Math" panose="02040503050406030204" pitchFamily="18" charset="0"/>
                            </a:rPr>
                            <m:t>𝑡</m:t>
                          </m:r>
                        </m:e>
                      </m:d>
                      <m:r>
                        <a:rPr lang="en-GB" sz="2400" i="1">
                          <a:latin typeface="Cambria Math" panose="02040503050406030204" pitchFamily="18" charset="0"/>
                        </a:rPr>
                        <m:t>=</m:t>
                      </m:r>
                      <m:nary>
                        <m:naryPr>
                          <m:subHide m:val="on"/>
                          <m:supHide m:val="on"/>
                          <m:ctrlPr>
                            <a:rPr lang="en-GB" sz="2400" i="1">
                              <a:latin typeface="Cambria Math" panose="02040503050406030204" pitchFamily="18" charset="0"/>
                            </a:rPr>
                          </m:ctrlPr>
                        </m:naryPr>
                        <m:sub/>
                        <m:sup/>
                        <m:e>
                          <m:r>
                            <a:rPr lang="en-GB" sz="2400" i="1">
                              <a:latin typeface="Cambria Math" panose="02040503050406030204" pitchFamily="18" charset="0"/>
                            </a:rPr>
                            <m:t>𝑓</m:t>
                          </m:r>
                          <m:d>
                            <m:dPr>
                              <m:ctrlPr>
                                <a:rPr lang="en-GB" sz="2400" i="1">
                                  <a:latin typeface="Cambria Math" panose="02040503050406030204" pitchFamily="18" charset="0"/>
                                </a:rPr>
                              </m:ctrlPr>
                            </m:dPr>
                            <m:e>
                              <m:r>
                                <a:rPr lang="en-GB" sz="2400" i="1">
                                  <a:latin typeface="Cambria Math" panose="02040503050406030204" pitchFamily="18" charset="0"/>
                                </a:rPr>
                                <m:t>𝜏</m:t>
                              </m:r>
                            </m:e>
                          </m:d>
                          <m:r>
                            <a:rPr lang="en-GB" sz="2400" i="1">
                              <a:latin typeface="Cambria Math" panose="02040503050406030204" pitchFamily="18" charset="0"/>
                            </a:rPr>
                            <m:t>𝑔</m:t>
                          </m:r>
                          <m:d>
                            <m:dPr>
                              <m:ctrlPr>
                                <a:rPr lang="en-GB" sz="2400" i="1">
                                  <a:latin typeface="Cambria Math" panose="02040503050406030204" pitchFamily="18" charset="0"/>
                                </a:rPr>
                              </m:ctrlPr>
                            </m:dPr>
                            <m:e>
                              <m:r>
                                <a:rPr lang="en-GB" sz="2400" i="1">
                                  <a:latin typeface="Cambria Math" panose="02040503050406030204" pitchFamily="18" charset="0"/>
                                </a:rPr>
                                <m:t>𝑡</m:t>
                              </m:r>
                              <m:r>
                                <a:rPr lang="en-GB" sz="2400" i="1">
                                  <a:latin typeface="Cambria Math" panose="02040503050406030204" pitchFamily="18" charset="0"/>
                                </a:rPr>
                                <m:t>−</m:t>
                              </m:r>
                              <m:r>
                                <a:rPr lang="en-GB" sz="2400" i="1">
                                  <a:latin typeface="Cambria Math" panose="02040503050406030204" pitchFamily="18" charset="0"/>
                                </a:rPr>
                                <m:t>𝜏</m:t>
                              </m:r>
                            </m:e>
                          </m:d>
                          <m:r>
                            <a:rPr lang="en-GB" sz="2400" i="1">
                              <a:latin typeface="Cambria Math" panose="02040503050406030204" pitchFamily="18" charset="0"/>
                            </a:rPr>
                            <m:t>𝑑</m:t>
                          </m:r>
                          <m:r>
                            <a:rPr lang="en-GB" sz="2400" i="1">
                              <a:latin typeface="Cambria Math" panose="02040503050406030204" pitchFamily="18" charset="0"/>
                            </a:rPr>
                            <m:t>𝜏</m:t>
                          </m:r>
                        </m:e>
                      </m:nary>
                    </m:oMath>
                  </m:oMathPara>
                </a14:m>
                <a:endParaRPr lang="en-IT" sz="2400" dirty="0"/>
              </a:p>
            </p:txBody>
          </p:sp>
        </mc:Choice>
        <mc:Fallback>
          <p:sp>
            <p:nvSpPr>
              <p:cNvPr id="10" name="TextBox 9">
                <a:extLst>
                  <a:ext uri="{FF2B5EF4-FFF2-40B4-BE49-F238E27FC236}">
                    <a16:creationId xmlns:a16="http://schemas.microsoft.com/office/drawing/2014/main" id="{D33F0DAC-B6A8-F6E3-A8A6-54BB8BA44C52}"/>
                  </a:ext>
                </a:extLst>
              </p:cNvPr>
              <p:cNvSpPr txBox="1">
                <a:spLocks noRot="1" noChangeAspect="1" noMove="1" noResize="1" noEditPoints="1" noAdjustHandles="1" noChangeArrowheads="1" noChangeShapeType="1" noTextEdit="1"/>
              </p:cNvSpPr>
              <p:nvPr/>
            </p:nvSpPr>
            <p:spPr>
              <a:xfrm>
                <a:off x="3621892" y="2205005"/>
                <a:ext cx="4948214" cy="755143"/>
              </a:xfrm>
              <a:prstGeom prst="rect">
                <a:avLst/>
              </a:prstGeom>
              <a:blipFill>
                <a:blip r:embed="rId4"/>
                <a:stretch>
                  <a:fillRect l="-256" t="-208197" r="-1026" b="-290164"/>
                </a:stretch>
              </a:blipFill>
            </p:spPr>
            <p:txBody>
              <a:bodyPr/>
              <a:lstStyle/>
              <a:p>
                <a:r>
                  <a:rPr lang="en-IT">
                    <a:noFill/>
                  </a:rPr>
                  <a:t> </a:t>
                </a:r>
              </a:p>
            </p:txBody>
          </p:sp>
        </mc:Fallback>
      </mc:AlternateContent>
      <p:sp>
        <p:nvSpPr>
          <p:cNvPr id="11" name="Content Placeholder 2">
            <a:extLst>
              <a:ext uri="{FF2B5EF4-FFF2-40B4-BE49-F238E27FC236}">
                <a16:creationId xmlns:a16="http://schemas.microsoft.com/office/drawing/2014/main" id="{9185A750-61BB-3564-D138-A97193A5E287}"/>
              </a:ext>
            </a:extLst>
          </p:cNvPr>
          <p:cNvSpPr txBox="1">
            <a:spLocks/>
          </p:cNvSpPr>
          <p:nvPr/>
        </p:nvSpPr>
        <p:spPr>
          <a:xfrm>
            <a:off x="487325" y="5147804"/>
            <a:ext cx="11217349" cy="6984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sz="2000">
                <a:solidFill>
                  <a:srgbClr val="323232"/>
                </a:solidFill>
              </a:defRPr>
            </a:pPr>
            <a:r>
              <a:rPr lang="en-GB" sz="2400" dirty="0">
                <a:solidFill>
                  <a:srgbClr val="323232"/>
                </a:solidFill>
              </a:rPr>
              <a:t>It’s a fundamental building block of Convolutional Neural Networks (CNNs), allowing them to extract efficiently local features from structured data.</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4DED0887-4719-C879-4FEE-9288072D7605}"/>
                  </a:ext>
                </a:extLst>
              </p:cNvPr>
              <p:cNvSpPr txBox="1">
                <a:spLocks/>
              </p:cNvSpPr>
              <p:nvPr/>
            </p:nvSpPr>
            <p:spPr>
              <a:xfrm>
                <a:off x="2573226" y="3105730"/>
                <a:ext cx="9131448" cy="18065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sz="2000">
                    <a:solidFill>
                      <a:srgbClr val="323232"/>
                    </a:solidFill>
                  </a:defRPr>
                </a:pPr>
                <a:r>
                  <a:rPr lang="en-GB" sz="2400" dirty="0">
                    <a:solidFill>
                      <a:srgbClr val="323232"/>
                    </a:solidFill>
                  </a:rPr>
                  <a:t>Where:</a:t>
                </a:r>
              </a:p>
              <a:p>
                <a:pPr>
                  <a:defRPr sz="2000">
                    <a:solidFill>
                      <a:srgbClr val="323232"/>
                    </a:solidFill>
                  </a:defRPr>
                </a:pPr>
                <a14:m>
                  <m:oMath xmlns:m="http://schemas.openxmlformats.org/officeDocument/2006/math">
                    <m:r>
                      <a:rPr lang="it-IT" sz="2400" b="0" i="1" smtClean="0">
                        <a:solidFill>
                          <a:srgbClr val="323232"/>
                        </a:solidFill>
                        <a:latin typeface="Cambria Math" panose="02040503050406030204" pitchFamily="18" charset="0"/>
                      </a:rPr>
                      <m:t>𝑓</m:t>
                    </m:r>
                  </m:oMath>
                </a14:m>
                <a:r>
                  <a:rPr lang="en-GB" sz="2400" dirty="0">
                    <a:solidFill>
                      <a:srgbClr val="323232"/>
                    </a:solidFill>
                  </a:rPr>
                  <a:t> is the </a:t>
                </a:r>
                <a:r>
                  <a:rPr lang="en-GB" sz="2400" b="1" dirty="0">
                    <a:solidFill>
                      <a:srgbClr val="323232"/>
                    </a:solidFill>
                  </a:rPr>
                  <a:t>input</a:t>
                </a:r>
              </a:p>
              <a:p>
                <a:pPr>
                  <a:defRPr sz="2000">
                    <a:solidFill>
                      <a:srgbClr val="323232"/>
                    </a:solidFill>
                  </a:defRPr>
                </a:pPr>
                <a14:m>
                  <m:oMath xmlns:m="http://schemas.openxmlformats.org/officeDocument/2006/math">
                    <m:r>
                      <a:rPr lang="it-IT" sz="2400" b="0" i="1" dirty="0" smtClean="0">
                        <a:solidFill>
                          <a:srgbClr val="323232"/>
                        </a:solidFill>
                        <a:latin typeface="Cambria Math" panose="02040503050406030204" pitchFamily="18" charset="0"/>
                      </a:rPr>
                      <m:t>𝑔</m:t>
                    </m:r>
                  </m:oMath>
                </a14:m>
                <a:r>
                  <a:rPr lang="en-GB" sz="2400" dirty="0">
                    <a:solidFill>
                      <a:srgbClr val="323232"/>
                    </a:solidFill>
                  </a:rPr>
                  <a:t> is the </a:t>
                </a:r>
                <a:r>
                  <a:rPr lang="en-GB" sz="2400" b="1" dirty="0">
                    <a:solidFill>
                      <a:srgbClr val="323232"/>
                    </a:solidFill>
                  </a:rPr>
                  <a:t>kernel</a:t>
                </a:r>
              </a:p>
              <a:p>
                <a:pPr>
                  <a:defRPr sz="2000">
                    <a:solidFill>
                      <a:srgbClr val="323232"/>
                    </a:solidFill>
                  </a:defRPr>
                </a:pPr>
                <a:r>
                  <a:rPr lang="en-GB" sz="2400" dirty="0">
                    <a:solidFill>
                      <a:srgbClr val="323232"/>
                    </a:solidFill>
                  </a:rPr>
                  <a:t>The output is the </a:t>
                </a:r>
                <a:r>
                  <a:rPr lang="en-GB" sz="2400" b="1" dirty="0">
                    <a:solidFill>
                      <a:srgbClr val="323232"/>
                    </a:solidFill>
                  </a:rPr>
                  <a:t>feature map</a:t>
                </a:r>
              </a:p>
            </p:txBody>
          </p:sp>
        </mc:Choice>
        <mc:Fallback>
          <p:sp>
            <p:nvSpPr>
              <p:cNvPr id="12" name="Content Placeholder 2">
                <a:extLst>
                  <a:ext uri="{FF2B5EF4-FFF2-40B4-BE49-F238E27FC236}">
                    <a16:creationId xmlns:a16="http://schemas.microsoft.com/office/drawing/2014/main" id="{4DED0887-4719-C879-4FEE-9288072D7605}"/>
                  </a:ext>
                </a:extLst>
              </p:cNvPr>
              <p:cNvSpPr txBox="1">
                <a:spLocks noRot="1" noChangeAspect="1" noMove="1" noResize="1" noEditPoints="1" noAdjustHandles="1" noChangeArrowheads="1" noChangeShapeType="1" noTextEdit="1"/>
              </p:cNvSpPr>
              <p:nvPr/>
            </p:nvSpPr>
            <p:spPr>
              <a:xfrm>
                <a:off x="2573226" y="3105730"/>
                <a:ext cx="9131448" cy="1806512"/>
              </a:xfrm>
              <a:prstGeom prst="rect">
                <a:avLst/>
              </a:prstGeom>
              <a:blipFill>
                <a:blip r:embed="rId5"/>
                <a:stretch>
                  <a:fillRect l="-1111" t="-4196" b="-6294"/>
                </a:stretch>
              </a:blipFill>
            </p:spPr>
            <p:txBody>
              <a:bodyPr/>
              <a:lstStyle/>
              <a:p>
                <a:r>
                  <a:rPr lang="en-IT">
                    <a:noFill/>
                  </a:rPr>
                  <a:t> </a:t>
                </a:r>
              </a:p>
            </p:txBody>
          </p:sp>
        </mc:Fallback>
      </mc:AlternateContent>
    </p:spTree>
    <p:extLst>
      <p:ext uri="{BB962C8B-B14F-4D97-AF65-F5344CB8AC3E}">
        <p14:creationId xmlns:p14="http://schemas.microsoft.com/office/powerpoint/2010/main" val="75419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BCA38-B6E1-C392-47EA-2C26DD18C49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ACB3C2-24C7-815F-35A6-671704470C5D}"/>
              </a:ext>
            </a:extLst>
          </p:cNvPr>
          <p:cNvSpPr>
            <a:spLocks noGrp="1"/>
          </p:cNvSpPr>
          <p:nvPr>
            <p:ph type="sldNum" sz="quarter" idx="12"/>
          </p:nvPr>
        </p:nvSpPr>
        <p:spPr/>
        <p:txBody>
          <a:bodyPr/>
          <a:lstStyle/>
          <a:p>
            <a:fld id="{DCE09022-C08B-4F34-B9F0-43AC160DA04C}" type="slidenum">
              <a:rPr lang="it-IT" smtClean="0"/>
              <a:pPr/>
              <a:t>4</a:t>
            </a:fld>
            <a:r>
              <a:rPr lang="it-IT" dirty="0"/>
              <a:t>/22</a:t>
            </a:r>
          </a:p>
        </p:txBody>
      </p:sp>
      <p:sp>
        <p:nvSpPr>
          <p:cNvPr id="3" name="Title 2">
            <a:extLst>
              <a:ext uri="{FF2B5EF4-FFF2-40B4-BE49-F238E27FC236}">
                <a16:creationId xmlns:a16="http://schemas.microsoft.com/office/drawing/2014/main" id="{24D29332-A7BB-B478-D60B-3B64E5333D30}"/>
              </a:ext>
            </a:extLst>
          </p:cNvPr>
          <p:cNvSpPr>
            <a:spLocks noGrp="1"/>
          </p:cNvSpPr>
          <p:nvPr>
            <p:ph type="title"/>
          </p:nvPr>
        </p:nvSpPr>
        <p:spPr/>
        <p:txBody>
          <a:bodyPr>
            <a:normAutofit fontScale="90000"/>
          </a:bodyPr>
          <a:lstStyle/>
          <a:p>
            <a:r>
              <a:rPr lang="en-GB" sz="3600" dirty="0"/>
              <a:t>What is Convolution?</a:t>
            </a:r>
            <a:endParaRPr lang="en-IT" sz="3600" dirty="0"/>
          </a:p>
        </p:txBody>
      </p:sp>
      <p:sp>
        <p:nvSpPr>
          <p:cNvPr id="4" name="Content Placeholder 2">
            <a:extLst>
              <a:ext uri="{FF2B5EF4-FFF2-40B4-BE49-F238E27FC236}">
                <a16:creationId xmlns:a16="http://schemas.microsoft.com/office/drawing/2014/main" id="{3F230B9E-44A5-B757-B35B-957195AFB786}"/>
              </a:ext>
            </a:extLst>
          </p:cNvPr>
          <p:cNvSpPr txBox="1">
            <a:spLocks/>
          </p:cNvSpPr>
          <p:nvPr/>
        </p:nvSpPr>
        <p:spPr>
          <a:xfrm>
            <a:off x="457199" y="1360967"/>
            <a:ext cx="11217349" cy="6984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sz="2000">
                <a:solidFill>
                  <a:srgbClr val="323232"/>
                </a:solidFill>
              </a:defRPr>
            </a:pPr>
            <a:r>
              <a:rPr lang="en-GB" sz="2400" dirty="0">
                <a:solidFill>
                  <a:srgbClr val="323232"/>
                </a:solidFill>
              </a:rPr>
              <a:t>When we work with CNNs, the time will be usually discretized, and the input is usually two-dimensional (images): </a:t>
            </a:r>
          </a:p>
        </p:txBody>
      </p:sp>
      <p:pic>
        <p:nvPicPr>
          <p:cNvPr id="8" name="Graphic 7">
            <a:extLst>
              <a:ext uri="{FF2B5EF4-FFF2-40B4-BE49-F238E27FC236}">
                <a16:creationId xmlns:a16="http://schemas.microsoft.com/office/drawing/2014/main" id="{FE85DBC3-EBD3-87FA-AF09-C676098D47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9298" y="3257550"/>
            <a:ext cx="9131448" cy="1654692"/>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E2E9499-3879-58E1-93F3-D77FD639A299}"/>
                  </a:ext>
                </a:extLst>
              </p:cNvPr>
              <p:cNvSpPr txBox="1"/>
              <p:nvPr/>
            </p:nvSpPr>
            <p:spPr>
              <a:xfrm>
                <a:off x="2559037" y="2348009"/>
                <a:ext cx="7072321"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𝑆</m:t>
                      </m:r>
                      <m:d>
                        <m:dPr>
                          <m:ctrlPr>
                            <a:rPr lang="en-GB" sz="2400" i="1">
                              <a:latin typeface="Cambria Math" panose="02040503050406030204" pitchFamily="18" charset="0"/>
                            </a:rPr>
                          </m:ctrlPr>
                        </m:dPr>
                        <m:e>
                          <m:r>
                            <a:rPr lang="en-GB" sz="2400" i="1">
                              <a:latin typeface="Cambria Math" panose="02040503050406030204" pitchFamily="18" charset="0"/>
                            </a:rPr>
                            <m:t>𝑖</m:t>
                          </m:r>
                          <m:r>
                            <a:rPr lang="en-GB" sz="2400" i="1">
                              <a:latin typeface="Cambria Math" panose="02040503050406030204" pitchFamily="18" charset="0"/>
                            </a:rPr>
                            <m:t>,</m:t>
                          </m:r>
                          <m:r>
                            <a:rPr lang="en-GB" sz="2400" i="1">
                              <a:latin typeface="Cambria Math" panose="02040503050406030204" pitchFamily="18" charset="0"/>
                            </a:rPr>
                            <m:t>𝑗</m:t>
                          </m:r>
                        </m:e>
                      </m:d>
                      <m:r>
                        <a:rPr lang="en-GB" sz="2400" i="1">
                          <a:latin typeface="Cambria Math" panose="02040503050406030204" pitchFamily="18" charset="0"/>
                        </a:rPr>
                        <m:t>=</m:t>
                      </m:r>
                      <m:d>
                        <m:dPr>
                          <m:ctrlPr>
                            <a:rPr lang="en-GB" sz="2400" i="1">
                              <a:latin typeface="Cambria Math" panose="02040503050406030204" pitchFamily="18" charset="0"/>
                            </a:rPr>
                          </m:ctrlPr>
                        </m:dPr>
                        <m:e>
                          <m:r>
                            <a:rPr lang="en-GB" sz="2400" i="1">
                              <a:latin typeface="Cambria Math" panose="02040503050406030204" pitchFamily="18" charset="0"/>
                            </a:rPr>
                            <m:t>𝐾</m:t>
                          </m:r>
                          <m:r>
                            <a:rPr lang="en-GB" sz="2400" i="1">
                              <a:latin typeface="Cambria Math" panose="02040503050406030204" pitchFamily="18" charset="0"/>
                            </a:rPr>
                            <m:t>∗</m:t>
                          </m:r>
                          <m:r>
                            <a:rPr lang="en-GB" sz="2400" i="1">
                              <a:latin typeface="Cambria Math" panose="02040503050406030204" pitchFamily="18" charset="0"/>
                            </a:rPr>
                            <m:t>𝐼</m:t>
                          </m:r>
                        </m:e>
                      </m:d>
                      <m:d>
                        <m:dPr>
                          <m:ctrlPr>
                            <a:rPr lang="en-GB" sz="2400" i="1">
                              <a:latin typeface="Cambria Math" panose="02040503050406030204" pitchFamily="18" charset="0"/>
                            </a:rPr>
                          </m:ctrlPr>
                        </m:dPr>
                        <m:e>
                          <m:r>
                            <a:rPr lang="en-GB" sz="2400" i="1">
                              <a:latin typeface="Cambria Math" panose="02040503050406030204" pitchFamily="18" charset="0"/>
                            </a:rPr>
                            <m:t>𝑖</m:t>
                          </m:r>
                          <m:r>
                            <a:rPr lang="en-GB" sz="2400" i="1">
                              <a:latin typeface="Cambria Math" panose="02040503050406030204" pitchFamily="18" charset="0"/>
                            </a:rPr>
                            <m:t>,</m:t>
                          </m:r>
                          <m:r>
                            <a:rPr lang="en-GB" sz="2400" i="1">
                              <a:latin typeface="Cambria Math" panose="02040503050406030204" pitchFamily="18" charset="0"/>
                            </a:rPr>
                            <m:t>𝑗</m:t>
                          </m:r>
                        </m:e>
                      </m:d>
                      <m:r>
                        <a:rPr lang="en-GB" sz="2400" i="1">
                          <a:latin typeface="Cambria Math" panose="02040503050406030204" pitchFamily="18" charset="0"/>
                        </a:rPr>
                        <m:t>=</m:t>
                      </m:r>
                      <m:nary>
                        <m:naryPr>
                          <m:chr m:val="∑"/>
                          <m:supHide m:val="on"/>
                          <m:ctrlPr>
                            <a:rPr lang="en-GB" sz="2400" i="1">
                              <a:latin typeface="Cambria Math" panose="02040503050406030204" pitchFamily="18" charset="0"/>
                            </a:rPr>
                          </m:ctrlPr>
                        </m:naryPr>
                        <m:sub>
                          <m:r>
                            <a:rPr lang="en-GB" sz="2400" i="1">
                              <a:latin typeface="Cambria Math" panose="02040503050406030204" pitchFamily="18" charset="0"/>
                            </a:rPr>
                            <m:t>𝑚</m:t>
                          </m:r>
                        </m:sub>
                        <m:sup/>
                        <m:e>
                          <m:nary>
                            <m:naryPr>
                              <m:chr m:val="∑"/>
                              <m:supHide m:val="on"/>
                              <m:ctrlPr>
                                <a:rPr lang="en-GB" sz="2400" i="1">
                                  <a:latin typeface="Cambria Math" panose="02040503050406030204" pitchFamily="18" charset="0"/>
                                </a:rPr>
                              </m:ctrlPr>
                            </m:naryPr>
                            <m:sub>
                              <m:r>
                                <a:rPr lang="en-GB" sz="2400" i="1">
                                  <a:latin typeface="Cambria Math" panose="02040503050406030204" pitchFamily="18" charset="0"/>
                                </a:rPr>
                                <m:t>𝑛</m:t>
                              </m:r>
                            </m:sub>
                            <m:sup/>
                            <m:e>
                              <m:r>
                                <a:rPr lang="en-GB" sz="2400" i="1">
                                  <a:latin typeface="Cambria Math" panose="02040503050406030204" pitchFamily="18" charset="0"/>
                                </a:rPr>
                                <m:t>𝐼</m:t>
                              </m:r>
                              <m:d>
                                <m:dPr>
                                  <m:ctrlPr>
                                    <a:rPr lang="en-GB" sz="2400" i="1">
                                      <a:latin typeface="Cambria Math" panose="02040503050406030204" pitchFamily="18" charset="0"/>
                                    </a:rPr>
                                  </m:ctrlPr>
                                </m:dPr>
                                <m:e>
                                  <m:r>
                                    <a:rPr lang="en-GB" sz="2400" i="1">
                                      <a:latin typeface="Cambria Math" panose="02040503050406030204" pitchFamily="18" charset="0"/>
                                    </a:rPr>
                                    <m:t>𝑚</m:t>
                                  </m:r>
                                  <m:r>
                                    <a:rPr lang="en-GB" sz="2400" i="1">
                                      <a:latin typeface="Cambria Math" panose="02040503050406030204" pitchFamily="18" charset="0"/>
                                    </a:rPr>
                                    <m:t>,</m:t>
                                  </m:r>
                                  <m:r>
                                    <a:rPr lang="en-GB" sz="2400" i="1">
                                      <a:latin typeface="Cambria Math" panose="02040503050406030204" pitchFamily="18" charset="0"/>
                                    </a:rPr>
                                    <m:t>𝑛</m:t>
                                  </m:r>
                                </m:e>
                              </m:d>
                            </m:e>
                          </m:nary>
                        </m:e>
                      </m:nary>
                      <m:r>
                        <a:rPr lang="en-GB" sz="2400" i="1">
                          <a:latin typeface="Cambria Math" panose="02040503050406030204" pitchFamily="18" charset="0"/>
                        </a:rPr>
                        <m:t> </m:t>
                      </m:r>
                      <m:r>
                        <a:rPr lang="en-GB" sz="2400" i="1">
                          <a:latin typeface="Cambria Math" panose="02040503050406030204" pitchFamily="18" charset="0"/>
                        </a:rPr>
                        <m:t>𝐾</m:t>
                      </m:r>
                      <m:d>
                        <m:dPr>
                          <m:ctrlPr>
                            <a:rPr lang="en-GB" sz="2400" i="1">
                              <a:latin typeface="Cambria Math" panose="02040503050406030204" pitchFamily="18" charset="0"/>
                            </a:rPr>
                          </m:ctrlPr>
                        </m:dPr>
                        <m:e>
                          <m:r>
                            <a:rPr lang="en-GB" sz="2400" i="1">
                              <a:latin typeface="Cambria Math" panose="02040503050406030204" pitchFamily="18" charset="0"/>
                            </a:rPr>
                            <m:t>𝑖</m:t>
                          </m:r>
                          <m:r>
                            <a:rPr lang="en-GB" sz="2400" i="1">
                              <a:latin typeface="Cambria Math" panose="02040503050406030204" pitchFamily="18" charset="0"/>
                            </a:rPr>
                            <m:t>−</m:t>
                          </m:r>
                          <m:r>
                            <a:rPr lang="en-GB" sz="2400" i="1">
                              <a:latin typeface="Cambria Math" panose="02040503050406030204" pitchFamily="18" charset="0"/>
                            </a:rPr>
                            <m:t>𝑚</m:t>
                          </m:r>
                          <m:r>
                            <a:rPr lang="en-GB" sz="2400" i="1">
                              <a:latin typeface="Cambria Math" panose="02040503050406030204" pitchFamily="18" charset="0"/>
                            </a:rPr>
                            <m:t>,</m:t>
                          </m:r>
                          <m:r>
                            <a:rPr lang="en-GB" sz="2400" i="1">
                              <a:latin typeface="Cambria Math" panose="02040503050406030204" pitchFamily="18" charset="0"/>
                            </a:rPr>
                            <m:t>𝑗</m:t>
                          </m:r>
                          <m:r>
                            <a:rPr lang="en-GB" sz="2400" i="1">
                              <a:latin typeface="Cambria Math" panose="02040503050406030204" pitchFamily="18" charset="0"/>
                            </a:rPr>
                            <m:t>−</m:t>
                          </m:r>
                          <m:r>
                            <a:rPr lang="en-GB" sz="2400" i="1">
                              <a:latin typeface="Cambria Math" panose="02040503050406030204" pitchFamily="18" charset="0"/>
                            </a:rPr>
                            <m:t>𝑛</m:t>
                          </m:r>
                        </m:e>
                      </m:d>
                    </m:oMath>
                  </m:oMathPara>
                </a14:m>
                <a:endParaRPr lang="en-IT" sz="2400" dirty="0"/>
              </a:p>
            </p:txBody>
          </p:sp>
        </mc:Choice>
        <mc:Fallback>
          <p:sp>
            <p:nvSpPr>
              <p:cNvPr id="10" name="TextBox 9">
                <a:extLst>
                  <a:ext uri="{FF2B5EF4-FFF2-40B4-BE49-F238E27FC236}">
                    <a16:creationId xmlns:a16="http://schemas.microsoft.com/office/drawing/2014/main" id="{6E2E9499-3879-58E1-93F3-D77FD639A299}"/>
                  </a:ext>
                </a:extLst>
              </p:cNvPr>
              <p:cNvSpPr txBox="1">
                <a:spLocks noRot="1" noChangeAspect="1" noMove="1" noResize="1" noEditPoints="1" noAdjustHandles="1" noChangeArrowheads="1" noChangeShapeType="1" noTextEdit="1"/>
              </p:cNvSpPr>
              <p:nvPr/>
            </p:nvSpPr>
            <p:spPr>
              <a:xfrm>
                <a:off x="2559037" y="2348009"/>
                <a:ext cx="7072321" cy="896207"/>
              </a:xfrm>
              <a:prstGeom prst="rect">
                <a:avLst/>
              </a:prstGeom>
              <a:blipFill>
                <a:blip r:embed="rId4"/>
                <a:stretch>
                  <a:fillRect l="-538" t="-147222" b="-202778"/>
                </a:stretch>
              </a:blipFill>
            </p:spPr>
            <p:txBody>
              <a:bodyPr/>
              <a:lstStyle/>
              <a:p>
                <a:r>
                  <a:rPr lang="en-IT">
                    <a:noFill/>
                  </a:rPr>
                  <a:t> </a:t>
                </a:r>
              </a:p>
            </p:txBody>
          </p:sp>
        </mc:Fallback>
      </mc:AlternateContent>
      <p:sp>
        <p:nvSpPr>
          <p:cNvPr id="11" name="Content Placeholder 2">
            <a:extLst>
              <a:ext uri="{FF2B5EF4-FFF2-40B4-BE49-F238E27FC236}">
                <a16:creationId xmlns:a16="http://schemas.microsoft.com/office/drawing/2014/main" id="{C5EFF33D-0CE3-05A4-2413-C89E53B08333}"/>
              </a:ext>
            </a:extLst>
          </p:cNvPr>
          <p:cNvSpPr txBox="1">
            <a:spLocks/>
          </p:cNvSpPr>
          <p:nvPr/>
        </p:nvSpPr>
        <p:spPr>
          <a:xfrm>
            <a:off x="487325" y="3532802"/>
            <a:ext cx="11217349" cy="6984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sz="2000">
                <a:solidFill>
                  <a:srgbClr val="323232"/>
                </a:solidFill>
              </a:defRPr>
            </a:pPr>
            <a:r>
              <a:rPr lang="en-GB" sz="2400" dirty="0">
                <a:solidFill>
                  <a:srgbClr val="323232"/>
                </a:solidFill>
              </a:rPr>
              <a:t>Without flipping the kernel, we obtain a slightly different operation called </a:t>
            </a:r>
            <a:r>
              <a:rPr lang="en-GB" sz="2400" b="1" dirty="0">
                <a:solidFill>
                  <a:srgbClr val="323232"/>
                </a:solidFill>
              </a:rPr>
              <a:t>cross-correlation</a:t>
            </a:r>
            <a:r>
              <a:rPr lang="en-GB" sz="2400" dirty="0">
                <a:solidFill>
                  <a:srgbClr val="323232"/>
                </a:solidFill>
              </a:rPr>
              <a:t>, more used in CNNs, defined as: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0A21C82-7EC5-D575-0EEB-BDFA57C244FC}"/>
                  </a:ext>
                </a:extLst>
              </p:cNvPr>
              <p:cNvSpPr txBox="1"/>
              <p:nvPr/>
            </p:nvSpPr>
            <p:spPr>
              <a:xfrm>
                <a:off x="2560640" y="4600826"/>
                <a:ext cx="707071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400" i="1" smtClean="0">
                          <a:latin typeface="Cambria Math" panose="02040503050406030204" pitchFamily="18" charset="0"/>
                        </a:rPr>
                        <m:t>𝑆</m:t>
                      </m:r>
                      <m:d>
                        <m:dPr>
                          <m:ctrlPr>
                            <a:rPr lang="en-GB" sz="2400" i="1" smtClean="0">
                              <a:latin typeface="Cambria Math" panose="02040503050406030204" pitchFamily="18" charset="0"/>
                            </a:rPr>
                          </m:ctrlPr>
                        </m:dPr>
                        <m:e>
                          <m:r>
                            <a:rPr lang="en-GB" sz="2400" i="1" smtClean="0">
                              <a:latin typeface="Cambria Math" panose="02040503050406030204" pitchFamily="18" charset="0"/>
                            </a:rPr>
                            <m:t>𝑖</m:t>
                          </m:r>
                          <m:r>
                            <a:rPr lang="en-GB" sz="2400" i="1" smtClean="0">
                              <a:latin typeface="Cambria Math" panose="02040503050406030204" pitchFamily="18" charset="0"/>
                            </a:rPr>
                            <m:t>,</m:t>
                          </m:r>
                          <m:r>
                            <a:rPr lang="en-GB" sz="2400" i="1" smtClean="0">
                              <a:latin typeface="Cambria Math" panose="02040503050406030204" pitchFamily="18" charset="0"/>
                            </a:rPr>
                            <m:t>𝑗</m:t>
                          </m:r>
                        </m:e>
                      </m:d>
                      <m:r>
                        <a:rPr lang="en-GB" sz="2400" i="1" smtClean="0">
                          <a:latin typeface="Cambria Math" panose="02040503050406030204" pitchFamily="18" charset="0"/>
                        </a:rPr>
                        <m:t>=</m:t>
                      </m:r>
                      <m:d>
                        <m:dPr>
                          <m:ctrlPr>
                            <a:rPr lang="en-GB" sz="2400" i="1" smtClean="0">
                              <a:latin typeface="Cambria Math" panose="02040503050406030204" pitchFamily="18" charset="0"/>
                            </a:rPr>
                          </m:ctrlPr>
                        </m:dPr>
                        <m:e>
                          <m:r>
                            <a:rPr lang="en-GB" sz="2400" i="1" smtClean="0">
                              <a:latin typeface="Cambria Math" panose="02040503050406030204" pitchFamily="18" charset="0"/>
                            </a:rPr>
                            <m:t>𝐾</m:t>
                          </m:r>
                          <m:r>
                            <a:rPr lang="en-GB" sz="2400" i="1" smtClean="0">
                              <a:latin typeface="Cambria Math" panose="02040503050406030204" pitchFamily="18" charset="0"/>
                            </a:rPr>
                            <m:t>∗</m:t>
                          </m:r>
                          <m:r>
                            <a:rPr lang="en-GB" sz="2400" i="1" smtClean="0">
                              <a:latin typeface="Cambria Math" panose="02040503050406030204" pitchFamily="18" charset="0"/>
                            </a:rPr>
                            <m:t>𝐼</m:t>
                          </m:r>
                        </m:e>
                      </m:d>
                      <m:d>
                        <m:dPr>
                          <m:ctrlPr>
                            <a:rPr lang="en-GB" sz="2400" i="1" smtClean="0">
                              <a:latin typeface="Cambria Math" panose="02040503050406030204" pitchFamily="18" charset="0"/>
                            </a:rPr>
                          </m:ctrlPr>
                        </m:dPr>
                        <m:e>
                          <m:r>
                            <a:rPr lang="en-GB" sz="2400" i="1" smtClean="0">
                              <a:latin typeface="Cambria Math" panose="02040503050406030204" pitchFamily="18" charset="0"/>
                            </a:rPr>
                            <m:t>𝑖</m:t>
                          </m:r>
                          <m:r>
                            <a:rPr lang="en-GB" sz="2400" i="1" smtClean="0">
                              <a:latin typeface="Cambria Math" panose="02040503050406030204" pitchFamily="18" charset="0"/>
                            </a:rPr>
                            <m:t>,</m:t>
                          </m:r>
                          <m:r>
                            <a:rPr lang="en-GB" sz="2400" i="1" smtClean="0">
                              <a:latin typeface="Cambria Math" panose="02040503050406030204" pitchFamily="18" charset="0"/>
                            </a:rPr>
                            <m:t>𝑗</m:t>
                          </m:r>
                        </m:e>
                      </m:d>
                      <m:r>
                        <a:rPr lang="en-GB" sz="2400" i="1" smtClean="0">
                          <a:latin typeface="Cambria Math" panose="02040503050406030204" pitchFamily="18" charset="0"/>
                        </a:rPr>
                        <m:t>=</m:t>
                      </m:r>
                      <m:nary>
                        <m:naryPr>
                          <m:chr m:val="∑"/>
                          <m:supHide m:val="on"/>
                          <m:ctrlPr>
                            <a:rPr lang="en-GB" sz="2400" i="1" smtClean="0">
                              <a:latin typeface="Cambria Math" panose="02040503050406030204" pitchFamily="18" charset="0"/>
                            </a:rPr>
                          </m:ctrlPr>
                        </m:naryPr>
                        <m:sub>
                          <m:r>
                            <a:rPr lang="en-GB" sz="2400" i="1" smtClean="0">
                              <a:latin typeface="Cambria Math" panose="02040503050406030204" pitchFamily="18" charset="0"/>
                            </a:rPr>
                            <m:t>𝑚</m:t>
                          </m:r>
                        </m:sub>
                        <m:sup/>
                        <m:e>
                          <m:nary>
                            <m:naryPr>
                              <m:chr m:val="∑"/>
                              <m:supHide m:val="on"/>
                              <m:ctrlPr>
                                <a:rPr lang="en-GB" sz="2400" i="1" smtClean="0">
                                  <a:latin typeface="Cambria Math" panose="02040503050406030204" pitchFamily="18" charset="0"/>
                                </a:rPr>
                              </m:ctrlPr>
                            </m:naryPr>
                            <m:sub>
                              <m:r>
                                <a:rPr lang="en-GB" sz="2400" i="1" smtClean="0">
                                  <a:latin typeface="Cambria Math" panose="02040503050406030204" pitchFamily="18" charset="0"/>
                                </a:rPr>
                                <m:t>𝑛</m:t>
                              </m:r>
                            </m:sub>
                            <m:sup/>
                            <m:e>
                              <m:r>
                                <a:rPr lang="en-GB" sz="2400" i="1" smtClean="0">
                                  <a:latin typeface="Cambria Math" panose="02040503050406030204" pitchFamily="18" charset="0"/>
                                </a:rPr>
                                <m:t>𝐼</m:t>
                              </m:r>
                              <m:d>
                                <m:dPr>
                                  <m:ctrlPr>
                                    <a:rPr lang="en-GB" sz="2400" i="1" smtClean="0">
                                      <a:latin typeface="Cambria Math" panose="02040503050406030204" pitchFamily="18" charset="0"/>
                                    </a:rPr>
                                  </m:ctrlPr>
                                </m:dPr>
                                <m:e>
                                  <m:r>
                                    <a:rPr lang="en-GB" sz="2400" i="1" smtClean="0">
                                      <a:latin typeface="Cambria Math" panose="02040503050406030204" pitchFamily="18" charset="0"/>
                                    </a:rPr>
                                    <m:t>𝑖</m:t>
                                  </m:r>
                                  <m:r>
                                    <a:rPr lang="en-GB" sz="2400" i="1" smtClean="0">
                                      <a:latin typeface="Cambria Math" panose="02040503050406030204" pitchFamily="18" charset="0"/>
                                    </a:rPr>
                                    <m:t>+</m:t>
                                  </m:r>
                                  <m:r>
                                    <a:rPr lang="en-GB" sz="2400" i="1" smtClean="0">
                                      <a:latin typeface="Cambria Math" panose="02040503050406030204" pitchFamily="18" charset="0"/>
                                    </a:rPr>
                                    <m:t>𝑚</m:t>
                                  </m:r>
                                  <m:r>
                                    <a:rPr lang="en-GB" sz="2400" i="1" smtClean="0">
                                      <a:latin typeface="Cambria Math" panose="02040503050406030204" pitchFamily="18" charset="0"/>
                                    </a:rPr>
                                    <m:t>,</m:t>
                                  </m:r>
                                  <m:r>
                                    <a:rPr lang="en-GB" sz="2400" i="1" smtClean="0">
                                      <a:latin typeface="Cambria Math" panose="02040503050406030204" pitchFamily="18" charset="0"/>
                                    </a:rPr>
                                    <m:t>𝑗</m:t>
                                  </m:r>
                                  <m:r>
                                    <a:rPr lang="en-GB" sz="2400" i="1" smtClean="0">
                                      <a:latin typeface="Cambria Math" panose="02040503050406030204" pitchFamily="18" charset="0"/>
                                    </a:rPr>
                                    <m:t>+</m:t>
                                  </m:r>
                                  <m:r>
                                    <a:rPr lang="en-GB" sz="2400" i="1" smtClean="0">
                                      <a:latin typeface="Cambria Math" panose="02040503050406030204" pitchFamily="18" charset="0"/>
                                    </a:rPr>
                                    <m:t>𝑛</m:t>
                                  </m:r>
                                </m:e>
                              </m:d>
                            </m:e>
                          </m:nary>
                        </m:e>
                      </m:nary>
                      <m:r>
                        <a:rPr lang="en-GB" sz="2400" i="1" smtClean="0">
                          <a:latin typeface="Cambria Math" panose="02040503050406030204" pitchFamily="18" charset="0"/>
                        </a:rPr>
                        <m:t> </m:t>
                      </m:r>
                      <m:r>
                        <a:rPr lang="en-GB" sz="2400" i="1" smtClean="0">
                          <a:latin typeface="Cambria Math" panose="02040503050406030204" pitchFamily="18" charset="0"/>
                        </a:rPr>
                        <m:t>𝐾</m:t>
                      </m:r>
                      <m:d>
                        <m:dPr>
                          <m:ctrlPr>
                            <a:rPr lang="en-GB" sz="2400" i="1" smtClean="0">
                              <a:latin typeface="Cambria Math" panose="02040503050406030204" pitchFamily="18" charset="0"/>
                            </a:rPr>
                          </m:ctrlPr>
                        </m:dPr>
                        <m:e>
                          <m:r>
                            <a:rPr lang="en-GB" sz="2400" i="1" smtClean="0">
                              <a:latin typeface="Cambria Math" panose="02040503050406030204" pitchFamily="18" charset="0"/>
                            </a:rPr>
                            <m:t>𝑚</m:t>
                          </m:r>
                          <m:r>
                            <a:rPr lang="en-GB" sz="2400" i="1" smtClean="0">
                              <a:latin typeface="Cambria Math" panose="02040503050406030204" pitchFamily="18" charset="0"/>
                            </a:rPr>
                            <m:t>,</m:t>
                          </m:r>
                          <m:r>
                            <a:rPr lang="en-GB" sz="2400" i="1" smtClean="0">
                              <a:latin typeface="Cambria Math" panose="02040503050406030204" pitchFamily="18" charset="0"/>
                            </a:rPr>
                            <m:t>𝑛</m:t>
                          </m:r>
                        </m:e>
                      </m:d>
                    </m:oMath>
                  </m:oMathPara>
                </a14:m>
              </a:p>
            </p:txBody>
          </p:sp>
        </mc:Choice>
        <mc:Fallback>
          <p:sp>
            <p:nvSpPr>
              <p:cNvPr id="5" name="TextBox 4">
                <a:extLst>
                  <a:ext uri="{FF2B5EF4-FFF2-40B4-BE49-F238E27FC236}">
                    <a16:creationId xmlns:a16="http://schemas.microsoft.com/office/drawing/2014/main" id="{80A21C82-7EC5-D575-0EEB-BDFA57C244FC}"/>
                  </a:ext>
                </a:extLst>
              </p:cNvPr>
              <p:cNvSpPr txBox="1">
                <a:spLocks noRot="1" noChangeAspect="1" noMove="1" noResize="1" noEditPoints="1" noAdjustHandles="1" noChangeArrowheads="1" noChangeShapeType="1" noTextEdit="1"/>
              </p:cNvSpPr>
              <p:nvPr/>
            </p:nvSpPr>
            <p:spPr>
              <a:xfrm>
                <a:off x="2560640" y="4600826"/>
                <a:ext cx="7070718" cy="896207"/>
              </a:xfrm>
              <a:prstGeom prst="rect">
                <a:avLst/>
              </a:prstGeom>
              <a:blipFill>
                <a:blip r:embed="rId5"/>
                <a:stretch>
                  <a:fillRect l="-538" t="-150704" r="-2509" b="-205634"/>
                </a:stretch>
              </a:blipFill>
            </p:spPr>
            <p:txBody>
              <a:bodyPr/>
              <a:lstStyle/>
              <a:p>
                <a:r>
                  <a:rPr lang="en-IT">
                    <a:noFill/>
                  </a:rPr>
                  <a:t> </a:t>
                </a:r>
              </a:p>
            </p:txBody>
          </p:sp>
        </mc:Fallback>
      </mc:AlternateContent>
    </p:spTree>
    <p:extLst>
      <p:ext uri="{BB962C8B-B14F-4D97-AF65-F5344CB8AC3E}">
        <p14:creationId xmlns:p14="http://schemas.microsoft.com/office/powerpoint/2010/main" val="361502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28406B-4854-5AA1-5673-39924C2D2770}"/>
              </a:ext>
            </a:extLst>
          </p:cNvPr>
          <p:cNvSpPr>
            <a:spLocks noGrp="1"/>
          </p:cNvSpPr>
          <p:nvPr>
            <p:ph type="sldNum" sz="quarter" idx="12"/>
          </p:nvPr>
        </p:nvSpPr>
        <p:spPr/>
        <p:txBody>
          <a:bodyPr/>
          <a:lstStyle/>
          <a:p>
            <a:fld id="{DCE09022-C08B-4F34-B9F0-43AC160DA04C}" type="slidenum">
              <a:rPr lang="it-IT" smtClean="0"/>
              <a:pPr/>
              <a:t>5</a:t>
            </a:fld>
            <a:r>
              <a:rPr lang="it-IT" dirty="0"/>
              <a:t>/22</a:t>
            </a:r>
          </a:p>
        </p:txBody>
      </p:sp>
      <p:sp>
        <p:nvSpPr>
          <p:cNvPr id="3" name="Title 2">
            <a:extLst>
              <a:ext uri="{FF2B5EF4-FFF2-40B4-BE49-F238E27FC236}">
                <a16:creationId xmlns:a16="http://schemas.microsoft.com/office/drawing/2014/main" id="{E1363BE0-0622-D568-786F-6FF76E9DC65E}"/>
              </a:ext>
            </a:extLst>
          </p:cNvPr>
          <p:cNvSpPr>
            <a:spLocks noGrp="1"/>
          </p:cNvSpPr>
          <p:nvPr>
            <p:ph type="title"/>
          </p:nvPr>
        </p:nvSpPr>
        <p:spPr>
          <a:xfrm>
            <a:off x="105355" y="90617"/>
            <a:ext cx="8560663" cy="543697"/>
          </a:xfrm>
        </p:spPr>
        <p:txBody>
          <a:bodyPr>
            <a:normAutofit/>
          </a:bodyPr>
          <a:lstStyle/>
          <a:p>
            <a:r>
              <a:rPr lang="en-GB" sz="3200" dirty="0"/>
              <a:t>Motivation for Convolution – Sparse Interactions</a:t>
            </a:r>
            <a:endParaRPr lang="en-IT" sz="3200" dirty="0"/>
          </a:p>
        </p:txBody>
      </p:sp>
      <p:sp>
        <p:nvSpPr>
          <p:cNvPr id="5" name="TextBox 4">
            <a:extLst>
              <a:ext uri="{FF2B5EF4-FFF2-40B4-BE49-F238E27FC236}">
                <a16:creationId xmlns:a16="http://schemas.microsoft.com/office/drawing/2014/main" id="{8021BF2B-B8AE-CDBC-C037-21992B8B1282}"/>
              </a:ext>
            </a:extLst>
          </p:cNvPr>
          <p:cNvSpPr txBox="1"/>
          <p:nvPr/>
        </p:nvSpPr>
        <p:spPr>
          <a:xfrm>
            <a:off x="457200" y="1287583"/>
            <a:ext cx="10877107"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t>Three key principles: </a:t>
            </a:r>
            <a:r>
              <a:rPr lang="en-GB" sz="2400" b="1" dirty="0"/>
              <a:t>sparse interactions</a:t>
            </a:r>
            <a:r>
              <a:rPr lang="en-GB" sz="2400" dirty="0"/>
              <a:t>, </a:t>
            </a:r>
            <a:r>
              <a:rPr lang="en-GB" sz="2400" b="1" dirty="0"/>
              <a:t>parameter sharing </a:t>
            </a:r>
            <a:r>
              <a:rPr lang="en-GB" sz="2400" dirty="0"/>
              <a:t>and </a:t>
            </a:r>
            <a:r>
              <a:rPr lang="en-GB" sz="2400" b="1" dirty="0"/>
              <a:t>equivariance to translation </a:t>
            </a:r>
            <a:endParaRPr lang="en-IT" sz="2400" b="1" dirty="0"/>
          </a:p>
        </p:txBody>
      </p:sp>
      <p:pic>
        <p:nvPicPr>
          <p:cNvPr id="7" name="Picture 6" descr="A diagram of a diagram&#10;&#10;AI-generated content may be incorrect.">
            <a:extLst>
              <a:ext uri="{FF2B5EF4-FFF2-40B4-BE49-F238E27FC236}">
                <a16:creationId xmlns:a16="http://schemas.microsoft.com/office/drawing/2014/main" id="{7F6D4C1F-3561-D547-D9D5-DBD4048B0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00" y="3895793"/>
            <a:ext cx="3987209" cy="1905489"/>
          </a:xfrm>
          <a:prstGeom prst="rect">
            <a:avLst/>
          </a:prstGeom>
        </p:spPr>
      </p:pic>
      <p:pic>
        <p:nvPicPr>
          <p:cNvPr id="9" name="Picture 8" descr="A diagram of a network&#10;&#10;AI-generated content may be incorrect.">
            <a:extLst>
              <a:ext uri="{FF2B5EF4-FFF2-40B4-BE49-F238E27FC236}">
                <a16:creationId xmlns:a16="http://schemas.microsoft.com/office/drawing/2014/main" id="{6884EAD9-0764-CE04-83D8-93609AFCE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468" y="3895793"/>
            <a:ext cx="4013932" cy="1905490"/>
          </a:xfrm>
          <a:prstGeom prst="rect">
            <a:avLst/>
          </a:prstGeom>
        </p:spPr>
      </p:pic>
      <p:sp>
        <p:nvSpPr>
          <p:cNvPr id="10" name="TextBox 9">
            <a:extLst>
              <a:ext uri="{FF2B5EF4-FFF2-40B4-BE49-F238E27FC236}">
                <a16:creationId xmlns:a16="http://schemas.microsoft.com/office/drawing/2014/main" id="{CB1AFA40-947A-5A3D-6F28-8BC20FFF64D9}"/>
              </a:ext>
            </a:extLst>
          </p:cNvPr>
          <p:cNvSpPr txBox="1"/>
          <p:nvPr/>
        </p:nvSpPr>
        <p:spPr>
          <a:xfrm>
            <a:off x="457199" y="2203640"/>
            <a:ext cx="10877107" cy="1569660"/>
          </a:xfrm>
          <a:prstGeom prst="rect">
            <a:avLst/>
          </a:prstGeom>
          <a:noFill/>
        </p:spPr>
        <p:txBody>
          <a:bodyPr wrap="square" rtlCol="0">
            <a:spAutoFit/>
          </a:bodyPr>
          <a:lstStyle/>
          <a:p>
            <a:r>
              <a:rPr lang="en-GB" sz="2400" dirty="0"/>
              <a:t>Convolution connect every output unit in a neural network only to a local neighbourhood of the input, known as its </a:t>
            </a:r>
            <a:r>
              <a:rPr lang="en-GB" sz="2400" i="1" dirty="0"/>
              <a:t>receptive field. </a:t>
            </a:r>
            <a:r>
              <a:rPr lang="en-GB" sz="2400" dirty="0"/>
              <a:t>This sparsity not only reduces the number of parameters, but also encodes the prior knowledge that local groups of variables are often more strongly correlated than distant ones.</a:t>
            </a:r>
            <a:endParaRPr lang="en-IT" sz="2400" dirty="0"/>
          </a:p>
        </p:txBody>
      </p:sp>
    </p:spTree>
    <p:extLst>
      <p:ext uri="{BB962C8B-B14F-4D97-AF65-F5344CB8AC3E}">
        <p14:creationId xmlns:p14="http://schemas.microsoft.com/office/powerpoint/2010/main" val="4047587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03F65-15F2-9E59-35D9-E7C96E62543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285695-9E82-6561-76B1-829670F15733}"/>
              </a:ext>
            </a:extLst>
          </p:cNvPr>
          <p:cNvSpPr>
            <a:spLocks noGrp="1"/>
          </p:cNvSpPr>
          <p:nvPr>
            <p:ph type="sldNum" sz="quarter" idx="12"/>
          </p:nvPr>
        </p:nvSpPr>
        <p:spPr/>
        <p:txBody>
          <a:bodyPr/>
          <a:lstStyle/>
          <a:p>
            <a:fld id="{DCE09022-C08B-4F34-B9F0-43AC160DA04C}" type="slidenum">
              <a:rPr lang="it-IT" smtClean="0"/>
              <a:pPr/>
              <a:t>6</a:t>
            </a:fld>
            <a:r>
              <a:rPr lang="it-IT" dirty="0"/>
              <a:t>/22</a:t>
            </a:r>
          </a:p>
        </p:txBody>
      </p:sp>
      <p:sp>
        <p:nvSpPr>
          <p:cNvPr id="3" name="Title 2">
            <a:extLst>
              <a:ext uri="{FF2B5EF4-FFF2-40B4-BE49-F238E27FC236}">
                <a16:creationId xmlns:a16="http://schemas.microsoft.com/office/drawing/2014/main" id="{73608198-89F6-1EEE-8544-930A584A23F5}"/>
              </a:ext>
            </a:extLst>
          </p:cNvPr>
          <p:cNvSpPr>
            <a:spLocks noGrp="1"/>
          </p:cNvSpPr>
          <p:nvPr>
            <p:ph type="title"/>
          </p:nvPr>
        </p:nvSpPr>
        <p:spPr>
          <a:xfrm>
            <a:off x="105355" y="90617"/>
            <a:ext cx="9017863" cy="543697"/>
          </a:xfrm>
        </p:spPr>
        <p:txBody>
          <a:bodyPr>
            <a:normAutofit/>
          </a:bodyPr>
          <a:lstStyle/>
          <a:p>
            <a:r>
              <a:rPr lang="en-GB" sz="3200" dirty="0"/>
              <a:t>Motivation for Convolution – Parameter Sharing</a:t>
            </a:r>
            <a:endParaRPr lang="en-IT" sz="3200" dirty="0"/>
          </a:p>
        </p:txBody>
      </p:sp>
      <p:sp>
        <p:nvSpPr>
          <p:cNvPr id="10" name="TextBox 9">
            <a:extLst>
              <a:ext uri="{FF2B5EF4-FFF2-40B4-BE49-F238E27FC236}">
                <a16:creationId xmlns:a16="http://schemas.microsoft.com/office/drawing/2014/main" id="{D5017E61-FF32-89B7-ABC4-0DB366688245}"/>
              </a:ext>
            </a:extLst>
          </p:cNvPr>
          <p:cNvSpPr txBox="1"/>
          <p:nvPr/>
        </p:nvSpPr>
        <p:spPr>
          <a:xfrm>
            <a:off x="619824" y="1392547"/>
            <a:ext cx="10877107" cy="1200329"/>
          </a:xfrm>
          <a:prstGeom prst="rect">
            <a:avLst/>
          </a:prstGeom>
          <a:noFill/>
        </p:spPr>
        <p:txBody>
          <a:bodyPr wrap="square" rtlCol="0">
            <a:spAutoFit/>
          </a:bodyPr>
          <a:lstStyle/>
          <a:p>
            <a:r>
              <a:rPr lang="en-GB" sz="2400" dirty="0"/>
              <a:t>In CNNs the same kernel is applied across all spatial locations. We can say that the network has </a:t>
            </a:r>
            <a:r>
              <a:rPr lang="en-GB" sz="2400" i="1" dirty="0"/>
              <a:t>tied weights</a:t>
            </a:r>
            <a:r>
              <a:rPr lang="en-GB" sz="2400" dirty="0"/>
              <a:t>, because the values of the weights are the same everywhere.</a:t>
            </a:r>
            <a:endParaRPr lang="en-IT" sz="2400" dirty="0"/>
          </a:p>
        </p:txBody>
      </p:sp>
      <p:pic>
        <p:nvPicPr>
          <p:cNvPr id="6" name="Picture 5" descr="A diagram of a network&#10;&#10;AI-generated content may be incorrect.">
            <a:extLst>
              <a:ext uri="{FF2B5EF4-FFF2-40B4-BE49-F238E27FC236}">
                <a16:creationId xmlns:a16="http://schemas.microsoft.com/office/drawing/2014/main" id="{308308D2-6D42-38D5-513D-53222FA88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744" y="2863052"/>
            <a:ext cx="4013932" cy="1459612"/>
          </a:xfrm>
          <a:prstGeom prst="rect">
            <a:avLst/>
          </a:prstGeom>
        </p:spPr>
      </p:pic>
      <p:pic>
        <p:nvPicPr>
          <p:cNvPr id="11" name="Picture 10" descr="A diagram of a diagram&#10;&#10;AI-generated content may be incorrect.">
            <a:extLst>
              <a:ext uri="{FF2B5EF4-FFF2-40B4-BE49-F238E27FC236}">
                <a16:creationId xmlns:a16="http://schemas.microsoft.com/office/drawing/2014/main" id="{972EA0DB-443B-A11D-5888-99B52BD08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324" y="2820766"/>
            <a:ext cx="4013932" cy="1513634"/>
          </a:xfrm>
          <a:prstGeom prst="rect">
            <a:avLst/>
          </a:prstGeom>
        </p:spPr>
      </p:pic>
      <p:sp>
        <p:nvSpPr>
          <p:cNvPr id="12" name="TextBox 11">
            <a:extLst>
              <a:ext uri="{FF2B5EF4-FFF2-40B4-BE49-F238E27FC236}">
                <a16:creationId xmlns:a16="http://schemas.microsoft.com/office/drawing/2014/main" id="{B4F0DFE1-ADAF-AF9D-8467-72E240255243}"/>
              </a:ext>
            </a:extLst>
          </p:cNvPr>
          <p:cNvSpPr txBox="1"/>
          <p:nvPr/>
        </p:nvSpPr>
        <p:spPr>
          <a:xfrm>
            <a:off x="657446" y="4592840"/>
            <a:ext cx="10877107" cy="830997"/>
          </a:xfrm>
          <a:prstGeom prst="rect">
            <a:avLst/>
          </a:prstGeom>
          <a:noFill/>
        </p:spPr>
        <p:txBody>
          <a:bodyPr wrap="square" rtlCol="0">
            <a:spAutoFit/>
          </a:bodyPr>
          <a:lstStyle/>
          <a:p>
            <a:r>
              <a:rPr lang="en-GB" sz="2400" dirty="0"/>
              <a:t>This means that instead of learning a separate set of weights for each location, the model learns only one kernel that is reused.</a:t>
            </a:r>
            <a:endParaRPr lang="en-IT" sz="2400" dirty="0"/>
          </a:p>
        </p:txBody>
      </p:sp>
    </p:spTree>
    <p:extLst>
      <p:ext uri="{BB962C8B-B14F-4D97-AF65-F5344CB8AC3E}">
        <p14:creationId xmlns:p14="http://schemas.microsoft.com/office/powerpoint/2010/main" val="844899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45DDD-25A9-8B46-779F-341C1AB34D2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181D23-B324-7748-6E61-2064641C0575}"/>
              </a:ext>
            </a:extLst>
          </p:cNvPr>
          <p:cNvSpPr>
            <a:spLocks noGrp="1"/>
          </p:cNvSpPr>
          <p:nvPr>
            <p:ph type="sldNum" sz="quarter" idx="12"/>
          </p:nvPr>
        </p:nvSpPr>
        <p:spPr/>
        <p:txBody>
          <a:bodyPr/>
          <a:lstStyle/>
          <a:p>
            <a:fld id="{DCE09022-C08B-4F34-B9F0-43AC160DA04C}" type="slidenum">
              <a:rPr lang="it-IT" smtClean="0"/>
              <a:pPr/>
              <a:t>7</a:t>
            </a:fld>
            <a:r>
              <a:rPr lang="it-IT" dirty="0"/>
              <a:t>/22</a:t>
            </a:r>
          </a:p>
        </p:txBody>
      </p:sp>
      <p:sp>
        <p:nvSpPr>
          <p:cNvPr id="3" name="Title 2">
            <a:extLst>
              <a:ext uri="{FF2B5EF4-FFF2-40B4-BE49-F238E27FC236}">
                <a16:creationId xmlns:a16="http://schemas.microsoft.com/office/drawing/2014/main" id="{250B1B0F-57BC-2A38-35BD-C455F2801937}"/>
              </a:ext>
            </a:extLst>
          </p:cNvPr>
          <p:cNvSpPr>
            <a:spLocks noGrp="1"/>
          </p:cNvSpPr>
          <p:nvPr>
            <p:ph type="title"/>
          </p:nvPr>
        </p:nvSpPr>
        <p:spPr>
          <a:xfrm>
            <a:off x="105355" y="90617"/>
            <a:ext cx="11874520" cy="543697"/>
          </a:xfrm>
        </p:spPr>
        <p:txBody>
          <a:bodyPr>
            <a:normAutofit/>
          </a:bodyPr>
          <a:lstStyle/>
          <a:p>
            <a:r>
              <a:rPr lang="en-GB" sz="3200" dirty="0"/>
              <a:t>Motivation for Convolution – Equivariance to Translation </a:t>
            </a:r>
            <a:endParaRPr lang="en-IT" sz="3200"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6487074-243D-94D4-0CF0-A2B6B8390E87}"/>
                  </a:ext>
                </a:extLst>
              </p:cNvPr>
              <p:cNvSpPr txBox="1"/>
              <p:nvPr/>
            </p:nvSpPr>
            <p:spPr>
              <a:xfrm>
                <a:off x="619824" y="1392547"/>
                <a:ext cx="10877107" cy="1200329"/>
              </a:xfrm>
              <a:prstGeom prst="rect">
                <a:avLst/>
              </a:prstGeom>
              <a:noFill/>
            </p:spPr>
            <p:txBody>
              <a:bodyPr wrap="square" rtlCol="0">
                <a:spAutoFit/>
              </a:bodyPr>
              <a:lstStyle/>
              <a:p>
                <a:r>
                  <a:rPr lang="en-GB" sz="2400" dirty="0"/>
                  <a:t>Formally, a function </a:t>
                </a:r>
                <a14:m>
                  <m:oMath xmlns:m="http://schemas.openxmlformats.org/officeDocument/2006/math">
                    <m:r>
                      <a:rPr lang="en-GB" sz="2400" i="1" dirty="0" smtClean="0">
                        <a:latin typeface="Cambria Math" panose="02040503050406030204" pitchFamily="18" charset="0"/>
                      </a:rPr>
                      <m:t>𝑓</m:t>
                    </m:r>
                  </m:oMath>
                </a14:m>
                <a:r>
                  <a:rPr lang="en-GB" sz="2400" dirty="0"/>
                  <a:t> is equivariant to an operation </a:t>
                </a:r>
                <a14:m>
                  <m:oMath xmlns:m="http://schemas.openxmlformats.org/officeDocument/2006/math">
                    <m:r>
                      <a:rPr lang="en-GB" sz="2400" i="1" dirty="0" smtClean="0">
                        <a:latin typeface="Cambria Math" panose="02040503050406030204" pitchFamily="18" charset="0"/>
                      </a:rPr>
                      <m:t>𝑇</m:t>
                    </m:r>
                  </m:oMath>
                </a14:m>
                <a:r>
                  <a:rPr lang="en-GB" sz="2400" dirty="0"/>
                  <a:t> if, applying </a:t>
                </a:r>
                <a14:m>
                  <m:oMath xmlns:m="http://schemas.openxmlformats.org/officeDocument/2006/math">
                    <m:r>
                      <a:rPr lang="en-GB" sz="2400" i="1" dirty="0" smtClean="0">
                        <a:latin typeface="Cambria Math" panose="02040503050406030204" pitchFamily="18" charset="0"/>
                      </a:rPr>
                      <m:t>𝑇</m:t>
                    </m:r>
                  </m:oMath>
                </a14:m>
                <a:r>
                  <a:rPr lang="en-GB" sz="2400" dirty="0"/>
                  <a:t> to the input and then f , gives the same result as applying </a:t>
                </a:r>
                <a14:m>
                  <m:oMath xmlns:m="http://schemas.openxmlformats.org/officeDocument/2006/math">
                    <m:r>
                      <a:rPr lang="en-GB" sz="2400" i="1" dirty="0" smtClean="0">
                        <a:latin typeface="Cambria Math" panose="02040503050406030204" pitchFamily="18" charset="0"/>
                      </a:rPr>
                      <m:t>𝑓</m:t>
                    </m:r>
                  </m:oMath>
                </a14:m>
                <a:r>
                  <a:rPr lang="en-GB" sz="2400" dirty="0"/>
                  <a:t> first and then </a:t>
                </a:r>
                <a14:m>
                  <m:oMath xmlns:m="http://schemas.openxmlformats.org/officeDocument/2006/math">
                    <m:r>
                      <a:rPr lang="en-GB" sz="2400" i="1" dirty="0" smtClean="0">
                        <a:latin typeface="Cambria Math" panose="02040503050406030204" pitchFamily="18" charset="0"/>
                      </a:rPr>
                      <m:t>𝑇</m:t>
                    </m:r>
                  </m:oMath>
                </a14:m>
                <a:r>
                  <a:rPr lang="en-GB" sz="2400" dirty="0"/>
                  <a:t> to the output.</a:t>
                </a:r>
              </a:p>
              <a:p>
                <a:r>
                  <a:rPr lang="en-GB" sz="2400" dirty="0"/>
                  <a:t>Convolution satisfies this property with respect to translations:</a:t>
                </a:r>
                <a:endParaRPr lang="en-IT" sz="2400" dirty="0"/>
              </a:p>
            </p:txBody>
          </p:sp>
        </mc:Choice>
        <mc:Fallback>
          <p:sp>
            <p:nvSpPr>
              <p:cNvPr id="10" name="TextBox 9">
                <a:extLst>
                  <a:ext uri="{FF2B5EF4-FFF2-40B4-BE49-F238E27FC236}">
                    <a16:creationId xmlns:a16="http://schemas.microsoft.com/office/drawing/2014/main" id="{D6487074-243D-94D4-0CF0-A2B6B8390E87}"/>
                  </a:ext>
                </a:extLst>
              </p:cNvPr>
              <p:cNvSpPr txBox="1">
                <a:spLocks noRot="1" noChangeAspect="1" noMove="1" noResize="1" noEditPoints="1" noAdjustHandles="1" noChangeArrowheads="1" noChangeShapeType="1" noTextEdit="1"/>
              </p:cNvSpPr>
              <p:nvPr/>
            </p:nvSpPr>
            <p:spPr>
              <a:xfrm>
                <a:off x="619824" y="1392547"/>
                <a:ext cx="10877107" cy="1200329"/>
              </a:xfrm>
              <a:prstGeom prst="rect">
                <a:avLst/>
              </a:prstGeom>
              <a:blipFill>
                <a:blip r:embed="rId2"/>
                <a:stretch>
                  <a:fillRect l="-816" t="-3125" b="-10417"/>
                </a:stretch>
              </a:blipFill>
            </p:spPr>
            <p:txBody>
              <a:bodyPr/>
              <a:lstStyle/>
              <a:p>
                <a:r>
                  <a:rPr lang="en-IT">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5896AFE-B554-4697-0DAA-80BE13DC7F9E}"/>
                  </a:ext>
                </a:extLst>
              </p:cNvPr>
              <p:cNvSpPr txBox="1"/>
              <p:nvPr/>
            </p:nvSpPr>
            <p:spPr>
              <a:xfrm>
                <a:off x="809846" y="4025764"/>
                <a:ext cx="10877107" cy="461665"/>
              </a:xfrm>
              <a:prstGeom prst="rect">
                <a:avLst/>
              </a:prstGeom>
              <a:noFill/>
            </p:spPr>
            <p:txBody>
              <a:bodyPr wrap="square" rtlCol="0">
                <a:spAutoFit/>
              </a:bodyPr>
              <a:lstStyle/>
              <a:p>
                <a:r>
                  <a:rPr lang="en-GB" sz="2400" dirty="0"/>
                  <a:t>where </a:t>
                </a:r>
                <a14:m>
                  <m:oMath xmlns:m="http://schemas.openxmlformats.org/officeDocument/2006/math">
                    <m:sSub>
                      <m:sSubPr>
                        <m:ctrlPr>
                          <a:rPr lang="it-IT" sz="2400" b="0" i="1" dirty="0" smtClean="0">
                            <a:latin typeface="Cambria Math" panose="02040503050406030204" pitchFamily="18" charset="0"/>
                          </a:rPr>
                        </m:ctrlPr>
                      </m:sSubPr>
                      <m:e>
                        <m:r>
                          <a:rPr lang="en-GB" sz="2400" i="1" dirty="0" smtClean="0">
                            <a:latin typeface="Cambria Math" panose="02040503050406030204" pitchFamily="18" charset="0"/>
                          </a:rPr>
                          <m:t>𝑇</m:t>
                        </m:r>
                      </m:e>
                      <m:sub>
                        <m:r>
                          <a:rPr lang="en-GB" sz="2400" i="1" dirty="0" smtClean="0">
                            <a:latin typeface="Cambria Math" panose="02040503050406030204" pitchFamily="18" charset="0"/>
                          </a:rPr>
                          <m:t>∆</m:t>
                        </m:r>
                      </m:sub>
                    </m:sSub>
                  </m:oMath>
                </a14:m>
                <a:r>
                  <a:rPr lang="en-GB" sz="2400" dirty="0"/>
                  <a:t> denotes a translation by ∆.</a:t>
                </a:r>
                <a:endParaRPr lang="en-IT" sz="2400" dirty="0"/>
              </a:p>
            </p:txBody>
          </p:sp>
        </mc:Choice>
        <mc:Fallback>
          <p:sp>
            <p:nvSpPr>
              <p:cNvPr id="12" name="TextBox 11">
                <a:extLst>
                  <a:ext uri="{FF2B5EF4-FFF2-40B4-BE49-F238E27FC236}">
                    <a16:creationId xmlns:a16="http://schemas.microsoft.com/office/drawing/2014/main" id="{95896AFE-B554-4697-0DAA-80BE13DC7F9E}"/>
                  </a:ext>
                </a:extLst>
              </p:cNvPr>
              <p:cNvSpPr txBox="1">
                <a:spLocks noRot="1" noChangeAspect="1" noMove="1" noResize="1" noEditPoints="1" noAdjustHandles="1" noChangeArrowheads="1" noChangeShapeType="1" noTextEdit="1"/>
              </p:cNvSpPr>
              <p:nvPr/>
            </p:nvSpPr>
            <p:spPr>
              <a:xfrm>
                <a:off x="809846" y="4025764"/>
                <a:ext cx="10877107" cy="461665"/>
              </a:xfrm>
              <a:prstGeom prst="rect">
                <a:avLst/>
              </a:prstGeom>
              <a:blipFill>
                <a:blip r:embed="rId3"/>
                <a:stretch>
                  <a:fillRect l="-816" t="-7895" b="-28947"/>
                </a:stretch>
              </a:blipFill>
            </p:spPr>
            <p:txBody>
              <a:bodyPr/>
              <a:lstStyle/>
              <a:p>
                <a:r>
                  <a:rPr lang="en-IT">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7780762-00D5-AB0E-AC1A-D90E40133CEE}"/>
                  </a:ext>
                </a:extLst>
              </p:cNvPr>
              <p:cNvSpPr txBox="1"/>
              <p:nvPr/>
            </p:nvSpPr>
            <p:spPr>
              <a:xfrm>
                <a:off x="3251861" y="3100897"/>
                <a:ext cx="5613032" cy="41684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ctrlPr>
                            <a:rPr lang="en-GB" sz="2400" i="1" smtClean="0">
                              <a:latin typeface="Cambria Math" panose="02040503050406030204" pitchFamily="18" charset="0"/>
                            </a:rPr>
                          </m:ctrlPr>
                        </m:dPr>
                        <m:e>
                          <m:r>
                            <a:rPr lang="en-GB" sz="2400" i="1">
                              <a:latin typeface="Cambria Math" panose="02040503050406030204" pitchFamily="18" charset="0"/>
                            </a:rPr>
                            <m:t>𝐾</m:t>
                          </m:r>
                          <m:r>
                            <a:rPr lang="en-GB" sz="2400" i="1">
                              <a:latin typeface="Cambria Math" panose="02040503050406030204" pitchFamily="18" charset="0"/>
                            </a:rPr>
                            <m:t>∗</m:t>
                          </m:r>
                          <m:r>
                            <a:rPr lang="en-GB" sz="2400" i="1">
                              <a:latin typeface="Cambria Math" panose="02040503050406030204" pitchFamily="18" charset="0"/>
                            </a:rPr>
                            <m:t>𝐼</m:t>
                          </m:r>
                        </m:e>
                      </m:d>
                      <m:d>
                        <m:dPr>
                          <m:ctrlPr>
                            <a:rPr lang="en-GB" sz="2400" i="1">
                              <a:latin typeface="Cambria Math" panose="02040503050406030204" pitchFamily="18" charset="0"/>
                            </a:rPr>
                          </m:ctrlPr>
                        </m:dPr>
                        <m:e>
                          <m:r>
                            <a:rPr lang="en-GB" sz="2400" i="1">
                              <a:latin typeface="Cambria Math" panose="02040503050406030204" pitchFamily="18" charset="0"/>
                            </a:rPr>
                            <m:t>𝑥</m:t>
                          </m:r>
                          <m:r>
                            <a:rPr lang="en-GB" sz="2400" i="1">
                              <a:latin typeface="Cambria Math" panose="02040503050406030204" pitchFamily="18" charset="0"/>
                            </a:rPr>
                            <m:t>+</m:t>
                          </m:r>
                          <m:r>
                            <m:rPr>
                              <m:sty m:val="p"/>
                            </m:rPr>
                            <a:rPr lang="en-GB" sz="2400" i="0">
                              <a:latin typeface="Cambria Math" panose="02040503050406030204" pitchFamily="18" charset="0"/>
                            </a:rPr>
                            <m:t>Δ</m:t>
                          </m:r>
                        </m:e>
                      </m:d>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𝑇</m:t>
                          </m:r>
                        </m:e>
                        <m:sub>
                          <m:r>
                            <m:rPr>
                              <m:sty m:val="p"/>
                            </m:rPr>
                            <a:rPr lang="en-GB" sz="2400" i="0">
                              <a:latin typeface="Cambria Math" panose="02040503050406030204" pitchFamily="18" charset="0"/>
                            </a:rPr>
                            <m:t>Δ</m:t>
                          </m:r>
                        </m:sub>
                      </m:sSub>
                      <m:d>
                        <m:dPr>
                          <m:ctrlPr>
                            <a:rPr lang="en-GB" sz="2400" i="1">
                              <a:latin typeface="Cambria Math" panose="02040503050406030204" pitchFamily="18" charset="0"/>
                            </a:rPr>
                          </m:ctrlPr>
                        </m:dPr>
                        <m:e>
                          <m:d>
                            <m:dPr>
                              <m:ctrlPr>
                                <a:rPr lang="en-GB" sz="2400" i="1">
                                  <a:latin typeface="Cambria Math" panose="02040503050406030204" pitchFamily="18" charset="0"/>
                                </a:rPr>
                              </m:ctrlPr>
                            </m:dPr>
                            <m:e>
                              <m:r>
                                <a:rPr lang="en-GB" sz="2400" i="1">
                                  <a:latin typeface="Cambria Math" panose="02040503050406030204" pitchFamily="18" charset="0"/>
                                </a:rPr>
                                <m:t>𝐾</m:t>
                              </m:r>
                              <m:r>
                                <a:rPr lang="en-GB" sz="2400" i="1">
                                  <a:latin typeface="Cambria Math" panose="02040503050406030204" pitchFamily="18" charset="0"/>
                                </a:rPr>
                                <m:t>∗</m:t>
                              </m:r>
                              <m:r>
                                <a:rPr lang="en-GB" sz="2400" i="1">
                                  <a:latin typeface="Cambria Math" panose="02040503050406030204" pitchFamily="18" charset="0"/>
                                </a:rPr>
                                <m:t>𝐼</m:t>
                              </m:r>
                            </m:e>
                          </m:d>
                          <m:d>
                            <m:dPr>
                              <m:ctrlPr>
                                <a:rPr lang="en-GB" sz="2400" i="1">
                                  <a:latin typeface="Cambria Math" panose="02040503050406030204" pitchFamily="18" charset="0"/>
                                </a:rPr>
                              </m:ctrlPr>
                            </m:dPr>
                            <m:e>
                              <m:r>
                                <a:rPr lang="en-GB" sz="2400" i="1">
                                  <a:latin typeface="Cambria Math" panose="02040503050406030204" pitchFamily="18" charset="0"/>
                                </a:rPr>
                                <m:t>𝑥</m:t>
                              </m:r>
                            </m:e>
                          </m:d>
                        </m:e>
                      </m:d>
                    </m:oMath>
                  </m:oMathPara>
                </a14:m>
                <a:endParaRPr lang="en-IT" sz="2400" dirty="0"/>
              </a:p>
            </p:txBody>
          </p:sp>
        </mc:Choice>
        <mc:Fallback>
          <p:sp>
            <p:nvSpPr>
              <p:cNvPr id="4" name="TextBox 3">
                <a:extLst>
                  <a:ext uri="{FF2B5EF4-FFF2-40B4-BE49-F238E27FC236}">
                    <a16:creationId xmlns:a16="http://schemas.microsoft.com/office/drawing/2014/main" id="{87780762-00D5-AB0E-AC1A-D90E40133CEE}"/>
                  </a:ext>
                </a:extLst>
              </p:cNvPr>
              <p:cNvSpPr txBox="1">
                <a:spLocks noRot="1" noChangeAspect="1" noMove="1" noResize="1" noEditPoints="1" noAdjustHandles="1" noChangeArrowheads="1" noChangeShapeType="1" noTextEdit="1"/>
              </p:cNvSpPr>
              <p:nvPr/>
            </p:nvSpPr>
            <p:spPr>
              <a:xfrm>
                <a:off x="3251861" y="3100897"/>
                <a:ext cx="5613032" cy="416845"/>
              </a:xfrm>
              <a:prstGeom prst="rect">
                <a:avLst/>
              </a:prstGeom>
              <a:blipFill>
                <a:blip r:embed="rId4"/>
                <a:stretch>
                  <a:fillRect b="-12121"/>
                </a:stretch>
              </a:blipFill>
            </p:spPr>
            <p:txBody>
              <a:bodyPr/>
              <a:lstStyle/>
              <a:p>
                <a:r>
                  <a:rPr lang="en-IT">
                    <a:noFill/>
                  </a:rPr>
                  <a:t> </a:t>
                </a:r>
              </a:p>
            </p:txBody>
          </p:sp>
        </mc:Fallback>
      </mc:AlternateContent>
      <p:sp>
        <p:nvSpPr>
          <p:cNvPr id="5" name="TextBox 4">
            <a:extLst>
              <a:ext uri="{FF2B5EF4-FFF2-40B4-BE49-F238E27FC236}">
                <a16:creationId xmlns:a16="http://schemas.microsoft.com/office/drawing/2014/main" id="{56F1402A-7EC2-9282-FB4D-78BD442418D1}"/>
              </a:ext>
            </a:extLst>
          </p:cNvPr>
          <p:cNvSpPr txBox="1"/>
          <p:nvPr/>
        </p:nvSpPr>
        <p:spPr>
          <a:xfrm>
            <a:off x="809846" y="4745240"/>
            <a:ext cx="10877107" cy="830997"/>
          </a:xfrm>
          <a:prstGeom prst="rect">
            <a:avLst/>
          </a:prstGeom>
          <a:noFill/>
        </p:spPr>
        <p:txBody>
          <a:bodyPr wrap="square" rtlCol="0">
            <a:spAutoFit/>
          </a:bodyPr>
          <a:lstStyle/>
          <a:p>
            <a:r>
              <a:rPr lang="en-GB" sz="2400" dirty="0"/>
              <a:t>This means that if the input image is shifted, the output feature map shifts in the same way.</a:t>
            </a:r>
            <a:endParaRPr lang="en-IT" sz="2400" dirty="0"/>
          </a:p>
        </p:txBody>
      </p:sp>
    </p:spTree>
    <p:extLst>
      <p:ext uri="{BB962C8B-B14F-4D97-AF65-F5344CB8AC3E}">
        <p14:creationId xmlns:p14="http://schemas.microsoft.com/office/powerpoint/2010/main" val="4148353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E2C525-7767-DFC1-AC94-58ECD5CDE8DD}"/>
              </a:ext>
            </a:extLst>
          </p:cNvPr>
          <p:cNvSpPr>
            <a:spLocks noGrp="1"/>
          </p:cNvSpPr>
          <p:nvPr>
            <p:ph type="sldNum" sz="quarter" idx="12"/>
          </p:nvPr>
        </p:nvSpPr>
        <p:spPr/>
        <p:txBody>
          <a:bodyPr/>
          <a:lstStyle/>
          <a:p>
            <a:fld id="{DCE09022-C08B-4F34-B9F0-43AC160DA04C}" type="slidenum">
              <a:rPr lang="it-IT" smtClean="0"/>
              <a:pPr/>
              <a:t>8</a:t>
            </a:fld>
            <a:r>
              <a:rPr lang="it-IT" dirty="0"/>
              <a:t>/22</a:t>
            </a:r>
          </a:p>
        </p:txBody>
      </p:sp>
      <p:sp>
        <p:nvSpPr>
          <p:cNvPr id="3" name="Title 2">
            <a:extLst>
              <a:ext uri="{FF2B5EF4-FFF2-40B4-BE49-F238E27FC236}">
                <a16:creationId xmlns:a16="http://schemas.microsoft.com/office/drawing/2014/main" id="{5A785D5D-B4E2-4594-F5EC-ED5A3BC3C299}"/>
              </a:ext>
            </a:extLst>
          </p:cNvPr>
          <p:cNvSpPr>
            <a:spLocks noGrp="1"/>
          </p:cNvSpPr>
          <p:nvPr>
            <p:ph type="title"/>
          </p:nvPr>
        </p:nvSpPr>
        <p:spPr/>
        <p:txBody>
          <a:bodyPr>
            <a:normAutofit/>
          </a:bodyPr>
          <a:lstStyle/>
          <a:p>
            <a:r>
              <a:rPr lang="en-GB" sz="3200" dirty="0"/>
              <a:t>Pooling</a:t>
            </a:r>
            <a:endParaRPr lang="en-IT" sz="3200" dirty="0"/>
          </a:p>
        </p:txBody>
      </p:sp>
      <p:sp>
        <p:nvSpPr>
          <p:cNvPr id="5" name="TextBox 4">
            <a:extLst>
              <a:ext uri="{FF2B5EF4-FFF2-40B4-BE49-F238E27FC236}">
                <a16:creationId xmlns:a16="http://schemas.microsoft.com/office/drawing/2014/main" id="{27A73657-7F26-8A6E-473E-571EDD321A45}"/>
              </a:ext>
            </a:extLst>
          </p:cNvPr>
          <p:cNvSpPr txBox="1"/>
          <p:nvPr/>
        </p:nvSpPr>
        <p:spPr>
          <a:xfrm>
            <a:off x="657446" y="1229261"/>
            <a:ext cx="10877107" cy="461665"/>
          </a:xfrm>
          <a:prstGeom prst="rect">
            <a:avLst/>
          </a:prstGeom>
          <a:noFill/>
        </p:spPr>
        <p:txBody>
          <a:bodyPr wrap="square" rtlCol="0">
            <a:spAutoFit/>
          </a:bodyPr>
          <a:lstStyle/>
          <a:p>
            <a:r>
              <a:rPr lang="en-GB" sz="2400" dirty="0"/>
              <a:t>A standard layer in a convolutional network is typically composed of three stages.</a:t>
            </a:r>
            <a:endParaRPr lang="en-IT" sz="2400" dirty="0"/>
          </a:p>
        </p:txBody>
      </p:sp>
      <p:pic>
        <p:nvPicPr>
          <p:cNvPr id="7" name="Picture 6" descr="A red square with black text&#10;&#10;AI-generated content may be incorrect.">
            <a:extLst>
              <a:ext uri="{FF2B5EF4-FFF2-40B4-BE49-F238E27FC236}">
                <a16:creationId xmlns:a16="http://schemas.microsoft.com/office/drawing/2014/main" id="{C01F86EA-32D4-59B8-921C-858EB0641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867630"/>
            <a:ext cx="7772400" cy="1398084"/>
          </a:xfrm>
          <a:prstGeom prst="rect">
            <a:avLst/>
          </a:prstGeom>
        </p:spPr>
      </p:pic>
      <p:sp>
        <p:nvSpPr>
          <p:cNvPr id="8" name="TextBox 7">
            <a:extLst>
              <a:ext uri="{FF2B5EF4-FFF2-40B4-BE49-F238E27FC236}">
                <a16:creationId xmlns:a16="http://schemas.microsoft.com/office/drawing/2014/main" id="{FFF3FC0E-B05E-4682-F637-637089CB9855}"/>
              </a:ext>
            </a:extLst>
          </p:cNvPr>
          <p:cNvSpPr txBox="1"/>
          <p:nvPr/>
        </p:nvSpPr>
        <p:spPr>
          <a:xfrm>
            <a:off x="657445" y="3442418"/>
            <a:ext cx="10877107" cy="830997"/>
          </a:xfrm>
          <a:prstGeom prst="rect">
            <a:avLst/>
          </a:prstGeom>
          <a:noFill/>
        </p:spPr>
        <p:txBody>
          <a:bodyPr wrap="square" rtlCol="0">
            <a:spAutoFit/>
          </a:bodyPr>
          <a:lstStyle/>
          <a:p>
            <a:r>
              <a:rPr lang="en-GB" sz="2400" dirty="0"/>
              <a:t>Pooling aims to reduce the spatial resolution of feature maps while retaining the most</a:t>
            </a:r>
          </a:p>
          <a:p>
            <a:r>
              <a:rPr lang="en-GB" sz="2400" dirty="0"/>
              <a:t>important information.</a:t>
            </a:r>
            <a:endParaRPr lang="en-IT" sz="2400" dirty="0"/>
          </a:p>
        </p:txBody>
      </p:sp>
      <p:sp>
        <p:nvSpPr>
          <p:cNvPr id="9" name="TextBox 8">
            <a:extLst>
              <a:ext uri="{FF2B5EF4-FFF2-40B4-BE49-F238E27FC236}">
                <a16:creationId xmlns:a16="http://schemas.microsoft.com/office/drawing/2014/main" id="{A017E9D9-DAB2-9665-4621-2A191B115195}"/>
              </a:ext>
            </a:extLst>
          </p:cNvPr>
          <p:cNvSpPr txBox="1"/>
          <p:nvPr/>
        </p:nvSpPr>
        <p:spPr>
          <a:xfrm>
            <a:off x="657445" y="4403729"/>
            <a:ext cx="10877107" cy="1569660"/>
          </a:xfrm>
          <a:prstGeom prst="rect">
            <a:avLst/>
          </a:prstGeom>
          <a:noFill/>
        </p:spPr>
        <p:txBody>
          <a:bodyPr wrap="square" rtlCol="0">
            <a:spAutoFit/>
          </a:bodyPr>
          <a:lstStyle/>
          <a:p>
            <a:r>
              <a:rPr lang="en-GB" sz="2400" dirty="0"/>
              <a:t>The two most common pooling operations are:</a:t>
            </a:r>
          </a:p>
          <a:p>
            <a:pPr marL="342900" indent="-342900">
              <a:buFont typeface="Arial" panose="020B0604020202020204" pitchFamily="34" charset="0"/>
              <a:buChar char="•"/>
            </a:pPr>
            <a:r>
              <a:rPr lang="en-GB" sz="2400" b="1" dirty="0"/>
              <a:t>Max pooling</a:t>
            </a:r>
            <a:r>
              <a:rPr lang="en-GB" sz="2400" dirty="0"/>
              <a:t>, which reports the maximum value within a rectangular neighbourhood.</a:t>
            </a:r>
          </a:p>
          <a:p>
            <a:pPr marL="342900" indent="-342900">
              <a:buFont typeface="Arial" panose="020B0604020202020204" pitchFamily="34" charset="0"/>
              <a:buChar char="•"/>
            </a:pPr>
            <a:r>
              <a:rPr lang="en-GB" sz="2400" b="1" dirty="0"/>
              <a:t>Average pooling</a:t>
            </a:r>
            <a:r>
              <a:rPr lang="en-GB" sz="2400" dirty="0"/>
              <a:t>, which computes the mean value.</a:t>
            </a:r>
            <a:endParaRPr lang="en-IT" sz="2400" dirty="0"/>
          </a:p>
        </p:txBody>
      </p:sp>
    </p:spTree>
    <p:extLst>
      <p:ext uri="{BB962C8B-B14F-4D97-AF65-F5344CB8AC3E}">
        <p14:creationId xmlns:p14="http://schemas.microsoft.com/office/powerpoint/2010/main" val="663715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59446-A58B-D404-5FF1-6F35614368A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98B1B2-BC0F-7879-3C6E-1C20CC57C998}"/>
              </a:ext>
            </a:extLst>
          </p:cNvPr>
          <p:cNvSpPr>
            <a:spLocks noGrp="1"/>
          </p:cNvSpPr>
          <p:nvPr>
            <p:ph type="sldNum" sz="quarter" idx="12"/>
          </p:nvPr>
        </p:nvSpPr>
        <p:spPr/>
        <p:txBody>
          <a:bodyPr/>
          <a:lstStyle/>
          <a:p>
            <a:fld id="{DCE09022-C08B-4F34-B9F0-43AC160DA04C}" type="slidenum">
              <a:rPr lang="it-IT" smtClean="0"/>
              <a:pPr/>
              <a:t>9</a:t>
            </a:fld>
            <a:r>
              <a:rPr lang="it-IT" dirty="0"/>
              <a:t>/22</a:t>
            </a:r>
          </a:p>
        </p:txBody>
      </p:sp>
      <p:sp>
        <p:nvSpPr>
          <p:cNvPr id="3" name="Title 2">
            <a:extLst>
              <a:ext uri="{FF2B5EF4-FFF2-40B4-BE49-F238E27FC236}">
                <a16:creationId xmlns:a16="http://schemas.microsoft.com/office/drawing/2014/main" id="{657BA21A-719A-306F-8937-515E36D24EC7}"/>
              </a:ext>
            </a:extLst>
          </p:cNvPr>
          <p:cNvSpPr>
            <a:spLocks noGrp="1"/>
          </p:cNvSpPr>
          <p:nvPr>
            <p:ph type="title"/>
          </p:nvPr>
        </p:nvSpPr>
        <p:spPr/>
        <p:txBody>
          <a:bodyPr>
            <a:normAutofit/>
          </a:bodyPr>
          <a:lstStyle/>
          <a:p>
            <a:r>
              <a:rPr lang="en-GB" sz="3200" dirty="0"/>
              <a:t>Pooling</a:t>
            </a:r>
            <a:endParaRPr lang="en-IT" sz="3200" dirty="0"/>
          </a:p>
        </p:txBody>
      </p:sp>
      <p:sp>
        <p:nvSpPr>
          <p:cNvPr id="5" name="TextBox 4">
            <a:extLst>
              <a:ext uri="{FF2B5EF4-FFF2-40B4-BE49-F238E27FC236}">
                <a16:creationId xmlns:a16="http://schemas.microsoft.com/office/drawing/2014/main" id="{FA63037A-2CBE-BC5C-B75A-8FE47843BB5D}"/>
              </a:ext>
            </a:extLst>
          </p:cNvPr>
          <p:cNvSpPr txBox="1"/>
          <p:nvPr/>
        </p:nvSpPr>
        <p:spPr>
          <a:xfrm>
            <a:off x="657446" y="1229262"/>
            <a:ext cx="10877107" cy="830997"/>
          </a:xfrm>
          <a:prstGeom prst="rect">
            <a:avLst/>
          </a:prstGeom>
          <a:noFill/>
        </p:spPr>
        <p:txBody>
          <a:bodyPr wrap="square" rtlCol="0">
            <a:spAutoFit/>
          </a:bodyPr>
          <a:lstStyle/>
          <a:p>
            <a:r>
              <a:rPr lang="en-GB" sz="2400" dirty="0"/>
              <a:t>The central benefit introduced by pooling lies in the approximately </a:t>
            </a:r>
            <a:r>
              <a:rPr lang="en-GB" sz="2400" b="1" dirty="0"/>
              <a:t>invariance to small</a:t>
            </a:r>
          </a:p>
          <a:p>
            <a:r>
              <a:rPr lang="en-GB" sz="2400" b="1" dirty="0"/>
              <a:t>translations</a:t>
            </a:r>
            <a:r>
              <a:rPr lang="en-GB" sz="2400" dirty="0"/>
              <a:t> of the input, particularly valuable in visual recognition tasks.</a:t>
            </a:r>
            <a:endParaRPr lang="en-IT" sz="2400" dirty="0"/>
          </a:p>
        </p:txBody>
      </p:sp>
      <p:sp>
        <p:nvSpPr>
          <p:cNvPr id="8" name="TextBox 7">
            <a:extLst>
              <a:ext uri="{FF2B5EF4-FFF2-40B4-BE49-F238E27FC236}">
                <a16:creationId xmlns:a16="http://schemas.microsoft.com/office/drawing/2014/main" id="{FF0148E1-4509-4EE7-7676-DE703DAC516C}"/>
              </a:ext>
            </a:extLst>
          </p:cNvPr>
          <p:cNvSpPr txBox="1"/>
          <p:nvPr/>
        </p:nvSpPr>
        <p:spPr>
          <a:xfrm>
            <a:off x="657445" y="2279644"/>
            <a:ext cx="10877107" cy="830997"/>
          </a:xfrm>
          <a:prstGeom prst="rect">
            <a:avLst/>
          </a:prstGeom>
          <a:noFill/>
        </p:spPr>
        <p:txBody>
          <a:bodyPr wrap="square" rtlCol="0">
            <a:spAutoFit/>
          </a:bodyPr>
          <a:lstStyle/>
          <a:p>
            <a:r>
              <a:rPr lang="en-GB" sz="2400" dirty="0"/>
              <a:t>It’s also possible, if pooling over the output of separately parametrized convolutions, to make features able to learn which transformations to become invariant to.</a:t>
            </a:r>
            <a:endParaRPr lang="en-IT" sz="2400" dirty="0"/>
          </a:p>
        </p:txBody>
      </p:sp>
      <p:pic>
        <p:nvPicPr>
          <p:cNvPr id="6" name="Picture 5" descr="A diagram of a number and a number&#10;&#10;AI-generated content may be incorrect.">
            <a:extLst>
              <a:ext uri="{FF2B5EF4-FFF2-40B4-BE49-F238E27FC236}">
                <a16:creationId xmlns:a16="http://schemas.microsoft.com/office/drawing/2014/main" id="{EDBD768E-84B9-0BB1-06FE-3C8C1D731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1891" y="3330026"/>
            <a:ext cx="6128217" cy="2568183"/>
          </a:xfrm>
          <a:prstGeom prst="rect">
            <a:avLst/>
          </a:prstGeom>
        </p:spPr>
      </p:pic>
    </p:spTree>
    <p:extLst>
      <p:ext uri="{BB962C8B-B14F-4D97-AF65-F5344CB8AC3E}">
        <p14:creationId xmlns:p14="http://schemas.microsoft.com/office/powerpoint/2010/main" val="3109849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1547</Words>
  <Application>Microsoft Macintosh PowerPoint</Application>
  <PresentationFormat>Widescreen</PresentationFormat>
  <Paragraphs>137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CNN: Convolutional Neural Networks</vt:lpstr>
      <vt:lpstr>Introduction</vt:lpstr>
      <vt:lpstr>What is Convolution?</vt:lpstr>
      <vt:lpstr>What is Convolution?</vt:lpstr>
      <vt:lpstr>Motivation for Convolution – Sparse Interactions</vt:lpstr>
      <vt:lpstr>Motivation for Convolution – Parameter Sharing</vt:lpstr>
      <vt:lpstr>Motivation for Convolution – Equivariance to Translation </vt:lpstr>
      <vt:lpstr>Pooling</vt:lpstr>
      <vt:lpstr>Pooling</vt:lpstr>
      <vt:lpstr>Pooling</vt:lpstr>
      <vt:lpstr>Variants of Convolution – Strided Convolution</vt:lpstr>
      <vt:lpstr>Variants of Convolution – Zero Padding</vt:lpstr>
      <vt:lpstr>Variants of Convolution – Unshared Convolution</vt:lpstr>
      <vt:lpstr>Variants of Convolution – Tiled Convolution</vt:lpstr>
      <vt:lpstr>Variants of Convolution – Separable Convolution</vt:lpstr>
      <vt:lpstr>Applications of Convolution</vt:lpstr>
      <vt:lpstr>Applications of Convolution</vt:lpstr>
      <vt:lpstr>Applications of Convolution</vt:lpstr>
      <vt:lpstr>Neuroscientific Principles</vt:lpstr>
      <vt:lpstr>Neuroscientific Principles</vt:lpstr>
      <vt:lpstr>Neuroscientific Principles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Riccardo Simonetti</dc:creator>
  <cp:lastModifiedBy>Giorgio Monaco</cp:lastModifiedBy>
  <cp:revision>12</cp:revision>
  <dcterms:created xsi:type="dcterms:W3CDTF">2019-02-13T14:58:22Z</dcterms:created>
  <dcterms:modified xsi:type="dcterms:W3CDTF">2025-09-06T10:15:21Z</dcterms:modified>
</cp:coreProperties>
</file>