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2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1193400" y="189756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lstStyle/>
          <a:p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CustomShape 5"/>
          <p:cNvSpPr/>
          <p:nvPr/>
        </p:nvSpPr>
        <p:spPr>
          <a:xfrm>
            <a:off x="1207800" y="4474800"/>
            <a:ext cx="987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CBF8E9F-4C54-42AD-A456-C0D3AD46EA7A}" type="slidenum">
              <a:rPr lang="en-US" sz="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 hidden="1"/>
          <p:cNvSpPr/>
          <p:nvPr/>
        </p:nvSpPr>
        <p:spPr>
          <a:xfrm>
            <a:off x="1193400" y="189756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r>
              <a:rPr lang="en-US" sz="4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2946CD4-7B31-4A90-BA36-DD16D8E7C49B}" type="slidenum">
              <a:rPr lang="en-US" sz="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193400" y="1897560"/>
            <a:ext cx="996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5760" y="0"/>
            <a:ext cx="1218600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" name="Google Shape;97;p13"/>
          <p:cNvPicPr/>
          <p:nvPr/>
        </p:nvPicPr>
        <p:blipFill>
          <a:blip r:embed="rId3"/>
          <a:srcRect t="15707"/>
          <a:stretch/>
        </p:blipFill>
        <p:spPr>
          <a:xfrm>
            <a:off x="1440" y="-297360"/>
            <a:ext cx="12188520" cy="68576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707400" y="1238400"/>
            <a:ext cx="3635640" cy="4355280"/>
          </a:xfrm>
          <a:prstGeom prst="rect">
            <a:avLst/>
          </a:prstGeom>
          <a:solidFill>
            <a:schemeClr val="lt1">
              <a:alpha val="92549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Shape 5"/>
          <p:cNvSpPr txBox="1"/>
          <p:nvPr/>
        </p:nvSpPr>
        <p:spPr>
          <a:xfrm>
            <a:off x="948600" y="1419120"/>
            <a:ext cx="3153240" cy="1357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Bookman Old Style"/>
                <a:ea typeface="Bookman Old Style"/>
              </a:rPr>
              <a:t>Analisi degli effetti del Lockdown dovuto al Covid-19 sulla qualità dell’aria in Lombardia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1038240" y="2864880"/>
            <a:ext cx="2925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7"/>
          <p:cNvSpPr txBox="1"/>
          <p:nvPr/>
        </p:nvSpPr>
        <p:spPr>
          <a:xfrm>
            <a:off x="948600" y="2978280"/>
            <a:ext cx="3153240" cy="135792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PROGETTO DI DATA MANAGEMENT E DATA VISUALIZATION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A.A. 2019/2020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Google Shape;103;p13"/>
          <p:cNvPicPr/>
          <p:nvPr/>
        </p:nvPicPr>
        <p:blipFill>
          <a:blip r:embed="rId4"/>
          <a:stretch/>
        </p:blipFill>
        <p:spPr>
          <a:xfrm>
            <a:off x="10308960" y="4336560"/>
            <a:ext cx="1428480" cy="15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703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INTEGRAZIONE GEOGRAFICA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097280" y="1828800"/>
            <a:ext cx="10058040" cy="403992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Si tratta di una </a:t>
            </a:r>
            <a:r>
              <a:rPr lang="en-US" sz="19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associazione preliminare 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allo streaming, che avviene sulle info dei sensori indipendentemente dalle misure e che punta ad associare stazioni di tipo diverso tra loro.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Si è scelto vista l’omogeneità della distribuzione delle stazioni meteo di arricchire le misure di qualità dell’aria di una stazione, con le precipitazioni rilevate dalla </a:t>
            </a:r>
            <a:r>
              <a:rPr lang="en-US" sz="19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stazione meteo più vicina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6440" y="3525120"/>
            <a:ext cx="10315800" cy="14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Bookman Old Style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Aggregazione per stazione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Bookman Old Style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Per ogni stazione dell’aria viene calcolata la distanza rispetto a tutte le stazioni meteo e selezionata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     la più vicina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3.  Il risultato è una mappa che associa ad ogni stazione aria, il sensore delle precipitazioni più vicino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1" name="Google Shape;189;p21"/>
          <p:cNvPicPr/>
          <p:nvPr/>
        </p:nvPicPr>
        <p:blipFill>
          <a:blip r:embed="rId2"/>
          <a:stretch/>
        </p:blipFill>
        <p:spPr>
          <a:xfrm>
            <a:off x="2341440" y="5252760"/>
            <a:ext cx="7508520" cy="132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INTEGRAZIONE TEMPORALE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 dati </a:t>
            </a:r>
            <a:r>
              <a:rPr lang="en-US" sz="19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meteo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vengono prodotti ogni 10’, al contrario dei dati dell’</a:t>
            </a:r>
            <a:r>
              <a:rPr lang="en-US" sz="19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aria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prodotti ogni 60’. 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L’adeguamento della granularità della serie storica avviene in streaming su Nifi,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dove i dati del meteo vengono aggregati con delle query eseguite su un flow file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composto da tutte le misure avvenute nell’ora considerata. La composizione avviene sfruttando 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gli attributi , l’Expression Language e i nodi EvaluateJsonPath, MergeRecord e UpdateRecord.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196;p22"/>
          <p:cNvPicPr/>
          <p:nvPr/>
        </p:nvPicPr>
        <p:blipFill>
          <a:blip r:embed="rId2"/>
          <a:stretch/>
        </p:blipFill>
        <p:spPr>
          <a:xfrm>
            <a:off x="8150040" y="1936800"/>
            <a:ext cx="908640" cy="122652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97;p22"/>
          <p:cNvPicPr/>
          <p:nvPr/>
        </p:nvPicPr>
        <p:blipFill>
          <a:blip r:embed="rId3"/>
          <a:stretch/>
        </p:blipFill>
        <p:spPr>
          <a:xfrm>
            <a:off x="9174600" y="1737360"/>
            <a:ext cx="839160" cy="110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119240" y="286200"/>
            <a:ext cx="9952920" cy="775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DATABASE E SCHEMA FINALE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119240" y="1196640"/>
            <a:ext cx="5028840" cy="499104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"_id" : ObjectId("5ef48cd62ab79c003a6166b9"),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"IdSensore" : "5601",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"Data" : "01/01/2020 00:00:00",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"Stato" : "VA",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"idOperatore" : "1",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"nometiposensore" : "Biossido di Azoto",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"Valore" : 31.1,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"unitamisura" : “ g/m[]",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"provincia" : "LO",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"idstazione" : "598",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"comune" : "San Rocco al Porto",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"quota" : "50",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"lat" : "45.081986696978625",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"lng" : "9.70078817718398",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"Precipitazioni" : 0,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"meteo_station" : "898"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}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</a:pP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 rot="10800000" flipH="1">
            <a:off x="6923880" y="3434040"/>
            <a:ext cx="1190520" cy="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FF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6924600" y="1062000"/>
            <a:ext cx="5113800" cy="55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"_id" : ObjectId("5f4e71a9adbe1d0039686c75"),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"lat" : "45.51933498138716",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"lng" : "9.592009994888425",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"Date" : ISODate("2020-01-01T13:00:00Z"),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"GeoLoc" :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	"type" : "Point",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	"coordinates" : [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		NumberDecimal("9.592009994888425"),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		NumberDecimal("45.51933498138716")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	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},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"Comune" : "Treviglio",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"Provincia" : "BG",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"SensorId" : "5790",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"StationIdAddress" : "592 - Treviglio (BG)",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"Altitude" : "191",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"SensorType" : "Monossido di Carbonio",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"Address" : "Treviglio (BG)",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"MeteoStationId" : "137",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"Precipitations" : 0,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"UnityOfMeasure" : "mg/m[]",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"Value" : 0.4,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	"StationId" : "592"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103400" y="-10512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VISUALIZZAZIONI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12;p24"/>
          <p:cNvPicPr/>
          <p:nvPr/>
        </p:nvPicPr>
        <p:blipFill>
          <a:blip r:embed="rId2"/>
          <a:stretch/>
        </p:blipFill>
        <p:spPr>
          <a:xfrm>
            <a:off x="1875960" y="1615320"/>
            <a:ext cx="8512920" cy="474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103400" y="-10512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VISUALIZZAZIONI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19;p25"/>
          <p:cNvPicPr/>
          <p:nvPr/>
        </p:nvPicPr>
        <p:blipFill>
          <a:blip r:embed="rId2"/>
          <a:stretch/>
        </p:blipFill>
        <p:spPr>
          <a:xfrm>
            <a:off x="1792800" y="1566360"/>
            <a:ext cx="8605800" cy="484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CONCLUSIONI 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 dati ci dimostrano che c’è stato effettivamente un miglioramento riguardo la qualità complessiva dell’aria nella regione Lombardia, seppur non incredibile.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Ad ogni modo, l’analisi geografica effettuata grazie alle visualizzazioni non porta alla nostra attenzione pattern significativi in questo senso.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1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66680" y="574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MIGLIORAMENTI E SVILUPPI FUTURI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66680" y="2875320"/>
            <a:ext cx="10058040" cy="22690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457200" indent="-342720">
              <a:lnSpc>
                <a:spcPct val="110000"/>
              </a:lnSpc>
              <a:buClr>
                <a:srgbClr val="FFFFFF"/>
              </a:buClr>
              <a:buFont typeface="Calibri"/>
              <a:buChar char="-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Confronto con immagini satellitari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0000"/>
              </a:lnSpc>
              <a:buClr>
                <a:srgbClr val="FFFFFF"/>
              </a:buClr>
              <a:buFont typeface="Calibri"/>
              <a:buChar char="-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Confronto e studio statistico sul fenomeno del traffico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0000"/>
              </a:lnSpc>
              <a:buClr>
                <a:srgbClr val="FFFFFF"/>
              </a:buClr>
              <a:buFont typeface="Calibri"/>
              <a:buChar char="-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Studio geografico e climatico per modificare l’ubicazione dei sensori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0000"/>
              </a:lnSpc>
              <a:buClr>
                <a:srgbClr val="FFFFFF"/>
              </a:buClr>
              <a:buFont typeface="Calibri"/>
              <a:buChar char="-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Analisi con persone qualificate per produrre una metrica efficace che consideri il valore delle precipitazioni, immagini satellitari e traffico spot con il fine di avere una visione più complessiva (cause ed effetti)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0000"/>
              </a:lnSpc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80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GRAZIE PER L’ATTENZIONE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OBIETTIVI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457200" indent="-456840">
              <a:lnSpc>
                <a:spcPct val="110000"/>
              </a:lnSpc>
              <a:buClr>
                <a:srgbClr val="95A942"/>
              </a:buClr>
              <a:buFont typeface="Bookman Old Style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Valutare l’impatto del lockdown sulla qualità dell’aria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400"/>
              </a:spcBef>
              <a:buClr>
                <a:srgbClr val="95A942"/>
              </a:buClr>
              <a:buFont typeface="Bookman Old Style"/>
              <a:buAutoNum type="arabicPeriod"/>
            </a:pPr>
            <a:r>
              <a:rPr lang="en-US" sz="20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Determinare se le caratteristiche geografiche hanno inciso su questo impatto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INTRODUZIONE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457200" indent="-456840">
              <a:lnSpc>
                <a:spcPct val="110000"/>
              </a:lnSpc>
              <a:buClr>
                <a:srgbClr val="95A942"/>
              </a:buClr>
              <a:buFont typeface="Bookman Old Style"/>
              <a:buAutoNum type="arabicPeriod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Inquinamento in generale ed inquinanti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749880" lvl="1" indent="-4568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Bookman Old Style"/>
              <a:buAutoNum type="arabicPeriod"/>
            </a:pPr>
            <a:r>
              <a:rPr lang="en-US" sz="17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Monossido di Carbonio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635400" lvl="1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Calibri"/>
              <a:buAutoNum type="arabicPeriod"/>
            </a:pPr>
            <a:r>
              <a:rPr lang="en-US" sz="17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  Biossido di Azoto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635400" lvl="1" indent="-3427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Calibri"/>
              <a:buAutoNum type="arabicPeriod"/>
            </a:pPr>
            <a:r>
              <a:rPr lang="en-US" sz="17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   PM10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92680">
              <a:lnSpc>
                <a:spcPct val="100000"/>
              </a:lnSpc>
              <a:spcBef>
                <a:spcPts val="601"/>
              </a:spcBef>
            </a:pP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10000"/>
              </a:lnSpc>
              <a:spcBef>
                <a:spcPts val="1599"/>
              </a:spcBef>
              <a:buClr>
                <a:srgbClr val="95A942"/>
              </a:buClr>
              <a:buFont typeface="Bookman Old Style"/>
              <a:buAutoNum type="arabicPeriod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Motivazione dell’integrazione con la pioggia (impatto sulla qualità dell’aria)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92680"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LOCKDOWN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Intro e date del lockdown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1" strike="noStrike" spc="-1">
                <a:solidFill>
                  <a:srgbClr val="CC3333"/>
                </a:solidFill>
                <a:latin typeface="Arial"/>
                <a:ea typeface="Arial"/>
              </a:rPr>
              <a:t>21 febbraio: Codogno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1" strike="noStrike" spc="-1">
                <a:solidFill>
                  <a:srgbClr val="CC3333"/>
                </a:solidFill>
                <a:latin typeface="Arial"/>
                <a:ea typeface="Arial"/>
              </a:rPr>
              <a:t>23 febbraio: chiudono le scuole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1" strike="noStrike" spc="-1">
                <a:solidFill>
                  <a:srgbClr val="CC3333"/>
                </a:solidFill>
                <a:latin typeface="Arial"/>
                <a:ea typeface="Arial"/>
              </a:rPr>
              <a:t>11 marzo: l’Italia chiude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1" strike="noStrike" spc="-1">
                <a:solidFill>
                  <a:srgbClr val="CC3333"/>
                </a:solidFill>
                <a:latin typeface="Arial"/>
                <a:ea typeface="Arial"/>
              </a:rPr>
              <a:t>4 maggio: Inizio Fase 2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2;p16"/>
          <p:cNvPicPr/>
          <p:nvPr/>
        </p:nvPicPr>
        <p:blipFill>
          <a:blip r:embed="rId2"/>
          <a:srcRect l="7585" t="2048"/>
          <a:stretch/>
        </p:blipFill>
        <p:spPr>
          <a:xfrm>
            <a:off x="9406800" y="3777480"/>
            <a:ext cx="2785320" cy="253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PROVENIENZA DEI DATI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2;p29"/>
          <p:cNvPicPr/>
          <p:nvPr/>
        </p:nvPicPr>
        <p:blipFill>
          <a:blip r:embed="rId2"/>
          <a:stretch/>
        </p:blipFill>
        <p:spPr>
          <a:xfrm>
            <a:off x="7077600" y="2210400"/>
            <a:ext cx="4077720" cy="85284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 flipH="1">
            <a:off x="1986840" y="2840760"/>
            <a:ext cx="15008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Google Shape;244;p29"/>
          <p:cNvPicPr/>
          <p:nvPr/>
        </p:nvPicPr>
        <p:blipFill>
          <a:blip r:embed="rId3"/>
          <a:stretch/>
        </p:blipFill>
        <p:spPr>
          <a:xfrm>
            <a:off x="7139880" y="3588120"/>
            <a:ext cx="2748600" cy="90540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446040" y="2036880"/>
            <a:ext cx="592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Il dataset proviene dal sito di Open Data Lombardia. In particolare viene fornito dall’Arpa che dispone di sensori dislocati lungo tutto il territorio della Lombardia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4" name="Google Shape;246;p29"/>
          <p:cNvPicPr/>
          <p:nvPr/>
        </p:nvPicPr>
        <p:blipFill>
          <a:blip r:embed="rId4"/>
          <a:stretch/>
        </p:blipFill>
        <p:spPr>
          <a:xfrm>
            <a:off x="621720" y="3537000"/>
            <a:ext cx="732600" cy="75852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247;p29"/>
          <p:cNvPicPr/>
          <p:nvPr/>
        </p:nvPicPr>
        <p:blipFill>
          <a:blip r:embed="rId5"/>
          <a:stretch/>
        </p:blipFill>
        <p:spPr>
          <a:xfrm>
            <a:off x="512280" y="4595400"/>
            <a:ext cx="1169280" cy="75852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1466640" y="3671640"/>
            <a:ext cx="45536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File csv scaricabili da Open Data Lombardia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698840" y="4775040"/>
            <a:ext cx="408888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Chiamate API 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Socrata Open Data (SODA) + SoQL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8" name="Google Shape;250;p29"/>
          <p:cNvPicPr/>
          <p:nvPr/>
        </p:nvPicPr>
        <p:blipFill>
          <a:blip r:embed="rId6"/>
          <a:stretch/>
        </p:blipFill>
        <p:spPr>
          <a:xfrm>
            <a:off x="5373720" y="4870080"/>
            <a:ext cx="1703880" cy="81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DATI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10000"/>
              </a:lnSpc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Due fonti di dati: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400"/>
              </a:spcBef>
              <a:buClr>
                <a:srgbClr val="95A942"/>
              </a:buClr>
              <a:buFont typeface="Bookman Old Style"/>
              <a:buAutoNum type="arabicPeriod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Meteo (BLU)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0000"/>
              </a:lnSpc>
              <a:spcBef>
                <a:spcPts val="1400"/>
              </a:spcBef>
              <a:buClr>
                <a:srgbClr val="95A942"/>
              </a:buClr>
              <a:buFont typeface="Bookman Old Style"/>
              <a:buAutoNum type="arabicPeriod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Qualità dell’Aria (ROSSO)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Quelle riportate sono le </a:t>
            </a:r>
            <a:r>
              <a:rPr lang="en-US" sz="19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postazioni. 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Ogni postazione ospita 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diversi </a:t>
            </a:r>
            <a:r>
              <a:rPr lang="en-US" sz="19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sensori</a:t>
            </a: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. Ognuno di questi misura una grandezza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 base al suo tipo.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6;p18"/>
          <p:cNvPicPr/>
          <p:nvPr/>
        </p:nvPicPr>
        <p:blipFill>
          <a:blip r:embed="rId2"/>
          <a:stretch/>
        </p:blipFill>
        <p:spPr>
          <a:xfrm>
            <a:off x="7523640" y="2760120"/>
            <a:ext cx="4336920" cy="335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975800" y="2990520"/>
            <a:ext cx="2903400" cy="1912320"/>
          </a:xfrm>
          <a:prstGeom prst="rect">
            <a:avLst/>
          </a:prstGeom>
          <a:solidFill>
            <a:srgbClr val="3E825E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Misura : { IdSensore 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Data,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Valore,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Stato,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	IdOperatore 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12680" y="2703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DATI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031400" y="2468880"/>
            <a:ext cx="8357760" cy="11163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 particolar vengono fornite le misure di ogni sensore in questo formato: 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51480" y="4699800"/>
            <a:ext cx="99277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Separatamente viene fornito anche un file con tutte le info dei sensori in base all’ IdSensore.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Tra cui la posizione del sensore, il tipo, l’unità di misura ect.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5" name="Google Shape;155;p19"/>
          <p:cNvPicPr/>
          <p:nvPr/>
        </p:nvPicPr>
        <p:blipFill>
          <a:blip r:embed="rId2"/>
          <a:stretch/>
        </p:blipFill>
        <p:spPr>
          <a:xfrm>
            <a:off x="6243120" y="3585600"/>
            <a:ext cx="791280" cy="51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STRUMENTI UTILIZZATI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28;p17"/>
          <p:cNvPicPr/>
          <p:nvPr/>
        </p:nvPicPr>
        <p:blipFill>
          <a:blip r:embed="rId2"/>
          <a:stretch/>
        </p:blipFill>
        <p:spPr>
          <a:xfrm>
            <a:off x="1082520" y="2148840"/>
            <a:ext cx="505800" cy="4939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752480" y="1980720"/>
            <a:ext cx="102103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Script </a:t>
            </a: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Python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per la simulazione dello streaming (DictReader) e per la creazione dei file necessari per l’arricchimento dei dati, utilizzando chiamate API e codice per l’associazione tra stazioni diverse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Google Shape;130;p17"/>
          <p:cNvPicPr/>
          <p:nvPr/>
        </p:nvPicPr>
        <p:blipFill>
          <a:blip r:embed="rId3"/>
          <a:stretch/>
        </p:blipFill>
        <p:spPr>
          <a:xfrm>
            <a:off x="672840" y="2903760"/>
            <a:ext cx="930240" cy="4939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752120" y="2909880"/>
            <a:ext cx="9643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Apache </a:t>
            </a: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Kafka</a:t>
            </a:r>
            <a:r>
              <a:rPr lang="en-US" sz="1800" b="1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per l’ingestion dei dati in streaming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0" name="Google Shape;132;p17"/>
          <p:cNvPicPr/>
          <p:nvPr/>
        </p:nvPicPr>
        <p:blipFill>
          <a:blip r:embed="rId4"/>
          <a:stretch/>
        </p:blipFill>
        <p:spPr>
          <a:xfrm>
            <a:off x="672840" y="3536640"/>
            <a:ext cx="930240" cy="43704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1752120" y="3536640"/>
            <a:ext cx="100530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Apache Nifi 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per l’elaborazione dei dati in streaming e per tutta la pipeline di integrazione in real time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2" name="Google Shape;134;p17"/>
          <p:cNvPicPr/>
          <p:nvPr/>
        </p:nvPicPr>
        <p:blipFill>
          <a:blip r:embed="rId5"/>
          <a:stretch/>
        </p:blipFill>
        <p:spPr>
          <a:xfrm>
            <a:off x="643680" y="4155840"/>
            <a:ext cx="930240" cy="596880"/>
          </a:xfrm>
          <a:prstGeom prst="rect">
            <a:avLst/>
          </a:prstGeom>
          <a:ln>
            <a:noFill/>
          </a:ln>
        </p:spPr>
      </p:pic>
      <p:sp>
        <p:nvSpPr>
          <p:cNvPr id="113" name="CustomShape 5"/>
          <p:cNvSpPr/>
          <p:nvPr/>
        </p:nvSpPr>
        <p:spPr>
          <a:xfrm>
            <a:off x="1752120" y="4151520"/>
            <a:ext cx="1005300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Apache Hbase 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per lo storage temporaneo dei dati meteo al fine di alimentare il servizio di LookUp in streaming di Nifi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4" name="Google Shape;136;p17"/>
          <p:cNvPicPr/>
          <p:nvPr/>
        </p:nvPicPr>
        <p:blipFill>
          <a:blip r:embed="rId6"/>
          <a:stretch/>
        </p:blipFill>
        <p:spPr>
          <a:xfrm>
            <a:off x="1097280" y="4954320"/>
            <a:ext cx="476280" cy="52956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1752120" y="4954320"/>
            <a:ext cx="10210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MongoDB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 per lo storage definitivo dei dati integrati e nello schema finale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6" name="Google Shape;138;p17"/>
          <p:cNvPicPr/>
          <p:nvPr/>
        </p:nvPicPr>
        <p:blipFill>
          <a:blip r:embed="rId7"/>
          <a:stretch/>
        </p:blipFill>
        <p:spPr>
          <a:xfrm>
            <a:off x="672840" y="5685120"/>
            <a:ext cx="931320" cy="528840"/>
          </a:xfrm>
          <a:prstGeom prst="rect">
            <a:avLst/>
          </a:prstGeom>
          <a:ln>
            <a:noFill/>
          </a:ln>
        </p:spPr>
      </p:pic>
      <p:sp>
        <p:nvSpPr>
          <p:cNvPr id="117" name="CustomShape 7"/>
          <p:cNvSpPr/>
          <p:nvPr/>
        </p:nvSpPr>
        <p:spPr>
          <a:xfrm flipH="1">
            <a:off x="1752120" y="5765040"/>
            <a:ext cx="101167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FFFFFF"/>
                </a:solidFill>
                <a:uFillTx/>
                <a:latin typeface="Libre Franklin"/>
                <a:ea typeface="Libre Franklin"/>
              </a:rPr>
              <a:t>Apache Zookeeper </a:t>
            </a: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per la coordinazione di Kafka e Hbase 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700" b="0" strike="noStrike" spc="-1">
                <a:solidFill>
                  <a:srgbClr val="FFFFFF"/>
                </a:solidFill>
                <a:latin typeface="Bookman Old Style"/>
                <a:ea typeface="Bookman Old Style"/>
              </a:rPr>
              <a:t>SCHEMA DATA ENRICHMENT</a:t>
            </a:r>
            <a:endParaRPr lang="en-US" sz="4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69600" y="3210840"/>
            <a:ext cx="1271520" cy="577800"/>
          </a:xfrm>
          <a:prstGeom prst="roundRect">
            <a:avLst>
              <a:gd name="adj" fmla="val 16667"/>
            </a:avLst>
          </a:prstGeom>
          <a:solidFill>
            <a:srgbClr val="3E825E"/>
          </a:solidFill>
          <a:ln w="15840">
            <a:solidFill>
              <a:srgbClr val="6C7B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Info Match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2202480" y="2068200"/>
            <a:ext cx="1271520" cy="577800"/>
          </a:xfrm>
          <a:prstGeom prst="rect">
            <a:avLst/>
          </a:prstGeom>
          <a:solidFill>
            <a:srgbClr val="3E825E"/>
          </a:solidFill>
          <a:ln w="15840">
            <a:solidFill>
              <a:srgbClr val="6C7B30"/>
            </a:solidFill>
            <a:round/>
          </a:ln>
        </p:spPr>
        <p:txBody>
          <a:bodyPr lIns="0" rIns="0" anchor="ctr"/>
          <a:lstStyle/>
          <a:p>
            <a:pPr marL="91440" indent="-120240" algn="ctr">
              <a:lnSpc>
                <a:spcPct val="110000"/>
              </a:lnSpc>
              <a:buClr>
                <a:srgbClr val="95A942"/>
              </a:buClr>
              <a:buFont typeface="Calibri"/>
              <a:buChar char=" 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Aria base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84240" y="5538960"/>
            <a:ext cx="1271520" cy="577800"/>
          </a:xfrm>
          <a:prstGeom prst="roundRect">
            <a:avLst>
              <a:gd name="adj" fmla="val 16667"/>
            </a:avLst>
          </a:prstGeom>
          <a:solidFill>
            <a:srgbClr val="3E825E"/>
          </a:solidFill>
          <a:ln w="15840">
            <a:solidFill>
              <a:srgbClr val="6C7B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/>
          <a:lstStyle/>
          <a:p>
            <a:pPr marL="91440" indent="-120240" algn="ctr">
              <a:lnSpc>
                <a:spcPct val="110000"/>
              </a:lnSpc>
              <a:buClr>
                <a:srgbClr val="95A942"/>
              </a:buClr>
              <a:buFont typeface="Calibri"/>
              <a:buChar char=" 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Info Meteo 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684240" y="3210840"/>
            <a:ext cx="1271520" cy="577800"/>
          </a:xfrm>
          <a:prstGeom prst="roundRect">
            <a:avLst>
              <a:gd name="adj" fmla="val 16667"/>
            </a:avLst>
          </a:prstGeom>
          <a:solidFill>
            <a:srgbClr val="3E825E"/>
          </a:solidFill>
          <a:ln w="15840">
            <a:solidFill>
              <a:srgbClr val="6C7B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/>
          <a:lstStyle/>
          <a:p>
            <a:pPr marL="91440" indent="-120240" algn="ctr">
              <a:lnSpc>
                <a:spcPct val="110000"/>
              </a:lnSpc>
              <a:buClr>
                <a:srgbClr val="95A942"/>
              </a:buClr>
              <a:buFont typeface="Calibri"/>
              <a:buChar char=" 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Info Aria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3909960" y="286560"/>
            <a:ext cx="360" cy="7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3483720" y="2356920"/>
            <a:ext cx="698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8"/>
          <p:cNvSpPr/>
          <p:nvPr/>
        </p:nvSpPr>
        <p:spPr>
          <a:xfrm rot="16200000">
            <a:off x="4843800" y="2564280"/>
            <a:ext cx="1126080" cy="743400"/>
          </a:xfrm>
          <a:prstGeom prst="bentConnector3">
            <a:avLst>
              <a:gd name="adj1" fmla="val 111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9"/>
          <p:cNvSpPr/>
          <p:nvPr/>
        </p:nvSpPr>
        <p:spPr>
          <a:xfrm rot="10800000" flipH="1">
            <a:off x="9297360" y="4928040"/>
            <a:ext cx="5749920" cy="2554920"/>
          </a:xfrm>
          <a:prstGeom prst="bentConnector3">
            <a:avLst>
              <a:gd name="adj1" fmla="val 99820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0"/>
          <p:cNvSpPr/>
          <p:nvPr/>
        </p:nvSpPr>
        <p:spPr>
          <a:xfrm>
            <a:off x="2212200" y="4590000"/>
            <a:ext cx="1271520" cy="577800"/>
          </a:xfrm>
          <a:prstGeom prst="roundRect">
            <a:avLst>
              <a:gd name="adj" fmla="val 16667"/>
            </a:avLst>
          </a:prstGeom>
          <a:solidFill>
            <a:srgbClr val="3E825E"/>
          </a:solidFill>
          <a:ln w="15840">
            <a:solidFill>
              <a:srgbClr val="6C7B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/>
          <a:lstStyle/>
          <a:p>
            <a:pPr marL="91440" indent="-120240" algn="ctr">
              <a:lnSpc>
                <a:spcPct val="110000"/>
              </a:lnSpc>
              <a:buClr>
                <a:srgbClr val="95A942"/>
              </a:buClr>
              <a:buFont typeface="Calibri"/>
              <a:buChar char=" "/>
            </a:pPr>
            <a:r>
              <a:rPr lang="en-US" sz="1900" b="0" strike="noStrike" spc="-1">
                <a:solidFill>
                  <a:srgbClr val="FFFFFF"/>
                </a:solidFill>
                <a:latin typeface="Libre Franklin"/>
                <a:ea typeface="Libre Franklin"/>
              </a:rPr>
              <a:t>Info Aria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 rot="16200000">
            <a:off x="7184520" y="2587680"/>
            <a:ext cx="1140480" cy="690840"/>
          </a:xfrm>
          <a:prstGeom prst="bentConnector3">
            <a:avLst>
              <a:gd name="adj1" fmla="val 478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2"/>
          <p:cNvSpPr/>
          <p:nvPr/>
        </p:nvSpPr>
        <p:spPr>
          <a:xfrm rot="16200000">
            <a:off x="4943880" y="5000760"/>
            <a:ext cx="925920" cy="743400"/>
          </a:xfrm>
          <a:prstGeom prst="bentConnector3">
            <a:avLst>
              <a:gd name="adj1" fmla="val 585"/>
            </a:avLst>
          </a:prstGeom>
          <a:noFill/>
          <a:ln w="381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172;p20"/>
          <p:cNvPicPr/>
          <p:nvPr/>
        </p:nvPicPr>
        <p:blipFill>
          <a:blip r:embed="rId2"/>
          <a:stretch/>
        </p:blipFill>
        <p:spPr>
          <a:xfrm>
            <a:off x="3368520" y="3643920"/>
            <a:ext cx="558000" cy="5778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73;p20"/>
          <p:cNvPicPr/>
          <p:nvPr/>
        </p:nvPicPr>
        <p:blipFill>
          <a:blip r:embed="rId2"/>
          <a:stretch/>
        </p:blipFill>
        <p:spPr>
          <a:xfrm>
            <a:off x="5790240" y="3664440"/>
            <a:ext cx="558000" cy="57780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74;p20"/>
          <p:cNvPicPr/>
          <p:nvPr/>
        </p:nvPicPr>
        <p:blipFill>
          <a:blip r:embed="rId2"/>
          <a:stretch/>
        </p:blipFill>
        <p:spPr>
          <a:xfrm>
            <a:off x="4716720" y="5092560"/>
            <a:ext cx="558000" cy="57780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175;p20"/>
          <p:cNvPicPr/>
          <p:nvPr/>
        </p:nvPicPr>
        <p:blipFill>
          <a:blip r:embed="rId3"/>
          <a:stretch/>
        </p:blipFill>
        <p:spPr>
          <a:xfrm>
            <a:off x="8592120" y="4433400"/>
            <a:ext cx="1387440" cy="890640"/>
          </a:xfrm>
          <a:prstGeom prst="rect">
            <a:avLst/>
          </a:prstGeom>
          <a:ln>
            <a:noFill/>
          </a:ln>
        </p:spPr>
      </p:pic>
      <p:sp>
        <p:nvSpPr>
          <p:cNvPr id="142" name="CustomShape 13"/>
          <p:cNvSpPr/>
          <p:nvPr/>
        </p:nvSpPr>
        <p:spPr>
          <a:xfrm rot="10800000" flipH="1">
            <a:off x="2129040" y="2391480"/>
            <a:ext cx="982080" cy="2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Google Shape;177;p20"/>
          <p:cNvPicPr/>
          <p:nvPr/>
        </p:nvPicPr>
        <p:blipFill>
          <a:blip r:embed="rId4"/>
          <a:stretch/>
        </p:blipFill>
        <p:spPr>
          <a:xfrm>
            <a:off x="1325160" y="2077920"/>
            <a:ext cx="488160" cy="660600"/>
          </a:xfrm>
          <a:prstGeom prst="rect">
            <a:avLst/>
          </a:prstGeom>
          <a:ln>
            <a:noFill/>
          </a:ln>
        </p:spPr>
      </p:pic>
      <p:sp>
        <p:nvSpPr>
          <p:cNvPr id="144" name="CustomShape 14"/>
          <p:cNvSpPr/>
          <p:nvPr/>
        </p:nvSpPr>
        <p:spPr>
          <a:xfrm>
            <a:off x="712800" y="3079800"/>
            <a:ext cx="1400760" cy="179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Google Shape;179;p20"/>
          <p:cNvPicPr/>
          <p:nvPr/>
        </p:nvPicPr>
        <p:blipFill>
          <a:blip r:embed="rId4"/>
          <a:stretch/>
        </p:blipFill>
        <p:spPr>
          <a:xfrm>
            <a:off x="1260720" y="3567240"/>
            <a:ext cx="488160" cy="66060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80;p20"/>
          <p:cNvPicPr/>
          <p:nvPr/>
        </p:nvPicPr>
        <p:blipFill>
          <a:blip r:embed="rId5"/>
          <a:stretch/>
        </p:blipFill>
        <p:spPr>
          <a:xfrm>
            <a:off x="10574280" y="1650240"/>
            <a:ext cx="1271520" cy="141300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81;p20"/>
          <p:cNvPicPr/>
          <p:nvPr/>
        </p:nvPicPr>
        <p:blipFill>
          <a:blip r:embed="rId6"/>
          <a:stretch/>
        </p:blipFill>
        <p:spPr>
          <a:xfrm>
            <a:off x="171360" y="2056320"/>
            <a:ext cx="874080" cy="8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2441"/>
      </a:dk2>
      <a:lt2>
        <a:srgbClr val="E3E2E8"/>
      </a:lt2>
      <a:accent1>
        <a:srgbClr val="95A942"/>
      </a:accent1>
      <a:accent2>
        <a:srgbClr val="B1983B"/>
      </a:accent2>
      <a:accent3>
        <a:srgbClr val="C3784D"/>
      </a:accent3>
      <a:accent4>
        <a:srgbClr val="B13B41"/>
      </a:accent4>
      <a:accent5>
        <a:srgbClr val="C34D84"/>
      </a:accent5>
      <a:accent6>
        <a:srgbClr val="B13BA3"/>
      </a:accent6>
      <a:hlink>
        <a:srgbClr val="7964CB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DejaVu Sans</vt:lpstr>
      <vt:lpstr>Libre Franklin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Corvaglia Andrea</cp:lastModifiedBy>
  <cp:revision>2</cp:revision>
  <dcterms:modified xsi:type="dcterms:W3CDTF">2020-09-10T15:35:57Z</dcterms:modified>
  <dc:language>en-US</dc:language>
</cp:coreProperties>
</file>