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y="5143500" cx="9144000"/>
  <p:notesSz cx="7559675" cy="10691800"/>
  <p:embeddedFontLst>
    <p:embeddedFont>
      <p:font typeface="Overpass Mon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slide" Target="slides/slide14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24" Type="http://schemas.openxmlformats.org/officeDocument/2006/relationships/font" Target="fonts/OverpassMono-bold.fntdata"/><Relationship Id="rId12" Type="http://schemas.openxmlformats.org/officeDocument/2006/relationships/slide" Target="slides/slide4.xml"/><Relationship Id="rId23" Type="http://schemas.openxmlformats.org/officeDocument/2006/relationships/font" Target="fonts/Overpass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:notes"/>
          <p:cNvSpPr txBox="1"/>
          <p:nvPr>
            <p:ph idx="1"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Experimental results - overview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7:notes"/>
          <p:cNvSpPr/>
          <p:nvPr>
            <p:ph idx="2" type="sldImg"/>
          </p:nvPr>
        </p:nvSpPr>
        <p:spPr>
          <a:xfrm>
            <a:off x="1260000" y="801720"/>
            <a:ext cx="5039640" cy="4009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1:notes"/>
          <p:cNvSpPr txBox="1"/>
          <p:nvPr>
            <p:ph idx="1"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980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Qualitative analysis 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1:notes"/>
          <p:cNvSpPr/>
          <p:nvPr>
            <p:ph idx="2" type="sldImg"/>
          </p:nvPr>
        </p:nvSpPr>
        <p:spPr>
          <a:xfrm>
            <a:off x="1260000" y="801720"/>
            <a:ext cx="5039640" cy="4009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3:notes"/>
          <p:cNvSpPr txBox="1"/>
          <p:nvPr>
            <p:ph idx="1"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980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Conclusions &amp; Future </a:t>
            </a:r>
            <a:br>
              <a:rPr lang="en-US"/>
            </a:b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3:notes"/>
          <p:cNvSpPr/>
          <p:nvPr>
            <p:ph idx="2" type="sldImg"/>
          </p:nvPr>
        </p:nvSpPr>
        <p:spPr>
          <a:xfrm>
            <a:off x="1260000" y="801720"/>
            <a:ext cx="50396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:notes"/>
          <p:cNvSpPr/>
          <p:nvPr>
            <p:ph idx="2" type="sldImg"/>
          </p:nvPr>
        </p:nvSpPr>
        <p:spPr>
          <a:xfrm>
            <a:off x="1260000" y="801720"/>
            <a:ext cx="5039640" cy="4009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2:notes"/>
          <p:cNvSpPr txBox="1"/>
          <p:nvPr>
            <p:ph idx="1"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Introdurre il problema (metafore cosa sono e approcci computazionali alla loro soluzione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-2980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Metaphor classification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-2980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Metaphor interpretation - rappresentazioni vettoriali dei significati delle parole - word embeddings / idea: riconoscere parole usate in contesti inusuali 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:notes"/>
          <p:cNvSpPr txBox="1"/>
          <p:nvPr>
            <p:ph idx="1"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 2: 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-2980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choice of corpora // alignment methods 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:notes"/>
          <p:cNvSpPr/>
          <p:nvPr>
            <p:ph idx="2" type="sldImg"/>
          </p:nvPr>
        </p:nvSpPr>
        <p:spPr>
          <a:xfrm>
            <a:off x="1260000" y="801720"/>
            <a:ext cx="5039640" cy="4009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:notes"/>
          <p:cNvSpPr txBox="1"/>
          <p:nvPr>
            <p:ph idx="1"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 of the thesis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:notes"/>
          <p:cNvSpPr/>
          <p:nvPr>
            <p:ph idx="2" type="sldImg"/>
          </p:nvPr>
        </p:nvSpPr>
        <p:spPr>
          <a:xfrm>
            <a:off x="1260000" y="801720"/>
            <a:ext cx="50396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:notes"/>
          <p:cNvSpPr txBox="1"/>
          <p:nvPr>
            <p:ph idx="1"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980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methodology: intro: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-2980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Scelta modello neurale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-2980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Scelta datasets usati in previous work (temporal connotation vs no) </a:t>
            </a:r>
            <a:br>
              <a:rPr lang="en-US"/>
            </a:b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Scelta corpora / slices e modelli di allineamento 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:notes"/>
          <p:cNvSpPr/>
          <p:nvPr>
            <p:ph idx="2" type="sldImg"/>
          </p:nvPr>
        </p:nvSpPr>
        <p:spPr>
          <a:xfrm>
            <a:off x="1260000" y="801720"/>
            <a:ext cx="503964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:notes"/>
          <p:cNvSpPr/>
          <p:nvPr>
            <p:ph idx="2" type="sldImg"/>
          </p:nvPr>
        </p:nvSpPr>
        <p:spPr>
          <a:xfrm>
            <a:off x="1260000" y="801720"/>
            <a:ext cx="5039640" cy="4009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5:notes"/>
          <p:cNvSpPr txBox="1"/>
          <p:nvPr>
            <p:ph idx="1"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980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 1 (slide 1/ 2)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-2980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Scelta modello stato dell’arte neurale (HG) 2018 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-2980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HG / MHCA - prestazioni motlo simili 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-29808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lang="en-US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Spiegare 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6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4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4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9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5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51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2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52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2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52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52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52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55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5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5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9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6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6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6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6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6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6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6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6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62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63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63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6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6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6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64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65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65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65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65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65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65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46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7362360" y="1723680"/>
            <a:ext cx="1775520" cy="3413520"/>
            <a:chOff x="7362360" y="1723680"/>
            <a:chExt cx="1775520" cy="3413520"/>
          </a:xfrm>
        </p:grpSpPr>
        <p:sp>
          <p:nvSpPr>
            <p:cNvPr id="11" name="Google Shape;11;p1"/>
            <p:cNvSpPr/>
            <p:nvPr/>
          </p:nvSpPr>
          <p:spPr>
            <a:xfrm>
              <a:off x="7823880" y="1723680"/>
              <a:ext cx="1314000" cy="126000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7749720" y="1942920"/>
              <a:ext cx="860040" cy="126000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8821080" y="1942920"/>
              <a:ext cx="316800" cy="126000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8411040" y="2161440"/>
              <a:ext cx="726840" cy="126720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703720" y="2381040"/>
              <a:ext cx="434160" cy="126720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16" name="Google Shape;16;p1"/>
            <p:cNvSpPr/>
            <p:nvPr/>
          </p:nvSpPr>
          <p:spPr>
            <a:xfrm>
              <a:off x="7956000" y="2381040"/>
              <a:ext cx="591480" cy="126720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7648560" y="2600280"/>
              <a:ext cx="1489320" cy="126000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8264160" y="2819520"/>
              <a:ext cx="873720" cy="126000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8821080" y="3038760"/>
              <a:ext cx="316800" cy="126000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20" name="Google Shape;20;p1"/>
            <p:cNvSpPr/>
            <p:nvPr/>
          </p:nvSpPr>
          <p:spPr>
            <a:xfrm>
              <a:off x="7749720" y="2161440"/>
              <a:ext cx="492840" cy="126720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21" name="Google Shape;21;p1"/>
            <p:cNvSpPr/>
            <p:nvPr/>
          </p:nvSpPr>
          <p:spPr>
            <a:xfrm>
              <a:off x="7985160" y="4134960"/>
              <a:ext cx="316800" cy="126000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22" name="Google Shape;22;p1"/>
            <p:cNvSpPr/>
            <p:nvPr/>
          </p:nvSpPr>
          <p:spPr>
            <a:xfrm>
              <a:off x="7486920" y="4134960"/>
              <a:ext cx="316080" cy="126000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23" name="Google Shape;23;p1"/>
            <p:cNvSpPr/>
            <p:nvPr/>
          </p:nvSpPr>
          <p:spPr>
            <a:xfrm>
              <a:off x="8117280" y="3257280"/>
              <a:ext cx="1020600" cy="126720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24" name="Google Shape;24;p1"/>
            <p:cNvSpPr/>
            <p:nvPr/>
          </p:nvSpPr>
          <p:spPr>
            <a:xfrm>
              <a:off x="7749720" y="3476880"/>
              <a:ext cx="801360" cy="126720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25" name="Google Shape;25;p1"/>
            <p:cNvSpPr/>
            <p:nvPr/>
          </p:nvSpPr>
          <p:spPr>
            <a:xfrm>
              <a:off x="8703720" y="3476880"/>
              <a:ext cx="434160" cy="126720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26" name="Google Shape;26;p1"/>
            <p:cNvSpPr/>
            <p:nvPr/>
          </p:nvSpPr>
          <p:spPr>
            <a:xfrm>
              <a:off x="7897320" y="3038760"/>
              <a:ext cx="726840" cy="126000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27" name="Google Shape;27;p1"/>
            <p:cNvSpPr/>
            <p:nvPr/>
          </p:nvSpPr>
          <p:spPr>
            <a:xfrm>
              <a:off x="8411040" y="3696120"/>
              <a:ext cx="726840" cy="126000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28" name="Google Shape;28;p1"/>
            <p:cNvSpPr/>
            <p:nvPr/>
          </p:nvSpPr>
          <p:spPr>
            <a:xfrm>
              <a:off x="8821080" y="3915360"/>
              <a:ext cx="316800" cy="126000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29" name="Google Shape;29;p1"/>
            <p:cNvSpPr/>
            <p:nvPr/>
          </p:nvSpPr>
          <p:spPr>
            <a:xfrm>
              <a:off x="7956000" y="3696120"/>
              <a:ext cx="316800" cy="126000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30" name="Google Shape;30;p1"/>
            <p:cNvSpPr/>
            <p:nvPr/>
          </p:nvSpPr>
          <p:spPr>
            <a:xfrm>
              <a:off x="8411040" y="4134960"/>
              <a:ext cx="726840" cy="126000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31" name="Google Shape;31;p1"/>
            <p:cNvSpPr/>
            <p:nvPr/>
          </p:nvSpPr>
          <p:spPr>
            <a:xfrm>
              <a:off x="7823880" y="3915360"/>
              <a:ext cx="856800" cy="126000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32" name="Google Shape;32;p1"/>
            <p:cNvSpPr/>
            <p:nvPr/>
          </p:nvSpPr>
          <p:spPr>
            <a:xfrm>
              <a:off x="7648560" y="4354200"/>
              <a:ext cx="1489320" cy="126000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33" name="Google Shape;33;p1"/>
            <p:cNvSpPr/>
            <p:nvPr/>
          </p:nvSpPr>
          <p:spPr>
            <a:xfrm>
              <a:off x="8732880" y="4572720"/>
              <a:ext cx="405000" cy="126720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34" name="Google Shape;34;p1"/>
            <p:cNvSpPr/>
            <p:nvPr/>
          </p:nvSpPr>
          <p:spPr>
            <a:xfrm>
              <a:off x="7779600" y="4572720"/>
              <a:ext cx="767880" cy="126720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35" name="Google Shape;35;p1"/>
            <p:cNvSpPr/>
            <p:nvPr/>
          </p:nvSpPr>
          <p:spPr>
            <a:xfrm>
              <a:off x="7362360" y="4791960"/>
              <a:ext cx="827280" cy="126720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36" name="Google Shape;36;p1"/>
            <p:cNvSpPr/>
            <p:nvPr/>
          </p:nvSpPr>
          <p:spPr>
            <a:xfrm>
              <a:off x="8348040" y="4791960"/>
              <a:ext cx="789840" cy="126720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  <p:sp>
          <p:nvSpPr>
            <p:cNvPr id="37" name="Google Shape;37;p1"/>
            <p:cNvSpPr/>
            <p:nvPr/>
          </p:nvSpPr>
          <p:spPr>
            <a:xfrm>
              <a:off x="8029440" y="5011200"/>
              <a:ext cx="1108440" cy="126000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</p:sp>
      </p:grpSp>
      <p:sp>
        <p:nvSpPr>
          <p:cNvPr id="38" name="Google Shape;38;p1"/>
          <p:cNvSpPr/>
          <p:nvPr/>
        </p:nvSpPr>
        <p:spPr>
          <a:xfrm>
            <a:off x="1962360" y="0"/>
            <a:ext cx="2715840" cy="38124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</p:sp>
      <p:sp>
        <p:nvSpPr>
          <p:cNvPr id="39" name="Google Shape;39;p1"/>
          <p:cNvSpPr/>
          <p:nvPr/>
        </p:nvSpPr>
        <p:spPr>
          <a:xfrm>
            <a:off x="873720" y="0"/>
            <a:ext cx="658440" cy="38124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rgbClr val="EEECE1"/>
          </a:solidFill>
          <a:ln>
            <a:noFill/>
          </a:ln>
        </p:spPr>
      </p:sp>
      <p:sp>
        <p:nvSpPr>
          <p:cNvPr id="40" name="Google Shape;40;p1"/>
          <p:cNvSpPr/>
          <p:nvPr/>
        </p:nvSpPr>
        <p:spPr>
          <a:xfrm>
            <a:off x="1049040" y="938520"/>
            <a:ext cx="205920" cy="379800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</p:sp>
      <p:sp>
        <p:nvSpPr>
          <p:cNvPr id="41" name="Google Shape;41;p1"/>
          <p:cNvSpPr/>
          <p:nvPr/>
        </p:nvSpPr>
        <p:spPr>
          <a:xfrm>
            <a:off x="873720" y="1008720"/>
            <a:ext cx="161280" cy="239400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</p:sp>
      <p:sp>
        <p:nvSpPr>
          <p:cNvPr id="42" name="Google Shape;42;p1"/>
          <p:cNvSpPr/>
          <p:nvPr/>
        </p:nvSpPr>
        <p:spPr>
          <a:xfrm>
            <a:off x="1268640" y="1008720"/>
            <a:ext cx="162000" cy="239400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</p:sp>
      <p:sp>
        <p:nvSpPr>
          <p:cNvPr id="43" name="Google Shape;43;p1"/>
          <p:cNvSpPr/>
          <p:nvPr/>
        </p:nvSpPr>
        <p:spPr>
          <a:xfrm>
            <a:off x="3516120" y="4983480"/>
            <a:ext cx="1048320" cy="153720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</p:sp>
      <p:sp>
        <p:nvSpPr>
          <p:cNvPr id="44" name="Google Shape;44;p1"/>
          <p:cNvSpPr/>
          <p:nvPr/>
        </p:nvSpPr>
        <p:spPr>
          <a:xfrm>
            <a:off x="1160280" y="4983480"/>
            <a:ext cx="2146680" cy="153720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rgbClr val="EEECE1"/>
          </a:solidFill>
          <a:ln>
            <a:noFill/>
          </a:ln>
        </p:spPr>
      </p:sp>
      <p:sp>
        <p:nvSpPr>
          <p:cNvPr id="45" name="Google Shape;45;p1"/>
          <p:cNvSpPr/>
          <p:nvPr/>
        </p:nvSpPr>
        <p:spPr>
          <a:xfrm>
            <a:off x="1805400" y="4452120"/>
            <a:ext cx="3744720" cy="154440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rgbClr val="EEECE1"/>
          </a:solidFill>
          <a:ln>
            <a:noFill/>
          </a:ln>
        </p:spPr>
      </p:sp>
      <p:sp>
        <p:nvSpPr>
          <p:cNvPr id="46" name="Google Shape;46;p1"/>
          <p:cNvSpPr/>
          <p:nvPr/>
        </p:nvSpPr>
        <p:spPr>
          <a:xfrm>
            <a:off x="0" y="4452120"/>
            <a:ext cx="1484640" cy="154440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" name="Google Shape;47;p1"/>
          <p:cNvSpPr/>
          <p:nvPr/>
        </p:nvSpPr>
        <p:spPr>
          <a:xfrm>
            <a:off x="596160" y="4717800"/>
            <a:ext cx="3212280" cy="154440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</p:sp>
      <p:sp>
        <p:nvSpPr>
          <p:cNvPr id="48" name="Google Shape;48;p1"/>
          <p:cNvSpPr/>
          <p:nvPr/>
        </p:nvSpPr>
        <p:spPr>
          <a:xfrm>
            <a:off x="0" y="4717800"/>
            <a:ext cx="358560" cy="154440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EEECE1"/>
          </a:solidFill>
          <a:ln>
            <a:noFill/>
          </a:ln>
        </p:spPr>
      </p:sp>
      <p:sp>
        <p:nvSpPr>
          <p:cNvPr id="49" name="Google Shape;49;p1"/>
          <p:cNvSpPr/>
          <p:nvPr/>
        </p:nvSpPr>
        <p:spPr>
          <a:xfrm>
            <a:off x="0" y="4983480"/>
            <a:ext cx="822240" cy="153720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" name="Google Shape;50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464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464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 flipH="1">
            <a:off x="7765920" y="0"/>
            <a:ext cx="1365480" cy="350640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7"/>
          <p:cNvSpPr txBox="1"/>
          <p:nvPr>
            <p:ph idx="2"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464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/>
          <p:nvPr/>
        </p:nvSpPr>
        <p:spPr>
          <a:xfrm>
            <a:off x="0" y="1515960"/>
            <a:ext cx="2936880" cy="235440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EEECE1"/>
          </a:solidFill>
          <a:ln>
            <a:noFill/>
          </a:ln>
        </p:spPr>
      </p:sp>
      <p:sp>
        <p:nvSpPr>
          <p:cNvPr id="206" name="Google Shape;206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4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1464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3"/>
          <p:cNvSpPr/>
          <p:nvPr/>
        </p:nvSpPr>
        <p:spPr>
          <a:xfrm>
            <a:off x="6201000" y="1515960"/>
            <a:ext cx="2936880" cy="235440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</p:sp>
      <p:sp>
        <p:nvSpPr>
          <p:cNvPr id="258" name="Google Shape;258;p53"/>
          <p:cNvSpPr/>
          <p:nvPr/>
        </p:nvSpPr>
        <p:spPr>
          <a:xfrm>
            <a:off x="8318160" y="5018400"/>
            <a:ext cx="819720" cy="119160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rgbClr val="EEECE1"/>
          </a:solidFill>
          <a:ln>
            <a:noFill/>
          </a:ln>
        </p:spPr>
      </p:sp>
      <p:sp>
        <p:nvSpPr>
          <p:cNvPr id="259" name="Google Shape;259;p53"/>
          <p:cNvSpPr/>
          <p:nvPr/>
        </p:nvSpPr>
        <p:spPr>
          <a:xfrm>
            <a:off x="6473520" y="5018400"/>
            <a:ext cx="1679760" cy="119160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</p:sp>
      <p:sp>
        <p:nvSpPr>
          <p:cNvPr id="260" name="Google Shape;260;p53"/>
          <p:cNvSpPr/>
          <p:nvPr/>
        </p:nvSpPr>
        <p:spPr>
          <a:xfrm>
            <a:off x="6031440" y="4809960"/>
            <a:ext cx="2514240" cy="119880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rgbClr val="EEECE1"/>
          </a:solidFill>
          <a:ln>
            <a:noFill/>
          </a:ln>
        </p:spPr>
      </p:sp>
      <p:sp>
        <p:nvSpPr>
          <p:cNvPr id="261" name="Google Shape;261;p53"/>
          <p:cNvSpPr/>
          <p:nvPr/>
        </p:nvSpPr>
        <p:spPr>
          <a:xfrm>
            <a:off x="5564880" y="4809960"/>
            <a:ext cx="279360" cy="119880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2" name="Google Shape;262;p5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5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6"/>
          <p:cNvSpPr/>
          <p:nvPr/>
        </p:nvSpPr>
        <p:spPr>
          <a:xfrm>
            <a:off x="1662480" y="1981800"/>
            <a:ext cx="6727320" cy="10573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ON THE IMPACT OF DIFFERENT WORD EMBEDDINGS ON METAPHOR DETECTION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6"/>
          <p:cNvSpPr/>
          <p:nvPr/>
        </p:nvSpPr>
        <p:spPr>
          <a:xfrm>
            <a:off x="768960" y="3396240"/>
            <a:ext cx="8514360" cy="7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6"/>
          <p:cNvSpPr/>
          <p:nvPr/>
        </p:nvSpPr>
        <p:spPr>
          <a:xfrm>
            <a:off x="2834640" y="3598200"/>
            <a:ext cx="6581880" cy="6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Giorgio Ottolina – 838017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Laurea Magistrale in Data Science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5"/>
          <p:cNvSpPr/>
          <p:nvPr/>
        </p:nvSpPr>
        <p:spPr>
          <a:xfrm>
            <a:off x="0" y="1800360"/>
            <a:ext cx="3498120" cy="1542240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75"/>
          <p:cNvSpPr/>
          <p:nvPr/>
        </p:nvSpPr>
        <p:spPr>
          <a:xfrm>
            <a:off x="870840" y="3117600"/>
            <a:ext cx="2429640" cy="43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75"/>
          <p:cNvSpPr/>
          <p:nvPr/>
        </p:nvSpPr>
        <p:spPr>
          <a:xfrm>
            <a:off x="4846320" y="2123280"/>
            <a:ext cx="2691360" cy="1542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75"/>
          <p:cNvSpPr/>
          <p:nvPr/>
        </p:nvSpPr>
        <p:spPr>
          <a:xfrm>
            <a:off x="3652010" y="1856607"/>
            <a:ext cx="52626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Word2</a:t>
            </a:r>
            <a:r>
              <a:rPr b="1" lang="en-US">
                <a:solidFill>
                  <a:srgbClr val="FFFFFF"/>
                </a:solidFill>
              </a:rPr>
              <a:t>V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 </a:t>
            </a:r>
            <a:r>
              <a:rPr b="1" lang="en-US">
                <a:solidFill>
                  <a:srgbClr val="FFFFFF"/>
                </a:solidFill>
              </a:rPr>
              <a:t>&gt;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GloVe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SGNS </a:t>
            </a:r>
            <a:r>
              <a:rPr b="1" lang="en-US">
                <a:solidFill>
                  <a:srgbClr val="FFFFFF"/>
                </a:solidFill>
              </a:rPr>
              <a:t>&gt;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GloVe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SGNS </a:t>
            </a:r>
            <a:r>
              <a:rPr b="1" lang="en-US">
                <a:solidFill>
                  <a:srgbClr val="FFFFFF"/>
                </a:solidFill>
              </a:rPr>
              <a:t>&gt; Wikipedia (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TroFi and VUA)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MOH-X </a:t>
            </a:r>
            <a:r>
              <a:rPr b="1" lang="en-US">
                <a:solidFill>
                  <a:srgbClr val="FFFFFF"/>
                </a:solidFill>
              </a:rPr>
              <a:t>→ generally the best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1" lang="en-US">
                <a:solidFill>
                  <a:srgbClr val="FFFFFF"/>
                </a:solidFill>
              </a:rPr>
              <a:t>CADE alignment → better with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TroFi dataset</a:t>
            </a:r>
            <a:endParaRPr b="1">
              <a:solidFill>
                <a:srgbClr val="FFFFFF"/>
              </a:solidFill>
            </a:endParaRPr>
          </a:p>
          <a:p>
            <a:pPr indent="-3171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Procrustes alignment </a:t>
            </a:r>
            <a:r>
              <a:rPr b="1" lang="en-US">
                <a:solidFill>
                  <a:srgbClr val="FFFFFF"/>
                </a:solidFill>
              </a:rPr>
              <a:t>→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solidFill>
                  <a:srgbClr val="FFFFFF"/>
                </a:solidFill>
              </a:rPr>
              <a:t>better with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VUA dataset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75"/>
          <p:cNvSpPr/>
          <p:nvPr/>
        </p:nvSpPr>
        <p:spPr>
          <a:xfrm>
            <a:off x="5339880" y="3097440"/>
            <a:ext cx="2692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75"/>
          <p:cNvSpPr/>
          <p:nvPr/>
        </p:nvSpPr>
        <p:spPr>
          <a:xfrm>
            <a:off x="5339880" y="3382200"/>
            <a:ext cx="2692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75"/>
          <p:cNvSpPr/>
          <p:nvPr/>
        </p:nvSpPr>
        <p:spPr>
          <a:xfrm>
            <a:off x="5339880" y="4238280"/>
            <a:ext cx="2692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75"/>
          <p:cNvSpPr/>
          <p:nvPr/>
        </p:nvSpPr>
        <p:spPr>
          <a:xfrm>
            <a:off x="-1080" y="2450880"/>
            <a:ext cx="1778760" cy="18252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3" name="Google Shape;473;p75"/>
          <p:cNvSpPr/>
          <p:nvPr/>
        </p:nvSpPr>
        <p:spPr>
          <a:xfrm>
            <a:off x="870840" y="2180520"/>
            <a:ext cx="2429640" cy="67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RESULTS OVERVIEW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75"/>
          <p:cNvSpPr/>
          <p:nvPr/>
        </p:nvSpPr>
        <p:spPr>
          <a:xfrm flipH="1">
            <a:off x="1158840" y="3815640"/>
            <a:ext cx="2332800" cy="127800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</p:sp>
      <p:sp>
        <p:nvSpPr>
          <p:cNvPr id="475" name="Google Shape;475;p75"/>
          <p:cNvSpPr/>
          <p:nvPr/>
        </p:nvSpPr>
        <p:spPr>
          <a:xfrm flipH="1">
            <a:off x="-1080" y="3815640"/>
            <a:ext cx="1153800" cy="127800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</p:sp>
      <p:sp>
        <p:nvSpPr>
          <p:cNvPr id="476" name="Google Shape;476;p75"/>
          <p:cNvSpPr/>
          <p:nvPr/>
        </p:nvSpPr>
        <p:spPr>
          <a:xfrm flipH="1">
            <a:off x="1192320" y="4037400"/>
            <a:ext cx="1704600" cy="127800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</p:sp>
      <p:sp>
        <p:nvSpPr>
          <p:cNvPr id="477" name="Google Shape;477;p75"/>
          <p:cNvSpPr/>
          <p:nvPr/>
        </p:nvSpPr>
        <p:spPr>
          <a:xfrm flipH="1">
            <a:off x="1192320" y="4037400"/>
            <a:ext cx="491040" cy="127800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</p:sp>
      <p:sp>
        <p:nvSpPr>
          <p:cNvPr id="478" name="Google Shape;478;p75"/>
          <p:cNvSpPr/>
          <p:nvPr/>
        </p:nvSpPr>
        <p:spPr>
          <a:xfrm flipH="1">
            <a:off x="-1080" y="4037400"/>
            <a:ext cx="573840" cy="127800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</p:sp>
      <p:sp>
        <p:nvSpPr>
          <p:cNvPr id="479" name="Google Shape;479;p75"/>
          <p:cNvSpPr/>
          <p:nvPr/>
        </p:nvSpPr>
        <p:spPr>
          <a:xfrm flipH="1">
            <a:off x="927360" y="4037400"/>
            <a:ext cx="127800" cy="127800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</p:sp>
      <p:sp>
        <p:nvSpPr>
          <p:cNvPr id="480" name="Google Shape;480;p75"/>
          <p:cNvSpPr/>
          <p:nvPr/>
        </p:nvSpPr>
        <p:spPr>
          <a:xfrm flipH="1">
            <a:off x="714240" y="4037400"/>
            <a:ext cx="127800" cy="127800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</p:sp>
      <p:sp>
        <p:nvSpPr>
          <p:cNvPr id="481" name="Google Shape;481;p75"/>
          <p:cNvSpPr/>
          <p:nvPr/>
        </p:nvSpPr>
        <p:spPr>
          <a:xfrm flipH="1">
            <a:off x="-1080" y="4259160"/>
            <a:ext cx="127800" cy="127800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</p:sp>
      <p:sp>
        <p:nvSpPr>
          <p:cNvPr id="482" name="Google Shape;482;p75"/>
          <p:cNvSpPr/>
          <p:nvPr/>
        </p:nvSpPr>
        <p:spPr>
          <a:xfrm flipH="1">
            <a:off x="240480" y="4259160"/>
            <a:ext cx="1361160" cy="127800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</p:sp>
      <p:cxnSp>
        <p:nvCxnSpPr>
          <p:cNvPr id="483" name="Google Shape;483;p75"/>
          <p:cNvCxnSpPr/>
          <p:nvPr/>
        </p:nvCxnSpPr>
        <p:spPr>
          <a:xfrm flipH="1" rot="10800000">
            <a:off x="33370200" y="22753741"/>
            <a:ext cx="1873500" cy="1320900"/>
          </a:xfrm>
          <a:prstGeom prst="bentConnector3">
            <a:avLst>
              <a:gd fmla="val 49998" name="adj1"/>
            </a:avLst>
          </a:prstGeom>
          <a:noFill/>
          <a:ln cap="flat" cmpd="sng" w="28425">
            <a:solidFill>
              <a:srgbClr val="FFFFFF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484" name="Google Shape;484;p75"/>
          <p:cNvCxnSpPr/>
          <p:nvPr/>
        </p:nvCxnSpPr>
        <p:spPr>
          <a:xfrm flipH="1" rot="10800000">
            <a:off x="33370200" y="9480300"/>
            <a:ext cx="1873500" cy="435900"/>
          </a:xfrm>
          <a:prstGeom prst="bentConnector3">
            <a:avLst>
              <a:gd fmla="val 49998" name="adj1"/>
            </a:avLst>
          </a:prstGeom>
          <a:noFill/>
          <a:ln cap="flat" cmpd="sng" w="28425">
            <a:solidFill>
              <a:srgbClr val="FFFFFF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485" name="Google Shape;485;p75"/>
          <p:cNvSpPr/>
          <p:nvPr/>
        </p:nvSpPr>
        <p:spPr>
          <a:xfrm>
            <a:off x="5019120" y="2863800"/>
            <a:ext cx="176760" cy="41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75"/>
          <p:cNvSpPr/>
          <p:nvPr/>
        </p:nvSpPr>
        <p:spPr>
          <a:xfrm>
            <a:off x="1280880" y="160200"/>
            <a:ext cx="6581880" cy="6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 OVERALL PERFORMANCES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6"/>
          <p:cNvSpPr/>
          <p:nvPr/>
        </p:nvSpPr>
        <p:spPr>
          <a:xfrm>
            <a:off x="1281067" y="5"/>
            <a:ext cx="65820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 QUALITATIVE ANALYSIS - </a:t>
            </a:r>
            <a:r>
              <a:rPr b="1" lang="en-US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1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400" y="724995"/>
            <a:ext cx="2642040" cy="104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400" y="1996113"/>
            <a:ext cx="2642040" cy="115128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76"/>
          <p:cNvSpPr/>
          <p:nvPr/>
        </p:nvSpPr>
        <p:spPr>
          <a:xfrm>
            <a:off x="4166475" y="1045900"/>
            <a:ext cx="4752600" cy="401100"/>
          </a:xfrm>
          <a:prstGeom prst="wedgeRectCallout">
            <a:avLst>
              <a:gd fmla="val -65132" name="adj1"/>
              <a:gd fmla="val 8506" name="adj2"/>
            </a:avLst>
          </a:prstGeom>
          <a:solidFill>
            <a:srgbClr val="00FF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/>
              <a:t>Core meanings used in </a:t>
            </a:r>
            <a:r>
              <a:rPr b="1" lang="en-US" sz="1100">
                <a:solidFill>
                  <a:schemeClr val="dk1"/>
                </a:solidFill>
              </a:rPr>
              <a:t>e</a:t>
            </a:r>
            <a:r>
              <a:rPr b="1" lang="en-US" sz="1100">
                <a:solidFill>
                  <a:schemeClr val="dk1"/>
                </a:solidFill>
              </a:rPr>
              <a:t>conomical/political and emotional/feelings contexts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(MOH-X)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76"/>
          <p:cNvSpPr/>
          <p:nvPr/>
        </p:nvSpPr>
        <p:spPr>
          <a:xfrm>
            <a:off x="4166475" y="2245822"/>
            <a:ext cx="4752600" cy="482400"/>
          </a:xfrm>
          <a:prstGeom prst="wedgeRectCallout">
            <a:avLst>
              <a:gd fmla="val -64969" name="adj1"/>
              <a:gd fmla="val 24047" name="adj2"/>
            </a:avLst>
          </a:prstGeom>
          <a:solidFill>
            <a:srgbClr val="00FF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/>
              <a:t>Physical (core meaning) verbs → metaphorical</a:t>
            </a:r>
            <a:r>
              <a:rPr lang="en-US" sz="1100"/>
              <a:t>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economical and emotional contexts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/>
              <a:t> (TroFi)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76"/>
          <p:cNvSpPr/>
          <p:nvPr/>
        </p:nvSpPr>
        <p:spPr>
          <a:xfrm>
            <a:off x="3097050" y="3447250"/>
            <a:ext cx="2949900" cy="651900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Nearest Neighbors Analysis: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Words most similar to predictions</a:t>
            </a:r>
            <a:endParaRPr b="1" sz="1500">
              <a:solidFill>
                <a:srgbClr val="1B1464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7"/>
          <p:cNvSpPr/>
          <p:nvPr/>
        </p:nvSpPr>
        <p:spPr>
          <a:xfrm>
            <a:off x="0" y="1800360"/>
            <a:ext cx="3498120" cy="1542240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77"/>
          <p:cNvSpPr/>
          <p:nvPr/>
        </p:nvSpPr>
        <p:spPr>
          <a:xfrm>
            <a:off x="870840" y="3117600"/>
            <a:ext cx="2429640" cy="43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77"/>
          <p:cNvSpPr/>
          <p:nvPr/>
        </p:nvSpPr>
        <p:spPr>
          <a:xfrm>
            <a:off x="4846320" y="2123280"/>
            <a:ext cx="2691360" cy="1542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77"/>
          <p:cNvSpPr/>
          <p:nvPr/>
        </p:nvSpPr>
        <p:spPr>
          <a:xfrm>
            <a:off x="3491650" y="1826932"/>
            <a:ext cx="5262600" cy="14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1" lang="en-US">
                <a:solidFill>
                  <a:srgbClr val="FFFFFF"/>
                </a:solidFill>
              </a:rPr>
              <a:t>Core meanings used in e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conomic</a:t>
            </a:r>
            <a:r>
              <a:rPr b="1" lang="en-US">
                <a:solidFill>
                  <a:srgbClr val="FFFFFF"/>
                </a:solidFill>
              </a:rPr>
              <a:t>al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politic</a:t>
            </a:r>
            <a:r>
              <a:rPr b="1" lang="en-US">
                <a:solidFill>
                  <a:srgbClr val="FFFFFF"/>
                </a:solidFill>
              </a:rPr>
              <a:t>al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emotion</a:t>
            </a:r>
            <a:r>
              <a:rPr b="1" lang="en-US">
                <a:solidFill>
                  <a:srgbClr val="FFFFFF"/>
                </a:solidFill>
              </a:rPr>
              <a:t>al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contexts </a:t>
            </a:r>
            <a:r>
              <a:rPr b="1" lang="en-US">
                <a:solidFill>
                  <a:srgbClr val="FFFFFF"/>
                </a:solidFill>
              </a:rPr>
              <a:t>→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most frequently identified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1" lang="en-US">
                <a:solidFill>
                  <a:srgbClr val="FFFFFF"/>
                </a:solidFill>
              </a:rPr>
              <a:t>Physical (core meanings) verbs → 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metaphorical </a:t>
            </a:r>
            <a:r>
              <a:rPr b="1" lang="en-US">
                <a:solidFill>
                  <a:srgbClr val="FFFFFF"/>
                </a:solidFill>
              </a:rPr>
              <a:t>if used in previous contexts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1" lang="en-US">
                <a:solidFill>
                  <a:srgbClr val="FFFFFF"/>
                </a:solidFill>
              </a:rPr>
              <a:t>CoHa (SGNS) 1990 slice →  no `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news</a:t>
            </a:r>
            <a:r>
              <a:rPr b="1" lang="en-US">
                <a:solidFill>
                  <a:srgbClr val="FFFFFF"/>
                </a:solidFill>
              </a:rPr>
              <a:t>’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genre </a:t>
            </a:r>
            <a:r>
              <a:rPr b="1" lang="en-US">
                <a:solidFill>
                  <a:srgbClr val="FFFFFF"/>
                </a:solidFill>
              </a:rPr>
              <a:t>correct predictions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US">
                <a:solidFill>
                  <a:srgbClr val="FFFFFF"/>
                </a:solidFill>
              </a:rPr>
              <a:t> Metaphorical representations bias?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77"/>
          <p:cNvSpPr/>
          <p:nvPr/>
        </p:nvSpPr>
        <p:spPr>
          <a:xfrm>
            <a:off x="5339880" y="3382200"/>
            <a:ext cx="2692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77"/>
          <p:cNvSpPr/>
          <p:nvPr/>
        </p:nvSpPr>
        <p:spPr>
          <a:xfrm>
            <a:off x="5339880" y="4238280"/>
            <a:ext cx="2692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77"/>
          <p:cNvSpPr/>
          <p:nvPr/>
        </p:nvSpPr>
        <p:spPr>
          <a:xfrm>
            <a:off x="-1080" y="2450880"/>
            <a:ext cx="1778760" cy="18252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8" name="Google Shape;508;p77"/>
          <p:cNvSpPr/>
          <p:nvPr/>
        </p:nvSpPr>
        <p:spPr>
          <a:xfrm>
            <a:off x="870840" y="2180520"/>
            <a:ext cx="2429640" cy="67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RESULTS OVERVIEW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77"/>
          <p:cNvSpPr/>
          <p:nvPr/>
        </p:nvSpPr>
        <p:spPr>
          <a:xfrm flipH="1">
            <a:off x="1158840" y="3815640"/>
            <a:ext cx="2332800" cy="127800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</p:sp>
      <p:sp>
        <p:nvSpPr>
          <p:cNvPr id="510" name="Google Shape;510;p77"/>
          <p:cNvSpPr/>
          <p:nvPr/>
        </p:nvSpPr>
        <p:spPr>
          <a:xfrm flipH="1">
            <a:off x="-1080" y="3815640"/>
            <a:ext cx="1153800" cy="127800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</p:sp>
      <p:sp>
        <p:nvSpPr>
          <p:cNvPr id="511" name="Google Shape;511;p77"/>
          <p:cNvSpPr/>
          <p:nvPr/>
        </p:nvSpPr>
        <p:spPr>
          <a:xfrm flipH="1">
            <a:off x="1192320" y="4037400"/>
            <a:ext cx="1704600" cy="127800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</p:sp>
      <p:sp>
        <p:nvSpPr>
          <p:cNvPr id="512" name="Google Shape;512;p77"/>
          <p:cNvSpPr/>
          <p:nvPr/>
        </p:nvSpPr>
        <p:spPr>
          <a:xfrm flipH="1">
            <a:off x="1192320" y="4037400"/>
            <a:ext cx="491040" cy="127800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</p:sp>
      <p:sp>
        <p:nvSpPr>
          <p:cNvPr id="513" name="Google Shape;513;p77"/>
          <p:cNvSpPr/>
          <p:nvPr/>
        </p:nvSpPr>
        <p:spPr>
          <a:xfrm flipH="1">
            <a:off x="-1080" y="4037400"/>
            <a:ext cx="573840" cy="127800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</p:sp>
      <p:sp>
        <p:nvSpPr>
          <p:cNvPr id="514" name="Google Shape;514;p77"/>
          <p:cNvSpPr/>
          <p:nvPr/>
        </p:nvSpPr>
        <p:spPr>
          <a:xfrm flipH="1">
            <a:off x="927360" y="4037400"/>
            <a:ext cx="127800" cy="127800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</p:sp>
      <p:sp>
        <p:nvSpPr>
          <p:cNvPr id="515" name="Google Shape;515;p77"/>
          <p:cNvSpPr/>
          <p:nvPr/>
        </p:nvSpPr>
        <p:spPr>
          <a:xfrm flipH="1">
            <a:off x="714240" y="4037400"/>
            <a:ext cx="127800" cy="127800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</p:sp>
      <p:sp>
        <p:nvSpPr>
          <p:cNvPr id="516" name="Google Shape;516;p77"/>
          <p:cNvSpPr/>
          <p:nvPr/>
        </p:nvSpPr>
        <p:spPr>
          <a:xfrm flipH="1">
            <a:off x="-1080" y="4259160"/>
            <a:ext cx="127800" cy="127800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</p:sp>
      <p:sp>
        <p:nvSpPr>
          <p:cNvPr id="517" name="Google Shape;517;p77"/>
          <p:cNvSpPr/>
          <p:nvPr/>
        </p:nvSpPr>
        <p:spPr>
          <a:xfrm flipH="1">
            <a:off x="240480" y="4259160"/>
            <a:ext cx="1361160" cy="127800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</p:sp>
      <p:cxnSp>
        <p:nvCxnSpPr>
          <p:cNvPr id="518" name="Google Shape;518;p77"/>
          <p:cNvCxnSpPr/>
          <p:nvPr/>
        </p:nvCxnSpPr>
        <p:spPr>
          <a:xfrm flipH="1" rot="10800000">
            <a:off x="33370200" y="22753741"/>
            <a:ext cx="1873500" cy="1320900"/>
          </a:xfrm>
          <a:prstGeom prst="bentConnector3">
            <a:avLst>
              <a:gd fmla="val 49998" name="adj1"/>
            </a:avLst>
          </a:prstGeom>
          <a:noFill/>
          <a:ln cap="flat" cmpd="sng" w="28425">
            <a:solidFill>
              <a:srgbClr val="FFFFFF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519" name="Google Shape;519;p77"/>
          <p:cNvCxnSpPr/>
          <p:nvPr/>
        </p:nvCxnSpPr>
        <p:spPr>
          <a:xfrm flipH="1" rot="10800000">
            <a:off x="33370200" y="9480300"/>
            <a:ext cx="1873500" cy="435900"/>
          </a:xfrm>
          <a:prstGeom prst="bentConnector3">
            <a:avLst>
              <a:gd fmla="val 49998" name="adj1"/>
            </a:avLst>
          </a:prstGeom>
          <a:noFill/>
          <a:ln cap="flat" cmpd="sng" w="28425">
            <a:solidFill>
              <a:srgbClr val="FFFFFF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520" name="Google Shape;520;p77"/>
          <p:cNvSpPr/>
          <p:nvPr/>
        </p:nvSpPr>
        <p:spPr>
          <a:xfrm>
            <a:off x="1280880" y="160200"/>
            <a:ext cx="6581880" cy="6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 QUALITATIVE ANALYSIS - </a:t>
            </a:r>
            <a:r>
              <a:rPr b="1" lang="en-US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2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78"/>
          <p:cNvPicPr preferRelativeResize="0"/>
          <p:nvPr/>
        </p:nvPicPr>
        <p:blipFill rotWithShape="1">
          <a:blip r:embed="rId3">
            <a:alphaModFix/>
          </a:blip>
          <a:srcRect b="4814" l="24461" r="9353" t="18184"/>
          <a:stretch/>
        </p:blipFill>
        <p:spPr>
          <a:xfrm>
            <a:off x="5819760" y="1548000"/>
            <a:ext cx="3318120" cy="257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78"/>
          <p:cNvSpPr/>
          <p:nvPr/>
        </p:nvSpPr>
        <p:spPr>
          <a:xfrm>
            <a:off x="592825" y="1809707"/>
            <a:ext cx="3506700" cy="21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78"/>
          <p:cNvSpPr/>
          <p:nvPr/>
        </p:nvSpPr>
        <p:spPr>
          <a:xfrm>
            <a:off x="3491280" y="0"/>
            <a:ext cx="3018600" cy="396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CONCLUSIONS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78"/>
          <p:cNvSpPr/>
          <p:nvPr/>
        </p:nvSpPr>
        <p:spPr>
          <a:xfrm>
            <a:off x="8048520" y="3887640"/>
            <a:ext cx="1089360" cy="235440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</p:sp>
      <p:sp>
        <p:nvSpPr>
          <p:cNvPr id="529" name="Google Shape;529;p78"/>
          <p:cNvSpPr/>
          <p:nvPr/>
        </p:nvSpPr>
        <p:spPr>
          <a:xfrm>
            <a:off x="521100" y="524450"/>
            <a:ext cx="81018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US">
                <a:solidFill>
                  <a:srgbClr val="FFFFFF"/>
                </a:solidFill>
              </a:rPr>
              <a:t>C</a:t>
            </a:r>
            <a:r>
              <a:rPr b="1" i="0" lang="en-US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ontextual word embeddings</a:t>
            </a:r>
            <a:r>
              <a:rPr b="1" lang="en-US">
                <a:solidFill>
                  <a:srgbClr val="FFFFFF"/>
                </a:solidFill>
              </a:rPr>
              <a:t> (</a:t>
            </a:r>
            <a:r>
              <a:rPr b="1" i="0" lang="en-US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BERT</a:t>
            </a:r>
            <a:r>
              <a:rPr b="1" lang="en-US">
                <a:solidFill>
                  <a:srgbClr val="FFFFFF"/>
                </a:solidFill>
              </a:rPr>
              <a:t>) → </a:t>
            </a:r>
            <a:r>
              <a:rPr b="1" i="0" lang="en-US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fine-tuned model trained on state of the art datasets</a:t>
            </a:r>
            <a:r>
              <a:rPr b="1" lang="en-US">
                <a:solidFill>
                  <a:srgbClr val="FFFFFF"/>
                </a:solidFill>
              </a:rPr>
              <a:t>: M</a:t>
            </a:r>
            <a:r>
              <a:rPr b="1" i="0" lang="en-US" u="none" cap="none" strike="noStrike">
                <a:solidFill>
                  <a:srgbClr val="FFFFFF"/>
                </a:solidFill>
              </a:rPr>
              <a:t>etaphorical sentences classification </a:t>
            </a:r>
            <a:r>
              <a:rPr b="1" lang="en-US">
                <a:solidFill>
                  <a:srgbClr val="FFFFFF"/>
                </a:solidFill>
              </a:rPr>
              <a:t>o</a:t>
            </a:r>
            <a:r>
              <a:rPr b="1" i="0" lang="en-US" u="none" cap="none" strike="noStrike">
                <a:solidFill>
                  <a:srgbClr val="FFFFFF"/>
                </a:solidFill>
              </a:rPr>
              <a:t>n </a:t>
            </a:r>
            <a:r>
              <a:rPr b="1" lang="en-US">
                <a:solidFill>
                  <a:srgbClr val="FFFFFF"/>
                </a:solidFill>
              </a:rPr>
              <a:t>new </a:t>
            </a:r>
            <a:r>
              <a:rPr b="1" i="0" lang="en-US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set (LCC dataset)</a:t>
            </a:r>
            <a:r>
              <a:rPr lang="en-US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</a:rPr>
              <a:t>Core meanings → Economics, politics and emotions contexts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78"/>
          <p:cNvSpPr/>
          <p:nvPr/>
        </p:nvSpPr>
        <p:spPr>
          <a:xfrm>
            <a:off x="238849" y="2036500"/>
            <a:ext cx="56160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15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1" lang="en-US">
                <a:solidFill>
                  <a:srgbClr val="FFFFFF"/>
                </a:solidFill>
              </a:rPr>
              <a:t>Word2Vec t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emporal word embeddings </a:t>
            </a:r>
            <a:r>
              <a:rPr b="1" lang="en-US">
                <a:solidFill>
                  <a:srgbClr val="FFFFFF"/>
                </a:solidFill>
              </a:rPr>
              <a:t>&gt; GloVe with specific temporal ranges and slices</a:t>
            </a:r>
            <a:endParaRPr b="1">
              <a:solidFill>
                <a:srgbClr val="FFFFFF"/>
              </a:solidFill>
            </a:endParaRPr>
          </a:p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1" lang="en-US">
                <a:solidFill>
                  <a:srgbClr val="FFFFFF"/>
                </a:solidFill>
              </a:rPr>
              <a:t>Core meanings/Contexts qualitative analysis patterns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research:</a:t>
            </a:r>
            <a:r>
              <a:rPr b="1" lang="en-US">
                <a:solidFill>
                  <a:srgbClr val="FFFFFF"/>
                </a:solidFill>
              </a:rPr>
              <a:t> 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new ad hoc dataset</a:t>
            </a:r>
            <a:r>
              <a:rPr b="1" lang="en-US">
                <a:solidFill>
                  <a:srgbClr val="FFFFFF"/>
                </a:solidFill>
              </a:rPr>
              <a:t> with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words with known semantic changes</a:t>
            </a:r>
            <a:r>
              <a:rPr b="1" lang="en-US">
                <a:solidFill>
                  <a:srgbClr val="FFFFFF"/>
                </a:solidFill>
              </a:rPr>
              <a:t> &amp;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more BERT experiments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9"/>
          <p:cNvSpPr/>
          <p:nvPr/>
        </p:nvSpPr>
        <p:spPr>
          <a:xfrm>
            <a:off x="5438880" y="1973160"/>
            <a:ext cx="3117960" cy="2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79"/>
          <p:cNvSpPr/>
          <p:nvPr/>
        </p:nvSpPr>
        <p:spPr>
          <a:xfrm>
            <a:off x="5438880" y="1168200"/>
            <a:ext cx="3117960" cy="6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THANK YOU FOR YOUR ATTENTION!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79"/>
          <p:cNvSpPr/>
          <p:nvPr/>
        </p:nvSpPr>
        <p:spPr>
          <a:xfrm>
            <a:off x="1415520" y="1162080"/>
            <a:ext cx="2986560" cy="2021040"/>
          </a:xfrm>
          <a:custGeom>
            <a:rect b="b" l="l" r="r" t="t"/>
            <a:pathLst>
              <a:path extrusionOk="0" h="112344" w="165841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79"/>
          <p:cNvSpPr/>
          <p:nvPr/>
        </p:nvSpPr>
        <p:spPr>
          <a:xfrm>
            <a:off x="1415520" y="1162080"/>
            <a:ext cx="2986560" cy="2021040"/>
          </a:xfrm>
          <a:custGeom>
            <a:rect b="b" l="l" r="r" t="t"/>
            <a:pathLst>
              <a:path extrusionOk="0" h="112344" w="165841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79"/>
          <p:cNvSpPr/>
          <p:nvPr/>
        </p:nvSpPr>
        <p:spPr>
          <a:xfrm>
            <a:off x="1415520" y="1162080"/>
            <a:ext cx="2986560" cy="2021040"/>
          </a:xfrm>
          <a:custGeom>
            <a:rect b="b" l="l" r="r" t="t"/>
            <a:pathLst>
              <a:path extrusionOk="0" h="112344" w="165841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79"/>
          <p:cNvSpPr/>
          <p:nvPr/>
        </p:nvSpPr>
        <p:spPr>
          <a:xfrm>
            <a:off x="697320" y="3749040"/>
            <a:ext cx="4422240" cy="92880"/>
          </a:xfrm>
          <a:custGeom>
            <a:rect b="b" l="l" r="r" t="t"/>
            <a:pathLst>
              <a:path extrusionOk="0" h="5495" w="245411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79"/>
          <p:cNvSpPr/>
          <p:nvPr/>
        </p:nvSpPr>
        <p:spPr>
          <a:xfrm>
            <a:off x="680040" y="3179160"/>
            <a:ext cx="4456800" cy="591480"/>
          </a:xfrm>
          <a:custGeom>
            <a:rect b="b" l="l" r="r" t="t"/>
            <a:pathLst>
              <a:path extrusionOk="0" h="33112" w="247321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9"/>
          <p:cNvSpPr/>
          <p:nvPr/>
        </p:nvSpPr>
        <p:spPr>
          <a:xfrm>
            <a:off x="2100240" y="3525120"/>
            <a:ext cx="1616760" cy="205560"/>
          </a:xfrm>
          <a:custGeom>
            <a:rect b="b" l="l" r="r" t="t"/>
            <a:pathLst>
              <a:path extrusionOk="0" h="11736" w="89933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</p:sp>
      <p:sp>
        <p:nvSpPr>
          <p:cNvPr id="543" name="Google Shape;543;p79"/>
          <p:cNvSpPr/>
          <p:nvPr/>
        </p:nvSpPr>
        <p:spPr>
          <a:xfrm>
            <a:off x="1552320" y="3201480"/>
            <a:ext cx="200160" cy="48600"/>
          </a:xfrm>
          <a:custGeom>
            <a:rect b="b" l="l" r="r" t="t"/>
            <a:pathLst>
              <a:path extrusionOk="0" h="3037" w="11423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79"/>
          <p:cNvSpPr/>
          <p:nvPr/>
        </p:nvSpPr>
        <p:spPr>
          <a:xfrm>
            <a:off x="1735920" y="3201480"/>
            <a:ext cx="192240" cy="48600"/>
          </a:xfrm>
          <a:custGeom>
            <a:rect b="b" l="l" r="r" t="t"/>
            <a:pathLst>
              <a:path extrusionOk="0" h="3037" w="1099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79"/>
          <p:cNvSpPr/>
          <p:nvPr/>
        </p:nvSpPr>
        <p:spPr>
          <a:xfrm>
            <a:off x="1918800" y="3201480"/>
            <a:ext cx="185400" cy="48600"/>
          </a:xfrm>
          <a:custGeom>
            <a:rect b="b" l="l" r="r" t="t"/>
            <a:pathLst>
              <a:path extrusionOk="0" h="3037" w="10604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79"/>
          <p:cNvSpPr/>
          <p:nvPr/>
        </p:nvSpPr>
        <p:spPr>
          <a:xfrm>
            <a:off x="2102400" y="3201840"/>
            <a:ext cx="177480" cy="48600"/>
          </a:xfrm>
          <a:custGeom>
            <a:rect b="b" l="l" r="r" t="t"/>
            <a:pathLst>
              <a:path extrusionOk="0" h="3037" w="10171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79"/>
          <p:cNvSpPr/>
          <p:nvPr/>
        </p:nvSpPr>
        <p:spPr>
          <a:xfrm>
            <a:off x="2285640" y="3201840"/>
            <a:ext cx="170280" cy="48600"/>
          </a:xfrm>
          <a:custGeom>
            <a:rect b="b" l="l" r="r" t="t"/>
            <a:pathLst>
              <a:path extrusionOk="0" h="3037" w="9785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79"/>
          <p:cNvSpPr/>
          <p:nvPr/>
        </p:nvSpPr>
        <p:spPr>
          <a:xfrm>
            <a:off x="2469600" y="3201840"/>
            <a:ext cx="163080" cy="48600"/>
          </a:xfrm>
          <a:custGeom>
            <a:rect b="b" l="l" r="r" t="t"/>
            <a:pathLst>
              <a:path extrusionOk="0" h="3037" w="9375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79"/>
          <p:cNvSpPr/>
          <p:nvPr/>
        </p:nvSpPr>
        <p:spPr>
          <a:xfrm>
            <a:off x="2652840" y="3201840"/>
            <a:ext cx="155520" cy="48960"/>
          </a:xfrm>
          <a:custGeom>
            <a:rect b="b" l="l" r="r" t="t"/>
            <a:pathLst>
              <a:path extrusionOk="0" h="3062" w="8965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79"/>
          <p:cNvSpPr/>
          <p:nvPr/>
        </p:nvSpPr>
        <p:spPr>
          <a:xfrm>
            <a:off x="2836080" y="3202200"/>
            <a:ext cx="150840" cy="48600"/>
          </a:xfrm>
          <a:custGeom>
            <a:rect b="b" l="l" r="r" t="t"/>
            <a:pathLst>
              <a:path extrusionOk="0" h="3038" w="870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79"/>
          <p:cNvSpPr/>
          <p:nvPr/>
        </p:nvSpPr>
        <p:spPr>
          <a:xfrm>
            <a:off x="3015720" y="3202200"/>
            <a:ext cx="154440" cy="48600"/>
          </a:xfrm>
          <a:custGeom>
            <a:rect b="b" l="l" r="r" t="t"/>
            <a:pathLst>
              <a:path extrusionOk="0" h="3038" w="8893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79"/>
          <p:cNvSpPr/>
          <p:nvPr/>
        </p:nvSpPr>
        <p:spPr>
          <a:xfrm>
            <a:off x="3191760" y="3202200"/>
            <a:ext cx="161640" cy="48960"/>
          </a:xfrm>
          <a:custGeom>
            <a:rect b="b" l="l" r="r" t="t"/>
            <a:pathLst>
              <a:path extrusionOk="0" h="3062" w="9303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79"/>
          <p:cNvSpPr/>
          <p:nvPr/>
        </p:nvSpPr>
        <p:spPr>
          <a:xfrm>
            <a:off x="3376080" y="3202920"/>
            <a:ext cx="169560" cy="48600"/>
          </a:xfrm>
          <a:custGeom>
            <a:rect b="b" l="l" r="r" t="t"/>
            <a:pathLst>
              <a:path extrusionOk="0" h="3038" w="9737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79"/>
          <p:cNvSpPr/>
          <p:nvPr/>
        </p:nvSpPr>
        <p:spPr>
          <a:xfrm>
            <a:off x="3551760" y="3202920"/>
            <a:ext cx="177120" cy="48600"/>
          </a:xfrm>
          <a:custGeom>
            <a:rect b="b" l="l" r="r" t="t"/>
            <a:pathLst>
              <a:path extrusionOk="0" h="3038" w="10146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79"/>
          <p:cNvSpPr/>
          <p:nvPr/>
        </p:nvSpPr>
        <p:spPr>
          <a:xfrm>
            <a:off x="3727800" y="3202920"/>
            <a:ext cx="184320" cy="48960"/>
          </a:xfrm>
          <a:custGeom>
            <a:rect b="b" l="l" r="r" t="t"/>
            <a:pathLst>
              <a:path extrusionOk="0" h="3062" w="10556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79"/>
          <p:cNvSpPr/>
          <p:nvPr/>
        </p:nvSpPr>
        <p:spPr>
          <a:xfrm>
            <a:off x="3903480" y="3203280"/>
            <a:ext cx="191880" cy="48600"/>
          </a:xfrm>
          <a:custGeom>
            <a:rect b="b" l="l" r="r" t="t"/>
            <a:pathLst>
              <a:path extrusionOk="0" h="3037" w="10965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79"/>
          <p:cNvSpPr/>
          <p:nvPr/>
        </p:nvSpPr>
        <p:spPr>
          <a:xfrm>
            <a:off x="4079520" y="3203280"/>
            <a:ext cx="199080" cy="48600"/>
          </a:xfrm>
          <a:custGeom>
            <a:rect b="b" l="l" r="r" t="t"/>
            <a:pathLst>
              <a:path extrusionOk="0" h="3037" w="11375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79"/>
          <p:cNvSpPr/>
          <p:nvPr/>
        </p:nvSpPr>
        <p:spPr>
          <a:xfrm>
            <a:off x="1483560" y="3264120"/>
            <a:ext cx="284760" cy="48600"/>
          </a:xfrm>
          <a:custGeom>
            <a:rect b="b" l="l" r="r" t="t"/>
            <a:pathLst>
              <a:path extrusionOk="0" h="3037" w="16123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79"/>
          <p:cNvSpPr/>
          <p:nvPr/>
        </p:nvSpPr>
        <p:spPr>
          <a:xfrm>
            <a:off x="1754640" y="3264120"/>
            <a:ext cx="197280" cy="48600"/>
          </a:xfrm>
          <a:custGeom>
            <a:rect b="b" l="l" r="r" t="t"/>
            <a:pathLst>
              <a:path extrusionOk="0" h="3037" w="11279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79"/>
          <p:cNvSpPr/>
          <p:nvPr/>
        </p:nvSpPr>
        <p:spPr>
          <a:xfrm>
            <a:off x="1946880" y="3264120"/>
            <a:ext cx="190080" cy="48960"/>
          </a:xfrm>
          <a:custGeom>
            <a:rect b="b" l="l" r="r" t="t"/>
            <a:pathLst>
              <a:path extrusionOk="0" h="3062" w="10869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9"/>
          <p:cNvSpPr/>
          <p:nvPr/>
        </p:nvSpPr>
        <p:spPr>
          <a:xfrm>
            <a:off x="2139480" y="3264480"/>
            <a:ext cx="182520" cy="48600"/>
          </a:xfrm>
          <a:custGeom>
            <a:rect b="b" l="l" r="r" t="t"/>
            <a:pathLst>
              <a:path extrusionOk="0" h="3038" w="10459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9"/>
          <p:cNvSpPr/>
          <p:nvPr/>
        </p:nvSpPr>
        <p:spPr>
          <a:xfrm>
            <a:off x="2332440" y="3264480"/>
            <a:ext cx="175320" cy="48600"/>
          </a:xfrm>
          <a:custGeom>
            <a:rect b="b" l="l" r="r" t="t"/>
            <a:pathLst>
              <a:path extrusionOk="0" h="3038" w="1005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79"/>
          <p:cNvSpPr/>
          <p:nvPr/>
        </p:nvSpPr>
        <p:spPr>
          <a:xfrm>
            <a:off x="2525040" y="3264480"/>
            <a:ext cx="167760" cy="48960"/>
          </a:xfrm>
          <a:custGeom>
            <a:rect b="b" l="l" r="r" t="t"/>
            <a:pathLst>
              <a:path extrusionOk="0" h="3062" w="964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79"/>
          <p:cNvSpPr/>
          <p:nvPr/>
        </p:nvSpPr>
        <p:spPr>
          <a:xfrm>
            <a:off x="2717280" y="3264840"/>
            <a:ext cx="160560" cy="48600"/>
          </a:xfrm>
          <a:custGeom>
            <a:rect b="b" l="l" r="r" t="t"/>
            <a:pathLst>
              <a:path extrusionOk="0" h="3038" w="9231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79"/>
          <p:cNvSpPr/>
          <p:nvPr/>
        </p:nvSpPr>
        <p:spPr>
          <a:xfrm>
            <a:off x="2909880" y="3264840"/>
            <a:ext cx="158760" cy="48600"/>
          </a:xfrm>
          <a:custGeom>
            <a:rect b="b" l="l" r="r" t="t"/>
            <a:pathLst>
              <a:path extrusionOk="0" h="3038" w="9134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79"/>
          <p:cNvSpPr/>
          <p:nvPr/>
        </p:nvSpPr>
        <p:spPr>
          <a:xfrm>
            <a:off x="3095640" y="3264840"/>
            <a:ext cx="165240" cy="48960"/>
          </a:xfrm>
          <a:custGeom>
            <a:rect b="b" l="l" r="r" t="t"/>
            <a:pathLst>
              <a:path extrusionOk="0" h="3062" w="9496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79"/>
          <p:cNvSpPr/>
          <p:nvPr/>
        </p:nvSpPr>
        <p:spPr>
          <a:xfrm>
            <a:off x="3289680" y="3265560"/>
            <a:ext cx="173160" cy="48600"/>
          </a:xfrm>
          <a:custGeom>
            <a:rect b="b" l="l" r="r" t="t"/>
            <a:pathLst>
              <a:path extrusionOk="0" h="3038" w="9929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79"/>
          <p:cNvSpPr/>
          <p:nvPr/>
        </p:nvSpPr>
        <p:spPr>
          <a:xfrm>
            <a:off x="3474720" y="3265560"/>
            <a:ext cx="180000" cy="48600"/>
          </a:xfrm>
          <a:custGeom>
            <a:rect b="b" l="l" r="r" t="t"/>
            <a:pathLst>
              <a:path extrusionOk="0" h="3038" w="10314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79"/>
          <p:cNvSpPr/>
          <p:nvPr/>
        </p:nvSpPr>
        <p:spPr>
          <a:xfrm>
            <a:off x="3659760" y="3265560"/>
            <a:ext cx="187920" cy="48960"/>
          </a:xfrm>
          <a:custGeom>
            <a:rect b="b" l="l" r="r" t="t"/>
            <a:pathLst>
              <a:path extrusionOk="0" h="3062" w="10749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79"/>
          <p:cNvSpPr/>
          <p:nvPr/>
        </p:nvSpPr>
        <p:spPr>
          <a:xfrm>
            <a:off x="3844800" y="3265920"/>
            <a:ext cx="194760" cy="48600"/>
          </a:xfrm>
          <a:custGeom>
            <a:rect b="b" l="l" r="r" t="t"/>
            <a:pathLst>
              <a:path extrusionOk="0" h="3037" w="11134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79"/>
          <p:cNvSpPr/>
          <p:nvPr/>
        </p:nvSpPr>
        <p:spPr>
          <a:xfrm>
            <a:off x="4029480" y="3265920"/>
            <a:ext cx="316440" cy="48960"/>
          </a:xfrm>
          <a:custGeom>
            <a:rect b="b" l="l" r="r" t="t"/>
            <a:pathLst>
              <a:path extrusionOk="0" h="3061" w="17882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79"/>
          <p:cNvSpPr/>
          <p:nvPr/>
        </p:nvSpPr>
        <p:spPr>
          <a:xfrm>
            <a:off x="1275480" y="3454200"/>
            <a:ext cx="320040" cy="48600"/>
          </a:xfrm>
          <a:custGeom>
            <a:rect b="b" l="l" r="r" t="t"/>
            <a:pathLst>
              <a:path extrusionOk="0" h="3037" w="18074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79"/>
          <p:cNvSpPr/>
          <p:nvPr/>
        </p:nvSpPr>
        <p:spPr>
          <a:xfrm>
            <a:off x="1585080" y="3454200"/>
            <a:ext cx="221400" cy="48600"/>
          </a:xfrm>
          <a:custGeom>
            <a:rect b="b" l="l" r="r" t="t"/>
            <a:pathLst>
              <a:path extrusionOk="0" h="3037" w="12604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79"/>
          <p:cNvSpPr/>
          <p:nvPr/>
        </p:nvSpPr>
        <p:spPr>
          <a:xfrm>
            <a:off x="1805400" y="3454200"/>
            <a:ext cx="213480" cy="48960"/>
          </a:xfrm>
          <a:custGeom>
            <a:rect b="b" l="l" r="r" t="t"/>
            <a:pathLst>
              <a:path extrusionOk="0" h="3061" w="1217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79"/>
          <p:cNvSpPr/>
          <p:nvPr/>
        </p:nvSpPr>
        <p:spPr>
          <a:xfrm>
            <a:off x="2025360" y="3454560"/>
            <a:ext cx="206280" cy="48600"/>
          </a:xfrm>
          <a:custGeom>
            <a:rect b="b" l="l" r="r" t="t"/>
            <a:pathLst>
              <a:path extrusionOk="0" h="3037" w="11761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79"/>
          <p:cNvSpPr/>
          <p:nvPr/>
        </p:nvSpPr>
        <p:spPr>
          <a:xfrm>
            <a:off x="2250360" y="3454560"/>
            <a:ext cx="1186920" cy="49680"/>
          </a:xfrm>
          <a:custGeom>
            <a:rect b="b" l="l" r="r" t="t"/>
            <a:pathLst>
              <a:path extrusionOk="0" h="3085" w="66124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79"/>
          <p:cNvSpPr/>
          <p:nvPr/>
        </p:nvSpPr>
        <p:spPr>
          <a:xfrm>
            <a:off x="3457440" y="3455280"/>
            <a:ext cx="200520" cy="48960"/>
          </a:xfrm>
          <a:custGeom>
            <a:rect b="b" l="l" r="r" t="t"/>
            <a:pathLst>
              <a:path extrusionOk="0" h="3062" w="11447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79"/>
          <p:cNvSpPr/>
          <p:nvPr/>
        </p:nvSpPr>
        <p:spPr>
          <a:xfrm>
            <a:off x="3670200" y="3456000"/>
            <a:ext cx="207720" cy="48600"/>
          </a:xfrm>
          <a:custGeom>
            <a:rect b="b" l="l" r="r" t="t"/>
            <a:pathLst>
              <a:path extrusionOk="0" h="3038" w="11857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79"/>
          <p:cNvSpPr/>
          <p:nvPr/>
        </p:nvSpPr>
        <p:spPr>
          <a:xfrm>
            <a:off x="3882600" y="3456000"/>
            <a:ext cx="215640" cy="48960"/>
          </a:xfrm>
          <a:custGeom>
            <a:rect b="b" l="l" r="r" t="t"/>
            <a:pathLst>
              <a:path extrusionOk="0" h="3062" w="12291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79"/>
          <p:cNvSpPr/>
          <p:nvPr/>
        </p:nvSpPr>
        <p:spPr>
          <a:xfrm>
            <a:off x="4095720" y="3456360"/>
            <a:ext cx="222480" cy="48600"/>
          </a:xfrm>
          <a:custGeom>
            <a:rect b="b" l="l" r="r" t="t"/>
            <a:pathLst>
              <a:path extrusionOk="0" h="3038" w="12676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79"/>
          <p:cNvSpPr/>
          <p:nvPr/>
        </p:nvSpPr>
        <p:spPr>
          <a:xfrm>
            <a:off x="4309200" y="3456360"/>
            <a:ext cx="230040" cy="48600"/>
          </a:xfrm>
          <a:custGeom>
            <a:rect b="b" l="l" r="r" t="t"/>
            <a:pathLst>
              <a:path extrusionOk="0" h="3038" w="13086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79"/>
          <p:cNvSpPr/>
          <p:nvPr/>
        </p:nvSpPr>
        <p:spPr>
          <a:xfrm>
            <a:off x="1414800" y="3326760"/>
            <a:ext cx="405720" cy="48600"/>
          </a:xfrm>
          <a:custGeom>
            <a:rect b="b" l="l" r="r" t="t"/>
            <a:pathLst>
              <a:path extrusionOk="0" h="3038" w="22821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79"/>
          <p:cNvSpPr/>
          <p:nvPr/>
        </p:nvSpPr>
        <p:spPr>
          <a:xfrm>
            <a:off x="1815480" y="3326760"/>
            <a:ext cx="200880" cy="48960"/>
          </a:xfrm>
          <a:custGeom>
            <a:rect b="b" l="l" r="r" t="t"/>
            <a:pathLst>
              <a:path extrusionOk="0" h="3062" w="11471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79"/>
          <p:cNvSpPr/>
          <p:nvPr/>
        </p:nvSpPr>
        <p:spPr>
          <a:xfrm>
            <a:off x="2017080" y="3327120"/>
            <a:ext cx="193320" cy="48600"/>
          </a:xfrm>
          <a:custGeom>
            <a:rect b="b" l="l" r="r" t="t"/>
            <a:pathLst>
              <a:path extrusionOk="0" h="3038" w="11062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79"/>
          <p:cNvSpPr/>
          <p:nvPr/>
        </p:nvSpPr>
        <p:spPr>
          <a:xfrm>
            <a:off x="2219760" y="3327120"/>
            <a:ext cx="185760" cy="48600"/>
          </a:xfrm>
          <a:custGeom>
            <a:rect b="b" l="l" r="r" t="t"/>
            <a:pathLst>
              <a:path extrusionOk="0" h="3038" w="10628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79"/>
          <p:cNvSpPr/>
          <p:nvPr/>
        </p:nvSpPr>
        <p:spPr>
          <a:xfrm>
            <a:off x="2421000" y="3327120"/>
            <a:ext cx="178560" cy="48960"/>
          </a:xfrm>
          <a:custGeom>
            <a:rect b="b" l="l" r="r" t="t"/>
            <a:pathLst>
              <a:path extrusionOk="0" h="3062" w="10242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79"/>
          <p:cNvSpPr/>
          <p:nvPr/>
        </p:nvSpPr>
        <p:spPr>
          <a:xfrm>
            <a:off x="2622960" y="3327480"/>
            <a:ext cx="171360" cy="48600"/>
          </a:xfrm>
          <a:custGeom>
            <a:rect b="b" l="l" r="r" t="t"/>
            <a:pathLst>
              <a:path extrusionOk="0" h="3038" w="9833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79"/>
          <p:cNvSpPr/>
          <p:nvPr/>
        </p:nvSpPr>
        <p:spPr>
          <a:xfrm>
            <a:off x="2824200" y="3327480"/>
            <a:ext cx="166680" cy="48600"/>
          </a:xfrm>
          <a:custGeom>
            <a:rect b="b" l="l" r="r" t="t"/>
            <a:pathLst>
              <a:path extrusionOk="0" h="3038" w="9568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79"/>
          <p:cNvSpPr/>
          <p:nvPr/>
        </p:nvSpPr>
        <p:spPr>
          <a:xfrm>
            <a:off x="3022560" y="3327480"/>
            <a:ext cx="169920" cy="48960"/>
          </a:xfrm>
          <a:custGeom>
            <a:rect b="b" l="l" r="r" t="t"/>
            <a:pathLst>
              <a:path extrusionOk="0" h="3062" w="9761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79"/>
          <p:cNvSpPr/>
          <p:nvPr/>
        </p:nvSpPr>
        <p:spPr>
          <a:xfrm>
            <a:off x="3216600" y="3328200"/>
            <a:ext cx="177480" cy="48600"/>
          </a:xfrm>
          <a:custGeom>
            <a:rect b="b" l="l" r="r" t="t"/>
            <a:pathLst>
              <a:path extrusionOk="0" h="3037" w="1017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79"/>
          <p:cNvSpPr/>
          <p:nvPr/>
        </p:nvSpPr>
        <p:spPr>
          <a:xfrm>
            <a:off x="3411000" y="3328200"/>
            <a:ext cx="184680" cy="48600"/>
          </a:xfrm>
          <a:custGeom>
            <a:rect b="b" l="l" r="r" t="t"/>
            <a:pathLst>
              <a:path extrusionOk="0" h="3037" w="1058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79"/>
          <p:cNvSpPr/>
          <p:nvPr/>
        </p:nvSpPr>
        <p:spPr>
          <a:xfrm>
            <a:off x="3605040" y="3328560"/>
            <a:ext cx="192240" cy="48600"/>
          </a:xfrm>
          <a:custGeom>
            <a:rect b="b" l="l" r="r" t="t"/>
            <a:pathLst>
              <a:path extrusionOk="0" h="3040" w="10983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79"/>
          <p:cNvSpPr/>
          <p:nvPr/>
        </p:nvSpPr>
        <p:spPr>
          <a:xfrm>
            <a:off x="3799080" y="3328560"/>
            <a:ext cx="199440" cy="48600"/>
          </a:xfrm>
          <a:custGeom>
            <a:rect b="b" l="l" r="r" t="t"/>
            <a:pathLst>
              <a:path extrusionOk="0" h="3037" w="1140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79"/>
          <p:cNvSpPr/>
          <p:nvPr/>
        </p:nvSpPr>
        <p:spPr>
          <a:xfrm>
            <a:off x="3993480" y="3328560"/>
            <a:ext cx="206640" cy="48960"/>
          </a:xfrm>
          <a:custGeom>
            <a:rect b="b" l="l" r="r" t="t"/>
            <a:pathLst>
              <a:path extrusionOk="0" h="3061" w="11785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79"/>
          <p:cNvSpPr/>
          <p:nvPr/>
        </p:nvSpPr>
        <p:spPr>
          <a:xfrm>
            <a:off x="4188240" y="3328920"/>
            <a:ext cx="214200" cy="48600"/>
          </a:xfrm>
          <a:custGeom>
            <a:rect b="b" l="l" r="r" t="t"/>
            <a:pathLst>
              <a:path extrusionOk="0" h="3037" w="12218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79"/>
          <p:cNvSpPr/>
          <p:nvPr/>
        </p:nvSpPr>
        <p:spPr>
          <a:xfrm>
            <a:off x="1344960" y="3390840"/>
            <a:ext cx="541080" cy="48600"/>
          </a:xfrm>
          <a:custGeom>
            <a:rect b="b" l="l" r="r" t="t"/>
            <a:pathLst>
              <a:path extrusionOk="0" h="3037" w="30316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79"/>
          <p:cNvSpPr/>
          <p:nvPr/>
        </p:nvSpPr>
        <p:spPr>
          <a:xfrm>
            <a:off x="1884600" y="3390840"/>
            <a:ext cx="204480" cy="48960"/>
          </a:xfrm>
          <a:custGeom>
            <a:rect b="b" l="l" r="r" t="t"/>
            <a:pathLst>
              <a:path extrusionOk="0" h="3061" w="11665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79"/>
          <p:cNvSpPr/>
          <p:nvPr/>
        </p:nvSpPr>
        <p:spPr>
          <a:xfrm>
            <a:off x="2096280" y="3391200"/>
            <a:ext cx="196920" cy="48600"/>
          </a:xfrm>
          <a:custGeom>
            <a:rect b="b" l="l" r="r" t="t"/>
            <a:pathLst>
              <a:path extrusionOk="0" h="3037" w="11255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79"/>
          <p:cNvSpPr/>
          <p:nvPr/>
        </p:nvSpPr>
        <p:spPr>
          <a:xfrm>
            <a:off x="2307240" y="3391200"/>
            <a:ext cx="189720" cy="48600"/>
          </a:xfrm>
          <a:custGeom>
            <a:rect b="b" l="l" r="r" t="t"/>
            <a:pathLst>
              <a:path extrusionOk="0" h="3037" w="10845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79"/>
          <p:cNvSpPr/>
          <p:nvPr/>
        </p:nvSpPr>
        <p:spPr>
          <a:xfrm>
            <a:off x="2518200" y="3391560"/>
            <a:ext cx="182160" cy="48600"/>
          </a:xfrm>
          <a:custGeom>
            <a:rect b="b" l="l" r="r" t="t"/>
            <a:pathLst>
              <a:path extrusionOk="0" h="3037" w="10435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79"/>
          <p:cNvSpPr/>
          <p:nvPr/>
        </p:nvSpPr>
        <p:spPr>
          <a:xfrm>
            <a:off x="2729160" y="3391560"/>
            <a:ext cx="174960" cy="48600"/>
          </a:xfrm>
          <a:custGeom>
            <a:rect b="b" l="l" r="r" t="t"/>
            <a:pathLst>
              <a:path extrusionOk="0" h="3037" w="10026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79"/>
          <p:cNvSpPr/>
          <p:nvPr/>
        </p:nvSpPr>
        <p:spPr>
          <a:xfrm>
            <a:off x="2939400" y="3391560"/>
            <a:ext cx="174960" cy="48960"/>
          </a:xfrm>
          <a:custGeom>
            <a:rect b="b" l="l" r="r" t="t"/>
            <a:pathLst>
              <a:path extrusionOk="0" h="3061" w="10026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79"/>
          <p:cNvSpPr/>
          <p:nvPr/>
        </p:nvSpPr>
        <p:spPr>
          <a:xfrm>
            <a:off x="3143160" y="3391920"/>
            <a:ext cx="182160" cy="48600"/>
          </a:xfrm>
          <a:custGeom>
            <a:rect b="b" l="l" r="r" t="t"/>
            <a:pathLst>
              <a:path extrusionOk="0" h="3037" w="10435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79"/>
          <p:cNvSpPr/>
          <p:nvPr/>
        </p:nvSpPr>
        <p:spPr>
          <a:xfrm>
            <a:off x="3346560" y="3391920"/>
            <a:ext cx="189720" cy="48600"/>
          </a:xfrm>
          <a:custGeom>
            <a:rect b="b" l="l" r="r" t="t"/>
            <a:pathLst>
              <a:path extrusionOk="0" h="3037" w="10845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79"/>
          <p:cNvSpPr/>
          <p:nvPr/>
        </p:nvSpPr>
        <p:spPr>
          <a:xfrm>
            <a:off x="3549960" y="3391920"/>
            <a:ext cx="196920" cy="48960"/>
          </a:xfrm>
          <a:custGeom>
            <a:rect b="b" l="l" r="r" t="t"/>
            <a:pathLst>
              <a:path extrusionOk="0" h="3061" w="11255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79"/>
          <p:cNvSpPr/>
          <p:nvPr/>
        </p:nvSpPr>
        <p:spPr>
          <a:xfrm>
            <a:off x="3753360" y="3392280"/>
            <a:ext cx="204480" cy="48600"/>
          </a:xfrm>
          <a:custGeom>
            <a:rect b="b" l="l" r="r" t="t"/>
            <a:pathLst>
              <a:path extrusionOk="0" h="3037" w="11664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79"/>
          <p:cNvSpPr/>
          <p:nvPr/>
        </p:nvSpPr>
        <p:spPr>
          <a:xfrm>
            <a:off x="3957120" y="3392280"/>
            <a:ext cx="211680" cy="48600"/>
          </a:xfrm>
          <a:custGeom>
            <a:rect b="b" l="l" r="r" t="t"/>
            <a:pathLst>
              <a:path extrusionOk="0" h="3037" w="12074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79"/>
          <p:cNvSpPr/>
          <p:nvPr/>
        </p:nvSpPr>
        <p:spPr>
          <a:xfrm>
            <a:off x="4161240" y="3392280"/>
            <a:ext cx="309600" cy="48960"/>
          </a:xfrm>
          <a:custGeom>
            <a:rect b="b" l="l" r="r" t="t"/>
            <a:pathLst>
              <a:path extrusionOk="0" h="3061" w="17496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79"/>
          <p:cNvSpPr/>
          <p:nvPr/>
        </p:nvSpPr>
        <p:spPr>
          <a:xfrm>
            <a:off x="684360" y="3741840"/>
            <a:ext cx="4448520" cy="29160"/>
          </a:xfrm>
          <a:custGeom>
            <a:rect b="b" l="l" r="r" t="t"/>
            <a:pathLst>
              <a:path extrusionOk="0" h="1953" w="246857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79"/>
          <p:cNvSpPr/>
          <p:nvPr/>
        </p:nvSpPr>
        <p:spPr>
          <a:xfrm>
            <a:off x="1470600" y="1162080"/>
            <a:ext cx="2931120" cy="1890720"/>
          </a:xfrm>
          <a:custGeom>
            <a:rect b="b" l="l" r="r" t="t"/>
            <a:pathLst>
              <a:path extrusionOk="0" h="105115" w="162781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7"/>
          <p:cNvSpPr/>
          <p:nvPr/>
        </p:nvSpPr>
        <p:spPr>
          <a:xfrm>
            <a:off x="4048925" y="-90225"/>
            <a:ext cx="44805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Conceptual Metaphor Theory (CMT) </a:t>
            </a:r>
            <a:r>
              <a:rPr b="1" lang="en-US">
                <a:solidFill>
                  <a:srgbClr val="FFFFFF"/>
                </a:solidFill>
              </a:rPr>
              <a:t>-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Lakoff and Johnson - Metaphor: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 just property of language, but cognitive mechanism;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knowledge projection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6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26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60" y="320760"/>
            <a:ext cx="3868560" cy="15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7"/>
          <p:cNvSpPr/>
          <p:nvPr/>
        </p:nvSpPr>
        <p:spPr>
          <a:xfrm>
            <a:off x="180360" y="2028600"/>
            <a:ext cx="2290320" cy="451080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Metaphor Detection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7"/>
          <p:cNvSpPr/>
          <p:nvPr/>
        </p:nvSpPr>
        <p:spPr>
          <a:xfrm>
            <a:off x="3426480" y="2028600"/>
            <a:ext cx="2290320" cy="45108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Metaphor Classification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7"/>
          <p:cNvSpPr/>
          <p:nvPr/>
        </p:nvSpPr>
        <p:spPr>
          <a:xfrm>
            <a:off x="6533640" y="2028600"/>
            <a:ext cx="2290320" cy="451080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Procedures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7"/>
          <p:cNvSpPr/>
          <p:nvPr/>
        </p:nvSpPr>
        <p:spPr>
          <a:xfrm>
            <a:off x="180360" y="2480040"/>
            <a:ext cx="2290320" cy="1809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single sentence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discourse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7"/>
          <p:cNvSpPr/>
          <p:nvPr/>
        </p:nvSpPr>
        <p:spPr>
          <a:xfrm>
            <a:off x="6533643" y="2536890"/>
            <a:ext cx="22902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contrast between a word’s contextual and literal meanings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contrast between a target word and its 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67"/>
          <p:cNvSpPr/>
          <p:nvPr/>
        </p:nvSpPr>
        <p:spPr>
          <a:xfrm>
            <a:off x="6533640" y="2480050"/>
            <a:ext cx="2290200" cy="18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219480"/>
            <a:ext cx="3362400" cy="17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67"/>
          <p:cNvSpPr/>
          <p:nvPr/>
        </p:nvSpPr>
        <p:spPr>
          <a:xfrm>
            <a:off x="4048920" y="1266190"/>
            <a:ext cx="448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FFFFFF"/>
                </a:solidFill>
              </a:rPr>
              <a:t>Link between m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etaphors and language evolution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7"/>
          <p:cNvSpPr/>
          <p:nvPr/>
        </p:nvSpPr>
        <p:spPr>
          <a:xfrm>
            <a:off x="3426900" y="2646350"/>
            <a:ext cx="22902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FFFFFF"/>
                </a:solidFill>
              </a:rPr>
              <a:t>Goal → identify all metaphorical words inside a sentence</a:t>
            </a:r>
            <a:endParaRPr b="1" i="0" sz="1400" u="none" cap="none" strike="noStrike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8"/>
          <p:cNvSpPr/>
          <p:nvPr/>
        </p:nvSpPr>
        <p:spPr>
          <a:xfrm>
            <a:off x="1934285" y="1105173"/>
            <a:ext cx="2623200" cy="518400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INTUITION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8"/>
          <p:cNvSpPr/>
          <p:nvPr/>
        </p:nvSpPr>
        <p:spPr>
          <a:xfrm>
            <a:off x="1934277" y="2065985"/>
            <a:ext cx="2623200" cy="51840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CORE MEANINGS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68"/>
          <p:cNvPicPr preferRelativeResize="0"/>
          <p:nvPr/>
        </p:nvPicPr>
        <p:blipFill rotWithShape="1">
          <a:blip r:embed="rId3">
            <a:alphaModFix/>
          </a:blip>
          <a:srcRect b="0" l="61162" r="15086" t="0"/>
          <a:stretch/>
        </p:blipFill>
        <p:spPr>
          <a:xfrm>
            <a:off x="0" y="0"/>
            <a:ext cx="1816920" cy="5137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68"/>
          <p:cNvGrpSpPr/>
          <p:nvPr/>
        </p:nvGrpSpPr>
        <p:grpSpPr>
          <a:xfrm>
            <a:off x="1223280" y="4553280"/>
            <a:ext cx="1009080" cy="318960"/>
            <a:chOff x="1223280" y="4553280"/>
            <a:chExt cx="1009080" cy="318960"/>
          </a:xfrm>
        </p:grpSpPr>
        <p:sp>
          <p:nvSpPr>
            <p:cNvPr id="342" name="Google Shape;342;p68"/>
            <p:cNvSpPr/>
            <p:nvPr/>
          </p:nvSpPr>
          <p:spPr>
            <a:xfrm>
              <a:off x="2004120" y="4553280"/>
              <a:ext cx="227880" cy="69480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43" name="Google Shape;343;p68"/>
            <p:cNvSpPr/>
            <p:nvPr/>
          </p:nvSpPr>
          <p:spPr>
            <a:xfrm>
              <a:off x="1461240" y="4553280"/>
              <a:ext cx="434880" cy="69480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44" name="Google Shape;344;p68"/>
            <p:cNvSpPr/>
            <p:nvPr/>
          </p:nvSpPr>
          <p:spPr>
            <a:xfrm>
              <a:off x="1223280" y="4678200"/>
              <a:ext cx="468720" cy="69480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45" name="Google Shape;345;p68"/>
            <p:cNvSpPr/>
            <p:nvPr/>
          </p:nvSpPr>
          <p:spPr>
            <a:xfrm>
              <a:off x="1784880" y="4678200"/>
              <a:ext cx="447120" cy="69480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46" name="Google Shape;346;p68"/>
            <p:cNvSpPr/>
            <p:nvPr/>
          </p:nvSpPr>
          <p:spPr>
            <a:xfrm>
              <a:off x="1603440" y="4803120"/>
              <a:ext cx="628920" cy="69120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47" name="Google Shape;347;p68"/>
          <p:cNvSpPr/>
          <p:nvPr/>
        </p:nvSpPr>
        <p:spPr>
          <a:xfrm>
            <a:off x="2059568" y="172900"/>
            <a:ext cx="65820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r>
              <a:rPr b="1" lang="en-US" sz="3000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WORD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8"/>
          <p:cNvSpPr/>
          <p:nvPr/>
        </p:nvSpPr>
        <p:spPr>
          <a:xfrm flipH="1" rot="10800000">
            <a:off x="4783752" y="1298637"/>
            <a:ext cx="1133622" cy="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49" name="Google Shape;349;p68"/>
          <p:cNvSpPr/>
          <p:nvPr/>
        </p:nvSpPr>
        <p:spPr>
          <a:xfrm flipH="1" rot="10800000">
            <a:off x="4773657" y="2320325"/>
            <a:ext cx="1153818" cy="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50" name="Google Shape;350;p68"/>
          <p:cNvSpPr/>
          <p:nvPr/>
        </p:nvSpPr>
        <p:spPr>
          <a:xfrm>
            <a:off x="5969950" y="1016088"/>
            <a:ext cx="30276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>
                <a:solidFill>
                  <a:srgbClr val="FFFFFF"/>
                </a:solidFill>
              </a:rPr>
              <a:t>Vector representations computed with different models on different corpora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8"/>
          <p:cNvSpPr/>
          <p:nvPr/>
        </p:nvSpPr>
        <p:spPr>
          <a:xfrm>
            <a:off x="1934285" y="3027223"/>
            <a:ext cx="2623200" cy="518400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CONTEXTUAL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8"/>
          <p:cNvSpPr/>
          <p:nvPr/>
        </p:nvSpPr>
        <p:spPr>
          <a:xfrm>
            <a:off x="2133975" y="3924200"/>
            <a:ext cx="64332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>
                <a:solidFill>
                  <a:srgbClr val="FFFFFF"/>
                </a:solidFill>
              </a:rPr>
              <a:t>Words’ core meanings change over time → depend on corpus and time</a:t>
            </a:r>
            <a:endParaRPr b="1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>
                <a:solidFill>
                  <a:srgbClr val="FFFFFF"/>
                </a:solidFill>
              </a:rPr>
              <a:t>Specific words’ meanings can be learned using specific temporal slices</a:t>
            </a:r>
            <a:endParaRPr b="1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8"/>
          <p:cNvSpPr/>
          <p:nvPr/>
        </p:nvSpPr>
        <p:spPr>
          <a:xfrm>
            <a:off x="5969950" y="2141113"/>
            <a:ext cx="30276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>
                <a:solidFill>
                  <a:srgbClr val="FFFFFF"/>
                </a:solidFill>
              </a:rPr>
              <a:t>GloVe &amp; Word2Vec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68"/>
          <p:cNvSpPr/>
          <p:nvPr/>
        </p:nvSpPr>
        <p:spPr>
          <a:xfrm flipH="1" rot="10800000">
            <a:off x="4816120" y="3281575"/>
            <a:ext cx="1153818" cy="97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55" name="Google Shape;355;p68"/>
          <p:cNvSpPr/>
          <p:nvPr/>
        </p:nvSpPr>
        <p:spPr>
          <a:xfrm>
            <a:off x="5969950" y="3102363"/>
            <a:ext cx="30276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>
                <a:solidFill>
                  <a:srgbClr val="FFFFFF"/>
                </a:solidFill>
              </a:rPr>
              <a:t>BERT &amp; ELMO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9"/>
          <p:cNvSpPr/>
          <p:nvPr/>
        </p:nvSpPr>
        <p:spPr>
          <a:xfrm>
            <a:off x="0" y="1800360"/>
            <a:ext cx="3498120" cy="1542240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9"/>
          <p:cNvSpPr/>
          <p:nvPr/>
        </p:nvSpPr>
        <p:spPr>
          <a:xfrm>
            <a:off x="870840" y="3117600"/>
            <a:ext cx="2429640" cy="43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69"/>
          <p:cNvSpPr/>
          <p:nvPr/>
        </p:nvSpPr>
        <p:spPr>
          <a:xfrm>
            <a:off x="4846320" y="2123280"/>
            <a:ext cx="2691360" cy="1542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69"/>
          <p:cNvSpPr/>
          <p:nvPr/>
        </p:nvSpPr>
        <p:spPr>
          <a:xfrm>
            <a:off x="3661655" y="1695155"/>
            <a:ext cx="5262600" cy="17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1" lang="en-US">
                <a:solidFill>
                  <a:srgbClr val="FFFFFF"/>
                </a:solidFill>
              </a:rPr>
              <a:t>E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xplorative analysis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FFFFFF"/>
                </a:solidFill>
              </a:rPr>
              <a:t>based on 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word embeddings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Quantitative analysis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FFFFFF"/>
                </a:solidFill>
              </a:rPr>
              <a:t>→ </a:t>
            </a:r>
            <a:r>
              <a:rPr b="1" lang="en-US">
                <a:solidFill>
                  <a:srgbClr val="FFFFFF"/>
                </a:solidFill>
              </a:rPr>
              <a:t>impact of embeddings on metaphor detection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Qualitative analysis</a:t>
            </a:r>
            <a:r>
              <a:rPr b="1" lang="en-US">
                <a:solidFill>
                  <a:srgbClr val="FFFFFF"/>
                </a:solidFill>
              </a:rPr>
              <a:t> → 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lang="en-US">
                <a:solidFill>
                  <a:srgbClr val="FFFFFF"/>
                </a:solidFill>
              </a:rPr>
              <a:t>odel’s predictions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1" lang="en-US">
                <a:solidFill>
                  <a:srgbClr val="FFFFFF"/>
                </a:solidFill>
              </a:rPr>
              <a:t>N</a:t>
            </a: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ew hypotheses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improve metaphor detection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69"/>
          <p:cNvSpPr/>
          <p:nvPr/>
        </p:nvSpPr>
        <p:spPr>
          <a:xfrm>
            <a:off x="5339880" y="3097440"/>
            <a:ext cx="2692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69"/>
          <p:cNvSpPr/>
          <p:nvPr/>
        </p:nvSpPr>
        <p:spPr>
          <a:xfrm>
            <a:off x="5339880" y="3382200"/>
            <a:ext cx="2692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9"/>
          <p:cNvSpPr/>
          <p:nvPr/>
        </p:nvSpPr>
        <p:spPr>
          <a:xfrm>
            <a:off x="5339880" y="4238280"/>
            <a:ext cx="26928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69"/>
          <p:cNvSpPr/>
          <p:nvPr/>
        </p:nvSpPr>
        <p:spPr>
          <a:xfrm>
            <a:off x="-1080" y="2450880"/>
            <a:ext cx="1778760" cy="18252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8" name="Google Shape;368;p69"/>
          <p:cNvSpPr/>
          <p:nvPr/>
        </p:nvSpPr>
        <p:spPr>
          <a:xfrm>
            <a:off x="870840" y="2180520"/>
            <a:ext cx="2429640" cy="67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1B1464"/>
                </a:solidFill>
                <a:latin typeface="Overpass Mono"/>
                <a:ea typeface="Overpass Mono"/>
                <a:cs typeface="Overpass Mono"/>
                <a:sym typeface="Overpass Mono"/>
              </a:rPr>
              <a:t>THESIS OBJECTIVES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69"/>
          <p:cNvSpPr/>
          <p:nvPr/>
        </p:nvSpPr>
        <p:spPr>
          <a:xfrm flipH="1">
            <a:off x="1158840" y="3815640"/>
            <a:ext cx="2332800" cy="127800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</p:sp>
      <p:sp>
        <p:nvSpPr>
          <p:cNvPr id="370" name="Google Shape;370;p69"/>
          <p:cNvSpPr/>
          <p:nvPr/>
        </p:nvSpPr>
        <p:spPr>
          <a:xfrm flipH="1">
            <a:off x="-1080" y="3815640"/>
            <a:ext cx="1153800" cy="127800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</p:sp>
      <p:sp>
        <p:nvSpPr>
          <p:cNvPr id="371" name="Google Shape;371;p69"/>
          <p:cNvSpPr/>
          <p:nvPr/>
        </p:nvSpPr>
        <p:spPr>
          <a:xfrm flipH="1">
            <a:off x="1192320" y="4037400"/>
            <a:ext cx="1704600" cy="127800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</p:sp>
      <p:sp>
        <p:nvSpPr>
          <p:cNvPr id="372" name="Google Shape;372;p69"/>
          <p:cNvSpPr/>
          <p:nvPr/>
        </p:nvSpPr>
        <p:spPr>
          <a:xfrm flipH="1">
            <a:off x="1192320" y="4037400"/>
            <a:ext cx="491040" cy="127800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</p:sp>
      <p:sp>
        <p:nvSpPr>
          <p:cNvPr id="373" name="Google Shape;373;p69"/>
          <p:cNvSpPr/>
          <p:nvPr/>
        </p:nvSpPr>
        <p:spPr>
          <a:xfrm flipH="1">
            <a:off x="-1080" y="4037400"/>
            <a:ext cx="573840" cy="127800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</p:sp>
      <p:sp>
        <p:nvSpPr>
          <p:cNvPr id="374" name="Google Shape;374;p69"/>
          <p:cNvSpPr/>
          <p:nvPr/>
        </p:nvSpPr>
        <p:spPr>
          <a:xfrm flipH="1">
            <a:off x="927360" y="4037400"/>
            <a:ext cx="127800" cy="127800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</p:sp>
      <p:sp>
        <p:nvSpPr>
          <p:cNvPr id="375" name="Google Shape;375;p69"/>
          <p:cNvSpPr/>
          <p:nvPr/>
        </p:nvSpPr>
        <p:spPr>
          <a:xfrm flipH="1">
            <a:off x="714240" y="4037400"/>
            <a:ext cx="127800" cy="127800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</p:sp>
      <p:sp>
        <p:nvSpPr>
          <p:cNvPr id="376" name="Google Shape;376;p69"/>
          <p:cNvSpPr/>
          <p:nvPr/>
        </p:nvSpPr>
        <p:spPr>
          <a:xfrm flipH="1">
            <a:off x="-1080" y="4259160"/>
            <a:ext cx="127800" cy="127800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</p:sp>
      <p:sp>
        <p:nvSpPr>
          <p:cNvPr id="377" name="Google Shape;377;p69"/>
          <p:cNvSpPr/>
          <p:nvPr/>
        </p:nvSpPr>
        <p:spPr>
          <a:xfrm flipH="1">
            <a:off x="240480" y="4259160"/>
            <a:ext cx="1361160" cy="127800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</p:sp>
      <p:cxnSp>
        <p:nvCxnSpPr>
          <p:cNvPr id="378" name="Google Shape;378;p69"/>
          <p:cNvCxnSpPr/>
          <p:nvPr/>
        </p:nvCxnSpPr>
        <p:spPr>
          <a:xfrm flipH="1" rot="10800000">
            <a:off x="33370200" y="22753741"/>
            <a:ext cx="1873500" cy="1320900"/>
          </a:xfrm>
          <a:prstGeom prst="bentConnector3">
            <a:avLst>
              <a:gd fmla="val 49998" name="adj1"/>
            </a:avLst>
          </a:prstGeom>
          <a:noFill/>
          <a:ln cap="flat" cmpd="sng" w="28425">
            <a:solidFill>
              <a:srgbClr val="FFFFFF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79" name="Google Shape;379;p69"/>
          <p:cNvCxnSpPr/>
          <p:nvPr/>
        </p:nvCxnSpPr>
        <p:spPr>
          <a:xfrm flipH="1" rot="10800000">
            <a:off x="33370200" y="9480300"/>
            <a:ext cx="1873500" cy="435900"/>
          </a:xfrm>
          <a:prstGeom prst="bentConnector3">
            <a:avLst>
              <a:gd fmla="val 49998" name="adj1"/>
            </a:avLst>
          </a:prstGeom>
          <a:noFill/>
          <a:ln cap="flat" cmpd="sng" w="28425">
            <a:solidFill>
              <a:srgbClr val="FFFFFF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380" name="Google Shape;380;p69"/>
          <p:cNvSpPr/>
          <p:nvPr/>
        </p:nvSpPr>
        <p:spPr>
          <a:xfrm>
            <a:off x="5019120" y="2863800"/>
            <a:ext cx="176760" cy="411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9"/>
          <p:cNvSpPr/>
          <p:nvPr/>
        </p:nvSpPr>
        <p:spPr>
          <a:xfrm>
            <a:off x="1280880" y="288360"/>
            <a:ext cx="6581880" cy="6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 OVERVIEW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0"/>
          <p:cNvSpPr/>
          <p:nvPr/>
        </p:nvSpPr>
        <p:spPr>
          <a:xfrm>
            <a:off x="-360" y="2543040"/>
            <a:ext cx="9137880" cy="665280"/>
          </a:xfrm>
          <a:custGeom>
            <a:rect b="b" l="l" r="r" t="t"/>
            <a:pathLst>
              <a:path extrusionOk="0" h="20980" w="28575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</p:sp>
      <p:sp>
        <p:nvSpPr>
          <p:cNvPr id="387" name="Google Shape;387;p70"/>
          <p:cNvSpPr/>
          <p:nvPr/>
        </p:nvSpPr>
        <p:spPr>
          <a:xfrm>
            <a:off x="6334200" y="2543040"/>
            <a:ext cx="1756080" cy="665280"/>
          </a:xfrm>
          <a:custGeom>
            <a:rect b="b" l="l" r="r" t="t"/>
            <a:pathLst>
              <a:path extrusionOk="0" h="20980" w="55067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</p:sp>
      <p:sp>
        <p:nvSpPr>
          <p:cNvPr id="388" name="Google Shape;388;p70"/>
          <p:cNvSpPr/>
          <p:nvPr/>
        </p:nvSpPr>
        <p:spPr>
          <a:xfrm>
            <a:off x="4572000" y="2543040"/>
            <a:ext cx="1865880" cy="665280"/>
          </a:xfrm>
          <a:custGeom>
            <a:rect b="b" l="l" r="r" t="t"/>
            <a:pathLst>
              <a:path extrusionOk="0" h="20980" w="58496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</p:sp>
      <p:sp>
        <p:nvSpPr>
          <p:cNvPr id="389" name="Google Shape;389;p70"/>
          <p:cNvSpPr/>
          <p:nvPr/>
        </p:nvSpPr>
        <p:spPr>
          <a:xfrm>
            <a:off x="2809800" y="2543040"/>
            <a:ext cx="1865880" cy="665280"/>
          </a:xfrm>
          <a:custGeom>
            <a:rect b="b" l="l" r="r" t="t"/>
            <a:pathLst>
              <a:path extrusionOk="0" h="20980" w="58496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rgbClr val="00FFC5"/>
          </a:solidFill>
          <a:ln>
            <a:noFill/>
          </a:ln>
        </p:spPr>
      </p:sp>
      <p:sp>
        <p:nvSpPr>
          <p:cNvPr id="390" name="Google Shape;390;p70"/>
          <p:cNvSpPr/>
          <p:nvPr/>
        </p:nvSpPr>
        <p:spPr>
          <a:xfrm>
            <a:off x="1047600" y="2543040"/>
            <a:ext cx="1865880" cy="665280"/>
          </a:xfrm>
          <a:custGeom>
            <a:rect b="b" l="l" r="r" t="t"/>
            <a:pathLst>
              <a:path extrusionOk="0" h="20980" w="58496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</p:sp>
      <p:sp>
        <p:nvSpPr>
          <p:cNvPr id="391" name="Google Shape;391;p70"/>
          <p:cNvSpPr/>
          <p:nvPr/>
        </p:nvSpPr>
        <p:spPr>
          <a:xfrm>
            <a:off x="-360" y="2700000"/>
            <a:ext cx="9137880" cy="351360"/>
          </a:xfrm>
          <a:custGeom>
            <a:rect b="b" l="l" r="r" t="t"/>
            <a:pathLst>
              <a:path extrusionOk="0" h="11169" w="28575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490"/>
            </a:srgbClr>
          </a:solidFill>
          <a:ln>
            <a:noFill/>
          </a:ln>
        </p:spPr>
      </p:sp>
      <p:sp>
        <p:nvSpPr>
          <p:cNvPr id="392" name="Google Shape;392;p70"/>
          <p:cNvSpPr/>
          <p:nvPr/>
        </p:nvSpPr>
        <p:spPr>
          <a:xfrm flipH="1">
            <a:off x="3427325" y="3599650"/>
            <a:ext cx="36132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FFFFFF"/>
                </a:solidFill>
              </a:rPr>
              <a:t>Word2Vec - CoHa (word + lemma)</a:t>
            </a:r>
            <a:endParaRPr b="1">
              <a:solidFill>
                <a:srgbClr val="FFFFFF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FFFFFF"/>
                </a:solidFill>
              </a:rPr>
              <a:t>Word2Vec - Wikipedia</a:t>
            </a:r>
            <a:endParaRPr b="1">
              <a:solidFill>
                <a:srgbClr val="FFFFFF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FFFFFF"/>
                </a:solidFill>
              </a:rPr>
              <a:t>GloVe</a:t>
            </a:r>
            <a:endParaRPr b="1">
              <a:solidFill>
                <a:srgbClr val="FFFFFF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FFFFFF"/>
                </a:solidFill>
              </a:rPr>
              <a:t>ELMO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93" name="Google Shape;393;p70"/>
          <p:cNvSpPr/>
          <p:nvPr/>
        </p:nvSpPr>
        <p:spPr>
          <a:xfrm flipH="1">
            <a:off x="7040520" y="3612600"/>
            <a:ext cx="210852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70"/>
          <p:cNvSpPr/>
          <p:nvPr/>
        </p:nvSpPr>
        <p:spPr>
          <a:xfrm flipH="1">
            <a:off x="2633760" y="1608840"/>
            <a:ext cx="2106360" cy="35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70"/>
          <p:cNvSpPr/>
          <p:nvPr/>
        </p:nvSpPr>
        <p:spPr>
          <a:xfrm flipH="1">
            <a:off x="2632680" y="1012320"/>
            <a:ext cx="2108520" cy="506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70"/>
          <p:cNvSpPr/>
          <p:nvPr/>
        </p:nvSpPr>
        <p:spPr>
          <a:xfrm flipH="1">
            <a:off x="869400" y="3510000"/>
            <a:ext cx="2106360" cy="35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LSTMs – RNN HG (MIP) and RNN MHCA (SPV) [Gao &amp; al.2019]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70"/>
          <p:cNvSpPr/>
          <p:nvPr/>
        </p:nvSpPr>
        <p:spPr>
          <a:xfrm flipH="1">
            <a:off x="866880" y="3949560"/>
            <a:ext cx="210852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70"/>
          <p:cNvSpPr/>
          <p:nvPr/>
        </p:nvSpPr>
        <p:spPr>
          <a:xfrm flipH="1">
            <a:off x="6154200" y="1881720"/>
            <a:ext cx="2106360" cy="35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70"/>
          <p:cNvSpPr/>
          <p:nvPr/>
        </p:nvSpPr>
        <p:spPr>
          <a:xfrm flipH="1">
            <a:off x="6509460" y="1234125"/>
            <a:ext cx="2187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0000" spcFirstLastPara="1" rIns="90000" wrap="square" tIns="0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FFFFFF"/>
                </a:solidFill>
              </a:rPr>
              <a:t>1900 - 2000</a:t>
            </a:r>
            <a:endParaRPr b="1">
              <a:solidFill>
                <a:srgbClr val="FFFFFF"/>
              </a:solidFill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Procrustes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CADE - Compass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70"/>
          <p:cNvSpPr/>
          <p:nvPr/>
        </p:nvSpPr>
        <p:spPr>
          <a:xfrm>
            <a:off x="1280880" y="0"/>
            <a:ext cx="6581880" cy="6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 METHODOLOGY - INTRO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70"/>
          <p:cNvSpPr/>
          <p:nvPr/>
        </p:nvSpPr>
        <p:spPr>
          <a:xfrm flipH="1">
            <a:off x="1144080" y="2548800"/>
            <a:ext cx="1554480" cy="469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Metaphor Detection Models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70"/>
          <p:cNvSpPr/>
          <p:nvPr/>
        </p:nvSpPr>
        <p:spPr>
          <a:xfrm flipH="1">
            <a:off x="2908440" y="2667600"/>
            <a:ext cx="1554480" cy="350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1B1464"/>
                </a:solidFill>
                <a:latin typeface="Arial"/>
                <a:ea typeface="Arial"/>
                <a:cs typeface="Arial"/>
                <a:sym typeface="Arial"/>
              </a:rPr>
              <a:t>Datasets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70"/>
          <p:cNvSpPr/>
          <p:nvPr/>
        </p:nvSpPr>
        <p:spPr>
          <a:xfrm flipH="1">
            <a:off x="4669920" y="2548800"/>
            <a:ext cx="1663920" cy="469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Word Embeddings  Model + Corpus</a:t>
            </a: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70"/>
          <p:cNvSpPr/>
          <p:nvPr/>
        </p:nvSpPr>
        <p:spPr>
          <a:xfrm flipH="1">
            <a:off x="6428880" y="2543040"/>
            <a:ext cx="1554480" cy="469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1B1464"/>
                </a:solidFill>
                <a:latin typeface="Arial"/>
                <a:ea typeface="Arial"/>
                <a:cs typeface="Arial"/>
                <a:sym typeface="Arial"/>
              </a:rPr>
              <a:t>Decade + Alignment Model</a:t>
            </a:r>
            <a:endParaRPr b="0" i="0" sz="1300" u="none" cap="none" strike="noStrike">
              <a:solidFill>
                <a:srgbClr val="1B1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70"/>
          <p:cNvSpPr/>
          <p:nvPr/>
        </p:nvSpPr>
        <p:spPr>
          <a:xfrm rot="10800000">
            <a:off x="1914120" y="5858280"/>
            <a:ext cx="360" cy="222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EEECE1"/>
            </a:solidFill>
            <a:prstDash val="solid"/>
            <a:round/>
            <a:headEnd len="med" w="med" type="oval"/>
            <a:tailEnd len="sm" w="sm" type="none"/>
          </a:ln>
        </p:spPr>
      </p:sp>
      <p:sp>
        <p:nvSpPr>
          <p:cNvPr id="406" name="Google Shape;406;p70"/>
          <p:cNvSpPr/>
          <p:nvPr/>
        </p:nvSpPr>
        <p:spPr>
          <a:xfrm rot="10800000">
            <a:off x="5419440" y="5858280"/>
            <a:ext cx="360" cy="222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EEECE1"/>
            </a:solidFill>
            <a:prstDash val="solid"/>
            <a:round/>
            <a:headEnd len="med" w="med" type="oval"/>
            <a:tailEnd len="sm" w="sm" type="none"/>
          </a:ln>
        </p:spPr>
      </p:sp>
      <p:pic>
        <p:nvPicPr>
          <p:cNvPr id="407" name="Google Shape;40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080" y="718920"/>
            <a:ext cx="5306760" cy="152244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0"/>
          <p:cNvSpPr/>
          <p:nvPr/>
        </p:nvSpPr>
        <p:spPr>
          <a:xfrm flipH="1" rot="-10490651">
            <a:off x="3944048" y="2285543"/>
            <a:ext cx="203106" cy="4525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09" name="Google Shape;409;p70"/>
          <p:cNvSpPr/>
          <p:nvPr/>
        </p:nvSpPr>
        <p:spPr>
          <a:xfrm>
            <a:off x="1909080" y="3108240"/>
            <a:ext cx="9360" cy="401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0" name="Google Shape;410;p70"/>
          <p:cNvSpPr/>
          <p:nvPr/>
        </p:nvSpPr>
        <p:spPr>
          <a:xfrm>
            <a:off x="5444640" y="3108240"/>
            <a:ext cx="9360" cy="401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1" name="Google Shape;411;p70"/>
          <p:cNvSpPr/>
          <p:nvPr/>
        </p:nvSpPr>
        <p:spPr>
          <a:xfrm flipH="1" rot="10679500">
            <a:off x="7468081" y="2132529"/>
            <a:ext cx="268113" cy="47111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1"/>
          <p:cNvSpPr/>
          <p:nvPr/>
        </p:nvSpPr>
        <p:spPr>
          <a:xfrm>
            <a:off x="1281067" y="0"/>
            <a:ext cx="65820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 METHODOLOGY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" y="2139120"/>
            <a:ext cx="2367386" cy="212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2120" y="2139120"/>
            <a:ext cx="2261828" cy="29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71"/>
          <p:cNvSpPr/>
          <p:nvPr/>
        </p:nvSpPr>
        <p:spPr>
          <a:xfrm>
            <a:off x="2367720" y="2139120"/>
            <a:ext cx="2261520" cy="518400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B1464"/>
                </a:solidFill>
                <a:latin typeface="Arial"/>
                <a:ea typeface="Arial"/>
                <a:cs typeface="Arial"/>
                <a:sym typeface="Arial"/>
              </a:rPr>
              <a:t>RNN Hidden Glove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71"/>
          <p:cNvSpPr/>
          <p:nvPr/>
        </p:nvSpPr>
        <p:spPr>
          <a:xfrm>
            <a:off x="4715640" y="2139120"/>
            <a:ext cx="2166120" cy="51840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RNN Multi-Head Context Attention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71"/>
          <p:cNvSpPr/>
          <p:nvPr/>
        </p:nvSpPr>
        <p:spPr>
          <a:xfrm flipH="1">
            <a:off x="2444760" y="2745720"/>
            <a:ext cx="2106360" cy="46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MIP procedure: metaphor is classified by contrast between a word’s contextual (hidden state) and literal (GloVe) meanings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71"/>
          <p:cNvSpPr/>
          <p:nvPr/>
        </p:nvSpPr>
        <p:spPr>
          <a:xfrm flipH="1">
            <a:off x="4745160" y="2745720"/>
            <a:ext cx="2106360" cy="46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US" sz="1300">
                <a:solidFill>
                  <a:srgbClr val="FFFFFF"/>
                </a:solidFill>
              </a:rPr>
              <a:t>SPV procedure:</a:t>
            </a:r>
            <a:endParaRPr b="1" sz="13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metaphorical label prediction conditioned on a hidden state of a target word and its attentive context representation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71"/>
          <p:cNvSpPr/>
          <p:nvPr/>
        </p:nvSpPr>
        <p:spPr>
          <a:xfrm>
            <a:off x="2266875" y="718925"/>
            <a:ext cx="4299300" cy="828900"/>
          </a:xfrm>
          <a:prstGeom prst="rect">
            <a:avLst/>
          </a:prstGeom>
          <a:solidFill>
            <a:srgbClr val="00FF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1"/>
          <p:cNvSpPr/>
          <p:nvPr/>
        </p:nvSpPr>
        <p:spPr>
          <a:xfrm flipH="1">
            <a:off x="3252240" y="1841760"/>
            <a:ext cx="1243080" cy="127800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</p:spPr>
      </p:sp>
      <p:sp>
        <p:nvSpPr>
          <p:cNvPr id="425" name="Google Shape;425;p71"/>
          <p:cNvSpPr/>
          <p:nvPr/>
        </p:nvSpPr>
        <p:spPr>
          <a:xfrm>
            <a:off x="2266875" y="802025"/>
            <a:ext cx="42993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rgbClr val="1B1464"/>
                </a:solidFill>
                <a:latin typeface="Arial"/>
                <a:ea typeface="Arial"/>
                <a:cs typeface="Arial"/>
                <a:sym typeface="Arial"/>
              </a:rPr>
              <a:t>RNN HG </a:t>
            </a:r>
            <a:r>
              <a:rPr b="1" lang="en-US" sz="1300">
                <a:solidFill>
                  <a:srgbClr val="1B1464"/>
                </a:solidFill>
              </a:rPr>
              <a:t>&amp;</a:t>
            </a:r>
            <a:r>
              <a:rPr b="1" i="0" lang="en-US" sz="1300" u="none" cap="none" strike="noStrike">
                <a:solidFill>
                  <a:srgbClr val="1B1464"/>
                </a:solidFill>
                <a:latin typeface="Arial"/>
                <a:ea typeface="Arial"/>
                <a:cs typeface="Arial"/>
                <a:sym typeface="Arial"/>
              </a:rPr>
              <a:t> RNN MHCA models </a:t>
            </a:r>
            <a:r>
              <a:rPr b="1" lang="en-US" sz="1300">
                <a:solidFill>
                  <a:srgbClr val="1B1464"/>
                </a:solidFill>
              </a:rPr>
              <a:t>- </a:t>
            </a:r>
            <a:r>
              <a:rPr b="1" i="0" lang="en-US" sz="1300" u="none" cap="none" strike="noStrike">
                <a:solidFill>
                  <a:srgbClr val="1B1464"/>
                </a:solidFill>
                <a:latin typeface="Arial"/>
                <a:ea typeface="Arial"/>
                <a:cs typeface="Arial"/>
                <a:sym typeface="Arial"/>
              </a:rPr>
              <a:t>Rui Mao et al. (2019)</a:t>
            </a:r>
            <a:r>
              <a:rPr b="0" i="0" lang="en-US" sz="1300" u="none" cap="none" strike="noStrike">
                <a:solidFill>
                  <a:srgbClr val="1B146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300" u="none" cap="none" strike="noStrike">
                <a:solidFill>
                  <a:srgbClr val="1B1464"/>
                </a:solidFill>
              </a:rPr>
              <a:t>for Sequential Metaphor Identificat</a:t>
            </a:r>
            <a:r>
              <a:rPr b="1" lang="en-US" sz="1300">
                <a:solidFill>
                  <a:srgbClr val="1B1464"/>
                </a:solidFill>
              </a:rPr>
              <a:t>ion:</a:t>
            </a:r>
            <a:endParaRPr b="1" sz="1300">
              <a:solidFill>
                <a:srgbClr val="1B146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US" sz="1300">
                <a:solidFill>
                  <a:srgbClr val="1B1464"/>
                </a:solidFill>
              </a:rPr>
              <a:t>RNN </a:t>
            </a:r>
            <a:r>
              <a:rPr b="1" i="0" lang="en-US" sz="1300" u="none" cap="none" strike="noStrike">
                <a:solidFill>
                  <a:srgbClr val="1B1464"/>
                </a:solidFill>
                <a:latin typeface="Arial"/>
                <a:ea typeface="Arial"/>
                <a:cs typeface="Arial"/>
                <a:sym typeface="Arial"/>
              </a:rPr>
              <a:t>HG </a:t>
            </a:r>
            <a:r>
              <a:rPr b="1" lang="en-US" sz="1300">
                <a:solidFill>
                  <a:srgbClr val="1B1464"/>
                </a:solidFill>
              </a:rPr>
              <a:t>→ </a:t>
            </a:r>
            <a:r>
              <a:rPr b="1" i="0" lang="en-US" sz="1300" u="none" cap="none" strike="noStrike">
                <a:solidFill>
                  <a:srgbClr val="1B1464"/>
                </a:solidFill>
                <a:latin typeface="Arial"/>
                <a:ea typeface="Arial"/>
                <a:cs typeface="Arial"/>
                <a:sym typeface="Arial"/>
              </a:rPr>
              <a:t>better with Temporal Embeddings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2"/>
          <p:cNvSpPr/>
          <p:nvPr/>
        </p:nvSpPr>
        <p:spPr>
          <a:xfrm>
            <a:off x="1280880" y="-94680"/>
            <a:ext cx="6581880" cy="6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 MOH-X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2"/>
          <p:cNvSpPr/>
          <p:nvPr/>
        </p:nvSpPr>
        <p:spPr>
          <a:xfrm>
            <a:off x="248760" y="2611460"/>
            <a:ext cx="2307900" cy="85530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 clear temporal connotation,</a:t>
            </a:r>
            <a:r>
              <a:rPr b="1" lang="en-US" sz="1100">
                <a:solidFill>
                  <a:srgbClr val="FFFFFF"/>
                </a:solidFill>
              </a:rPr>
              <a:t> </a:t>
            </a: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from wordnet (from 199x and by lexicographers)</a:t>
            </a:r>
            <a:r>
              <a:rPr b="1" lang="en-US" sz="1100">
                <a:solidFill>
                  <a:srgbClr val="FFFFFF"/>
                </a:solidFill>
              </a:rPr>
              <a:t>;</a:t>
            </a:r>
            <a:endParaRPr b="1" sz="11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Recent slices a bit better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6560" y="457200"/>
            <a:ext cx="597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72"/>
          <p:cNvSpPr/>
          <p:nvPr/>
        </p:nvSpPr>
        <p:spPr>
          <a:xfrm>
            <a:off x="248750" y="3986600"/>
            <a:ext cx="2307900" cy="532800"/>
          </a:xfrm>
          <a:prstGeom prst="wedgeRectCallout">
            <a:avLst>
              <a:gd fmla="val 86201" name="adj1"/>
              <a:gd fmla="val 22885" name="adj2"/>
            </a:avLst>
          </a:prstGeom>
          <a:solidFill>
            <a:srgbClr val="00FF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CADE </a:t>
            </a:r>
            <a:r>
              <a:rPr lang="en-US" sz="1100"/>
              <a:t>=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embeddings</a:t>
            </a:r>
            <a:r>
              <a:rPr lang="en-US" sz="1100"/>
              <a:t>;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MOH-X </a:t>
            </a:r>
            <a:r>
              <a:rPr lang="en-US" sz="1100"/>
              <a:t>→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dataset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72"/>
          <p:cNvSpPr/>
          <p:nvPr/>
        </p:nvSpPr>
        <p:spPr>
          <a:xfrm>
            <a:off x="248750" y="1453950"/>
            <a:ext cx="2307900" cy="721200"/>
          </a:xfrm>
          <a:prstGeom prst="wedgeRectCallout">
            <a:avLst>
              <a:gd fmla="val 87495" name="adj1"/>
              <a:gd fmla="val 19767" name="adj2"/>
            </a:avLst>
          </a:prstGeom>
          <a:solidFill>
            <a:srgbClr val="00FF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CoHa Word</a:t>
            </a:r>
            <a:r>
              <a:rPr lang="en-US" sz="1100"/>
              <a:t> → best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SGNS 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slices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generally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than GloVe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Recall </a:t>
            </a:r>
            <a:r>
              <a:rPr lang="en-US" sz="1100"/>
              <a:t>&gt;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2"/>
          <p:cNvSpPr/>
          <p:nvPr/>
        </p:nvSpPr>
        <p:spPr>
          <a:xfrm>
            <a:off x="248760" y="500760"/>
            <a:ext cx="2307960" cy="616320"/>
          </a:xfrm>
          <a:prstGeom prst="wedgeRectCallout">
            <a:avLst>
              <a:gd fmla="val 76054" name="adj1"/>
              <a:gd fmla="val 17143" name="adj2"/>
            </a:avLst>
          </a:prstGeom>
          <a:solidFill>
            <a:srgbClr val="00FF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/>
              <a:t>Wikipedia &gt;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GloVe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 </a:t>
            </a:r>
            <a:r>
              <a:rPr lang="en-US" sz="1100"/>
              <a:t>&gt;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Recall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2"/>
          <p:cNvSpPr/>
          <p:nvPr/>
        </p:nvSpPr>
        <p:spPr>
          <a:xfrm>
            <a:off x="2560320" y="91440"/>
            <a:ext cx="822900" cy="365700"/>
          </a:xfrm>
          <a:prstGeom prst="wedgeRectCallout">
            <a:avLst>
              <a:gd fmla="val 82477" name="adj1"/>
              <a:gd fmla="val 134471" name="adj2"/>
            </a:avLst>
          </a:prstGeom>
          <a:solidFill>
            <a:srgbClr val="00FF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GloVe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3"/>
          <p:cNvSpPr/>
          <p:nvPr/>
        </p:nvSpPr>
        <p:spPr>
          <a:xfrm>
            <a:off x="1371600" y="338760"/>
            <a:ext cx="6581880" cy="6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73"/>
          <p:cNvSpPr/>
          <p:nvPr/>
        </p:nvSpPr>
        <p:spPr>
          <a:xfrm>
            <a:off x="1280880" y="-94680"/>
            <a:ext cx="6581880" cy="6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 VUA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73"/>
          <p:cNvSpPr/>
          <p:nvPr/>
        </p:nvSpPr>
        <p:spPr>
          <a:xfrm>
            <a:off x="138960" y="2557080"/>
            <a:ext cx="2397600" cy="85536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FFFF"/>
                </a:solidFill>
              </a:rPr>
              <a:t>F</a:t>
            </a: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rom BNC (1985 - 1994) - four genres - algorithm-annotated statements</a:t>
            </a:r>
            <a:r>
              <a:rPr b="1" lang="en-US" sz="1100">
                <a:solidFill>
                  <a:srgbClr val="FFFFFF"/>
                </a:solidFill>
              </a:rPr>
              <a:t>;</a:t>
            </a:r>
            <a:endParaRPr b="1" sz="11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FFFF"/>
                </a:solidFill>
              </a:rPr>
              <a:t>m</a:t>
            </a: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iddle slices</a:t>
            </a:r>
            <a:r>
              <a:rPr b="1" lang="en-US" sz="1100">
                <a:solidFill>
                  <a:srgbClr val="FFFFFF"/>
                </a:solidFill>
              </a:rPr>
              <a:t> are </a:t>
            </a: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bit better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350" y="457150"/>
            <a:ext cx="5971050" cy="457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73"/>
          <p:cNvSpPr/>
          <p:nvPr/>
        </p:nvSpPr>
        <p:spPr>
          <a:xfrm>
            <a:off x="139325" y="338750"/>
            <a:ext cx="2397600" cy="403800"/>
          </a:xfrm>
          <a:prstGeom prst="wedgeRectCallout">
            <a:avLst>
              <a:gd fmla="val 74601" name="adj1"/>
              <a:gd fmla="val 88732" name="adj2"/>
            </a:avLst>
          </a:prstGeom>
          <a:solidFill>
            <a:srgbClr val="00FF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Wikipedia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b="1" lang="en-US" sz="1100">
                <a:solidFill>
                  <a:schemeClr val="dk1"/>
                </a:solidFill>
              </a:rPr>
              <a:t>&lt; Temporal</a:t>
            </a:r>
            <a:r>
              <a:rPr lang="en-US" sz="1100">
                <a:solidFill>
                  <a:schemeClr val="dk1"/>
                </a:solidFill>
              </a:rPr>
              <a:t> </a:t>
            </a:r>
            <a:endParaRPr sz="1200"/>
          </a:p>
        </p:txBody>
      </p:sp>
      <p:sp>
        <p:nvSpPr>
          <p:cNvPr id="446" name="Google Shape;446;p73"/>
          <p:cNvSpPr/>
          <p:nvPr/>
        </p:nvSpPr>
        <p:spPr>
          <a:xfrm>
            <a:off x="139325" y="1312325"/>
            <a:ext cx="2258400" cy="728400"/>
          </a:xfrm>
          <a:prstGeom prst="wedgeRectCallout">
            <a:avLst>
              <a:gd fmla="val 83615" name="adj1"/>
              <a:gd fmla="val 60463" name="adj2"/>
            </a:avLst>
          </a:prstGeom>
          <a:solidFill>
            <a:srgbClr val="00FF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CoHa Lemma</a:t>
            </a:r>
            <a:r>
              <a:rPr lang="en-US" sz="1100"/>
              <a:t> →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SGNS 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slices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 </a:t>
            </a:r>
            <a:r>
              <a:rPr lang="en-US" sz="1100"/>
              <a:t>&gt; SOTA;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 drops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73"/>
          <p:cNvSpPr/>
          <p:nvPr/>
        </p:nvSpPr>
        <p:spPr>
          <a:xfrm>
            <a:off x="131025" y="3969550"/>
            <a:ext cx="2404800" cy="728400"/>
          </a:xfrm>
          <a:prstGeom prst="wedgeRectCallout">
            <a:avLst>
              <a:gd fmla="val 84046" name="adj1"/>
              <a:gd fmla="val 22324" name="adj2"/>
            </a:avLst>
          </a:prstGeom>
          <a:solidFill>
            <a:srgbClr val="00FF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Almost on par with Wikipedia and </a:t>
            </a:r>
            <a:r>
              <a:rPr lang="en-US" sz="1200"/>
              <a:t>SGNS;</a:t>
            </a:r>
            <a:endParaRPr sz="1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Procrustes</a:t>
            </a:r>
            <a:r>
              <a:rPr lang="en-US" sz="1200"/>
              <a:t> &gt;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73"/>
          <p:cNvSpPr/>
          <p:nvPr/>
        </p:nvSpPr>
        <p:spPr>
          <a:xfrm>
            <a:off x="2649924" y="91450"/>
            <a:ext cx="733200" cy="365700"/>
          </a:xfrm>
          <a:prstGeom prst="wedgeRectCallout">
            <a:avLst>
              <a:gd fmla="val 81526" name="adj1"/>
              <a:gd fmla="val 134471" name="adj2"/>
            </a:avLst>
          </a:prstGeom>
          <a:solidFill>
            <a:srgbClr val="00FF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GloVe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800" y="546850"/>
            <a:ext cx="6000226" cy="44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74"/>
          <p:cNvSpPr/>
          <p:nvPr/>
        </p:nvSpPr>
        <p:spPr>
          <a:xfrm>
            <a:off x="1371600" y="338760"/>
            <a:ext cx="6581880" cy="6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74"/>
          <p:cNvSpPr/>
          <p:nvPr/>
        </p:nvSpPr>
        <p:spPr>
          <a:xfrm>
            <a:off x="1280880" y="-69480"/>
            <a:ext cx="6581880" cy="6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FFC5"/>
                </a:solidFill>
                <a:latin typeface="Overpass Mono"/>
                <a:ea typeface="Overpass Mono"/>
                <a:cs typeface="Overpass Mono"/>
                <a:sym typeface="Overpass Mono"/>
              </a:rPr>
              <a:t> TROFI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74"/>
          <p:cNvSpPr/>
          <p:nvPr/>
        </p:nvSpPr>
        <p:spPr>
          <a:xfrm>
            <a:off x="169200" y="2681175"/>
            <a:ext cx="2307900" cy="922800"/>
          </a:xfrm>
          <a:prstGeom prst="wedgeRectCallout">
            <a:avLst>
              <a:gd fmla="val 86201" name="adj1"/>
              <a:gd fmla="val -24661" name="adj2"/>
            </a:avLst>
          </a:prstGeom>
          <a:solidFill>
            <a:srgbClr val="00FF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Eng-All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/>
              <a:t>→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</a:t>
            </a:r>
            <a:r>
              <a:rPr lang="en-US" sz="1100"/>
              <a:t>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SGNS </a:t>
            </a:r>
            <a:r>
              <a:rPr i="0" lang="en-US" sz="1100" u="none" cap="none" strike="noStrike">
                <a:solidFill>
                  <a:srgbClr val="000000"/>
                </a:solidFill>
              </a:rPr>
              <a:t>slices</a:t>
            </a:r>
            <a:r>
              <a:rPr lang="en-US" sz="1100"/>
              <a:t>;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 increases with time</a:t>
            </a:r>
            <a:r>
              <a:rPr b="1" lang="en-US" sz="1100"/>
              <a:t> and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r>
              <a:rPr b="1" lang="en-US" sz="1100"/>
              <a:t> drops,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100"/>
              <a:t>except for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Eng-All SGNS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100" u="none" cap="none" strike="noStrike">
                <a:solidFill>
                  <a:srgbClr val="000000"/>
                </a:solidFill>
              </a:rPr>
              <a:t>1910</a:t>
            </a:r>
            <a:endParaRPr b="1" i="0" sz="1100" u="none" cap="none" strike="noStrike">
              <a:solidFill>
                <a:srgbClr val="000000"/>
              </a:solidFill>
            </a:endParaRPr>
          </a:p>
        </p:txBody>
      </p:sp>
      <p:sp>
        <p:nvSpPr>
          <p:cNvPr id="457" name="Google Shape;457;p74"/>
          <p:cNvSpPr/>
          <p:nvPr/>
        </p:nvSpPr>
        <p:spPr>
          <a:xfrm>
            <a:off x="169200" y="3967200"/>
            <a:ext cx="2307900" cy="707400"/>
          </a:xfrm>
          <a:prstGeom prst="wedgeRectCallout">
            <a:avLst>
              <a:gd fmla="val 85339" name="adj1"/>
              <a:gd fmla="val 29856" name="adj2"/>
            </a:avLst>
          </a:prstGeom>
          <a:solidFill>
            <a:srgbClr val="00FF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Generally better than </a:t>
            </a:r>
            <a:r>
              <a:rPr lang="en-US" sz="1100"/>
              <a:t>SGNS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 scores from 71% to 72%;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/>
              <a:t>&gt; Procrustes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4"/>
          <p:cNvSpPr/>
          <p:nvPr/>
        </p:nvSpPr>
        <p:spPr>
          <a:xfrm>
            <a:off x="169200" y="1379950"/>
            <a:ext cx="2307900" cy="922800"/>
          </a:xfrm>
          <a:prstGeom prst="rect">
            <a:avLst/>
          </a:prstGeom>
          <a:solidFill>
            <a:srgbClr val="EC00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FFFF"/>
                </a:solidFill>
              </a:rPr>
              <a:t>From </a:t>
            </a: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87-’89  Wall  Street  Journal Corpus (WSJ);</a:t>
            </a:r>
            <a:endParaRPr b="1" sz="11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solidFill>
                  <a:srgbClr val="FFFFFF"/>
                </a:solidFill>
              </a:rPr>
              <a:t>o</a:t>
            </a: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ld middle seem to have a better balance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74"/>
          <p:cNvSpPr/>
          <p:nvPr/>
        </p:nvSpPr>
        <p:spPr>
          <a:xfrm>
            <a:off x="169200" y="457200"/>
            <a:ext cx="2307900" cy="493800"/>
          </a:xfrm>
          <a:prstGeom prst="wedgeRectCallout">
            <a:avLst>
              <a:gd fmla="val 78149" name="adj1"/>
              <a:gd fmla="val 58455" name="adj2"/>
            </a:avLst>
          </a:prstGeom>
          <a:solidFill>
            <a:srgbClr val="00FF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100"/>
              <a:t>&lt;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100"/>
              <a:t>Temporal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74"/>
          <p:cNvSpPr/>
          <p:nvPr/>
        </p:nvSpPr>
        <p:spPr>
          <a:xfrm>
            <a:off x="2560320" y="91440"/>
            <a:ext cx="822960" cy="365760"/>
          </a:xfrm>
          <a:prstGeom prst="wedgeRectCallout">
            <a:avLst>
              <a:gd fmla="val 76769" name="adj1"/>
              <a:gd fmla="val 164365" name="adj2"/>
            </a:avLst>
          </a:prstGeom>
          <a:solidFill>
            <a:srgbClr val="00FFC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GloVe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