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71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C79F-C938-46A6-96F6-8972309C9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6CF9-9644-4795-9C2B-F41B5DAB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55C2-BBB8-4908-8C1E-0510868D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FECA-458D-40BC-BA68-D0A8C80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FE1A-CF16-4907-8E1A-DF0934B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B8BF-6ABB-4AAD-87A8-5DA2816A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C4241-D41E-438B-AE52-56CAD656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36DE-01A1-4CFD-9D89-B79F4B27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6EDC-3604-44A5-A016-16BD0BE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028B-6103-4597-90B3-FA09E5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6D178-AB15-4A5B-AE22-770E553C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322D0-C353-4653-B5EA-4087847A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6D3B-2393-44E4-8B5B-1AC7C2AA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CAC0-9A53-46E5-8DEB-5F56180B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F1D8-C861-48A2-B1E2-3D9543A1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269D-111D-4131-8F79-A91712BB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C19A-6D51-41F7-8EE1-384A0D9F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EFAF-9382-40A5-B11C-4C83C413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07C3-5E26-423A-ACE3-47449C9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B368-2E20-4953-A889-6DECBAE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BA4C-A344-412D-A944-D7B05CFF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A90F9-380F-42BC-9B9A-E04AB3F8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2B56-373B-406E-8FE2-1628D57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F9C5-2F5D-4577-B4F9-16C7097B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A2EE-4712-41E1-B634-3B5ACBF8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1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B5B5-2352-459A-987D-1A7F9AF2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7AC-BA96-453C-8678-B15F38C1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EF696-1B85-456E-97A1-C6A26E37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D4E8-D675-4803-B9A5-DF474F2A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1DB03-49BC-4016-95D9-82F752C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0569-C48E-424F-B3DD-D3AA1C44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32F-393F-4DBB-9B7C-40F7BE6C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94AF-0B7F-4D38-8229-41E6FC22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8910-B74C-4954-B4A3-A68AB6B6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2E52C-A670-46D3-AEE7-1FC4B1155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21CD3-9C88-4AA1-BE05-94E7BAE70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56673-F1F9-40D7-8224-AE0E45A9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469AD-3F75-4D2C-8A0D-C526C8BD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0A104-4778-4C0D-9937-D162E5FA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C43-8361-4ABC-8CD0-9841C9DE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B7F16-52DE-461D-8EBA-AFD800A3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28CC4-A3AB-4AEE-A277-ECB704AC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66CC-7610-40F6-BDBE-0C31EE46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3AA14-1B79-40E1-AB5B-3FEF835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AB1EA-0153-41CE-ABE8-C95524F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9E95-2450-4BDB-B102-0081EC36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9C-BDBC-4DA4-B3DF-E40BD6F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B129-A7EA-418D-8383-B58FAF31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DD50-9528-4251-A2E3-D0082C94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9795-12D7-457E-A73A-75B9001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BBFA-EEC4-41D4-A509-20D5A885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E1D22-B6A6-4B8A-AA55-B04739B7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5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ADBF-CE08-41B9-A301-26309E9B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F6249-8374-4466-84A3-2486C929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6B34-022F-45F3-809C-6FE7B926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BD19D-2109-481C-B459-0F4ADB33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9DE34-B1DD-4B2D-9203-EB322A78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B7F3-594F-451E-8E0E-9FFB8706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3D4B6-D0EA-443C-9B70-5D4555ED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88FCC-70C3-429C-8A6E-B38837B6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8D27-BE4A-4109-B701-75713B0D5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42F3-A2E1-4529-A1BB-3B524363E10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7D34-851B-41D6-BAA4-7C0238D2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286A-5AB7-4D63-88BF-F288AEA4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43AF-C11C-40F8-AC74-3C766F138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D67E-331D-44F5-B192-D6C1F2B8F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Case - ELVT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A27A-7D35-4A75-9EBB-8763C01B8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7414 records x 21 features + 1 target</a:t>
            </a:r>
          </a:p>
          <a:p>
            <a:r>
              <a:rPr lang="en-US" dirty="0"/>
              <a:t>Variables (</a:t>
            </a:r>
            <a:r>
              <a:rPr lang="en-US" dirty="0" err="1"/>
              <a:t>custAge</a:t>
            </a:r>
            <a:r>
              <a:rPr lang="en-US" dirty="0"/>
              <a:t>, </a:t>
            </a:r>
            <a:r>
              <a:rPr lang="en-US" dirty="0" err="1"/>
              <a:t>day_of_week</a:t>
            </a:r>
            <a:r>
              <a:rPr lang="en-US" dirty="0"/>
              <a:t>, schooling) have missing values </a:t>
            </a:r>
          </a:p>
          <a:p>
            <a:r>
              <a:rPr lang="en-US" dirty="0"/>
              <a:t>There are 11 numerical and 10 categorical</a:t>
            </a:r>
          </a:p>
          <a:p>
            <a:r>
              <a:rPr lang="en-US" dirty="0"/>
              <a:t>Dataset has 26 duplicate rows</a:t>
            </a:r>
          </a:p>
          <a:p>
            <a:r>
              <a:rPr lang="en-US" dirty="0"/>
              <a:t>Variables (</a:t>
            </a:r>
            <a:r>
              <a:rPr lang="en-US" dirty="0" err="1"/>
              <a:t>pastEmail</a:t>
            </a:r>
            <a:r>
              <a:rPr lang="en-US" dirty="0"/>
              <a:t> &amp; previous) have high percentage of Zeros</a:t>
            </a:r>
          </a:p>
          <a:p>
            <a:r>
              <a:rPr lang="en-US" dirty="0"/>
              <a:t>Data set clean but with imbalanced predictors ex. (schooling have only 1 illiterate record)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AAE3-9CE3-4D17-AB6B-96C7497F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Set first 4 rows</a:t>
            </a:r>
            <a:endParaRPr lang="en-US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E7CCC7-6FFC-4395-82F0-9FECAF0A3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33274"/>
              </p:ext>
            </p:extLst>
          </p:nvPr>
        </p:nvGraphicFramePr>
        <p:xfrm>
          <a:off x="1000870" y="2236161"/>
          <a:ext cx="10320927" cy="1666764"/>
        </p:xfrm>
        <a:graphic>
          <a:graphicData uri="http://schemas.openxmlformats.org/drawingml/2006/table">
            <a:tbl>
              <a:tblPr/>
              <a:tblGrid>
                <a:gridCol w="816605">
                  <a:extLst>
                    <a:ext uri="{9D8B030D-6E8A-4147-A177-3AD203B41FA5}">
                      <a16:colId xmlns:a16="http://schemas.microsoft.com/office/drawing/2014/main" val="2559750701"/>
                    </a:ext>
                  </a:extLst>
                </a:gridCol>
                <a:gridCol w="995610">
                  <a:extLst>
                    <a:ext uri="{9D8B030D-6E8A-4147-A177-3AD203B41FA5}">
                      <a16:colId xmlns:a16="http://schemas.microsoft.com/office/drawing/2014/main" val="3520123923"/>
                    </a:ext>
                  </a:extLst>
                </a:gridCol>
                <a:gridCol w="1106422">
                  <a:extLst>
                    <a:ext uri="{9D8B030D-6E8A-4147-A177-3AD203B41FA5}">
                      <a16:colId xmlns:a16="http://schemas.microsoft.com/office/drawing/2014/main" val="306109282"/>
                    </a:ext>
                  </a:extLst>
                </a:gridCol>
                <a:gridCol w="1359945">
                  <a:extLst>
                    <a:ext uri="{9D8B030D-6E8A-4147-A177-3AD203B41FA5}">
                      <a16:colId xmlns:a16="http://schemas.microsoft.com/office/drawing/2014/main" val="88018133"/>
                    </a:ext>
                  </a:extLst>
                </a:gridCol>
                <a:gridCol w="955188">
                  <a:extLst>
                    <a:ext uri="{9D8B030D-6E8A-4147-A177-3AD203B41FA5}">
                      <a16:colId xmlns:a16="http://schemas.microsoft.com/office/drawing/2014/main" val="2464124160"/>
                    </a:ext>
                  </a:extLst>
                </a:gridCol>
                <a:gridCol w="825129">
                  <a:extLst>
                    <a:ext uri="{9D8B030D-6E8A-4147-A177-3AD203B41FA5}">
                      <a16:colId xmlns:a16="http://schemas.microsoft.com/office/drawing/2014/main" val="1554130012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3430320043"/>
                    </a:ext>
                  </a:extLst>
                </a:gridCol>
                <a:gridCol w="821464">
                  <a:extLst>
                    <a:ext uri="{9D8B030D-6E8A-4147-A177-3AD203B41FA5}">
                      <a16:colId xmlns:a16="http://schemas.microsoft.com/office/drawing/2014/main" val="1973397883"/>
                    </a:ext>
                  </a:extLst>
                </a:gridCol>
                <a:gridCol w="820269">
                  <a:extLst>
                    <a:ext uri="{9D8B030D-6E8A-4147-A177-3AD203B41FA5}">
                      <a16:colId xmlns:a16="http://schemas.microsoft.com/office/drawing/2014/main" val="1880797546"/>
                    </a:ext>
                  </a:extLst>
                </a:gridCol>
                <a:gridCol w="1166091">
                  <a:extLst>
                    <a:ext uri="{9D8B030D-6E8A-4147-A177-3AD203B41FA5}">
                      <a16:colId xmlns:a16="http://schemas.microsoft.com/office/drawing/2014/main" val="1397889616"/>
                    </a:ext>
                  </a:extLst>
                </a:gridCol>
                <a:gridCol w="927417">
                  <a:extLst>
                    <a:ext uri="{9D8B030D-6E8A-4147-A177-3AD203B41FA5}">
                      <a16:colId xmlns:a16="http://schemas.microsoft.com/office/drawing/2014/main" val="1289912816"/>
                    </a:ext>
                  </a:extLst>
                </a:gridCol>
              </a:tblGrid>
              <a:tr h="253250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effectLst/>
                          <a:latin typeface="Arial" panose="020B0604020202020204" pitchFamily="34" charset="0"/>
                        </a:rPr>
                        <a:t>custAge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profession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marital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schooling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default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housing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loan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month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day_of_week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campaign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04157"/>
                  </a:ext>
                </a:extLst>
              </a:tr>
              <a:tr h="26786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55.0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admin.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single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university.degree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cellular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nov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mon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66230"/>
                  </a:ext>
                </a:extLst>
              </a:tr>
              <a:tr h="267861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blue-collar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NaN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cellular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jul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mon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16736"/>
                  </a:ext>
                </a:extLst>
              </a:tr>
              <a:tr h="4388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42.0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technician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married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high.school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may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mon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10770"/>
                  </a:ext>
                </a:extLst>
              </a:tr>
              <a:tr h="4388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55.0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divorced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NaN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cellular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jul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wed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8903" marR="58903" marT="29452" marB="294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32295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F97FA2C2-EDA5-497C-BEE7-2BA658D73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811352"/>
              </p:ext>
            </p:extLst>
          </p:nvPr>
        </p:nvGraphicFramePr>
        <p:xfrm>
          <a:off x="1003610" y="4200092"/>
          <a:ext cx="10187517" cy="1822504"/>
        </p:xfrm>
        <a:graphic>
          <a:graphicData uri="http://schemas.openxmlformats.org/drawingml/2006/table">
            <a:tbl>
              <a:tblPr/>
              <a:tblGrid>
                <a:gridCol w="815619">
                  <a:extLst>
                    <a:ext uri="{9D8B030D-6E8A-4147-A177-3AD203B41FA5}">
                      <a16:colId xmlns:a16="http://schemas.microsoft.com/office/drawing/2014/main" val="3520123923"/>
                    </a:ext>
                  </a:extLst>
                </a:gridCol>
                <a:gridCol w="767854">
                  <a:extLst>
                    <a:ext uri="{9D8B030D-6E8A-4147-A177-3AD203B41FA5}">
                      <a16:colId xmlns:a16="http://schemas.microsoft.com/office/drawing/2014/main" val="306109282"/>
                    </a:ext>
                  </a:extLst>
                </a:gridCol>
                <a:gridCol w="925551">
                  <a:extLst>
                    <a:ext uri="{9D8B030D-6E8A-4147-A177-3AD203B41FA5}">
                      <a16:colId xmlns:a16="http://schemas.microsoft.com/office/drawing/2014/main" val="88018133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464124160"/>
                    </a:ext>
                  </a:extLst>
                </a:gridCol>
                <a:gridCol w="1104188">
                  <a:extLst>
                    <a:ext uri="{9D8B030D-6E8A-4147-A177-3AD203B41FA5}">
                      <a16:colId xmlns:a16="http://schemas.microsoft.com/office/drawing/2014/main" val="1554130012"/>
                    </a:ext>
                  </a:extLst>
                </a:gridCol>
                <a:gridCol w="1077001">
                  <a:extLst>
                    <a:ext uri="{9D8B030D-6E8A-4147-A177-3AD203B41FA5}">
                      <a16:colId xmlns:a16="http://schemas.microsoft.com/office/drawing/2014/main" val="3430320043"/>
                    </a:ext>
                  </a:extLst>
                </a:gridCol>
                <a:gridCol w="916144">
                  <a:extLst>
                    <a:ext uri="{9D8B030D-6E8A-4147-A177-3AD203B41FA5}">
                      <a16:colId xmlns:a16="http://schemas.microsoft.com/office/drawing/2014/main" val="1973397883"/>
                    </a:ext>
                  </a:extLst>
                </a:gridCol>
                <a:gridCol w="1043573">
                  <a:extLst>
                    <a:ext uri="{9D8B030D-6E8A-4147-A177-3AD203B41FA5}">
                      <a16:colId xmlns:a16="http://schemas.microsoft.com/office/drawing/2014/main" val="1880797546"/>
                    </a:ext>
                  </a:extLst>
                </a:gridCol>
                <a:gridCol w="806769">
                  <a:extLst>
                    <a:ext uri="{9D8B030D-6E8A-4147-A177-3AD203B41FA5}">
                      <a16:colId xmlns:a16="http://schemas.microsoft.com/office/drawing/2014/main" val="1397889616"/>
                    </a:ext>
                  </a:extLst>
                </a:gridCol>
                <a:gridCol w="860410">
                  <a:extLst>
                    <a:ext uri="{9D8B030D-6E8A-4147-A177-3AD203B41FA5}">
                      <a16:colId xmlns:a16="http://schemas.microsoft.com/office/drawing/2014/main" val="1289912816"/>
                    </a:ext>
                  </a:extLst>
                </a:gridCol>
                <a:gridCol w="922554">
                  <a:extLst>
                    <a:ext uri="{9D8B030D-6E8A-4147-A177-3AD203B41FA5}">
                      <a16:colId xmlns:a16="http://schemas.microsoft.com/office/drawing/2014/main" val="3115796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pdays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previous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poutcome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emp.var.rat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cons.price.idx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cons.conf.idx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euribor3m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nr.employed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pmonths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err="1">
                          <a:effectLst/>
                        </a:rPr>
                        <a:t>pastEmail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responded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04157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nonexistent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-0.1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93.200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-42.0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4.191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5195.8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999.0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6623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nonexistent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93.918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-42.7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4.960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5228.1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999.0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16736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nonexistent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93.994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-36.4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4.857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5191.0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999.0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1077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nonexistent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93.918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-42.7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4.962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5228.1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999.0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32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038"/>
            <a:ext cx="65" cy="35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data_dictionary.png">
            <a:extLst>
              <a:ext uri="{FF2B5EF4-FFF2-40B4-BE49-F238E27FC236}">
                <a16:creationId xmlns:a16="http://schemas.microsoft.com/office/drawing/2014/main" id="{AE979C28-468E-441F-8688-E9551F17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288779"/>
            <a:ext cx="66294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5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866-9679-4871-AA56-60EDCB56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6539-5E79-4BD9-97DB-370DC05A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Collect more data.</a:t>
            </a:r>
          </a:p>
          <a:p>
            <a:r>
              <a:rPr lang="en-US" sz="3200" dirty="0"/>
              <a:t>Create more features to extract more info.</a:t>
            </a:r>
          </a:p>
          <a:p>
            <a:r>
              <a:rPr lang="en-US" sz="3200" dirty="0"/>
              <a:t>Parameter tuning to the models.</a:t>
            </a:r>
          </a:p>
          <a:p>
            <a:r>
              <a:rPr lang="en-US" sz="3200" dirty="0"/>
              <a:t>Create more models and ensemble</a:t>
            </a:r>
          </a:p>
        </p:txBody>
      </p:sp>
    </p:spTree>
    <p:extLst>
      <p:ext uri="{BB962C8B-B14F-4D97-AF65-F5344CB8AC3E}">
        <p14:creationId xmlns:p14="http://schemas.microsoft.com/office/powerpoint/2010/main" val="34883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240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Marketing Case - ELVT</vt:lpstr>
      <vt:lpstr>Data Set Summary</vt:lpstr>
      <vt:lpstr>Data Set first 4 rows</vt:lpstr>
      <vt:lpstr>Data dictionary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Case - ELVT</dc:title>
  <dc:creator>Giorgio Saez Dezi</dc:creator>
  <cp:lastModifiedBy>Giorgio Saez Dezi</cp:lastModifiedBy>
  <cp:revision>2</cp:revision>
  <dcterms:created xsi:type="dcterms:W3CDTF">2018-11-30T07:41:54Z</dcterms:created>
  <dcterms:modified xsi:type="dcterms:W3CDTF">2018-11-30T07:55:21Z</dcterms:modified>
</cp:coreProperties>
</file>