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342" r:id="rId3"/>
    <p:sldId id="374" r:id="rId4"/>
    <p:sldId id="373" r:id="rId5"/>
    <p:sldId id="365" r:id="rId6"/>
    <p:sldId id="376" r:id="rId7"/>
    <p:sldId id="382" r:id="rId8"/>
    <p:sldId id="377" r:id="rId9"/>
    <p:sldId id="383" r:id="rId10"/>
    <p:sldId id="378" r:id="rId11"/>
    <p:sldId id="384" r:id="rId12"/>
    <p:sldId id="380" r:id="rId13"/>
    <p:sldId id="393" r:id="rId14"/>
    <p:sldId id="392" r:id="rId15"/>
    <p:sldId id="395" r:id="rId16"/>
    <p:sldId id="396" r:id="rId17"/>
    <p:sldId id="397" r:id="rId18"/>
    <p:sldId id="398" r:id="rId19"/>
    <p:sldId id="394" r:id="rId20"/>
    <p:sldId id="385" r:id="rId21"/>
    <p:sldId id="386" r:id="rId22"/>
    <p:sldId id="387" r:id="rId23"/>
    <p:sldId id="388" r:id="rId24"/>
    <p:sldId id="389" r:id="rId25"/>
    <p:sldId id="390" r:id="rId26"/>
    <p:sldId id="381" r:id="rId27"/>
    <p:sldId id="400" r:id="rId28"/>
    <p:sldId id="402" r:id="rId29"/>
    <p:sldId id="403" r:id="rId30"/>
    <p:sldId id="372" r:id="rId31"/>
    <p:sldId id="401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14AAF-51D6-402A-B227-FE94D4D02FF7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</dgm:pt>
    <dgm:pt modelId="{6F28B296-1230-4672-9936-A658696079CE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gm:t>
    </dgm:pt>
    <dgm:pt modelId="{67A906F4-6A34-4639-8EF0-C476A4263D38}" type="parTrans" cxnId="{F0D72271-3620-43C3-B232-AAD00BBD830F}">
      <dgm:prSet/>
      <dgm:spPr/>
      <dgm:t>
        <a:bodyPr/>
        <a:lstStyle/>
        <a:p>
          <a:endParaRPr lang="it-IT" u="none"/>
        </a:p>
      </dgm:t>
    </dgm:pt>
    <dgm:pt modelId="{F9F6ED00-462C-43CC-AF12-A3C481FC52C4}" type="sibTrans" cxnId="{F0D72271-3620-43C3-B232-AAD00BBD830F}">
      <dgm:prSet/>
      <dgm:spPr/>
      <dgm:t>
        <a:bodyPr/>
        <a:lstStyle/>
        <a:p>
          <a:endParaRPr lang="it-IT" u="none"/>
        </a:p>
      </dgm:t>
    </dgm:pt>
    <dgm:pt modelId="{10A13CBD-3644-419C-A5EC-FCB490B48751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66AFBCE4-4961-4707-84AF-AAAF79D5C277}" type="parTrans" cxnId="{9C83E4F6-FE12-4E27-8C2E-1AB33B071477}">
      <dgm:prSet/>
      <dgm:spPr/>
      <dgm:t>
        <a:bodyPr/>
        <a:lstStyle/>
        <a:p>
          <a:endParaRPr lang="it-IT" u="none"/>
        </a:p>
      </dgm:t>
    </dgm:pt>
    <dgm:pt modelId="{434C883E-CFD0-49CB-B05B-5D70AD37F326}" type="sibTrans" cxnId="{9C83E4F6-FE12-4E27-8C2E-1AB33B071477}">
      <dgm:prSet/>
      <dgm:spPr/>
      <dgm:t>
        <a:bodyPr/>
        <a:lstStyle/>
        <a:p>
          <a:endParaRPr lang="it-IT" u="none"/>
        </a:p>
      </dgm:t>
    </dgm:pt>
    <dgm:pt modelId="{0292064E-7FC0-4D2E-ABA0-D5DE9003FC7A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74DB0480-1B89-4097-A594-399A81988B47}" type="parTrans" cxnId="{3B7D6348-11C7-4635-AC08-03E8A5A9AEAE}">
      <dgm:prSet/>
      <dgm:spPr/>
      <dgm:t>
        <a:bodyPr/>
        <a:lstStyle/>
        <a:p>
          <a:endParaRPr lang="it-IT" u="none"/>
        </a:p>
      </dgm:t>
    </dgm:pt>
    <dgm:pt modelId="{7B214FAD-400B-4741-B690-9BBCD1D5A0E5}" type="sibTrans" cxnId="{3B7D6348-11C7-4635-AC08-03E8A5A9AEAE}">
      <dgm:prSet/>
      <dgm:spPr/>
      <dgm:t>
        <a:bodyPr/>
        <a:lstStyle/>
        <a:p>
          <a:endParaRPr lang="it-IT" u="none"/>
        </a:p>
      </dgm:t>
    </dgm:pt>
    <dgm:pt modelId="{CF79FBC4-A66B-4F5C-8451-B34B99B2C44F}" type="pres">
      <dgm:prSet presAssocID="{59E14AAF-51D6-402A-B227-FE94D4D02FF7}" presName="Name0" presStyleCnt="0">
        <dgm:presLayoutVars>
          <dgm:dir/>
          <dgm:resizeHandles val="exact"/>
        </dgm:presLayoutVars>
      </dgm:prSet>
      <dgm:spPr/>
    </dgm:pt>
    <dgm:pt modelId="{B72CB5BD-AACA-4692-BBC1-5C052495FA60}" type="pres">
      <dgm:prSet presAssocID="{59E14AAF-51D6-402A-B227-FE94D4D02FF7}" presName="arrow" presStyleLbl="bgShp" presStyleIdx="0" presStyleCnt="1"/>
      <dgm:spPr/>
    </dgm:pt>
    <dgm:pt modelId="{C7327772-F976-46DC-83D9-D5F06B0F774E}" type="pres">
      <dgm:prSet presAssocID="{59E14AAF-51D6-402A-B227-FE94D4D02FF7}" presName="points" presStyleCnt="0"/>
      <dgm:spPr/>
    </dgm:pt>
    <dgm:pt modelId="{1B1A4DF5-DBCE-4AF0-A183-00E5F57C5D4C}" type="pres">
      <dgm:prSet presAssocID="{6F28B296-1230-4672-9936-A658696079CE}" presName="compositeA" presStyleCnt="0"/>
      <dgm:spPr/>
    </dgm:pt>
    <dgm:pt modelId="{2ADD6548-C6E1-42E6-A840-3A4A5BBCC1D9}" type="pres">
      <dgm:prSet presAssocID="{6F28B296-1230-4672-9936-A658696079CE}" presName="textA" presStyleLbl="revTx" presStyleIdx="0" presStyleCnt="3">
        <dgm:presLayoutVars>
          <dgm:bulletEnabled val="1"/>
        </dgm:presLayoutVars>
      </dgm:prSet>
      <dgm:spPr/>
    </dgm:pt>
    <dgm:pt modelId="{6E488D67-F2CF-4704-87C6-271095B15BB4}" type="pres">
      <dgm:prSet presAssocID="{6F28B296-1230-4672-9936-A658696079CE}" presName="circleA" presStyleLbl="node1" presStyleIdx="0" presStyleCnt="3" custScaleX="122956" custScaleY="118550"/>
      <dgm:spPr/>
    </dgm:pt>
    <dgm:pt modelId="{3E44CF65-9C5F-4442-AB5D-E03E678A4FF3}" type="pres">
      <dgm:prSet presAssocID="{6F28B296-1230-4672-9936-A658696079CE}" presName="spaceA" presStyleCnt="0"/>
      <dgm:spPr/>
    </dgm:pt>
    <dgm:pt modelId="{9B941019-CF11-4642-8DF8-C489E5186FA4}" type="pres">
      <dgm:prSet presAssocID="{F9F6ED00-462C-43CC-AF12-A3C481FC52C4}" presName="space" presStyleCnt="0"/>
      <dgm:spPr/>
    </dgm:pt>
    <dgm:pt modelId="{4C6A4F34-2C73-4071-8550-A4AF83A6A282}" type="pres">
      <dgm:prSet presAssocID="{10A13CBD-3644-419C-A5EC-FCB490B48751}" presName="compositeB" presStyleCnt="0"/>
      <dgm:spPr/>
    </dgm:pt>
    <dgm:pt modelId="{95F3C668-3559-4744-A8C6-163A0A4381CF}" type="pres">
      <dgm:prSet presAssocID="{10A13CBD-3644-419C-A5EC-FCB490B48751}" presName="textB" presStyleLbl="revTx" presStyleIdx="1" presStyleCnt="3">
        <dgm:presLayoutVars>
          <dgm:bulletEnabled val="1"/>
        </dgm:presLayoutVars>
      </dgm:prSet>
      <dgm:spPr/>
    </dgm:pt>
    <dgm:pt modelId="{B9EE9662-F7F4-4FBB-856C-106685AD94B3}" type="pres">
      <dgm:prSet presAssocID="{10A13CBD-3644-419C-A5EC-FCB490B48751}" presName="circleB" presStyleLbl="node1" presStyleIdx="1" presStyleCnt="3" custFlipVert="1" custScaleX="8437" custScaleY="8437" custLinFactX="263651" custLinFactNeighborX="300000" custLinFactNeighborY="-19284"/>
      <dgm:spPr/>
    </dgm:pt>
    <dgm:pt modelId="{9272155A-F6FB-4DE9-B777-E5E789A12602}" type="pres">
      <dgm:prSet presAssocID="{10A13CBD-3644-419C-A5EC-FCB490B48751}" presName="spaceB" presStyleCnt="0"/>
      <dgm:spPr/>
    </dgm:pt>
    <dgm:pt modelId="{49FC4E8C-A111-4E2F-87B0-E9FEEFD82C1A}" type="pres">
      <dgm:prSet presAssocID="{434C883E-CFD0-49CB-B05B-5D70AD37F326}" presName="space" presStyleCnt="0"/>
      <dgm:spPr/>
    </dgm:pt>
    <dgm:pt modelId="{F2A98AA1-2BC0-4318-9BE3-F729EAEB3F98}" type="pres">
      <dgm:prSet presAssocID="{0292064E-7FC0-4D2E-ABA0-D5DE9003FC7A}" presName="compositeA" presStyleCnt="0"/>
      <dgm:spPr/>
    </dgm:pt>
    <dgm:pt modelId="{69589872-E15A-4445-8F4A-8BFE1633842F}" type="pres">
      <dgm:prSet presAssocID="{0292064E-7FC0-4D2E-ABA0-D5DE9003FC7A}" presName="textA" presStyleLbl="revTx" presStyleIdx="2" presStyleCnt="3">
        <dgm:presLayoutVars>
          <dgm:bulletEnabled val="1"/>
        </dgm:presLayoutVars>
      </dgm:prSet>
      <dgm:spPr/>
    </dgm:pt>
    <dgm:pt modelId="{426C0233-FF17-4551-9403-466E9C959889}" type="pres">
      <dgm:prSet presAssocID="{0292064E-7FC0-4D2E-ABA0-D5DE9003FC7A}" presName="circleA" presStyleLbl="node1" presStyleIdx="2" presStyleCnt="3" custLinFactNeighborX="-1992" custLinFactNeighborY="-8491"/>
      <dgm:spPr/>
    </dgm:pt>
    <dgm:pt modelId="{B2395E7A-9EE2-47AD-A128-8FD8B0446136}" type="pres">
      <dgm:prSet presAssocID="{0292064E-7FC0-4D2E-ABA0-D5DE9003FC7A}" presName="spaceA" presStyleCnt="0"/>
      <dgm:spPr/>
    </dgm:pt>
  </dgm:ptLst>
  <dgm:cxnLst>
    <dgm:cxn modelId="{FD8A1A18-CEB7-42F3-8247-D71417776707}" type="presOf" srcId="{59E14AAF-51D6-402A-B227-FE94D4D02FF7}" destId="{CF79FBC4-A66B-4F5C-8451-B34B99B2C44F}" srcOrd="0" destOrd="0" presId="urn:microsoft.com/office/officeart/2005/8/layout/hProcess11"/>
    <dgm:cxn modelId="{3B7D6348-11C7-4635-AC08-03E8A5A9AEAE}" srcId="{59E14AAF-51D6-402A-B227-FE94D4D02FF7}" destId="{0292064E-7FC0-4D2E-ABA0-D5DE9003FC7A}" srcOrd="2" destOrd="0" parTransId="{74DB0480-1B89-4097-A594-399A81988B47}" sibTransId="{7B214FAD-400B-4741-B690-9BBCD1D5A0E5}"/>
    <dgm:cxn modelId="{F0D72271-3620-43C3-B232-AAD00BBD830F}" srcId="{59E14AAF-51D6-402A-B227-FE94D4D02FF7}" destId="{6F28B296-1230-4672-9936-A658696079CE}" srcOrd="0" destOrd="0" parTransId="{67A906F4-6A34-4639-8EF0-C476A4263D38}" sibTransId="{F9F6ED00-462C-43CC-AF12-A3C481FC52C4}"/>
    <dgm:cxn modelId="{5E4F2652-7F98-4A8E-966F-CA31840CD177}" type="presOf" srcId="{6F28B296-1230-4672-9936-A658696079CE}" destId="{2ADD6548-C6E1-42E6-A840-3A4A5BBCC1D9}" srcOrd="0" destOrd="0" presId="urn:microsoft.com/office/officeart/2005/8/layout/hProcess11"/>
    <dgm:cxn modelId="{F5857E78-BD97-4C15-8821-67CC4A30AE4D}" type="presOf" srcId="{10A13CBD-3644-419C-A5EC-FCB490B48751}" destId="{95F3C668-3559-4744-A8C6-163A0A4381CF}" srcOrd="0" destOrd="0" presId="urn:microsoft.com/office/officeart/2005/8/layout/hProcess11"/>
    <dgm:cxn modelId="{A684CAB1-25AC-4A0E-B04F-A5D6B552DC18}" type="presOf" srcId="{0292064E-7FC0-4D2E-ABA0-D5DE9003FC7A}" destId="{69589872-E15A-4445-8F4A-8BFE1633842F}" srcOrd="0" destOrd="0" presId="urn:microsoft.com/office/officeart/2005/8/layout/hProcess11"/>
    <dgm:cxn modelId="{9C83E4F6-FE12-4E27-8C2E-1AB33B071477}" srcId="{59E14AAF-51D6-402A-B227-FE94D4D02FF7}" destId="{10A13CBD-3644-419C-A5EC-FCB490B48751}" srcOrd="1" destOrd="0" parTransId="{66AFBCE4-4961-4707-84AF-AAAF79D5C277}" sibTransId="{434C883E-CFD0-49CB-B05B-5D70AD37F326}"/>
    <dgm:cxn modelId="{F9544131-FFBE-452A-933F-B15E3AC5ABF4}" type="presParOf" srcId="{CF79FBC4-A66B-4F5C-8451-B34B99B2C44F}" destId="{B72CB5BD-AACA-4692-BBC1-5C052495FA60}" srcOrd="0" destOrd="0" presId="urn:microsoft.com/office/officeart/2005/8/layout/hProcess11"/>
    <dgm:cxn modelId="{D5890846-2B1C-4D09-AE49-D93E619CB40A}" type="presParOf" srcId="{CF79FBC4-A66B-4F5C-8451-B34B99B2C44F}" destId="{C7327772-F976-46DC-83D9-D5F06B0F774E}" srcOrd="1" destOrd="0" presId="urn:microsoft.com/office/officeart/2005/8/layout/hProcess11"/>
    <dgm:cxn modelId="{811655ED-47BB-45D5-BAF2-2EB8445A4B61}" type="presParOf" srcId="{C7327772-F976-46DC-83D9-D5F06B0F774E}" destId="{1B1A4DF5-DBCE-4AF0-A183-00E5F57C5D4C}" srcOrd="0" destOrd="0" presId="urn:microsoft.com/office/officeart/2005/8/layout/hProcess11"/>
    <dgm:cxn modelId="{0E5F0B94-6F66-4F45-93F6-9EEA8CEA7CB4}" type="presParOf" srcId="{1B1A4DF5-DBCE-4AF0-A183-00E5F57C5D4C}" destId="{2ADD6548-C6E1-42E6-A840-3A4A5BBCC1D9}" srcOrd="0" destOrd="0" presId="urn:microsoft.com/office/officeart/2005/8/layout/hProcess11"/>
    <dgm:cxn modelId="{C6CF0E6E-897A-4CE3-93C8-F21CA89BBB5A}" type="presParOf" srcId="{1B1A4DF5-DBCE-4AF0-A183-00E5F57C5D4C}" destId="{6E488D67-F2CF-4704-87C6-271095B15BB4}" srcOrd="1" destOrd="0" presId="urn:microsoft.com/office/officeart/2005/8/layout/hProcess11"/>
    <dgm:cxn modelId="{BC55B4EA-8F0B-440A-85FD-5434F4C182CE}" type="presParOf" srcId="{1B1A4DF5-DBCE-4AF0-A183-00E5F57C5D4C}" destId="{3E44CF65-9C5F-4442-AB5D-E03E678A4FF3}" srcOrd="2" destOrd="0" presId="urn:microsoft.com/office/officeart/2005/8/layout/hProcess11"/>
    <dgm:cxn modelId="{BD451FFA-0A16-4D25-A420-B6AC0AE3965B}" type="presParOf" srcId="{C7327772-F976-46DC-83D9-D5F06B0F774E}" destId="{9B941019-CF11-4642-8DF8-C489E5186FA4}" srcOrd="1" destOrd="0" presId="urn:microsoft.com/office/officeart/2005/8/layout/hProcess11"/>
    <dgm:cxn modelId="{D02EAC8B-53AE-4757-A413-D29BF351E677}" type="presParOf" srcId="{C7327772-F976-46DC-83D9-D5F06B0F774E}" destId="{4C6A4F34-2C73-4071-8550-A4AF83A6A282}" srcOrd="2" destOrd="0" presId="urn:microsoft.com/office/officeart/2005/8/layout/hProcess11"/>
    <dgm:cxn modelId="{7712C9A3-AC35-4DA8-A7C5-F1042E4D4360}" type="presParOf" srcId="{4C6A4F34-2C73-4071-8550-A4AF83A6A282}" destId="{95F3C668-3559-4744-A8C6-163A0A4381CF}" srcOrd="0" destOrd="0" presId="urn:microsoft.com/office/officeart/2005/8/layout/hProcess11"/>
    <dgm:cxn modelId="{CD04CA2D-B14B-49F0-9F39-C9F84E8D6784}" type="presParOf" srcId="{4C6A4F34-2C73-4071-8550-A4AF83A6A282}" destId="{B9EE9662-F7F4-4FBB-856C-106685AD94B3}" srcOrd="1" destOrd="0" presId="urn:microsoft.com/office/officeart/2005/8/layout/hProcess11"/>
    <dgm:cxn modelId="{FB9908AE-8C9F-4EBB-823C-953776E948F2}" type="presParOf" srcId="{4C6A4F34-2C73-4071-8550-A4AF83A6A282}" destId="{9272155A-F6FB-4DE9-B777-E5E789A12602}" srcOrd="2" destOrd="0" presId="urn:microsoft.com/office/officeart/2005/8/layout/hProcess11"/>
    <dgm:cxn modelId="{61AD21BC-806F-4F2F-824A-26E89115AAD8}" type="presParOf" srcId="{C7327772-F976-46DC-83D9-D5F06B0F774E}" destId="{49FC4E8C-A111-4E2F-87B0-E9FEEFD82C1A}" srcOrd="3" destOrd="0" presId="urn:microsoft.com/office/officeart/2005/8/layout/hProcess11"/>
    <dgm:cxn modelId="{369BDBB0-D56A-4705-A9CD-390D316C3AB2}" type="presParOf" srcId="{C7327772-F976-46DC-83D9-D5F06B0F774E}" destId="{F2A98AA1-2BC0-4318-9BE3-F729EAEB3F98}" srcOrd="4" destOrd="0" presId="urn:microsoft.com/office/officeart/2005/8/layout/hProcess11"/>
    <dgm:cxn modelId="{0BC8A384-1FA5-479A-A47D-5C9004065469}" type="presParOf" srcId="{F2A98AA1-2BC0-4318-9BE3-F729EAEB3F98}" destId="{69589872-E15A-4445-8F4A-8BFE1633842F}" srcOrd="0" destOrd="0" presId="urn:microsoft.com/office/officeart/2005/8/layout/hProcess11"/>
    <dgm:cxn modelId="{FDD2B6CA-3AD8-4B93-AB85-D807A691FF7E}" type="presParOf" srcId="{F2A98AA1-2BC0-4318-9BE3-F729EAEB3F98}" destId="{426C0233-FF17-4551-9403-466E9C959889}" srcOrd="1" destOrd="0" presId="urn:microsoft.com/office/officeart/2005/8/layout/hProcess11"/>
    <dgm:cxn modelId="{65174857-9C36-4F83-97A3-3F9F971AB8E7}" type="presParOf" srcId="{F2A98AA1-2BC0-4318-9BE3-F729EAEB3F98}" destId="{B2395E7A-9EE2-47AD-A128-8FD8B04461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5BD-AACA-4692-BBC1-5C052495FA60}">
      <dsp:nvSpPr>
        <dsp:cNvPr id="0" name=""/>
        <dsp:cNvSpPr/>
      </dsp:nvSpPr>
      <dsp:spPr>
        <a:xfrm>
          <a:off x="0" y="1625600"/>
          <a:ext cx="10463618" cy="216746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D6548-C6E1-42E6-A840-3A4A5BBCC1D9}">
      <dsp:nvSpPr>
        <dsp:cNvPr id="0" name=""/>
        <dsp:cNvSpPr/>
      </dsp:nvSpPr>
      <dsp:spPr>
        <a:xfrm>
          <a:off x="4598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sp:txBody>
      <dsp:txXfrm>
        <a:off x="4598" y="0"/>
        <a:ext cx="3034857" cy="2167466"/>
      </dsp:txXfrm>
    </dsp:sp>
    <dsp:sp modelId="{6E488D67-F2CF-4704-87C6-271095B15BB4}">
      <dsp:nvSpPr>
        <dsp:cNvPr id="0" name=""/>
        <dsp:cNvSpPr/>
      </dsp:nvSpPr>
      <dsp:spPr>
        <a:xfrm>
          <a:off x="1188898" y="2388142"/>
          <a:ext cx="666257" cy="642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3C668-3559-4744-A8C6-163A0A4381CF}">
      <dsp:nvSpPr>
        <dsp:cNvPr id="0" name=""/>
        <dsp:cNvSpPr/>
      </dsp:nvSpPr>
      <dsp:spPr>
        <a:xfrm>
          <a:off x="3191199" y="325120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3191199" y="3251200"/>
        <a:ext cx="3034857" cy="2167466"/>
      </dsp:txXfrm>
    </dsp:sp>
    <dsp:sp modelId="{B9EE9662-F7F4-4FBB-856C-106685AD94B3}">
      <dsp:nvSpPr>
        <dsp:cNvPr id="0" name=""/>
        <dsp:cNvSpPr/>
      </dsp:nvSpPr>
      <dsp:spPr>
        <a:xfrm flipV="1">
          <a:off x="7740006" y="2581981"/>
          <a:ext cx="45717" cy="45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9872-E15A-4445-8F4A-8BFE1633842F}">
      <dsp:nvSpPr>
        <dsp:cNvPr id="0" name=""/>
        <dsp:cNvSpPr/>
      </dsp:nvSpPr>
      <dsp:spPr>
        <a:xfrm>
          <a:off x="6377799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6377799" y="0"/>
        <a:ext cx="3034857" cy="2167466"/>
      </dsp:txXfrm>
    </dsp:sp>
    <dsp:sp modelId="{426C0233-FF17-4551-9403-466E9C959889}">
      <dsp:nvSpPr>
        <dsp:cNvPr id="0" name=""/>
        <dsp:cNvSpPr/>
      </dsp:nvSpPr>
      <dsp:spPr>
        <a:xfrm>
          <a:off x="7613501" y="2392390"/>
          <a:ext cx="541866" cy="54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49F6A-852C-F2DE-8C5D-39F0286F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C2F6FB-14BE-D8AF-206E-51DBB9D1A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74F217-4DB6-7ACF-4F5A-0A1E575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86E30-CDD3-6856-1D7B-D7DBEB5B7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5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753C5-2C1B-E52F-28B5-D89270FA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12342A7-12E5-5FB1-BEFE-280C21631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267F4E-5358-BC09-9B00-A083B8F65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F4AA7-B570-CA73-D61B-7F2BFFA5C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1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D1AE8-F21F-3D3A-D90C-F9E491E3F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372A06-345D-EB20-0CF9-A435F2F05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D52D976-8275-0482-1237-BCAB2550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143861-9F0B-686C-9022-F1EC98AA0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8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4438-6D1E-53DF-318D-4E5ABBB3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D12FE-6B6B-B11F-3B8F-24419E1AF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3AF380-EBBE-56C1-ADFD-8A57DAE3B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8FFB3-C976-9FEC-111F-7A41CE853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98BB-9FDB-0056-CFD5-A3E002E5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A6E823E-F241-7B48-A1A3-803EEAAE0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0AD47B-222D-EA7C-0820-992B924AF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B6E52D-43C1-2B3E-CB75-5B365F4A4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4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CCD9-25F4-3974-6BE7-5837F86E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F83B31-C29C-A53A-D5D1-9134F2E88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F191BD-F009-50FD-B6C7-8BE332990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F6C013-D952-5D41-853D-77FCF6BD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8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9689-2B13-763B-4457-37E2F6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D98696-D904-A928-8889-184945C9D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EECECC-51BE-2CEB-68EF-499A4B148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000729-B9FA-8AE1-C640-60B2D58C4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17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33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2238-860A-6A2B-F394-22D04914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9722F4-E383-3188-C2BD-E35CD70D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65B8F4-1B26-23B1-B8A3-9EA94A4D5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45D79D-CF91-E402-9DB8-7EC863D37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42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6EFA-E88C-AEC4-CA3A-7B3104D0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E1F06C-3EC0-4091-3B24-7404AFCD3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6C1698-3F8F-FA88-2AF9-501EC70C3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AB97D8-AF04-4FE4-0826-9FC452FE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5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885C-559A-F461-BD3B-90198A54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F93D9D-CCCB-EC9C-383D-5FF6910D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A4FB7-20F8-44B0-A8CD-B61ADF06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30DEE2-2180-E898-F118-DF232D2B1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64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20E9-2FCD-0DFF-CB57-98741F8E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D7E98C-D412-1CE4-C2A6-0F7F6A00B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538938-D356-E76D-238D-43A6967A4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779A42-1FB7-6914-B80C-491DA408E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1CA-93FE-71AD-D230-72DE5072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C950A6-B86E-F40F-E8E4-45038085D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1DB13A-D359-638B-6197-4EF468DEA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5E8E29-19A8-F619-0AD7-9554C96E1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576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CC19-87CF-7D97-2634-7FF791A2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79D3A-D145-EB8B-3474-42BE3977F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7C39E-17C5-309F-562E-96CCCEAF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B2FE1-30F9-D4E6-4D19-AB52903DF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47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25D7-B8EB-1D18-9E9F-D8BEF037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86BF6C-1792-877A-D1A7-0BDC480B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2177B4-21DC-0A86-4331-C8A88385B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744B3-5C96-E2DE-767A-C806408A0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54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E8F7-D152-C3BC-ACEC-0C8C38C2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1811203-33ED-8530-6A49-656CD6DD2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854467-B15B-6A3A-03E5-6F7E17A15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4E5F24-1FFC-4A17-B25C-948040752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03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2B76-1F8D-281A-8AB7-0FD2F9BB5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A4F2FA-D1D0-6958-20E4-7E80842B6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FBDFAA3-1AD8-5541-7E82-AD5F3BC4E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23FA7F-D850-DC13-F32B-E64B55600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08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C643-9030-E7A6-D718-D5CF175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5C1874-F546-5A86-43C1-EFA0F0D04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32A5C1-066C-5278-E484-E64F79F61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1F4EBF-344D-6A83-5ED0-E305CC39F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6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C2F62-BCB2-13CB-C3F0-23D5B4C1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CC445CF-FAAD-D3DA-DC98-3B7AA5BEE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22A70E-6DA8-BD2F-6184-2FC0C27E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83C167-FF15-4758-FD7A-0977098F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AB0B-B558-E7AD-ED9E-09215343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1F2F7F-D0E5-890D-34F7-A1B35529A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3DA2CC-6CED-0895-4609-612533EF2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A3ACC-8C95-AAEC-79B8-FDA419D46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0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BC8F-3CFF-0C90-6B76-FA511C9E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91FD72-17BD-0F6B-5697-A20F73DE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F895C6-C5C8-F760-64C3-17D108A2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99089F-8EBF-E600-7F2A-128498FA4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0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16/04/2025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0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ienanews.it/toscana/siena/attacco-hacker-colpita-anche-terrecablate-reti-e-servizi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46D3-0305-FE5A-2355-8EB003166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08377903-817C-A77D-F0E1-DB7615B74EA6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10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1D7F08C-E284-D719-07D1-5D8C4D8F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3" y="64454"/>
            <a:ext cx="5629324" cy="67290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E77420-9D45-E68A-66BE-EA3DDE4F15C2}"/>
              </a:ext>
            </a:extLst>
          </p:cNvPr>
          <p:cNvSpPr txBox="1"/>
          <p:nvPr/>
        </p:nvSpPr>
        <p:spPr>
          <a:xfrm>
            <a:off x="749639" y="1049274"/>
            <a:ext cx="52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codice alla riga 11 converte ogni carattere minuscolo in </a:t>
            </a:r>
            <a:r>
              <a:rPr lang="it-IT" b="1" dirty="0">
                <a:solidFill>
                  <a:schemeClr val="bg1"/>
                </a:solidFill>
              </a:rPr>
              <a:t>maiuscolo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 fatto normalizza l’input utente a livello </a:t>
            </a:r>
            <a:r>
              <a:rPr lang="it-IT" b="1" dirty="0">
                <a:solidFill>
                  <a:schemeClr val="bg1"/>
                </a:solidFill>
              </a:rPr>
              <a:t>case-insensitive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8E1279-C770-230C-8A7E-7F26E7F06114}"/>
              </a:ext>
            </a:extLst>
          </p:cNvPr>
          <p:cNvSpPr/>
          <p:nvPr/>
        </p:nvSpPr>
        <p:spPr>
          <a:xfrm>
            <a:off x="706118" y="991764"/>
            <a:ext cx="504357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0160B9-50C8-3E35-85D6-63B8E5A2C301}"/>
              </a:ext>
            </a:extLst>
          </p:cNvPr>
          <p:cNvCxnSpPr>
            <a:cxnSpLocks/>
          </p:cNvCxnSpPr>
          <p:nvPr/>
        </p:nvCxnSpPr>
        <p:spPr>
          <a:xfrm>
            <a:off x="5749695" y="1591928"/>
            <a:ext cx="1582758" cy="328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B6F2E7-E87B-2337-3A75-65EE93F4F497}"/>
              </a:ext>
            </a:extLst>
          </p:cNvPr>
          <p:cNvSpPr txBox="1"/>
          <p:nvPr/>
        </p:nvSpPr>
        <p:spPr>
          <a:xfrm>
            <a:off x="353348" y="2568598"/>
            <a:ext cx="52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L’input dell’utente </a:t>
            </a:r>
            <a:r>
              <a:rPr lang="it-IT" b="1" dirty="0">
                <a:solidFill>
                  <a:schemeClr val="bg1"/>
                </a:solidFill>
              </a:rPr>
              <a:t>($username) </a:t>
            </a:r>
            <a:r>
              <a:rPr lang="it-IT" dirty="0">
                <a:solidFill>
                  <a:schemeClr val="bg1"/>
                </a:solidFill>
              </a:rPr>
              <a:t>viene inserito direttamente in un comando di shell senza alcun</a:t>
            </a:r>
          </a:p>
          <a:p>
            <a:r>
              <a:rPr lang="it-IT" dirty="0">
                <a:solidFill>
                  <a:schemeClr val="bg1"/>
                </a:solidFill>
              </a:rPr>
              <a:t>controllo, </a:t>
            </a:r>
            <a:r>
              <a:rPr lang="it-IT" dirty="0" err="1">
                <a:solidFill>
                  <a:schemeClr val="bg1"/>
                </a:solidFill>
              </a:rPr>
              <a:t>escape</a:t>
            </a:r>
            <a:r>
              <a:rPr lang="it-IT" dirty="0">
                <a:solidFill>
                  <a:schemeClr val="bg1"/>
                </a:solidFill>
              </a:rPr>
              <a:t> o validazione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EA47B71-87B5-8067-2DD1-FD05B812AF17}"/>
              </a:ext>
            </a:extLst>
          </p:cNvPr>
          <p:cNvSpPr/>
          <p:nvPr/>
        </p:nvSpPr>
        <p:spPr>
          <a:xfrm>
            <a:off x="353348" y="2496341"/>
            <a:ext cx="5043577" cy="95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3B88BBD-32B8-A460-6A2A-F2C16EEC101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6925" y="2452702"/>
            <a:ext cx="1854480" cy="5196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E45AF734-3D93-FFC7-1B87-D6062C26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73" y="3557912"/>
            <a:ext cx="56765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seguendo un comando di sistema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egrep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utilizzando direttamente il valore inserito dall’utente nel campo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username</a:t>
            </a:r>
            <a:r>
              <a:rPr lang="it-IT" altLang="it-IT" dirty="0">
                <a:solidFill>
                  <a:schemeClr val="bg1"/>
                </a:solidFill>
                <a:latin typeface="Arial Unicode MS"/>
              </a:rPr>
              <a:t> si potrebbe incorrere 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 un classico caso di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Injection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permettendo potenzialmente di eseguire comandi arbitrari.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riceve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 argomento username (se invocato tramite linea di comando), oppure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una richiesta GET /</a:t>
            </a:r>
            <a:r>
              <a:rPr lang="it-IT" dirty="0" err="1">
                <a:solidFill>
                  <a:schemeClr val="bg1"/>
                </a:solidFill>
              </a:rPr>
              <a:t>index.cgi?username</a:t>
            </a:r>
            <a:r>
              <a:rPr lang="it-IT" dirty="0">
                <a:solidFill>
                  <a:schemeClr val="bg1"/>
                </a:solidFill>
              </a:rPr>
              <a:t>=xxx(se invocato tramite un server Web)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7391576A-8283-155C-1E3F-910D245927F6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Analisi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03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4D2FDFFF-5907-A661-2183-B6C594D4EA7F}"/>
              </a:ext>
            </a:extLst>
          </p:cNvPr>
          <p:cNvSpPr txBox="1"/>
          <p:nvPr/>
        </p:nvSpPr>
        <p:spPr>
          <a:xfrm>
            <a:off x="1913609" y="1002339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Esecuzione locale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93456F-7264-5938-07C1-269D47AD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" t="27398" r="-268" b="-750"/>
          <a:stretch/>
        </p:blipFill>
        <p:spPr>
          <a:xfrm>
            <a:off x="1411189" y="3945147"/>
            <a:ext cx="8584709" cy="112518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31CF54-3AE8-E3E0-C7B4-21E3EF3BFE11}"/>
              </a:ext>
            </a:extLst>
          </p:cNvPr>
          <p:cNvSpPr txBox="1"/>
          <p:nvPr/>
        </p:nvSpPr>
        <p:spPr>
          <a:xfrm>
            <a:off x="337584" y="2213115"/>
            <a:ext cx="957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Eseguiamo lo script in locale, tramite il passaggio diretto dell’argomento username=xxx: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Autentichiamoci come utente level16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Digitiamo /home/flag07/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2DF3-AD3A-BF90-BBDB-950B6BD8E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C6705E59-1FB5-EACE-B320-7136567C21BD}"/>
              </a:ext>
            </a:extLst>
          </p:cNvPr>
          <p:cNvSpPr txBox="1"/>
          <p:nvPr/>
        </p:nvSpPr>
        <p:spPr>
          <a:xfrm>
            <a:off x="286327" y="1014033"/>
            <a:ext cx="11619345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Tentativo di iniezione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A411F-874A-C4F2-27C0-A9FF4DB33F49}"/>
              </a:ext>
            </a:extLst>
          </p:cNvPr>
          <p:cNvSpPr txBox="1"/>
          <p:nvPr/>
        </p:nvSpPr>
        <p:spPr>
          <a:xfrm>
            <a:off x="518338" y="2253089"/>
            <a:ext cx="957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Digitiamo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6648F7-4A80-A73F-13E4-F6C2625A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" y="2825970"/>
            <a:ext cx="10926726" cy="19414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9C31C-AFCB-727E-10FE-32817ECBF7C6}"/>
              </a:ext>
            </a:extLst>
          </p:cNvPr>
          <p:cNvSpPr txBox="1"/>
          <p:nvPr/>
        </p:nvSpPr>
        <p:spPr>
          <a:xfrm>
            <a:off x="550236" y="5112581"/>
            <a:ext cx="876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eseguito anche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ma non con i privilegi di flag16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249572C-60DB-7D9B-DD79-01E99034080E}"/>
              </a:ext>
            </a:extLst>
          </p:cNvPr>
          <p:cNvSpPr/>
          <p:nvPr/>
        </p:nvSpPr>
        <p:spPr>
          <a:xfrm rot="12093478">
            <a:off x="9230264" y="4685223"/>
            <a:ext cx="1104181" cy="6153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D3EB42-D974-9A49-7A93-B6340C9A9B4F}"/>
              </a:ext>
            </a:extLst>
          </p:cNvPr>
          <p:cNvSpPr txBox="1"/>
          <p:nvPr/>
        </p:nvSpPr>
        <p:spPr>
          <a:xfrm>
            <a:off x="518338" y="5636924"/>
            <a:ext cx="10834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comando /home/flag16index.cgi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provoca l’esecuzione sequenziale di due comandi da parte dell’interprete BASH. </a:t>
            </a:r>
          </a:p>
          <a:p>
            <a:r>
              <a:rPr lang="it-IT" b="1" dirty="0">
                <a:solidFill>
                  <a:schemeClr val="bg1"/>
                </a:solidFill>
              </a:rPr>
              <a:t>Non si tratta di iniezione locale!</a:t>
            </a:r>
          </a:p>
        </p:txBody>
      </p:sp>
    </p:spTree>
    <p:extLst>
      <p:ext uri="{BB962C8B-B14F-4D97-AF65-F5344CB8AC3E}">
        <p14:creationId xmlns:p14="http://schemas.microsoft.com/office/powerpoint/2010/main" val="366745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06EA-E2C2-4A79-DC3B-4BCB1000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30998C-4C4A-94C1-7EFB-263C97F52220}"/>
              </a:ext>
            </a:extLst>
          </p:cNvPr>
          <p:cNvSpPr txBox="1"/>
          <p:nvPr/>
        </p:nvSpPr>
        <p:spPr>
          <a:xfrm>
            <a:off x="425570" y="2211266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provare ad effettuare una iniezione locale, digitiamo invece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E44CBAF1-670A-89A9-8174-8CC695D3A764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INIEZIONE LOCALE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B502B8-3136-9EA1-9B3E-0563550A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3002100"/>
            <a:ext cx="10289309" cy="15741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2F0C0A-F4C6-5F8F-BDC4-64683BBDE85E}"/>
              </a:ext>
            </a:extLst>
          </p:cNvPr>
          <p:cNvSpPr txBox="1"/>
          <p:nvPr/>
        </p:nvSpPr>
        <p:spPr>
          <a:xfrm>
            <a:off x="425570" y="4946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sembra essere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264314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47DC-58B0-BFB0-55CE-6738EEDC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DD293D-9FD7-0F96-7792-98C223BDFAE7}"/>
              </a:ext>
            </a:extLst>
          </p:cNvPr>
          <p:cNvSpPr txBox="1"/>
          <p:nvPr/>
        </p:nvSpPr>
        <p:spPr>
          <a:xfrm>
            <a:off x="425570" y="2211266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5C2A5F-88BA-7AD7-5031-91242E27D34D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2EE4CE-219D-D50E-A839-06BD2F84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65" y="1725667"/>
            <a:ext cx="107504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 script viene eseguito ma non otteniamo il risultato desiderato.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Dobbiamo comprendere meglio come funziona il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dei parametri CGI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 approfondendo la conoscenza di </a:t>
            </a:r>
            <a:r>
              <a:rPr lang="it-IT" altLang="it-IT" b="1" dirty="0" err="1">
                <a:solidFill>
                  <a:schemeClr val="bg1"/>
                </a:solidFill>
                <a:latin typeface="Arial" panose="020B0604020202020204" pitchFamily="34" charset="0"/>
              </a:rPr>
              <a:t>param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. 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961BC-185A-48A1-96C3-E98C2C7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" y="3200320"/>
            <a:ext cx="5670430" cy="10986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D6DCFE-78A6-5D44-072A-3A7777D9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61"/>
          <a:stretch/>
        </p:blipFill>
        <p:spPr>
          <a:xfrm>
            <a:off x="4350328" y="4810076"/>
            <a:ext cx="7531122" cy="1053583"/>
          </a:xfrm>
          <a:prstGeom prst="rect">
            <a:avLst/>
          </a:prstGeom>
        </p:spPr>
      </p:pic>
      <p:pic>
        <p:nvPicPr>
          <p:cNvPr id="14" name="Elemento grafico 13" descr="Virgolette aperte con riempimento a tinta unita">
            <a:extLst>
              <a:ext uri="{FF2B5EF4-FFF2-40B4-BE49-F238E27FC236}">
                <a16:creationId xmlns:a16="http://schemas.microsoft.com/office/drawing/2014/main" id="{DB2BF0A1-BD67-D047-5848-59EA418A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9909" y="2767726"/>
            <a:ext cx="914400" cy="914400"/>
          </a:xfrm>
          <a:prstGeom prst="rect">
            <a:avLst/>
          </a:prstGeom>
        </p:spPr>
      </p:pic>
      <p:pic>
        <p:nvPicPr>
          <p:cNvPr id="17" name="Elemento grafico 16" descr="Virgoletta chiusa con riempimento a tinta unita">
            <a:extLst>
              <a:ext uri="{FF2B5EF4-FFF2-40B4-BE49-F238E27FC236}">
                <a16:creationId xmlns:a16="http://schemas.microsoft.com/office/drawing/2014/main" id="{EDB4E87F-D84D-734C-B3F7-C5B1E5D0C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6008" y="5662770"/>
            <a:ext cx="914400" cy="914400"/>
          </a:xfrm>
          <a:prstGeom prst="rect">
            <a:avLst/>
          </a:prstGeom>
        </p:spPr>
      </p:pic>
      <p:pic>
        <p:nvPicPr>
          <p:cNvPr id="18" name="Elemento grafico 17" descr="Virgolette aperte con riempimento a tinta unita">
            <a:extLst>
              <a:ext uri="{FF2B5EF4-FFF2-40B4-BE49-F238E27FC236}">
                <a16:creationId xmlns:a16="http://schemas.microsoft.com/office/drawing/2014/main" id="{8F1AD021-98CC-E24E-D6DE-4C5CAE94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3379" y="4310990"/>
            <a:ext cx="914400" cy="914400"/>
          </a:xfrm>
          <a:prstGeom prst="rect">
            <a:avLst/>
          </a:prstGeom>
        </p:spPr>
      </p:pic>
      <p:pic>
        <p:nvPicPr>
          <p:cNvPr id="19" name="Elemento grafico 18" descr="Virgoletta chiusa con riempimento a tinta unita">
            <a:extLst>
              <a:ext uri="{FF2B5EF4-FFF2-40B4-BE49-F238E27FC236}">
                <a16:creationId xmlns:a16="http://schemas.microsoft.com/office/drawing/2014/main" id="{98656020-6613-0265-1C8C-58985191B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3961387"/>
            <a:ext cx="914400" cy="9144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AA8983-63DA-87BD-A78D-E049FC7C3621}"/>
              </a:ext>
            </a:extLst>
          </p:cNvPr>
          <p:cNvSpPr txBox="1"/>
          <p:nvPr/>
        </p:nvSpPr>
        <p:spPr>
          <a:xfrm>
            <a:off x="6395050" y="3450234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Invocata con il nome di un parametro, </a:t>
            </a:r>
            <a:r>
              <a:rPr lang="it-IT" b="1" dirty="0" err="1">
                <a:solidFill>
                  <a:schemeClr val="bg1"/>
                </a:solidFill>
              </a:rPr>
              <a:t>param</a:t>
            </a:r>
            <a:r>
              <a:rPr lang="it-IT" dirty="0">
                <a:solidFill>
                  <a:schemeClr val="bg1"/>
                </a:solidFill>
              </a:rPr>
              <a:t> restituisce il suo valore.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4065C91-6A7B-BFAF-0AB3-547D57EE4559}"/>
              </a:ext>
            </a:extLst>
          </p:cNvPr>
          <p:cNvSpPr txBox="1"/>
          <p:nvPr/>
        </p:nvSpPr>
        <p:spPr>
          <a:xfrm>
            <a:off x="117633" y="4598203"/>
            <a:ext cx="3955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Scopriamo inoltre che il carattere ; (</a:t>
            </a:r>
            <a:r>
              <a:rPr lang="it-IT" dirty="0" err="1">
                <a:solidFill>
                  <a:schemeClr val="bg1"/>
                </a:solidFill>
              </a:rPr>
              <a:t>semicolon</a:t>
            </a:r>
            <a:r>
              <a:rPr lang="it-IT" dirty="0">
                <a:solidFill>
                  <a:schemeClr val="bg1"/>
                </a:solidFill>
              </a:rPr>
              <a:t>) assume un ruolo speciale nel contesto degli URL gestiti dallo standard CGI poiché consente di separare i parametri.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ED5EDD-93DB-77AE-CF2B-16936F2A340F}"/>
              </a:ext>
            </a:extLst>
          </p:cNvPr>
          <p:cNvSpPr txBox="1"/>
          <p:nvPr/>
        </p:nvSpPr>
        <p:spPr>
          <a:xfrm>
            <a:off x="3293851" y="6075531"/>
            <a:ext cx="771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Ciò comporta che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estrae il solo valore di username e lo assegna alla variabile $username, quindi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viene iniettato!!</a:t>
            </a:r>
          </a:p>
        </p:txBody>
      </p:sp>
    </p:spTree>
    <p:extLst>
      <p:ext uri="{BB962C8B-B14F-4D97-AF65-F5344CB8AC3E}">
        <p14:creationId xmlns:p14="http://schemas.microsoft.com/office/powerpoint/2010/main" val="233021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3EA3-79B4-C1DA-3455-87482FF3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4">
            <a:extLst>
              <a:ext uri="{FF2B5EF4-FFF2-40B4-BE49-F238E27FC236}">
                <a16:creationId xmlns:a16="http://schemas.microsoft.com/office/drawing/2014/main" id="{D1BEF641-B679-ECBE-0EAC-C5CB7E1A3652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D8ED2AD-5627-7D5E-697F-C727D918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3" y="2191109"/>
            <a:ext cx="6044470" cy="3783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7FE418-43EB-D6F8-2A04-4C623FD6166A}"/>
              </a:ext>
            </a:extLst>
          </p:cNvPr>
          <p:cNvSpPr txBox="1"/>
          <p:nvPr/>
        </p:nvSpPr>
        <p:spPr>
          <a:xfrm>
            <a:off x="174337" y="2631105"/>
            <a:ext cx="684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 comando che abbiamo digitato sono stati usati due caratteri speciali: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; usato come delimitatore di campi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/ usato come separatore di directory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CB9510-0A06-D739-3109-35CFD60215B2}"/>
              </a:ext>
            </a:extLst>
          </p:cNvPr>
          <p:cNvSpPr txBox="1"/>
          <p:nvPr/>
        </p:nvSpPr>
        <p:spPr>
          <a:xfrm>
            <a:off x="139831" y="4301706"/>
            <a:ext cx="69183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procedura per rendere sicuri i caratteri speciali in un URL si chiama </a:t>
            </a:r>
            <a:r>
              <a:rPr lang="it-IT" b="1" dirty="0">
                <a:solidFill>
                  <a:schemeClr val="bg1"/>
                </a:solidFill>
              </a:rPr>
              <a:t>URL </a:t>
            </a:r>
            <a:r>
              <a:rPr lang="it-IT" b="1" dirty="0" err="1">
                <a:solidFill>
                  <a:schemeClr val="bg1"/>
                </a:solidFill>
              </a:rPr>
              <a:t>encoding</a:t>
            </a:r>
            <a:r>
              <a:rPr lang="it-IT" dirty="0">
                <a:solidFill>
                  <a:schemeClr val="bg1"/>
                </a:solidFill>
              </a:rPr>
              <a:t>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Quando si incontra un carattere speciale, se ne individua il </a:t>
            </a:r>
            <a:r>
              <a:rPr lang="it-IT" b="1" dirty="0">
                <a:solidFill>
                  <a:schemeClr val="bg1"/>
                </a:solidFill>
              </a:rPr>
              <a:t>codice ASCII</a:t>
            </a:r>
            <a:r>
              <a:rPr lang="it-IT" dirty="0">
                <a:solidFill>
                  <a:schemeClr val="bg1"/>
                </a:solidFill>
              </a:rPr>
              <a:t>, lo si converte in </a:t>
            </a:r>
            <a:r>
              <a:rPr lang="it-IT" b="1" dirty="0">
                <a:solidFill>
                  <a:schemeClr val="bg1"/>
                </a:solidFill>
              </a:rPr>
              <a:t>esadecimale</a:t>
            </a:r>
            <a:r>
              <a:rPr lang="it-IT" dirty="0">
                <a:solidFill>
                  <a:schemeClr val="bg1"/>
                </a:solidFill>
              </a:rPr>
              <a:t> e si antepone il simbolo </a:t>
            </a:r>
            <a:r>
              <a:rPr lang="it-IT" b="1" dirty="0">
                <a:solidFill>
                  <a:schemeClr val="bg1"/>
                </a:solidFill>
              </a:rPr>
              <a:t>%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stringa risultante è :  </a:t>
            </a:r>
            <a:r>
              <a:rPr lang="de-DE" dirty="0">
                <a:solidFill>
                  <a:schemeClr val="bg1"/>
                </a:solidFill>
              </a:rPr>
              <a:t>username%3Dxxx%3B%20%2Fbin%2Fgetflag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AAB6897F-F732-E336-890D-0788C26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48" y="2191109"/>
            <a:ext cx="4723658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ADE8-DD3C-B448-EF76-756AE9AB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D82169-1505-831B-9CB4-1F2A815E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1" y="3028860"/>
            <a:ext cx="10358638" cy="1533900"/>
          </a:xfrm>
          <a:prstGeom prst="rect">
            <a:avLst/>
          </a:prstGeom>
        </p:spPr>
      </p:pic>
      <p:sp>
        <p:nvSpPr>
          <p:cNvPr id="7" name="Titolo 4">
            <a:extLst>
              <a:ext uri="{FF2B5EF4-FFF2-40B4-BE49-F238E27FC236}">
                <a16:creationId xmlns:a16="http://schemas.microsoft.com/office/drawing/2014/main" id="{BE7AFCF1-FAA2-A51C-FF6A-607C2B20C01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LOCALE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1ED5AB-9DB5-CD3E-2135-910BBA956B3E}"/>
              </a:ext>
            </a:extLst>
          </p:cNvPr>
          <p:cNvSpPr txBox="1"/>
          <p:nvPr/>
        </p:nvSpPr>
        <p:spPr>
          <a:xfrm>
            <a:off x="517584" y="2193860"/>
            <a:ext cx="1126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Tentiamo nuovamente l’attacco digitando il comando /home/flag07/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“username=xxx%3B%2Fbin%2Fgetflag"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F2E784-8A78-B64C-7D5C-57C7A50F4E16}"/>
              </a:ext>
            </a:extLst>
          </p:cNvPr>
          <p:cNvSpPr txBox="1"/>
          <p:nvPr/>
        </p:nvSpPr>
        <p:spPr>
          <a:xfrm>
            <a:off x="517583" y="5049841"/>
            <a:ext cx="1012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L’iniezione ha successo ma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non viene eseguito con i privilegi di flag16 </a:t>
            </a:r>
          </a:p>
        </p:txBody>
      </p:sp>
    </p:spTree>
    <p:extLst>
      <p:ext uri="{BB962C8B-B14F-4D97-AF65-F5344CB8AC3E}">
        <p14:creationId xmlns:p14="http://schemas.microsoft.com/office/powerpoint/2010/main" val="390256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4CD0-863C-5D18-63AF-BE4AD22C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6E36E40-85AD-4CB7-3BA2-8412DD56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834890-CBF5-2234-250D-8DDE611C6902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17C9F-00C8-9DCE-3108-86270BEE50A4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B6516E5-1CF5-9AE6-1B81-5E74B395C71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27A720-B0D0-9B09-E8C6-15853992A5BF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BB4B27-0BCC-78BD-5E93-40FE749569B4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60B21B-406C-1EF4-D908-CBE09EF68E89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EBAF56-6F7A-1E37-F95F-1CB4BD7C898F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9A5D811-BF27-D0E3-0BE4-B605688ACDF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68BC984-7A15-1B1D-22A6-132878CEA146}"/>
              </a:ext>
            </a:extLst>
          </p:cNvPr>
          <p:cNvSpPr/>
          <p:nvPr/>
        </p:nvSpPr>
        <p:spPr>
          <a:xfrm>
            <a:off x="3959633" y="6223674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013EEDC-7EAD-DCCF-FCDE-6CCD7763FD42}"/>
              </a:ext>
            </a:extLst>
          </p:cNvPr>
          <p:cNvSpPr txBox="1"/>
          <p:nvPr/>
        </p:nvSpPr>
        <p:spPr>
          <a:xfrm>
            <a:off x="6636543" y="509401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locale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C2AD47C-354E-AF32-376A-61A42301FBF5}"/>
              </a:ext>
            </a:extLst>
          </p:cNvPr>
          <p:cNvSpPr/>
          <p:nvPr/>
        </p:nvSpPr>
        <p:spPr>
          <a:xfrm>
            <a:off x="6115050" y="4991679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D86D690-FCD1-328A-E6C0-E86F881C3E50}"/>
              </a:ext>
            </a:extLst>
          </p:cNvPr>
          <p:cNvSpPr txBox="1"/>
          <p:nvPr/>
        </p:nvSpPr>
        <p:spPr>
          <a:xfrm>
            <a:off x="4191000" y="6214484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locale di </a:t>
            </a:r>
          </a:p>
          <a:p>
            <a:r>
              <a:rPr lang="it-IT" sz="1600" b="1" dirty="0">
                <a:solidFill>
                  <a:schemeClr val="bg1"/>
                </a:solidFill>
              </a:rPr>
              <a:t>/home/flag/</a:t>
            </a:r>
            <a:r>
              <a:rPr lang="it-IT" sz="1600" b="1" dirty="0" err="1">
                <a:solidFill>
                  <a:schemeClr val="bg1"/>
                </a:solidFill>
              </a:rPr>
              <a:t>index.cgi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97D9CA8-490B-52E0-97E4-729D6736A790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0B18EF7-48CB-1C0E-2F90-E4B243F8DDF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F568786-8170-A6A2-75E9-1BEE39C7F855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361675F-33C0-99E4-879C-20B0F2C39C0C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31B2B08-9B80-1527-37BB-1727671DA1F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C56F614-603B-89A3-E538-3C1A6FD450D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865E640-56EC-F01A-805B-BB6F3367F48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BC17B24-368D-0C63-3BA2-DE5AD608F75E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7672388" y="4267870"/>
            <a:ext cx="1752600" cy="723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0C8EDDEB-4CD2-8D31-C801-368BAA056BC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443539" y="5534946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A0B037E-D4AC-BB0B-FA72-56A8E6956440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27DC72-16D8-E709-BC81-B5360890573E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15A1E59A-9578-B0D0-80E8-6CF1187BC3A7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D8B81CD-5F07-1984-42A4-AEBFB6310976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5076026-F5C2-0D21-9138-283647C905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26D15D4-99BA-8EC3-F15B-551162752716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8E2A9C1-8DEC-514C-8632-467F5549E3E2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365CBF1-6005-1179-BFDF-46FC33E41776}"/>
              </a:ext>
            </a:extLst>
          </p:cNvPr>
          <p:cNvSpPr/>
          <p:nvPr/>
        </p:nvSpPr>
        <p:spPr>
          <a:xfrm>
            <a:off x="4279705" y="558715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D83065-CA52-B18C-2BC2-8AB3164A4B83}"/>
              </a:ext>
            </a:extLst>
          </p:cNvPr>
          <p:cNvSpPr txBox="1"/>
          <p:nvPr/>
        </p:nvSpPr>
        <p:spPr>
          <a:xfrm>
            <a:off x="4381498" y="56900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E80C09-A0AB-9E75-2FD9-48CA8855C03A}"/>
              </a:ext>
            </a:extLst>
          </p:cNvPr>
          <p:cNvSpPr/>
          <p:nvPr/>
        </p:nvSpPr>
        <p:spPr>
          <a:xfrm>
            <a:off x="9162101" y="454404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253253-1894-5510-69D4-327085B7BFC2}"/>
              </a:ext>
            </a:extLst>
          </p:cNvPr>
          <p:cNvSpPr txBox="1"/>
          <p:nvPr/>
        </p:nvSpPr>
        <p:spPr>
          <a:xfrm>
            <a:off x="9266042" y="4598471"/>
            <a:ext cx="14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988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AEFA-77FB-96B4-B129-22D829C37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A850FD-A4CA-BA33-1791-4FCCFE9C1017}"/>
              </a:ext>
            </a:extLst>
          </p:cNvPr>
          <p:cNvSpPr txBox="1"/>
          <p:nvPr/>
        </p:nvSpPr>
        <p:spPr>
          <a:xfrm>
            <a:off x="528083" y="2056686"/>
            <a:ext cx="10668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Eseguire localmente il file vulnerabile (/home/flag16/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) come utente level16, nel tentativo di sfruttarne la vulnerabilità, risulta un approccio inefficace o non funzionante.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Inoltre, nonostante l’utente level16 abbia i permessi per leggere ed eseguire il file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 l’iniezione locale ha funzionato ciò è comunque una vittoria parziale in quanto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non ha i privilegi di esecuzione di flag16 (obiettivo della sfida).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Deduciamo che quindi è necessario eseguire lo script con i privilegi di flag16.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È possibile effettuare un'iniezione remota utilizzando lo stesso input dell'iniezione </a:t>
            </a:r>
            <a:r>
              <a:rPr lang="it-IT" dirty="0" err="1">
                <a:solidFill>
                  <a:schemeClr val="bg1"/>
                </a:solidFill>
              </a:rPr>
              <a:t>locale?Per</a:t>
            </a:r>
            <a:r>
              <a:rPr lang="it-IT" dirty="0">
                <a:solidFill>
                  <a:schemeClr val="bg1"/>
                </a:solidFill>
              </a:rPr>
              <a:t> farlo, è necessario individuare un server web che esegua 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con privilegi SETUID dell'utente flag16.</a:t>
            </a:r>
          </a:p>
          <a:p>
            <a:r>
              <a:rPr lang="it-IT" dirty="0">
                <a:solidFill>
                  <a:schemeClr val="bg1"/>
                </a:solidFill>
              </a:rPr>
              <a:t>Se un server del genere esiste, lo stesso input può essere sfruttato per eseguire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con i privilegi di flag16, permettendo così di superare la sfida.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280E9331-FE98-2748-1A00-EF81D7035B5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LIMITAZIONI DELL’ESECUZIONE LOCALE: STUDIO DEL COMPORTAMENTO DI INDEX.CGI TRAMITE THTTPD</a:t>
            </a:r>
          </a:p>
        </p:txBody>
      </p:sp>
    </p:spTree>
    <p:extLst>
      <p:ext uri="{BB962C8B-B14F-4D97-AF65-F5344CB8AC3E}">
        <p14:creationId xmlns:p14="http://schemas.microsoft.com/office/powerpoint/2010/main" val="180592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9308-C5DF-C66D-C6A3-67104E1F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7119969C-D891-CE87-D13A-A0F080C54473}"/>
              </a:ext>
            </a:extLst>
          </p:cNvPr>
          <p:cNvSpPr txBox="1"/>
          <p:nvPr/>
        </p:nvSpPr>
        <p:spPr>
          <a:xfrm>
            <a:off x="3637622" y="156123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IL FILE </a:t>
            </a: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THTTPD.CONF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BFE9DA-13B2-CA6B-0127-B5838CBA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9" y="2369007"/>
            <a:ext cx="5721682" cy="4810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E92485A-D01B-265B-DEE1-E9C160B82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468" y="2150490"/>
            <a:ext cx="5113422" cy="419578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1D7A48-1CA4-490E-9ADC-0BA133784806}"/>
              </a:ext>
            </a:extLst>
          </p:cNvPr>
          <p:cNvSpPr txBox="1"/>
          <p:nvPr/>
        </p:nvSpPr>
        <p:spPr>
          <a:xfrm>
            <a:off x="514110" y="3253216"/>
            <a:ext cx="5312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port = 1616: il server Web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sulla porta 1616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dir = /home/flag16: la directory radice del server Web è /home/flag16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nochroot</a:t>
            </a:r>
            <a:r>
              <a:rPr lang="it-IT" dirty="0">
                <a:solidFill>
                  <a:schemeClr val="bg1"/>
                </a:solidFill>
              </a:rPr>
              <a:t>: il server Web “vede” l’intero file system </a:t>
            </a:r>
            <a:r>
              <a:rPr lang="it-IT" dirty="0" err="1">
                <a:solidFill>
                  <a:schemeClr val="bg1"/>
                </a:solidFill>
              </a:rPr>
              <a:t>dell’host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 = flag16: il server Web esegue con i diritti dell’utente 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C97DB7-349A-1911-A4A3-960A2074765A}"/>
              </a:ext>
            </a:extLst>
          </p:cNvPr>
          <p:cNvSpPr txBox="1"/>
          <p:nvPr/>
        </p:nvSpPr>
        <p:spPr>
          <a:xfrm>
            <a:off x="180479" y="765495"/>
            <a:ext cx="11831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questo motivo, è utile analizzare il file di configurazione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, presente nella directory accessibile /home/flag16/.</a:t>
            </a:r>
          </a:p>
          <a:p>
            <a:r>
              <a:rPr lang="it-IT" dirty="0">
                <a:solidFill>
                  <a:schemeClr val="bg1"/>
                </a:solidFill>
              </a:rPr>
              <a:t>Il file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è leggibile da tutti gli utenti e modificabile solo da root </a:t>
            </a:r>
          </a:p>
          <a:p>
            <a:r>
              <a:rPr lang="it-IT" dirty="0">
                <a:solidFill>
                  <a:schemeClr val="bg1"/>
                </a:solidFill>
              </a:rPr>
              <a:t>Identifica il server Web con il quale viene eseguito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02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74F8-585B-A912-5192-DB88AB33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23F7D2-7111-66D7-9AA7-C890F05A4325}"/>
              </a:ext>
            </a:extLst>
          </p:cNvPr>
          <p:cNvSpPr txBox="1"/>
          <p:nvPr/>
        </p:nvSpPr>
        <p:spPr>
          <a:xfrm>
            <a:off x="620374" y="2224479"/>
            <a:ext cx="10668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L’analisi ha confermato la presenza di un server web in ascolto sulla porta TCP 1616, che rappresenta il </a:t>
            </a:r>
            <a:r>
              <a:rPr lang="it-IT" b="1" dirty="0">
                <a:solidFill>
                  <a:schemeClr val="bg1"/>
                </a:solidFill>
              </a:rPr>
              <a:t>punto di accesso remoto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r>
              <a:rPr lang="it-IT" dirty="0">
                <a:solidFill>
                  <a:schemeClr val="bg1"/>
                </a:solidFill>
              </a:rPr>
              <a:t>Inoltre, il server ha visibilità sull’intero file system, compreso il file eseguibile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, e viene eseguito direttamente con i privilegi dell’utente </a:t>
            </a:r>
            <a:r>
              <a:rPr lang="it-IT" b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Queste condizioni rendono possibile sfruttare </a:t>
            </a:r>
            <a:r>
              <a:rPr lang="it-IT" b="1" dirty="0" err="1">
                <a:solidFill>
                  <a:schemeClr val="bg1"/>
                </a:solidFill>
              </a:rPr>
              <a:t>index.cgi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da remoto.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Poiché l’esecuzione locale del file non garantisce i privilegi necessari, la strategia più promettente diventa quindi l’iniezione remota, tramite una richiesta mirata al server web, con l’obiettivo di eseguire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nel contesto privilegiato.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4DD3F281-48D7-B38A-BFC8-9CF54204B14A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REMOTA</a:t>
            </a:r>
          </a:p>
        </p:txBody>
      </p:sp>
    </p:spTree>
    <p:extLst>
      <p:ext uri="{BB962C8B-B14F-4D97-AF65-F5344CB8AC3E}">
        <p14:creationId xmlns:p14="http://schemas.microsoft.com/office/powerpoint/2010/main" val="50910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C486-ABA8-6168-20C2-99814E14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2437FD92-9737-8391-CB12-CCEB2320F00C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00A91A-BE43-89A4-AB0C-AFD48854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49" y="3305838"/>
            <a:ext cx="8227261" cy="11722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567BE8-BF21-7FB6-9064-DA7A67F32F52}"/>
              </a:ext>
            </a:extLst>
          </p:cNvPr>
          <p:cNvSpPr txBox="1"/>
          <p:nvPr/>
        </p:nvSpPr>
        <p:spPr>
          <a:xfrm>
            <a:off x="750497" y="2204373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effettuare l’iniezione remota, verifichiamo che il server Web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sia in esecuzione sulla porta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3CFA4B-6E5E-135A-D04A-4C213608BC08}"/>
              </a:ext>
            </a:extLst>
          </p:cNvPr>
          <p:cNvSpPr txBox="1"/>
          <p:nvPr/>
        </p:nvSpPr>
        <p:spPr>
          <a:xfrm>
            <a:off x="608871" y="4933195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pgrep</a:t>
            </a:r>
            <a:r>
              <a:rPr lang="it-IT" dirty="0">
                <a:solidFill>
                  <a:schemeClr val="bg1"/>
                </a:solidFill>
              </a:rPr>
              <a:t> mostra che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è in 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indica che un servizio è in ascolto sulla porta 1616</a:t>
            </a:r>
          </a:p>
        </p:txBody>
      </p:sp>
    </p:spTree>
    <p:extLst>
      <p:ext uri="{BB962C8B-B14F-4D97-AF65-F5344CB8AC3E}">
        <p14:creationId xmlns:p14="http://schemas.microsoft.com/office/powerpoint/2010/main" val="142140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C48B-6ACA-F3BA-6CEC-24F68E60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F53F6683-93FA-BD3F-070C-CE7502ABF414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BFFDA1D-20B2-1517-D66D-8BD01D7BF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06310"/>
              </p:ext>
            </p:extLst>
          </p:nvPr>
        </p:nvGraphicFramePr>
        <p:xfrm>
          <a:off x="864191" y="1995573"/>
          <a:ext cx="104636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Elemento grafico 5" descr="Brainstorming con riempimento a tinta unita">
            <a:extLst>
              <a:ext uri="{FF2B5EF4-FFF2-40B4-BE49-F238E27FC236}">
                <a16:creationId xmlns:a16="http://schemas.microsoft.com/office/drawing/2014/main" id="{3B8565E0-53FA-ED05-6B98-95BF60798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57" y="4297393"/>
            <a:ext cx="957532" cy="957532"/>
          </a:xfrm>
          <a:prstGeom prst="rect">
            <a:avLst/>
          </a:prstGeom>
        </p:spPr>
      </p:pic>
      <p:pic>
        <p:nvPicPr>
          <p:cNvPr id="9" name="Elemento grafico 8" descr="Domande con riempimento a tinta unita">
            <a:extLst>
              <a:ext uri="{FF2B5EF4-FFF2-40B4-BE49-F238E27FC236}">
                <a16:creationId xmlns:a16="http://schemas.microsoft.com/office/drawing/2014/main" id="{3E2F831A-F4EF-A3B5-6DF5-14EB68138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79" y="4247706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accia confusa con riempimento a tinta unita con riempimento a tinta unita">
            <a:extLst>
              <a:ext uri="{FF2B5EF4-FFF2-40B4-BE49-F238E27FC236}">
                <a16:creationId xmlns:a16="http://schemas.microsoft.com/office/drawing/2014/main" id="{979A826C-BB94-8ABB-A6F1-EC8C7F270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9184" y="4247706"/>
            <a:ext cx="957532" cy="9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D91B-8AB6-A8F8-9408-81341928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664D1086-9A09-24B6-5401-FD146824E97D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>
                <a:solidFill>
                  <a:schemeClr val="bg1"/>
                </a:solidFill>
                <a:latin typeface="+mj-lt"/>
              </a:rPr>
              <a:t>CONTATTO CON IL SERVER WEB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AD7B45-F535-82E1-E92F-69A10C1390F2}"/>
              </a:ext>
            </a:extLst>
          </p:cNvPr>
          <p:cNvSpPr txBox="1"/>
          <p:nvPr/>
        </p:nvSpPr>
        <p:spPr>
          <a:xfrm>
            <a:off x="683933" y="2009418"/>
            <a:ext cx="114557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E’ possibile inviare richieste al server (e ricevere le relative risposte) tramite il comando  </a:t>
            </a:r>
            <a:r>
              <a:rPr lang="it-IT" b="1" dirty="0" err="1">
                <a:solidFill>
                  <a:schemeClr val="bg1"/>
                </a:solidFill>
              </a:rPr>
              <a:t>nc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Quale porta e quale IP usare?</a:t>
            </a:r>
          </a:p>
          <a:p>
            <a:r>
              <a:rPr lang="it-IT" dirty="0">
                <a:solidFill>
                  <a:schemeClr val="bg1"/>
                </a:solidFill>
              </a:rPr>
              <a:t>L’</a:t>
            </a:r>
            <a:r>
              <a:rPr lang="it-IT" dirty="0" err="1">
                <a:solidFill>
                  <a:schemeClr val="bg1"/>
                </a:solidFill>
              </a:rPr>
              <a:t>hostname</a:t>
            </a:r>
            <a:r>
              <a:rPr lang="it-IT" dirty="0">
                <a:solidFill>
                  <a:schemeClr val="bg1"/>
                </a:solidFill>
              </a:rPr>
              <a:t> da usare è uno qualunque su cui ascolta il server</a:t>
            </a:r>
          </a:p>
          <a:p>
            <a:r>
              <a:rPr lang="it-IT" dirty="0">
                <a:solidFill>
                  <a:schemeClr val="bg1"/>
                </a:solidFill>
              </a:rPr>
              <a:t>Dal precedente output di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 evince che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 tutte le interfacce di rete (: : :)</a:t>
            </a:r>
          </a:p>
          <a:p>
            <a:r>
              <a:rPr lang="it-IT" dirty="0">
                <a:solidFill>
                  <a:schemeClr val="bg1"/>
                </a:solidFill>
              </a:rPr>
              <a:t>l’IP è 127.0.0.1 (</a:t>
            </a:r>
            <a:r>
              <a:rPr lang="it-IT" dirty="0" err="1">
                <a:solidFill>
                  <a:schemeClr val="bg1"/>
                </a:solidFill>
              </a:rPr>
              <a:t>localhost</a:t>
            </a:r>
            <a:r>
              <a:rPr lang="it-IT" dirty="0">
                <a:solidFill>
                  <a:schemeClr val="bg1"/>
                </a:solidFill>
              </a:rPr>
              <a:t>) e la porta ovviamente è la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8EC30F-2AB1-105B-0710-E687CF51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318" y="3763744"/>
            <a:ext cx="7791379" cy="30942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6C5B82-1F4B-5DE6-C9FB-A9A8EF53142B}"/>
              </a:ext>
            </a:extLst>
          </p:cNvPr>
          <p:cNvSpPr txBox="1"/>
          <p:nvPr/>
        </p:nvSpPr>
        <p:spPr>
          <a:xfrm>
            <a:off x="5954373" y="4180936"/>
            <a:ext cx="3019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server è effettivamente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E160463-20CC-2C76-EB11-EADCB51A1D0C}"/>
              </a:ext>
            </a:extLst>
          </p:cNvPr>
          <p:cNvSpPr/>
          <p:nvPr/>
        </p:nvSpPr>
        <p:spPr>
          <a:xfrm>
            <a:off x="5954373" y="4180936"/>
            <a:ext cx="2693779" cy="695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FC878D-9E07-2D1B-2786-D6B52EC63A98}"/>
              </a:ext>
            </a:extLst>
          </p:cNvPr>
          <p:cNvCxnSpPr>
            <a:cxnSpLocks/>
          </p:cNvCxnSpPr>
          <p:nvPr/>
        </p:nvCxnSpPr>
        <p:spPr>
          <a:xfrm flipH="1" flipV="1">
            <a:off x="3266536" y="4295955"/>
            <a:ext cx="2639683" cy="232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5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B7E7-2749-9640-44F6-A5A189B4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F072F1-34F8-5269-E4CD-6342C740E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A62B75B-4FC2-3E26-FF41-CA6DED675D7B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2985DD-12B6-9DF5-93F0-2725D52AC991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9744310-AE59-1C00-56EF-179BD4BFEA6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CC67BE-49BD-162D-56AE-62238B041E32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8C0453F-D0C5-B454-55DA-0F845D0590B1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AECDB1-8C36-5516-1CF1-640D08C00FEC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4D0477-8F90-C35C-5745-CF1AECC3B5EE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3D9438A-48E0-75D4-BCDD-57A549C44503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ACD18D6-F5E8-BBAE-A1E1-A3CA1534FA5F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47C8C0-03F0-5374-DC0A-E30F0BB9E792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0CB6B53-DF65-08C0-9398-1943FB896D4E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787AC74-1665-B178-46C3-BEC66F417C57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36F4C-F643-7F66-84C0-F774B247507F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Invio richiesta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C02DF8D-9195-F5B5-4F1E-0871B34E2FE7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A5DA9C88-609B-38EA-094E-8F8DF89D041D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FAC43E4-6FF3-13BB-DE56-8FD58D7C24E6}"/>
              </a:ext>
            </a:extLst>
          </p:cNvPr>
          <p:cNvSpPr txBox="1"/>
          <p:nvPr/>
        </p:nvSpPr>
        <p:spPr>
          <a:xfrm>
            <a:off x="10257191" y="5494803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397F848-2313-EB93-4272-EEB4BA172C3D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03508E9-2EEC-1C2A-E4B2-13FD47F20106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B26BED2-6932-82DC-FF23-F58E17F14BB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806171A-63BB-E33F-60BA-3297D1079FA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6CD6C183-C71D-B2AD-BB7F-3185C2F05F4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65095DF-42F1-1521-B016-54E92CF80631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F8E90D-D982-B9F2-BC72-C49E62E8AB0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3F4D3219-1B91-91F8-2C61-23EAEA460FB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2BF973D-CBC7-4763-F87D-1095C166466A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B55C8C92-F779-66F8-E7EC-CBED66E004C5}"/>
              </a:ext>
            </a:extLst>
          </p:cNvPr>
          <p:cNvSpPr txBox="1"/>
          <p:nvPr/>
        </p:nvSpPr>
        <p:spPr>
          <a:xfrm>
            <a:off x="10162664" y="515543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375C71AE-046A-B3AB-8461-0F41FE995A18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F905CFB-3B28-E4AE-A529-033C69683165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3EE7BF8-1CD6-3C73-F45A-657672C238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EDAC8C1-2DD0-21FB-677F-D189CB607BA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46B8A93-31B8-77AC-C580-F10D0E3999A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BB3566C2-E0E4-7F57-EB38-58C8D5589F8B}"/>
              </a:ext>
            </a:extLst>
          </p:cNvPr>
          <p:cNvSpPr/>
          <p:nvPr/>
        </p:nvSpPr>
        <p:spPr>
          <a:xfrm>
            <a:off x="9843020" y="4770957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B6E8F0-2073-B41F-B181-AC1AD7AFF6BD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9F944F-8406-72A6-B3B7-0F52A9996BC6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FD4B4B8-5175-0066-77F1-65F749B21D06}"/>
              </a:ext>
            </a:extLst>
          </p:cNvPr>
          <p:cNvSpPr/>
          <p:nvPr/>
        </p:nvSpPr>
        <p:spPr>
          <a:xfrm>
            <a:off x="9991544" y="5032891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3B51C17-0051-53D7-6F0D-ACE04851E8C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424988" y="4230401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4F4A588-084C-4C28-8AD0-82B969206620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1632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640D9-1520-4F02-1F5B-CC8DEC1EAE2D}"/>
              </a:ext>
            </a:extLst>
          </p:cNvPr>
          <p:cNvSpPr txBox="1"/>
          <p:nvPr/>
        </p:nvSpPr>
        <p:spPr>
          <a:xfrm>
            <a:off x="815178" y="2444132"/>
            <a:ext cx="108983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impone due limitazioni a qualsiasi iniezione di chiamata di sistema che eseguiamo: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Viene convertito in maiuscolo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Tutti gli spazi vengono rimossi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Se dovessimo scrivere un piccolo script e inserirlo in una directory comune, ad esempio </a:t>
            </a:r>
            <a:r>
              <a:rPr lang="it-IT" b="1" dirty="0">
                <a:solidFill>
                  <a:schemeClr val="bg1"/>
                </a:solidFill>
              </a:rPr>
              <a:t>/</a:t>
            </a:r>
            <a:r>
              <a:rPr lang="it-IT" b="1" dirty="0" err="1">
                <a:solidFill>
                  <a:schemeClr val="bg1"/>
                </a:solidFill>
              </a:rPr>
              <a:t>tmp</a:t>
            </a:r>
            <a:r>
              <a:rPr lang="it-IT" b="1" dirty="0">
                <a:solidFill>
                  <a:schemeClr val="bg1"/>
                </a:solidFill>
              </a:rPr>
              <a:t>/exploit</a:t>
            </a:r>
            <a:r>
              <a:rPr lang="it-IT" dirty="0">
                <a:solidFill>
                  <a:schemeClr val="bg1"/>
                </a:solidFill>
              </a:rPr>
              <a:t>, questo verrebbe convertito in </a:t>
            </a:r>
            <a:r>
              <a:rPr lang="it-IT" b="1" dirty="0">
                <a:solidFill>
                  <a:schemeClr val="bg1"/>
                </a:solidFill>
              </a:rPr>
              <a:t>/TMP/EXPLOIT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Sebbene questo non sia un problema per il nome dello script, rende il percorso non valido.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Fortunatamente Bash supporta </a:t>
            </a:r>
            <a:r>
              <a:rPr lang="it-IT" b="1" dirty="0">
                <a:solidFill>
                  <a:schemeClr val="bg1"/>
                </a:solidFill>
              </a:rPr>
              <a:t>Pattern Matching</a:t>
            </a:r>
            <a:r>
              <a:rPr lang="it-IT" dirty="0">
                <a:solidFill>
                  <a:schemeClr val="bg1"/>
                </a:solidFill>
              </a:rPr>
              <a:t>, dove * può essere usato per sostituire qualsiasi stringa.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nostro obiettivo è sostituire la variabile </a:t>
            </a:r>
            <a:r>
              <a:rPr lang="it-IT" b="1" dirty="0">
                <a:solidFill>
                  <a:schemeClr val="bg1"/>
                </a:solidFill>
              </a:rPr>
              <a:t>$username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AEF9838D-5CD7-3414-CACF-3F15710CB9D3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COME SFRUTTARE LA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E26C-F0CC-FA9B-2FF4-F4861AE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1EC6ED7E-28A6-20D8-CCF8-C8233DD59771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26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92502EA8-B37E-27B5-B735-8621B439021C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CREAZIONE EXPLOIT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5E26AE-7F7D-5D31-AE91-CAC7CA99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905"/>
            <a:ext cx="5919223" cy="1072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D2DDCB-7550-AC22-CAFF-4133155C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62" y="5064533"/>
            <a:ext cx="5739097" cy="6392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97C988-0E8A-FEC1-D014-570C309D698A}"/>
              </a:ext>
            </a:extLst>
          </p:cNvPr>
          <p:cNvSpPr txBox="1"/>
          <p:nvPr/>
        </p:nvSpPr>
        <p:spPr>
          <a:xfrm>
            <a:off x="338700" y="770626"/>
            <a:ext cx="5570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Abbiamo creato un file chiamato EXPLOIT nella directory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Sono stati impostati i permessi di esecuzione sul file con </a:t>
            </a:r>
            <a:r>
              <a:rPr lang="it-IT" dirty="0" err="1">
                <a:solidFill>
                  <a:schemeClr val="bg1"/>
                </a:solidFill>
              </a:rPr>
              <a:t>chmod</a:t>
            </a:r>
            <a:r>
              <a:rPr lang="it-IT" dirty="0">
                <a:solidFill>
                  <a:schemeClr val="bg1"/>
                </a:solidFill>
              </a:rPr>
              <a:t> +x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/EXPLOIT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file contiene uno script </a:t>
            </a:r>
            <a:r>
              <a:rPr lang="it-IT" dirty="0" err="1">
                <a:solidFill>
                  <a:schemeClr val="bg1"/>
                </a:solidFill>
              </a:rPr>
              <a:t>bash</a:t>
            </a:r>
            <a:r>
              <a:rPr lang="it-IT" dirty="0">
                <a:solidFill>
                  <a:schemeClr val="bg1"/>
                </a:solidFill>
              </a:rPr>
              <a:t> (#!/bin/bash) e tramite il comando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&gt;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è stato eseguito il programma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reindirizzando l'output in un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Utilizzando </a:t>
            </a:r>
            <a:r>
              <a:rPr lang="it-IT" dirty="0" err="1">
                <a:solidFill>
                  <a:schemeClr val="bg1"/>
                </a:solidFill>
              </a:rPr>
              <a:t>nc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netcat</a:t>
            </a:r>
            <a:r>
              <a:rPr lang="it-IT" dirty="0">
                <a:solidFill>
                  <a:schemeClr val="bg1"/>
                </a:solidFill>
              </a:rPr>
              <a:t>) per connettersi al server web locale sulla porta 1616 è stata inviata una richiesta GET con il payload di injection.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Anche se il login è fallito, il payload è stato eseguito in background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presenza del messaggio "</a:t>
            </a:r>
            <a:r>
              <a:rPr lang="it-IT" dirty="0" err="1">
                <a:solidFill>
                  <a:schemeClr val="bg1"/>
                </a:solidFill>
              </a:rPr>
              <a:t>You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successfully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on a target account" nel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conferma che l'exploit ha funzionato correttamente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1F38664-65BF-3C53-D8E9-73E4C060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289" y="425593"/>
            <a:ext cx="4917573" cy="1887041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1B6C895-A20F-F849-B243-816840ECA9E6}"/>
              </a:ext>
            </a:extLst>
          </p:cNvPr>
          <p:cNvSpPr/>
          <p:nvPr/>
        </p:nvSpPr>
        <p:spPr>
          <a:xfrm>
            <a:off x="338700" y="770626"/>
            <a:ext cx="4911911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B4C1111-2884-7F65-F5E1-3820D4B9BFB8}"/>
              </a:ext>
            </a:extLst>
          </p:cNvPr>
          <p:cNvSpPr/>
          <p:nvPr/>
        </p:nvSpPr>
        <p:spPr>
          <a:xfrm>
            <a:off x="338700" y="1611985"/>
            <a:ext cx="5366236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5C2E20-8B5A-4302-CD25-3766C473876B}"/>
              </a:ext>
            </a:extLst>
          </p:cNvPr>
          <p:cNvSpPr/>
          <p:nvPr/>
        </p:nvSpPr>
        <p:spPr>
          <a:xfrm>
            <a:off x="338700" y="2453344"/>
            <a:ext cx="5458251" cy="1117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258838C-B0D5-1452-A109-B5422A165768}"/>
              </a:ext>
            </a:extLst>
          </p:cNvPr>
          <p:cNvSpPr/>
          <p:nvPr/>
        </p:nvSpPr>
        <p:spPr>
          <a:xfrm>
            <a:off x="409214" y="3863780"/>
            <a:ext cx="5341729" cy="880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9FFC29B-DF63-E053-02D1-993456A3B68F}"/>
              </a:ext>
            </a:extLst>
          </p:cNvPr>
          <p:cNvSpPr/>
          <p:nvPr/>
        </p:nvSpPr>
        <p:spPr>
          <a:xfrm>
            <a:off x="409214" y="4946680"/>
            <a:ext cx="5192205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D42893-B01F-2753-EB9B-D75F5BAC0A51}"/>
              </a:ext>
            </a:extLst>
          </p:cNvPr>
          <p:cNvSpPr/>
          <p:nvPr/>
        </p:nvSpPr>
        <p:spPr>
          <a:xfrm>
            <a:off x="409214" y="5711847"/>
            <a:ext cx="5192205" cy="11461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18EF118-3236-8F1E-8181-69CAAF5ED118}"/>
              </a:ext>
            </a:extLst>
          </p:cNvPr>
          <p:cNvCxnSpPr>
            <a:stCxn id="22" idx="3"/>
          </p:cNvCxnSpPr>
          <p:nvPr/>
        </p:nvCxnSpPr>
        <p:spPr>
          <a:xfrm flipV="1">
            <a:off x="5250611" y="632604"/>
            <a:ext cx="1304678" cy="451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1AA9E4C-4A56-5860-6909-C7F055CAC342}"/>
              </a:ext>
            </a:extLst>
          </p:cNvPr>
          <p:cNvCxnSpPr>
            <a:cxnSpLocks/>
          </p:cNvCxnSpPr>
          <p:nvPr/>
        </p:nvCxnSpPr>
        <p:spPr>
          <a:xfrm flipV="1">
            <a:off x="5796951" y="2027573"/>
            <a:ext cx="758338" cy="102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5E25C10-21C1-8E1B-3E1E-E7679EA7A31D}"/>
              </a:ext>
            </a:extLst>
          </p:cNvPr>
          <p:cNvCxnSpPr>
            <a:cxnSpLocks/>
          </p:cNvCxnSpPr>
          <p:nvPr/>
        </p:nvCxnSpPr>
        <p:spPr>
          <a:xfrm flipV="1">
            <a:off x="5718920" y="1369113"/>
            <a:ext cx="2464672" cy="5959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0011CA6-F641-BC94-D835-CF00620F6CEC}"/>
              </a:ext>
            </a:extLst>
          </p:cNvPr>
          <p:cNvCxnSpPr>
            <a:cxnSpLocks/>
          </p:cNvCxnSpPr>
          <p:nvPr/>
        </p:nvCxnSpPr>
        <p:spPr>
          <a:xfrm flipV="1">
            <a:off x="5738655" y="2799455"/>
            <a:ext cx="1904349" cy="15553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3DDF72E-AB1F-3CEA-A599-2A8DC21139A2}"/>
              </a:ext>
            </a:extLst>
          </p:cNvPr>
          <p:cNvCxnSpPr>
            <a:cxnSpLocks/>
          </p:cNvCxnSpPr>
          <p:nvPr/>
        </p:nvCxnSpPr>
        <p:spPr>
          <a:xfrm flipV="1">
            <a:off x="5601419" y="3681925"/>
            <a:ext cx="5478965" cy="15781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5C160102-E36E-CC06-DA27-E4D99DF007DC}"/>
              </a:ext>
            </a:extLst>
          </p:cNvPr>
          <p:cNvCxnSpPr>
            <a:cxnSpLocks/>
          </p:cNvCxnSpPr>
          <p:nvPr/>
        </p:nvCxnSpPr>
        <p:spPr>
          <a:xfrm flipV="1">
            <a:off x="5601418" y="5781417"/>
            <a:ext cx="2915729" cy="4496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4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2BA6-A2A7-63D6-210B-EDE959D9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86E5F84-C348-6504-E078-4BE2B972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2CE24F-00D3-10E8-6F0F-526B22F6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7" y="1541575"/>
            <a:ext cx="9307224" cy="4839375"/>
          </a:xfrm>
          <a:prstGeom prst="rect">
            <a:avLst/>
          </a:prstGeom>
        </p:spPr>
      </p:pic>
      <p:sp>
        <p:nvSpPr>
          <p:cNvPr id="9" name="Titolo 4">
            <a:extLst>
              <a:ext uri="{FF2B5EF4-FFF2-40B4-BE49-F238E27FC236}">
                <a16:creationId xmlns:a16="http://schemas.microsoft.com/office/drawing/2014/main" id="{8894006E-1F67-41D3-DA29-F588DFCA26A2}"/>
              </a:ext>
            </a:extLst>
          </p:cNvPr>
          <p:cNvSpPr txBox="1"/>
          <p:nvPr/>
        </p:nvSpPr>
        <p:spPr>
          <a:xfrm>
            <a:off x="956804" y="47705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SFIDA VINTA</a:t>
            </a:r>
          </a:p>
        </p:txBody>
      </p:sp>
    </p:spTree>
    <p:extLst>
      <p:ext uri="{BB962C8B-B14F-4D97-AF65-F5344CB8AC3E}">
        <p14:creationId xmlns:p14="http://schemas.microsoft.com/office/powerpoint/2010/main" val="1077245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D0EE-2B45-45DE-F8A8-0945CA329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D5BF38C-A50F-E7A8-0EE4-618DABEC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725998-4C40-85F4-75F4-0E7F3036E167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D23873-0C8F-D2C6-0D14-A6699D973307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CF9801-8EEF-7455-4DC1-9DDE79BB4161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00ADD3-56BD-E0A3-C1AD-18F89766BDC4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A0510F-039F-E080-9CFB-F79234BA93E5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B4C088-3A17-044B-92F1-B6B56634036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B131FBF-2DD3-6D7E-C204-AA6775FE902A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2CCD68-5443-3974-28A9-5BC6C3F2B3D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93A703A-3506-2BE4-74CA-8EF516552448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D16A4FC-8CD3-04A9-990A-7B90E3263404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15C609E-155F-A4A5-2936-63C5DD51E2CC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3323135-6EA4-940B-1FE0-FDD99D3D1B34}"/>
              </a:ext>
            </a:extLst>
          </p:cNvPr>
          <p:cNvSpPr/>
          <p:nvPr/>
        </p:nvSpPr>
        <p:spPr>
          <a:xfrm>
            <a:off x="6019800" y="6167266"/>
            <a:ext cx="4711460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F753EAE-62F3-71A9-FC3D-0B4E066A248B}"/>
              </a:ext>
            </a:extLst>
          </p:cNvPr>
          <p:cNvSpPr txBox="1"/>
          <p:nvPr/>
        </p:nvSpPr>
        <p:spPr>
          <a:xfrm>
            <a:off x="6000753" y="6138868"/>
            <a:ext cx="498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Invio richiesta </a:t>
            </a:r>
          </a:p>
          <a:p>
            <a:r>
              <a:rPr lang="it-IT" sz="1100" dirty="0">
                <a:solidFill>
                  <a:schemeClr val="bg1"/>
                </a:solidFill>
              </a:rPr>
              <a:t>GET/</a:t>
            </a:r>
            <a:r>
              <a:rPr lang="it-IT" sz="1100" dirty="0" err="1">
                <a:solidFill>
                  <a:schemeClr val="bg1"/>
                </a:solidFill>
              </a:rPr>
              <a:t>index.cgi?username</a:t>
            </a:r>
            <a:r>
              <a:rPr lang="it-IT" sz="1100" dirty="0">
                <a:solidFill>
                  <a:schemeClr val="bg1"/>
                </a:solidFill>
              </a:rPr>
              <a:t>=%60%2F%2A%2FEXPLOIT%60&amp;password=xxx </a:t>
            </a:r>
            <a:endParaRPr lang="it-IT" sz="11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6E6F5DD-17FA-6733-9AE4-33EBD913E2E2}"/>
              </a:ext>
            </a:extLst>
          </p:cNvPr>
          <p:cNvSpPr txBox="1"/>
          <p:nvPr/>
        </p:nvSpPr>
        <p:spPr>
          <a:xfrm>
            <a:off x="2466975" y="6112641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3956A06E-6F50-C75C-63A7-BED2F905826A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FDA144E-11FF-0CB0-751D-EB93CC978E1D}"/>
              </a:ext>
            </a:extLst>
          </p:cNvPr>
          <p:cNvSpPr txBox="1"/>
          <p:nvPr/>
        </p:nvSpPr>
        <p:spPr>
          <a:xfrm>
            <a:off x="10405736" y="5235738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72226F2-A605-056F-B10A-B2AD6FF459C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8A94455-50E6-CB20-3ED6-903944E4A0A7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B161A6-6BFA-C1B8-F921-DD0B8EB817ED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FDCEA07-40FA-5187-3B03-2F753B27F0F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7CDD0D7A-F7DE-9D0A-6790-AE67E660AFD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EEBF7A9A-EAE3-BC77-7051-AE8BEB083548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255B669-0EAD-A948-7353-3D5B52721EA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C550632-5CD6-7022-124B-8D1ED207E46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2531942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4276FC-CD81-4B7E-69DE-7D03C86E9C9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E07920C3-1051-2D25-FEA4-7F2A606A3AC0}"/>
              </a:ext>
            </a:extLst>
          </p:cNvPr>
          <p:cNvSpPr txBox="1"/>
          <p:nvPr/>
        </p:nvSpPr>
        <p:spPr>
          <a:xfrm>
            <a:off x="10311209" y="489637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D5B083EA-8934-2080-3531-59FC59247C86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D993C12C-C947-1453-3973-7077B220244E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512888C4-CAA5-3C4C-F692-A174E1056DC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56E81FD3-4375-FFC6-ABB2-C2AA80C95C0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22C2B32-7A96-B6A4-BF99-BBD51F303D9A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9534B4C-2996-B2F2-D1E4-5FE1603CE5F0}"/>
              </a:ext>
            </a:extLst>
          </p:cNvPr>
          <p:cNvSpPr/>
          <p:nvPr/>
        </p:nvSpPr>
        <p:spPr>
          <a:xfrm>
            <a:off x="9991565" y="4511892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8999DE-A9D7-83EF-EB13-F59E3962F673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5C8244-D5D2-2D0C-9F91-0DF0324AB130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11D0C4D-8AAF-EA39-974B-21850F5F30D8}"/>
              </a:ext>
            </a:extLst>
          </p:cNvPr>
          <p:cNvSpPr/>
          <p:nvPr/>
        </p:nvSpPr>
        <p:spPr>
          <a:xfrm>
            <a:off x="10140089" y="477382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1990F47-4956-FE74-13D7-19B2F24EE1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573533" y="3971336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9DBC13-37A1-8B41-8964-C5104964BFAB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FCAC7F6-6C9F-4962-9933-4B0A0E711D2E}"/>
              </a:ext>
            </a:extLst>
          </p:cNvPr>
          <p:cNvSpPr/>
          <p:nvPr/>
        </p:nvSpPr>
        <p:spPr>
          <a:xfrm>
            <a:off x="2041317" y="571389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65487-6EB6-2442-EB8B-E06D26EB7A26}"/>
              </a:ext>
            </a:extLst>
          </p:cNvPr>
          <p:cNvSpPr txBox="1"/>
          <p:nvPr/>
        </p:nvSpPr>
        <p:spPr>
          <a:xfrm>
            <a:off x="2162759" y="5767542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769BF19-5041-26EC-2718-CC687DB37807}"/>
              </a:ext>
            </a:extLst>
          </p:cNvPr>
          <p:cNvSpPr/>
          <p:nvPr/>
        </p:nvSpPr>
        <p:spPr>
          <a:xfrm>
            <a:off x="8603440" y="571438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C6DDBB-1874-F6CA-CF59-4AE9C03404EC}"/>
              </a:ext>
            </a:extLst>
          </p:cNvPr>
          <p:cNvSpPr txBox="1"/>
          <p:nvPr/>
        </p:nvSpPr>
        <p:spPr>
          <a:xfrm>
            <a:off x="8724882" y="5768030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0B1F7E2-A958-52AA-1291-BA7AEE7C97BF}"/>
              </a:ext>
            </a:extLst>
          </p:cNvPr>
          <p:cNvSpPr/>
          <p:nvPr/>
        </p:nvSpPr>
        <p:spPr>
          <a:xfrm>
            <a:off x="3838134" y="4500370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5A50E9-4C91-1422-0A70-FF1147258418}"/>
              </a:ext>
            </a:extLst>
          </p:cNvPr>
          <p:cNvSpPr txBox="1"/>
          <p:nvPr/>
        </p:nvSpPr>
        <p:spPr>
          <a:xfrm>
            <a:off x="3959576" y="4554016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3362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Debolezze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schermata, arte&#10;&#10;Il contenuto generato dall'IA potrebbe non essere corretto.">
            <a:extLst>
              <a:ext uri="{FF2B5EF4-FFF2-40B4-BE49-F238E27FC236}">
                <a16:creationId xmlns:a16="http://schemas.microsoft.com/office/drawing/2014/main" id="{424DA290-142F-6050-4CDE-39E14524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7851" y="4613521"/>
            <a:ext cx="3306648" cy="19367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7097B-F89F-A0C8-C507-241D99B2A62C}"/>
              </a:ext>
            </a:extLst>
          </p:cNvPr>
          <p:cNvSpPr>
            <a:spLocks noGrp="1"/>
          </p:cNvSpPr>
          <p:nvPr/>
        </p:nvSpPr>
        <p:spPr>
          <a:xfrm>
            <a:off x="222250" y="569119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COSTRUZIONE DI UN ALBERO D’ATTACCO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59B43543-783C-30AF-3BC1-78E660F0E445}"/>
              </a:ext>
            </a:extLst>
          </p:cNvPr>
          <p:cNvSpPr txBox="1"/>
          <p:nvPr/>
        </p:nvSpPr>
        <p:spPr>
          <a:xfrm>
            <a:off x="894080" y="2138903"/>
            <a:ext cx="10859832" cy="38882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Una </a:t>
            </a:r>
            <a:r>
              <a:rPr dirty="0" err="1">
                <a:solidFill>
                  <a:schemeClr val="bg1"/>
                </a:solidFill>
              </a:rPr>
              <a:t>rappresentazione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gerarchica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attacchi</a:t>
            </a:r>
            <a:r>
              <a:rPr dirty="0">
                <a:solidFill>
                  <a:schemeClr val="bg1"/>
                </a:solidFill>
              </a:rPr>
              <a:t> a un </a:t>
            </a:r>
            <a:r>
              <a:rPr dirty="0" err="1">
                <a:solidFill>
                  <a:schemeClr val="bg1"/>
                </a:solidFill>
              </a:rPr>
              <a:t>sistema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 err="1">
                <a:solidFill>
                  <a:schemeClr val="bg1"/>
                </a:solidFill>
              </a:rPr>
              <a:t>Nodo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radice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l’azione</a:t>
            </a:r>
            <a:r>
              <a:rPr dirty="0">
                <a:solidFill>
                  <a:schemeClr val="bg1"/>
                </a:solidFill>
              </a:rPr>
              <a:t> finale </a:t>
            </a:r>
            <a:r>
              <a:rPr dirty="0" err="1">
                <a:solidFill>
                  <a:schemeClr val="bg1"/>
                </a:solidFill>
              </a:rPr>
              <a:t>dell’attacco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intermedi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indicano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preliminari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necessarie</a:t>
            </a:r>
            <a:r>
              <a:rPr dirty="0">
                <a:solidFill>
                  <a:schemeClr val="bg1"/>
                </a:solidFill>
              </a:rPr>
              <a:t> per </a:t>
            </a:r>
            <a:r>
              <a:rPr dirty="0" err="1">
                <a:solidFill>
                  <a:schemeClr val="bg1"/>
                </a:solidFill>
              </a:rPr>
              <a:t>raggiungere</a:t>
            </a:r>
            <a:r>
              <a:rPr dirty="0">
                <a:solidFill>
                  <a:schemeClr val="bg1"/>
                </a:solidFill>
              </a:rPr>
              <a:t> il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superiore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foglia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iniziali</a:t>
            </a:r>
            <a:r>
              <a:rPr dirty="0">
                <a:solidFill>
                  <a:schemeClr val="bg1"/>
                </a:solidFill>
              </a:rPr>
              <a:t> da cui </a:t>
            </a:r>
            <a:r>
              <a:rPr dirty="0" err="1">
                <a:solidFill>
                  <a:schemeClr val="bg1"/>
                </a:solidFill>
              </a:rPr>
              <a:t>può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partire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l’attacco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Ogni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dell’albero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corrisponde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una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specifica</a:t>
            </a:r>
            <a:r>
              <a:rPr dirty="0">
                <a:solidFill>
                  <a:schemeClr val="bg1"/>
                </a:solidFill>
              </a:rPr>
              <a:t> azione </a:t>
            </a:r>
            <a:r>
              <a:rPr dirty="0" err="1">
                <a:solidFill>
                  <a:schemeClr val="bg1"/>
                </a:solidFill>
              </a:rPr>
              <a:t>compiuta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dall’attaccante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Utile per </a:t>
            </a:r>
            <a:r>
              <a:rPr dirty="0" err="1">
                <a:solidFill>
                  <a:schemeClr val="bg1"/>
                </a:solidFill>
              </a:rPr>
              <a:t>analizzare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prevenire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strategie</a:t>
            </a:r>
            <a:r>
              <a:rPr dirty="0">
                <a:solidFill>
                  <a:schemeClr val="bg1"/>
                </a:solidFill>
              </a:rPr>
              <a:t> di </a:t>
            </a:r>
            <a:r>
              <a:rPr dirty="0" err="1">
                <a:solidFill>
                  <a:schemeClr val="bg1"/>
                </a:solidFill>
              </a:rPr>
              <a:t>attacco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in modo </a:t>
            </a:r>
            <a:r>
              <a:rPr dirty="0" err="1">
                <a:solidFill>
                  <a:schemeClr val="bg1"/>
                </a:solidFill>
              </a:rPr>
              <a:t>strutturato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BF656-DA66-B24C-1F04-76293D19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F7466A4-C885-6726-BC68-E30A2DC0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GRAZIE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B13BA3AE-F013-2875-B755-FD6FE3AC47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Mirjam Nilsson​</a:t>
            </a:r>
          </a:p>
          <a:p>
            <a:pPr rtl="0"/>
            <a:r>
              <a:rPr lang="it-IT"/>
              <a:t>206-555-0146</a:t>
            </a:r>
          </a:p>
          <a:p>
            <a:pPr rtl="0"/>
            <a:r>
              <a:rPr lang="it-IT"/>
              <a:t>lelia@contoso.com</a:t>
            </a:r>
          </a:p>
          <a:p>
            <a:pPr rtl="0"/>
            <a:r>
              <a:rPr lang="it-IT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185904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190500" y="2338306"/>
            <a:ext cx="3721893" cy="14333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51447" y="1800240"/>
            <a:ext cx="3127773" cy="53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1" spc="300" dirty="0"/>
              <a:t>Ottenimento Della Password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0AD90-7117-3F79-20AE-54EF5E1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73723"/>
            <a:ext cx="101536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Richiesta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chi può essere richiesta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password potrebbe essere richiesta al legittimo proprietario.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Il legittimo proprietario è disposto a fornire la password?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No, non lo è. Se fosse disposto a farlo, la sfida perderebbe di significato.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Richiedere la password per vie legittime non rappresenta un’opzione praticabile.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924D72-3E38-CBB5-949B-E025DE3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C8E295-ACEA-FF83-74BF-FA02D81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518898"/>
            <a:ext cx="101536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Forzatura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È possibile violare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Sebbene tecnicamente possibile, qualora la password sia sufficientemente robusta, riuscire a comprometterla risulta estremamente complesso.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violazione della password non costituisce una strada efficace o praticabile per accedere all’account.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1557-4685-8DEB-3618-538D474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770BDC-A2BA-64D5-89A6-F0764108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E10E7B-EAB4-EC5E-512A-607F2822E1AC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D0B0B-7280-1EAD-921F-16D18656255E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3A79AB-8431-2AED-2201-917F37CDA1FC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38A59D-23B7-0218-5F00-5146A3E01D6E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AE7DA9-437E-F392-1834-57D6F57B299C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F3793A-F6FC-3B87-7E2F-D000ED7F19A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DB99F-D715-7778-08B8-EA3A758D31A3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EC2828-A57D-4A95-484D-27B97F99CE11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B5FDE6F-6041-96A8-0E9E-8A8A3FBD0C4E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FFE6FF-2BE6-B1DA-D3C1-3EA2552B3846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E4AFAF-E2F9-46CF-A027-5B0D250652A9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235FEE-AB33-F8B1-47C5-2A22A0117C0E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82DD17B-F903-CAAD-6879-2F264CFA247E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73F36D-A861-A9A8-B082-BA01BCE2B64F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7443315E-88D2-79CF-2C81-53B774CCECFC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11F0CE-6C0C-D721-9492-355897B522B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C185880-6763-7AD8-B7CD-2C92721CAE0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72FBC30-268A-541E-5DA3-6B2418B77ADB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B29E6C-40EB-A05A-C325-8F468B8B3609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8471578-6FE0-849C-B561-746C7A89A9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561E980-2ED9-8DF2-00A9-9601E07AAC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3F0BE54-C501-D636-EF71-503F0226DCC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D5C7C1-79CF-3436-2800-7B07E17DD0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6FE208F-44EC-9286-15A1-293EFCA0D6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A0F98B2-C3AE-F27B-D9EF-32259544FB7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1A79A1E-B646-0807-35B7-A971263756DA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5001860-C88B-8B8D-E3D7-B33675B8D810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7BFC0A7-EAA4-15D3-45C7-A2F6DA83BA72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DADFBAE-EA7E-B214-B5A3-8CF18A77538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B201BF8-A5BE-9B42-B33F-366D84C82B0D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DE95094-278A-EC52-CE63-769E5E451E15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4B8A61-57B0-CE59-EE00-9ACF2FEB2736}"/>
              </a:ext>
            </a:extLst>
          </p:cNvPr>
          <p:cNvSpPr/>
          <p:nvPr/>
        </p:nvSpPr>
        <p:spPr>
          <a:xfrm>
            <a:off x="2450905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2028DC-B491-AF06-C986-C3CEB40F8247}"/>
              </a:ext>
            </a:extLst>
          </p:cNvPr>
          <p:cNvSpPr/>
          <p:nvPr/>
        </p:nvSpPr>
        <p:spPr>
          <a:xfrm>
            <a:off x="8548093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F10BF-9BB1-B59F-F0B7-D4AEA6B7A2C1}"/>
              </a:ext>
            </a:extLst>
          </p:cNvPr>
          <p:cNvSpPr txBox="1"/>
          <p:nvPr/>
        </p:nvSpPr>
        <p:spPr>
          <a:xfrm>
            <a:off x="2552698" y="565577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061B7D-6E84-1498-4864-4F1615DF1AE5}"/>
              </a:ext>
            </a:extLst>
          </p:cNvPr>
          <p:cNvSpPr txBox="1"/>
          <p:nvPr/>
        </p:nvSpPr>
        <p:spPr>
          <a:xfrm>
            <a:off x="8682038" y="568387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7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>
            <a:extLst>
              <a:ext uri="{FF2B5EF4-FFF2-40B4-BE49-F238E27FC236}">
                <a16:creationId xmlns:a16="http://schemas.microsoft.com/office/drawing/2014/main" id="{AE20D597-1EAC-8A91-E9AD-F4F4C32F73E4}"/>
              </a:ext>
            </a:extLst>
          </p:cNvPr>
          <p:cNvSpPr>
            <a:spLocks noGrp="1"/>
          </p:cNvSpPr>
          <p:nvPr/>
        </p:nvSpPr>
        <p:spPr>
          <a:xfrm>
            <a:off x="1231484" y="41292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</a:rPr>
              <a:t>Analisi delle directory accessibili</a:t>
            </a:r>
            <a:endParaRPr lang="it-IT" sz="3200" b="1" strike="noStrike" spc="300" dirty="0">
              <a:solidFill>
                <a:srgbClr val="000000"/>
              </a:solidFill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3FE49AA7-6D32-A178-5EC8-4632ED7AC7A3}"/>
              </a:ext>
            </a:extLst>
          </p:cNvPr>
          <p:cNvSpPr>
            <a:spLocks noGrp="1"/>
          </p:cNvSpPr>
          <p:nvPr/>
        </p:nvSpPr>
        <p:spPr>
          <a:xfrm>
            <a:off x="8935140" y="614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C8FE4F-48D9-47C0-A5CB-6CB02C81AE5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CasellaDiTesto 577">
            <a:extLst>
              <a:ext uri="{FF2B5EF4-FFF2-40B4-BE49-F238E27FC236}">
                <a16:creationId xmlns:a16="http://schemas.microsoft.com/office/drawing/2014/main" id="{C69AA601-8D21-06CD-FA1E-130223E6C95B}"/>
              </a:ext>
            </a:extLst>
          </p:cNvPr>
          <p:cNvSpPr txBox="1"/>
          <p:nvPr/>
        </p:nvSpPr>
        <p:spPr>
          <a:xfrm>
            <a:off x="514020" y="2121164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Tra le directory esistenti l’utente level16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può accedere solamente a : 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/home/level07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/home/flag07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45707B2-30C2-26E3-7E5D-694CD5A7A6B0}"/>
              </a:ext>
            </a:extLst>
          </p:cNvPr>
          <p:cNvPicPr/>
          <p:nvPr/>
        </p:nvPicPr>
        <p:blipFill>
          <a:blip r:embed="rId3"/>
          <a:srcRect t="1266"/>
          <a:stretch/>
        </p:blipFill>
        <p:spPr>
          <a:xfrm>
            <a:off x="5194020" y="2311878"/>
            <a:ext cx="5329800" cy="1421767"/>
          </a:xfrm>
          <a:prstGeom prst="rect">
            <a:avLst/>
          </a:prstGeom>
          <a:ln w="0">
            <a:noFill/>
          </a:ln>
        </p:spPr>
      </p:pic>
      <p:sp>
        <p:nvSpPr>
          <p:cNvPr id="26" name="CasellaDiTesto 579">
            <a:extLst>
              <a:ext uri="{FF2B5EF4-FFF2-40B4-BE49-F238E27FC236}">
                <a16:creationId xmlns:a16="http://schemas.microsoft.com/office/drawing/2014/main" id="{7AB57A65-E60E-A4DA-0D8D-F316C53624D0}"/>
              </a:ext>
            </a:extLst>
          </p:cNvPr>
          <p:cNvSpPr txBox="1"/>
          <p:nvPr/>
        </p:nvSpPr>
        <p:spPr>
          <a:xfrm>
            <a:off x="514020" y="4058280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Elenchiamo tutti i file e le directory, mostrando dettagli completi per ciascuno, come: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permessi di accesso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numero di link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proprietario e gruppo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dimensione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54B5F59-DB7D-FFF4-0448-90A2B1DA0286}"/>
              </a:ext>
            </a:extLst>
          </p:cNvPr>
          <p:cNvPicPr/>
          <p:nvPr/>
        </p:nvPicPr>
        <p:blipFill>
          <a:blip r:embed="rId4"/>
          <a:srcRect l="446"/>
          <a:stretch/>
        </p:blipFill>
        <p:spPr>
          <a:xfrm>
            <a:off x="5216526" y="3878280"/>
            <a:ext cx="5017494" cy="2473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8FF9-77A7-0ACC-7BD0-EAB96739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49AF40C3-E152-9C71-C83D-ADF7DE2012FC}"/>
              </a:ext>
            </a:extLst>
          </p:cNvPr>
          <p:cNvSpPr>
            <a:spLocks noGrp="1"/>
          </p:cNvSpPr>
          <p:nvPr/>
        </p:nvSpPr>
        <p:spPr>
          <a:xfrm>
            <a:off x="625620" y="31428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delle directory accessibili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3BBE7AFD-5A71-7D58-86B1-864066717DE1}"/>
              </a:ext>
            </a:extLst>
          </p:cNvPr>
          <p:cNvSpPr>
            <a:spLocks noGrp="1"/>
          </p:cNvSpPr>
          <p:nvPr/>
        </p:nvSpPr>
        <p:spPr>
          <a:xfrm>
            <a:off x="9025140" y="6109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BABA1A-7A49-4DB1-B1B6-CE604773A1D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CasellaDiTesto 583">
            <a:extLst>
              <a:ext uri="{FF2B5EF4-FFF2-40B4-BE49-F238E27FC236}">
                <a16:creationId xmlns:a16="http://schemas.microsoft.com/office/drawing/2014/main" id="{BF3B3FAD-DBA6-790A-F957-B3B5CAF8FA4C}"/>
              </a:ext>
            </a:extLst>
          </p:cNvPr>
          <p:cNvSpPr txBox="1"/>
          <p:nvPr/>
        </p:nvSpPr>
        <p:spPr>
          <a:xfrm>
            <a:off x="464277" y="2057848"/>
            <a:ext cx="57600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La directory /home/level16 non sembra contenere materiale interessante.</a:t>
            </a:r>
          </a:p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La directory /home/flag16 contiene file di configurazione di BASH e altri due file molto interessanti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index.cgi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thttpd.conf</a:t>
            </a:r>
          </a:p>
        </p:txBody>
      </p:sp>
      <p:sp>
        <p:nvSpPr>
          <p:cNvPr id="11" name="CasellaDiTesto 584">
            <a:extLst>
              <a:ext uri="{FF2B5EF4-FFF2-40B4-BE49-F238E27FC236}">
                <a16:creationId xmlns:a16="http://schemas.microsoft.com/office/drawing/2014/main" id="{6AEB3CC0-4470-2C96-0C1F-82F711201F4B}"/>
              </a:ext>
            </a:extLst>
          </p:cNvPr>
          <p:cNvSpPr txBox="1"/>
          <p:nvPr/>
        </p:nvSpPr>
        <p:spPr>
          <a:xfrm>
            <a:off x="424020" y="4196248"/>
            <a:ext cx="449712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Il file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E’ leggibile ed eseguibile da tutti gli utenti e modificabile solo da root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Non è SETUID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2372467-7F14-5426-FD43-DC425D9A7EB7}"/>
              </a:ext>
            </a:extLst>
          </p:cNvPr>
          <p:cNvPicPr/>
          <p:nvPr/>
        </p:nvPicPr>
        <p:blipFill>
          <a:blip r:embed="rId3"/>
          <a:srcRect l="571"/>
          <a:stretch/>
        </p:blipFill>
        <p:spPr>
          <a:xfrm>
            <a:off x="5497902" y="2548080"/>
            <a:ext cx="5906118" cy="2915640"/>
          </a:xfrm>
          <a:prstGeom prst="rect">
            <a:avLst/>
          </a:prstGeom>
          <a:ln w="0">
            <a:noFill/>
          </a:ln>
        </p:spPr>
      </p:pic>
      <p:sp>
        <p:nvSpPr>
          <p:cNvPr id="13" name="CasellaDiTesto 586">
            <a:extLst>
              <a:ext uri="{FF2B5EF4-FFF2-40B4-BE49-F238E27FC236}">
                <a16:creationId xmlns:a16="http://schemas.microsoft.com/office/drawing/2014/main" id="{1E23A0A2-2B13-B4B4-5FE2-8C9990BEEB1B}"/>
              </a:ext>
            </a:extLst>
          </p:cNvPr>
          <p:cNvSpPr txBox="1"/>
          <p:nvPr/>
        </p:nvSpPr>
        <p:spPr>
          <a:xfrm>
            <a:off x="424020" y="5580720"/>
            <a:ext cx="4497120" cy="105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Il file userdb.txt ha dimensione uguale a 0.</a:t>
            </a:r>
          </a:p>
        </p:txBody>
      </p:sp>
    </p:spTree>
    <p:extLst>
      <p:ext uri="{BB962C8B-B14F-4D97-AF65-F5344CB8AC3E}">
        <p14:creationId xmlns:p14="http://schemas.microsoft.com/office/powerpoint/2010/main" val="264694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>
            <a:extLst>
              <a:ext uri="{FF2B5EF4-FFF2-40B4-BE49-F238E27FC236}">
                <a16:creationId xmlns:a16="http://schemas.microsoft.com/office/drawing/2014/main" id="{3BC95E22-F778-D3D4-8FE3-B8A7CD27807B}"/>
              </a:ext>
            </a:extLst>
          </p:cNvPr>
          <p:cNvSpPr>
            <a:spLocks noGrp="1"/>
          </p:cNvSpPr>
          <p:nvPr/>
        </p:nvSpPr>
        <p:spPr>
          <a:xfrm>
            <a:off x="6093300" y="2910240"/>
            <a:ext cx="5760000" cy="32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Questo script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Perl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è un CGI (Common Gateway Interface) per gestire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di login, ma contiene numerose vulnerabilità gravi, specialmente in termini di sicurezza.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Riceve un username e una password tramite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HTML (metodo GET o POST). Cerca l’utente in un file locale chiamato /home/flag16/userdb.txt.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Controlla se la password fornita corrisponde a quella trovata nel file. Mostra un messaggio HTML di successo o fallimento del login.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1A60DBA1-D29C-06D6-9296-42BA163F8B9D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Titolo 4">
            <a:extLst>
              <a:ext uri="{FF2B5EF4-FFF2-40B4-BE49-F238E27FC236}">
                <a16:creationId xmlns:a16="http://schemas.microsoft.com/office/drawing/2014/main" id="{B404CA0B-A71E-043B-F0AB-7BFD4F8D104C}"/>
              </a:ext>
            </a:extLst>
          </p:cNvPr>
          <p:cNvSpPr txBox="1"/>
          <p:nvPr/>
        </p:nvSpPr>
        <p:spPr>
          <a:xfrm>
            <a:off x="6798540" y="573840"/>
            <a:ext cx="4870800" cy="18763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di </a:t>
            </a:r>
            <a:r>
              <a:rPr lang="it-IT" sz="3200" b="0" strike="noStrike" cap="all" spc="-1" dirty="0" err="1">
                <a:solidFill>
                  <a:schemeClr val="accent3">
                    <a:lumMod val="75000"/>
                  </a:schemeClr>
                </a:solidFill>
                <a:latin typeface="Biome"/>
              </a:rPr>
              <a:t>index.cgi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5255EA7-AFA4-C909-A19E-24DFFBE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97766"/>
            <a:ext cx="5573588" cy="66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2097</Words>
  <Application>Microsoft Office PowerPoint</Application>
  <PresentationFormat>Widescreen</PresentationFormat>
  <Paragraphs>291</Paragraphs>
  <Slides>30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30</vt:i4>
      </vt:variant>
    </vt:vector>
  </HeadingPairs>
  <TitlesOfParts>
    <vt:vector size="41" baseType="lpstr">
      <vt:lpstr>Aptos</vt:lpstr>
      <vt:lpstr>Aptos Display</vt:lpstr>
      <vt:lpstr>Arial</vt:lpstr>
      <vt:lpstr>Arial Nova</vt:lpstr>
      <vt:lpstr>Arial Unicode MS</vt:lpstr>
      <vt:lpstr>Biome</vt:lpstr>
      <vt:lpstr>Calibri</vt:lpstr>
      <vt:lpstr>Times New Roman</vt:lpstr>
      <vt:lpstr>Wingdings</vt:lpstr>
      <vt:lpstr>Tema di Office</vt:lpstr>
      <vt:lpstr>Personalizzato</vt:lpstr>
      <vt:lpstr>NEBULA</vt:lpstr>
      <vt:lpstr>Level 16</vt:lpstr>
      <vt:lpstr>Presentazione standard di PowerPoint</vt:lpstr>
      <vt:lpstr>Presentazione standard di PowerPoint</vt:lpstr>
      <vt:lpstr>Ottenimento Della Password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Debolezze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PASQUALE CASILLO LA MONTAGNA</cp:lastModifiedBy>
  <cp:revision>10</cp:revision>
  <dcterms:created xsi:type="dcterms:W3CDTF">2025-04-14T16:29:41Z</dcterms:created>
  <dcterms:modified xsi:type="dcterms:W3CDTF">2025-04-16T17:58:14Z</dcterms:modified>
</cp:coreProperties>
</file>