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6"/>
  </p:notesMasterIdLst>
  <p:sldIdLst>
    <p:sldId id="342" r:id="rId3"/>
    <p:sldId id="374" r:id="rId4"/>
    <p:sldId id="373" r:id="rId5"/>
    <p:sldId id="365" r:id="rId6"/>
    <p:sldId id="376" r:id="rId7"/>
    <p:sldId id="382" r:id="rId8"/>
    <p:sldId id="377" r:id="rId9"/>
    <p:sldId id="383" r:id="rId10"/>
    <p:sldId id="378" r:id="rId11"/>
    <p:sldId id="384" r:id="rId12"/>
    <p:sldId id="380" r:id="rId13"/>
    <p:sldId id="393" r:id="rId14"/>
    <p:sldId id="392" r:id="rId15"/>
    <p:sldId id="395" r:id="rId16"/>
    <p:sldId id="396" r:id="rId17"/>
    <p:sldId id="397" r:id="rId18"/>
    <p:sldId id="398" r:id="rId19"/>
    <p:sldId id="394" r:id="rId20"/>
    <p:sldId id="385" r:id="rId21"/>
    <p:sldId id="386" r:id="rId22"/>
    <p:sldId id="387" r:id="rId23"/>
    <p:sldId id="388" r:id="rId24"/>
    <p:sldId id="389" r:id="rId25"/>
    <p:sldId id="390" r:id="rId26"/>
    <p:sldId id="381" r:id="rId27"/>
    <p:sldId id="400" r:id="rId28"/>
    <p:sldId id="402" r:id="rId29"/>
    <p:sldId id="403" r:id="rId30"/>
    <p:sldId id="372" r:id="rId31"/>
    <p:sldId id="404" r:id="rId32"/>
    <p:sldId id="405" r:id="rId33"/>
    <p:sldId id="407" r:id="rId34"/>
    <p:sldId id="406" r:id="rId35"/>
    <p:sldId id="408" r:id="rId36"/>
    <p:sldId id="410" r:id="rId37"/>
    <p:sldId id="409" r:id="rId38"/>
    <p:sldId id="411" r:id="rId39"/>
    <p:sldId id="412" r:id="rId40"/>
    <p:sldId id="413" r:id="rId41"/>
    <p:sldId id="414" r:id="rId42"/>
    <p:sldId id="415" r:id="rId43"/>
    <p:sldId id="416" r:id="rId44"/>
    <p:sldId id="401" r:id="rId4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83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E14AAF-51D6-402A-B227-FE94D4D02FF7}" type="doc">
      <dgm:prSet loTypeId="urn:microsoft.com/office/officeart/2005/8/layout/hProcess11" loCatId="process" qsTypeId="urn:microsoft.com/office/officeart/2005/8/quickstyle/simple1" qsCatId="simple" csTypeId="urn:microsoft.com/office/officeart/2005/8/colors/accent0_1" csCatId="mainScheme" phldr="1"/>
      <dgm:spPr/>
    </dgm:pt>
    <dgm:pt modelId="{6F28B296-1230-4672-9936-A658696079CE}">
      <dgm:prSet phldrT="[Testo]"/>
      <dgm:spPr/>
      <dgm:t>
        <a:bodyPr/>
        <a:lstStyle/>
        <a:p>
          <a:r>
            <a:rPr lang="it-IT" u="none" dirty="0">
              <a:solidFill>
                <a:schemeClr val="bg1"/>
              </a:solidFill>
            </a:rPr>
            <a:t>Da queste informazioni deduciamo che c’è un processo in ascolto sulla porta 1616</a:t>
          </a:r>
        </a:p>
      </dgm:t>
    </dgm:pt>
    <dgm:pt modelId="{67A906F4-6A34-4639-8EF0-C476A4263D38}" type="parTrans" cxnId="{F0D72271-3620-43C3-B232-AAD00BBD830F}">
      <dgm:prSet/>
      <dgm:spPr/>
      <dgm:t>
        <a:bodyPr/>
        <a:lstStyle/>
        <a:p>
          <a:endParaRPr lang="it-IT" u="none"/>
        </a:p>
      </dgm:t>
    </dgm:pt>
    <dgm:pt modelId="{F9F6ED00-462C-43CC-AF12-A3C481FC52C4}" type="sibTrans" cxnId="{F0D72271-3620-43C3-B232-AAD00BBD830F}">
      <dgm:prSet/>
      <dgm:spPr/>
      <dgm:t>
        <a:bodyPr/>
        <a:lstStyle/>
        <a:p>
          <a:endParaRPr lang="it-IT" u="none"/>
        </a:p>
      </dgm:t>
    </dgm:pt>
    <dgm:pt modelId="{10A13CBD-3644-419C-A5EC-FCB490B48751}">
      <dgm:prSet phldrT="[Testo]"/>
      <dgm:spPr/>
      <dgm:t>
        <a:bodyPr/>
        <a:lstStyle/>
        <a:p>
          <a:r>
            <a:rPr lang="it-IT" u="none" dirty="0">
              <a:solidFill>
                <a:schemeClr val="bg1"/>
              </a:solidFill>
            </a:rPr>
            <a:t>Tuttavia, non vi è prova del fatto che il processo in ascolto sulla porta </a:t>
          </a:r>
          <a:r>
            <a:rPr lang="it-IT" b="1" u="none" dirty="0">
              <a:solidFill>
                <a:schemeClr val="bg1"/>
              </a:solidFill>
            </a:rPr>
            <a:t>1616</a:t>
          </a:r>
          <a:r>
            <a:rPr lang="it-IT" u="none" dirty="0">
              <a:solidFill>
                <a:schemeClr val="bg1"/>
              </a:solidFill>
            </a:rPr>
            <a:t> sia proprio </a:t>
          </a:r>
          <a:r>
            <a:rPr lang="it-IT" b="1" u="none" dirty="0" err="1">
              <a:solidFill>
                <a:schemeClr val="bg1"/>
              </a:solidFill>
            </a:rPr>
            <a:t>thttpd</a:t>
          </a:r>
          <a:endParaRPr lang="it-IT" b="1" u="none" dirty="0">
            <a:solidFill>
              <a:schemeClr val="bg1"/>
            </a:solidFill>
          </a:endParaRPr>
        </a:p>
      </dgm:t>
    </dgm:pt>
    <dgm:pt modelId="{66AFBCE4-4961-4707-84AF-AAAF79D5C277}" type="parTrans" cxnId="{9C83E4F6-FE12-4E27-8C2E-1AB33B071477}">
      <dgm:prSet/>
      <dgm:spPr/>
      <dgm:t>
        <a:bodyPr/>
        <a:lstStyle/>
        <a:p>
          <a:endParaRPr lang="it-IT" u="none"/>
        </a:p>
      </dgm:t>
    </dgm:pt>
    <dgm:pt modelId="{434C883E-CFD0-49CB-B05B-5D70AD37F326}" type="sibTrans" cxnId="{9C83E4F6-FE12-4E27-8C2E-1AB33B071477}">
      <dgm:prSet/>
      <dgm:spPr/>
      <dgm:t>
        <a:bodyPr/>
        <a:lstStyle/>
        <a:p>
          <a:endParaRPr lang="it-IT" u="none"/>
        </a:p>
      </dgm:t>
    </dgm:pt>
    <dgm:pt modelId="{0292064E-7FC0-4D2E-ABA0-D5DE9003FC7A}">
      <dgm:prSet phldrT="[Testo]"/>
      <dgm:spPr/>
      <dgm:t>
        <a:bodyPr/>
        <a:lstStyle/>
        <a:p>
          <a:r>
            <a:rPr lang="it-IT" u="none" dirty="0">
              <a:solidFill>
                <a:schemeClr val="bg1"/>
              </a:solidFill>
            </a:rPr>
            <a:t>È necessario interagire direttamente con il server Web per avere certezza che il processo in ascolto sulla porta </a:t>
          </a:r>
          <a:r>
            <a:rPr lang="it-IT" b="1" u="none" dirty="0">
              <a:solidFill>
                <a:schemeClr val="bg1"/>
              </a:solidFill>
            </a:rPr>
            <a:t>1616</a:t>
          </a:r>
          <a:r>
            <a:rPr lang="it-IT" u="none" dirty="0">
              <a:solidFill>
                <a:schemeClr val="bg1"/>
              </a:solidFill>
            </a:rPr>
            <a:t> sia proprio </a:t>
          </a:r>
          <a:r>
            <a:rPr lang="it-IT" b="1" u="none" dirty="0" err="1">
              <a:solidFill>
                <a:schemeClr val="bg1"/>
              </a:solidFill>
            </a:rPr>
            <a:t>thttpd</a:t>
          </a:r>
          <a:endParaRPr lang="it-IT" b="1" u="none" dirty="0">
            <a:solidFill>
              <a:schemeClr val="bg1"/>
            </a:solidFill>
          </a:endParaRPr>
        </a:p>
      </dgm:t>
    </dgm:pt>
    <dgm:pt modelId="{74DB0480-1B89-4097-A594-399A81988B47}" type="parTrans" cxnId="{3B7D6348-11C7-4635-AC08-03E8A5A9AEAE}">
      <dgm:prSet/>
      <dgm:spPr/>
      <dgm:t>
        <a:bodyPr/>
        <a:lstStyle/>
        <a:p>
          <a:endParaRPr lang="it-IT" u="none"/>
        </a:p>
      </dgm:t>
    </dgm:pt>
    <dgm:pt modelId="{7B214FAD-400B-4741-B690-9BBCD1D5A0E5}" type="sibTrans" cxnId="{3B7D6348-11C7-4635-AC08-03E8A5A9AEAE}">
      <dgm:prSet/>
      <dgm:spPr/>
      <dgm:t>
        <a:bodyPr/>
        <a:lstStyle/>
        <a:p>
          <a:endParaRPr lang="it-IT" u="none"/>
        </a:p>
      </dgm:t>
    </dgm:pt>
    <dgm:pt modelId="{CF79FBC4-A66B-4F5C-8451-B34B99B2C44F}" type="pres">
      <dgm:prSet presAssocID="{59E14AAF-51D6-402A-B227-FE94D4D02FF7}" presName="Name0" presStyleCnt="0">
        <dgm:presLayoutVars>
          <dgm:dir/>
          <dgm:resizeHandles val="exact"/>
        </dgm:presLayoutVars>
      </dgm:prSet>
      <dgm:spPr/>
    </dgm:pt>
    <dgm:pt modelId="{B72CB5BD-AACA-4692-BBC1-5C052495FA60}" type="pres">
      <dgm:prSet presAssocID="{59E14AAF-51D6-402A-B227-FE94D4D02FF7}" presName="arrow" presStyleLbl="bgShp" presStyleIdx="0" presStyleCnt="1"/>
      <dgm:spPr/>
    </dgm:pt>
    <dgm:pt modelId="{C7327772-F976-46DC-83D9-D5F06B0F774E}" type="pres">
      <dgm:prSet presAssocID="{59E14AAF-51D6-402A-B227-FE94D4D02FF7}" presName="points" presStyleCnt="0"/>
      <dgm:spPr/>
    </dgm:pt>
    <dgm:pt modelId="{1B1A4DF5-DBCE-4AF0-A183-00E5F57C5D4C}" type="pres">
      <dgm:prSet presAssocID="{6F28B296-1230-4672-9936-A658696079CE}" presName="compositeA" presStyleCnt="0"/>
      <dgm:spPr/>
    </dgm:pt>
    <dgm:pt modelId="{2ADD6548-C6E1-42E6-A840-3A4A5BBCC1D9}" type="pres">
      <dgm:prSet presAssocID="{6F28B296-1230-4672-9936-A658696079CE}" presName="textA" presStyleLbl="revTx" presStyleIdx="0" presStyleCnt="3">
        <dgm:presLayoutVars>
          <dgm:bulletEnabled val="1"/>
        </dgm:presLayoutVars>
      </dgm:prSet>
      <dgm:spPr/>
    </dgm:pt>
    <dgm:pt modelId="{6E488D67-F2CF-4704-87C6-271095B15BB4}" type="pres">
      <dgm:prSet presAssocID="{6F28B296-1230-4672-9936-A658696079CE}" presName="circleA" presStyleLbl="node1" presStyleIdx="0" presStyleCnt="3" custScaleX="122956" custScaleY="118550"/>
      <dgm:spPr/>
    </dgm:pt>
    <dgm:pt modelId="{3E44CF65-9C5F-4442-AB5D-E03E678A4FF3}" type="pres">
      <dgm:prSet presAssocID="{6F28B296-1230-4672-9936-A658696079CE}" presName="spaceA" presStyleCnt="0"/>
      <dgm:spPr/>
    </dgm:pt>
    <dgm:pt modelId="{9B941019-CF11-4642-8DF8-C489E5186FA4}" type="pres">
      <dgm:prSet presAssocID="{F9F6ED00-462C-43CC-AF12-A3C481FC52C4}" presName="space" presStyleCnt="0"/>
      <dgm:spPr/>
    </dgm:pt>
    <dgm:pt modelId="{4C6A4F34-2C73-4071-8550-A4AF83A6A282}" type="pres">
      <dgm:prSet presAssocID="{10A13CBD-3644-419C-A5EC-FCB490B48751}" presName="compositeB" presStyleCnt="0"/>
      <dgm:spPr/>
    </dgm:pt>
    <dgm:pt modelId="{95F3C668-3559-4744-A8C6-163A0A4381CF}" type="pres">
      <dgm:prSet presAssocID="{10A13CBD-3644-419C-A5EC-FCB490B48751}" presName="textB" presStyleLbl="revTx" presStyleIdx="1" presStyleCnt="3">
        <dgm:presLayoutVars>
          <dgm:bulletEnabled val="1"/>
        </dgm:presLayoutVars>
      </dgm:prSet>
      <dgm:spPr/>
    </dgm:pt>
    <dgm:pt modelId="{B9EE9662-F7F4-4FBB-856C-106685AD94B3}" type="pres">
      <dgm:prSet presAssocID="{10A13CBD-3644-419C-A5EC-FCB490B48751}" presName="circleB" presStyleLbl="node1" presStyleIdx="1" presStyleCnt="3" custFlipVert="1" custScaleX="8437" custScaleY="8437" custLinFactX="263651" custLinFactNeighborX="300000" custLinFactNeighborY="-19284"/>
      <dgm:spPr/>
    </dgm:pt>
    <dgm:pt modelId="{9272155A-F6FB-4DE9-B777-E5E789A12602}" type="pres">
      <dgm:prSet presAssocID="{10A13CBD-3644-419C-A5EC-FCB490B48751}" presName="spaceB" presStyleCnt="0"/>
      <dgm:spPr/>
    </dgm:pt>
    <dgm:pt modelId="{49FC4E8C-A111-4E2F-87B0-E9FEEFD82C1A}" type="pres">
      <dgm:prSet presAssocID="{434C883E-CFD0-49CB-B05B-5D70AD37F326}" presName="space" presStyleCnt="0"/>
      <dgm:spPr/>
    </dgm:pt>
    <dgm:pt modelId="{F2A98AA1-2BC0-4318-9BE3-F729EAEB3F98}" type="pres">
      <dgm:prSet presAssocID="{0292064E-7FC0-4D2E-ABA0-D5DE9003FC7A}" presName="compositeA" presStyleCnt="0"/>
      <dgm:spPr/>
    </dgm:pt>
    <dgm:pt modelId="{69589872-E15A-4445-8F4A-8BFE1633842F}" type="pres">
      <dgm:prSet presAssocID="{0292064E-7FC0-4D2E-ABA0-D5DE9003FC7A}" presName="textA" presStyleLbl="revTx" presStyleIdx="2" presStyleCnt="3">
        <dgm:presLayoutVars>
          <dgm:bulletEnabled val="1"/>
        </dgm:presLayoutVars>
      </dgm:prSet>
      <dgm:spPr/>
    </dgm:pt>
    <dgm:pt modelId="{426C0233-FF17-4551-9403-466E9C959889}" type="pres">
      <dgm:prSet presAssocID="{0292064E-7FC0-4D2E-ABA0-D5DE9003FC7A}" presName="circleA" presStyleLbl="node1" presStyleIdx="2" presStyleCnt="3" custLinFactNeighborX="-1992" custLinFactNeighborY="-8491"/>
      <dgm:spPr/>
    </dgm:pt>
    <dgm:pt modelId="{B2395E7A-9EE2-47AD-A128-8FD8B0446136}" type="pres">
      <dgm:prSet presAssocID="{0292064E-7FC0-4D2E-ABA0-D5DE9003FC7A}" presName="spaceA" presStyleCnt="0"/>
      <dgm:spPr/>
    </dgm:pt>
  </dgm:ptLst>
  <dgm:cxnLst>
    <dgm:cxn modelId="{FD8A1A18-CEB7-42F3-8247-D71417776707}" type="presOf" srcId="{59E14AAF-51D6-402A-B227-FE94D4D02FF7}" destId="{CF79FBC4-A66B-4F5C-8451-B34B99B2C44F}" srcOrd="0" destOrd="0" presId="urn:microsoft.com/office/officeart/2005/8/layout/hProcess11"/>
    <dgm:cxn modelId="{3B7D6348-11C7-4635-AC08-03E8A5A9AEAE}" srcId="{59E14AAF-51D6-402A-B227-FE94D4D02FF7}" destId="{0292064E-7FC0-4D2E-ABA0-D5DE9003FC7A}" srcOrd="2" destOrd="0" parTransId="{74DB0480-1B89-4097-A594-399A81988B47}" sibTransId="{7B214FAD-400B-4741-B690-9BBCD1D5A0E5}"/>
    <dgm:cxn modelId="{F0D72271-3620-43C3-B232-AAD00BBD830F}" srcId="{59E14AAF-51D6-402A-B227-FE94D4D02FF7}" destId="{6F28B296-1230-4672-9936-A658696079CE}" srcOrd="0" destOrd="0" parTransId="{67A906F4-6A34-4639-8EF0-C476A4263D38}" sibTransId="{F9F6ED00-462C-43CC-AF12-A3C481FC52C4}"/>
    <dgm:cxn modelId="{5E4F2652-7F98-4A8E-966F-CA31840CD177}" type="presOf" srcId="{6F28B296-1230-4672-9936-A658696079CE}" destId="{2ADD6548-C6E1-42E6-A840-3A4A5BBCC1D9}" srcOrd="0" destOrd="0" presId="urn:microsoft.com/office/officeart/2005/8/layout/hProcess11"/>
    <dgm:cxn modelId="{F5857E78-BD97-4C15-8821-67CC4A30AE4D}" type="presOf" srcId="{10A13CBD-3644-419C-A5EC-FCB490B48751}" destId="{95F3C668-3559-4744-A8C6-163A0A4381CF}" srcOrd="0" destOrd="0" presId="urn:microsoft.com/office/officeart/2005/8/layout/hProcess11"/>
    <dgm:cxn modelId="{A684CAB1-25AC-4A0E-B04F-A5D6B552DC18}" type="presOf" srcId="{0292064E-7FC0-4D2E-ABA0-D5DE9003FC7A}" destId="{69589872-E15A-4445-8F4A-8BFE1633842F}" srcOrd="0" destOrd="0" presId="urn:microsoft.com/office/officeart/2005/8/layout/hProcess11"/>
    <dgm:cxn modelId="{9C83E4F6-FE12-4E27-8C2E-1AB33B071477}" srcId="{59E14AAF-51D6-402A-B227-FE94D4D02FF7}" destId="{10A13CBD-3644-419C-A5EC-FCB490B48751}" srcOrd="1" destOrd="0" parTransId="{66AFBCE4-4961-4707-84AF-AAAF79D5C277}" sibTransId="{434C883E-CFD0-49CB-B05B-5D70AD37F326}"/>
    <dgm:cxn modelId="{F9544131-FFBE-452A-933F-B15E3AC5ABF4}" type="presParOf" srcId="{CF79FBC4-A66B-4F5C-8451-B34B99B2C44F}" destId="{B72CB5BD-AACA-4692-BBC1-5C052495FA60}" srcOrd="0" destOrd="0" presId="urn:microsoft.com/office/officeart/2005/8/layout/hProcess11"/>
    <dgm:cxn modelId="{D5890846-2B1C-4D09-AE49-D93E619CB40A}" type="presParOf" srcId="{CF79FBC4-A66B-4F5C-8451-B34B99B2C44F}" destId="{C7327772-F976-46DC-83D9-D5F06B0F774E}" srcOrd="1" destOrd="0" presId="urn:microsoft.com/office/officeart/2005/8/layout/hProcess11"/>
    <dgm:cxn modelId="{811655ED-47BB-45D5-BAF2-2EB8445A4B61}" type="presParOf" srcId="{C7327772-F976-46DC-83D9-D5F06B0F774E}" destId="{1B1A4DF5-DBCE-4AF0-A183-00E5F57C5D4C}" srcOrd="0" destOrd="0" presId="urn:microsoft.com/office/officeart/2005/8/layout/hProcess11"/>
    <dgm:cxn modelId="{0E5F0B94-6F66-4F45-93F6-9EEA8CEA7CB4}" type="presParOf" srcId="{1B1A4DF5-DBCE-4AF0-A183-00E5F57C5D4C}" destId="{2ADD6548-C6E1-42E6-A840-3A4A5BBCC1D9}" srcOrd="0" destOrd="0" presId="urn:microsoft.com/office/officeart/2005/8/layout/hProcess11"/>
    <dgm:cxn modelId="{C6CF0E6E-897A-4CE3-93C8-F21CA89BBB5A}" type="presParOf" srcId="{1B1A4DF5-DBCE-4AF0-A183-00E5F57C5D4C}" destId="{6E488D67-F2CF-4704-87C6-271095B15BB4}" srcOrd="1" destOrd="0" presId="urn:microsoft.com/office/officeart/2005/8/layout/hProcess11"/>
    <dgm:cxn modelId="{BC55B4EA-8F0B-440A-85FD-5434F4C182CE}" type="presParOf" srcId="{1B1A4DF5-DBCE-4AF0-A183-00E5F57C5D4C}" destId="{3E44CF65-9C5F-4442-AB5D-E03E678A4FF3}" srcOrd="2" destOrd="0" presId="urn:microsoft.com/office/officeart/2005/8/layout/hProcess11"/>
    <dgm:cxn modelId="{BD451FFA-0A16-4D25-A420-B6AC0AE3965B}" type="presParOf" srcId="{C7327772-F976-46DC-83D9-D5F06B0F774E}" destId="{9B941019-CF11-4642-8DF8-C489E5186FA4}" srcOrd="1" destOrd="0" presId="urn:microsoft.com/office/officeart/2005/8/layout/hProcess11"/>
    <dgm:cxn modelId="{D02EAC8B-53AE-4757-A413-D29BF351E677}" type="presParOf" srcId="{C7327772-F976-46DC-83D9-D5F06B0F774E}" destId="{4C6A4F34-2C73-4071-8550-A4AF83A6A282}" srcOrd="2" destOrd="0" presId="urn:microsoft.com/office/officeart/2005/8/layout/hProcess11"/>
    <dgm:cxn modelId="{7712C9A3-AC35-4DA8-A7C5-F1042E4D4360}" type="presParOf" srcId="{4C6A4F34-2C73-4071-8550-A4AF83A6A282}" destId="{95F3C668-3559-4744-A8C6-163A0A4381CF}" srcOrd="0" destOrd="0" presId="urn:microsoft.com/office/officeart/2005/8/layout/hProcess11"/>
    <dgm:cxn modelId="{CD04CA2D-B14B-49F0-9F39-C9F84E8D6784}" type="presParOf" srcId="{4C6A4F34-2C73-4071-8550-A4AF83A6A282}" destId="{B9EE9662-F7F4-4FBB-856C-106685AD94B3}" srcOrd="1" destOrd="0" presId="urn:microsoft.com/office/officeart/2005/8/layout/hProcess11"/>
    <dgm:cxn modelId="{FB9908AE-8C9F-4EBB-823C-953776E948F2}" type="presParOf" srcId="{4C6A4F34-2C73-4071-8550-A4AF83A6A282}" destId="{9272155A-F6FB-4DE9-B777-E5E789A12602}" srcOrd="2" destOrd="0" presId="urn:microsoft.com/office/officeart/2005/8/layout/hProcess11"/>
    <dgm:cxn modelId="{61AD21BC-806F-4F2F-824A-26E89115AAD8}" type="presParOf" srcId="{C7327772-F976-46DC-83D9-D5F06B0F774E}" destId="{49FC4E8C-A111-4E2F-87B0-E9FEEFD82C1A}" srcOrd="3" destOrd="0" presId="urn:microsoft.com/office/officeart/2005/8/layout/hProcess11"/>
    <dgm:cxn modelId="{369BDBB0-D56A-4705-A9CD-390D316C3AB2}" type="presParOf" srcId="{C7327772-F976-46DC-83D9-D5F06B0F774E}" destId="{F2A98AA1-2BC0-4318-9BE3-F729EAEB3F98}" srcOrd="4" destOrd="0" presId="urn:microsoft.com/office/officeart/2005/8/layout/hProcess11"/>
    <dgm:cxn modelId="{0BC8A384-1FA5-479A-A47D-5C9004065469}" type="presParOf" srcId="{F2A98AA1-2BC0-4318-9BE3-F729EAEB3F98}" destId="{69589872-E15A-4445-8F4A-8BFE1633842F}" srcOrd="0" destOrd="0" presId="urn:microsoft.com/office/officeart/2005/8/layout/hProcess11"/>
    <dgm:cxn modelId="{FDD2B6CA-3AD8-4B93-AB85-D807A691FF7E}" type="presParOf" srcId="{F2A98AA1-2BC0-4318-9BE3-F729EAEB3F98}" destId="{426C0233-FF17-4551-9403-466E9C959889}" srcOrd="1" destOrd="0" presId="urn:microsoft.com/office/officeart/2005/8/layout/hProcess11"/>
    <dgm:cxn modelId="{65174857-9C36-4F83-97A3-3F9F971AB8E7}" type="presParOf" srcId="{F2A98AA1-2BC0-4318-9BE3-F729EAEB3F98}" destId="{B2395E7A-9EE2-47AD-A128-8FD8B044613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CB5BD-AACA-4692-BBC1-5C052495FA60}">
      <dsp:nvSpPr>
        <dsp:cNvPr id="0" name=""/>
        <dsp:cNvSpPr/>
      </dsp:nvSpPr>
      <dsp:spPr>
        <a:xfrm>
          <a:off x="0" y="1625600"/>
          <a:ext cx="10463618" cy="2167466"/>
        </a:xfrm>
        <a:prstGeom prst="notched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D6548-C6E1-42E6-A840-3A4A5BBCC1D9}">
      <dsp:nvSpPr>
        <dsp:cNvPr id="0" name=""/>
        <dsp:cNvSpPr/>
      </dsp:nvSpPr>
      <dsp:spPr>
        <a:xfrm>
          <a:off x="4598" y="0"/>
          <a:ext cx="303485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u="none" kern="1200" dirty="0">
              <a:solidFill>
                <a:schemeClr val="bg1"/>
              </a:solidFill>
            </a:rPr>
            <a:t>Da queste informazioni deduciamo che c’è un processo in ascolto sulla porta 1616</a:t>
          </a:r>
        </a:p>
      </dsp:txBody>
      <dsp:txXfrm>
        <a:off x="4598" y="0"/>
        <a:ext cx="3034857" cy="2167466"/>
      </dsp:txXfrm>
    </dsp:sp>
    <dsp:sp modelId="{6E488D67-F2CF-4704-87C6-271095B15BB4}">
      <dsp:nvSpPr>
        <dsp:cNvPr id="0" name=""/>
        <dsp:cNvSpPr/>
      </dsp:nvSpPr>
      <dsp:spPr>
        <a:xfrm>
          <a:off x="1188898" y="2388142"/>
          <a:ext cx="666257" cy="6423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3C668-3559-4744-A8C6-163A0A4381CF}">
      <dsp:nvSpPr>
        <dsp:cNvPr id="0" name=""/>
        <dsp:cNvSpPr/>
      </dsp:nvSpPr>
      <dsp:spPr>
        <a:xfrm>
          <a:off x="3191199" y="3251200"/>
          <a:ext cx="303485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u="none" kern="1200" dirty="0">
              <a:solidFill>
                <a:schemeClr val="bg1"/>
              </a:solidFill>
            </a:rPr>
            <a:t>Tuttavia, non vi è prova del fatto che il processo in ascolto sulla porta </a:t>
          </a:r>
          <a:r>
            <a:rPr lang="it-IT" sz="2000" b="1" u="none" kern="1200" dirty="0">
              <a:solidFill>
                <a:schemeClr val="bg1"/>
              </a:solidFill>
            </a:rPr>
            <a:t>1616</a:t>
          </a:r>
          <a:r>
            <a:rPr lang="it-IT" sz="2000" u="none" kern="1200" dirty="0">
              <a:solidFill>
                <a:schemeClr val="bg1"/>
              </a:solidFill>
            </a:rPr>
            <a:t> sia proprio </a:t>
          </a:r>
          <a:r>
            <a:rPr lang="it-IT" sz="2000" b="1" u="none" kern="1200" dirty="0" err="1">
              <a:solidFill>
                <a:schemeClr val="bg1"/>
              </a:solidFill>
            </a:rPr>
            <a:t>thttpd</a:t>
          </a:r>
          <a:endParaRPr lang="it-IT" sz="2000" b="1" u="none" kern="1200" dirty="0">
            <a:solidFill>
              <a:schemeClr val="bg1"/>
            </a:solidFill>
          </a:endParaRPr>
        </a:p>
      </dsp:txBody>
      <dsp:txXfrm>
        <a:off x="3191199" y="3251200"/>
        <a:ext cx="3034857" cy="2167466"/>
      </dsp:txXfrm>
    </dsp:sp>
    <dsp:sp modelId="{B9EE9662-F7F4-4FBB-856C-106685AD94B3}">
      <dsp:nvSpPr>
        <dsp:cNvPr id="0" name=""/>
        <dsp:cNvSpPr/>
      </dsp:nvSpPr>
      <dsp:spPr>
        <a:xfrm flipV="1">
          <a:off x="7740006" y="2581981"/>
          <a:ext cx="45717" cy="457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89872-E15A-4445-8F4A-8BFE1633842F}">
      <dsp:nvSpPr>
        <dsp:cNvPr id="0" name=""/>
        <dsp:cNvSpPr/>
      </dsp:nvSpPr>
      <dsp:spPr>
        <a:xfrm>
          <a:off x="6377799" y="0"/>
          <a:ext cx="303485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u="none" kern="1200" dirty="0">
              <a:solidFill>
                <a:schemeClr val="bg1"/>
              </a:solidFill>
            </a:rPr>
            <a:t>È necessario interagire direttamente con il server Web per avere certezza che il processo in ascolto sulla porta </a:t>
          </a:r>
          <a:r>
            <a:rPr lang="it-IT" sz="2000" b="1" u="none" kern="1200" dirty="0">
              <a:solidFill>
                <a:schemeClr val="bg1"/>
              </a:solidFill>
            </a:rPr>
            <a:t>1616</a:t>
          </a:r>
          <a:r>
            <a:rPr lang="it-IT" sz="2000" u="none" kern="1200" dirty="0">
              <a:solidFill>
                <a:schemeClr val="bg1"/>
              </a:solidFill>
            </a:rPr>
            <a:t> sia proprio </a:t>
          </a:r>
          <a:r>
            <a:rPr lang="it-IT" sz="2000" b="1" u="none" kern="1200" dirty="0" err="1">
              <a:solidFill>
                <a:schemeClr val="bg1"/>
              </a:solidFill>
            </a:rPr>
            <a:t>thttpd</a:t>
          </a:r>
          <a:endParaRPr lang="it-IT" sz="2000" b="1" u="none" kern="1200" dirty="0">
            <a:solidFill>
              <a:schemeClr val="bg1"/>
            </a:solidFill>
          </a:endParaRPr>
        </a:p>
      </dsp:txBody>
      <dsp:txXfrm>
        <a:off x="6377799" y="0"/>
        <a:ext cx="3034857" cy="2167466"/>
      </dsp:txXfrm>
    </dsp:sp>
    <dsp:sp modelId="{426C0233-FF17-4551-9403-466E9C959889}">
      <dsp:nvSpPr>
        <dsp:cNvPr id="0" name=""/>
        <dsp:cNvSpPr/>
      </dsp:nvSpPr>
      <dsp:spPr>
        <a:xfrm>
          <a:off x="7613501" y="2392390"/>
          <a:ext cx="541866" cy="5418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B8597-0BE9-4EC1-A089-7778E907C0F0}" type="datetimeFigureOut">
              <a:rPr lang="it-IT" smtClean="0"/>
              <a:t>10/05/2025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EB5CC-8BB7-435A-9A4C-D908CA97E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58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49F6A-852C-F2DE-8C5D-39F0286FD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EC2F6FB-14BE-D8AF-206E-51DBB9D1A9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774F217-4DB6-7ACF-4F5A-0A1E5750B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386E30-CDD3-6856-1D7B-D7DBEB5B7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350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753C5-2C1B-E52F-28B5-D89270FAC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12342A7-12E5-5FB1-BEFE-280C21631F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3267F4E-5358-BC09-9B00-A083B8F65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FF4AA7-B570-CA73-D61B-7F2BFFA5C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510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D1AE8-F21F-3D3A-D90C-F9E491E3F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D372A06-345D-EB20-0CF9-A435F2F056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D52D976-8275-0482-1237-BCAB25507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143861-9F0B-686C-9022-F1EC98AA0B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585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14438-6D1E-53DF-318D-4E5ABBB3A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59D12FE-6B6B-B11F-3B8F-24419E1AFF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A3AF380-EBBE-56C1-ADFD-8A57DAE3B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B78FFB3-C976-9FEC-111F-7A41CE853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028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F98BB-9FDB-0056-CFD5-A3E002E5F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A6E823E-F241-7B48-A1A3-803EEAAE0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50AD47B-222D-EA7C-0820-992B924AF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B6E52D-43C1-2B3E-CB75-5B365F4A44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449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DCCD9-25F4-3974-6BE7-5837F86EB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F83B31-C29C-A53A-D5D1-9134F2E888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FF191BD-F009-50FD-B6C7-8BE332990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F6C013-D952-5D41-853D-77FCF6BDF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768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89689-2B13-763B-4457-37E2F68A9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0D98696-D904-A928-8889-184945C9D8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9EECECC-51BE-2CEB-68EF-499A4B148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B000729-B9FA-8AE1-C640-60B2D58C42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17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433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42238-860A-6A2B-F394-22D049144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19722F4-E383-3188-C2BD-E35CD70DB7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765B8F4-1B26-23B1-B8A3-9EA94A4D5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45D79D-CF91-E402-9DB8-7EC863D37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424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56EFA-E88C-AEC4-CA3A-7B3104D0F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2E1F06C-3EC0-4091-3B24-7404AFCD3D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26C1698-3F8F-FA88-2AF9-501EC70C3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0AB97D8-AF04-4FE4-0826-9FC452FE5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05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6885C-559A-F461-BD3B-90198A541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BF93D9D-CCCB-EC9C-383D-5FF6910DA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0BA4FB7-20F8-44B0-A8CD-B61ADF06D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A30DEE2-2180-E898-F118-DF232D2B1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464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520E9-2FCD-0DFF-CB57-98741F8E7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2D7E98C-D412-1CE4-C2A6-0F7F6A00BE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1538938-D356-E76D-238D-43A6967A4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779A42-1FB7-6914-B80C-491DA408E9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90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AF1CA-93FE-71AD-D230-72DE50723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DC950A6-B86E-F40F-E8E4-45038085D1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D1DB13A-D359-638B-6197-4EF468DEA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5E8E29-19A8-F619-0AD7-9554C96E18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576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0CC19-87CF-7D97-2634-7FF791A2D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279D3A-D145-EB8B-3474-42BE3977F7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AE7C39E-17C5-309F-562E-96CCCEAF7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4B2FE1-30F9-D4E6-4D19-AB52903DF4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347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125D7-B8EB-1D18-9E9F-D8BEF037B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E86BF6C-1792-877A-D1A7-0BDC480B6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62177B4-21DC-0A86-4331-C8A88385B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D744B3-5C96-E2DE-767A-C806408A08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24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154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2E8F7-D152-C3BC-ACEC-0C8C38C20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1811203-33ED-8530-6A49-656CD6DD2C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854467-B15B-6A3A-03E5-6F7E17A15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4E5F24-1FFC-4A17-B25C-948040752F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8035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02B76-1F8D-281A-8AB7-0FD2F9BB5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FA4F2FA-D1D0-6958-20E4-7E80842B6B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FBDFAA3-1AD8-5541-7E82-AD5F3BC4E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23FA7F-D850-DC13-F32B-E64B55600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27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008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DC643-9030-E7A6-D718-D5CF17553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D5C1874-F546-5A86-43C1-EFA0F0D044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32A5C1-066C-5278-E484-E64F79F61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D1F4EBF-344D-6A83-5ED0-E305CC39F8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28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066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5FFB8-EDF4-B03B-3F86-8E49CF27D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EA80B10-2DF1-8764-1E53-E890E5E63B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218104A-AEC9-7719-18B6-7E55F57C58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CB0D95-DBFE-D698-0182-A7E6B686F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1676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C1157-C738-1B1B-C53D-768CC35C5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DC6024C-8285-872B-E745-A180BA49F5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34E2140-EB98-951F-5241-63DB1D51F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3D1DF5-B82E-1663-E3C5-35F2D01EB6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9669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06921-A7CE-401A-3931-268139760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50D18FF-50AF-4BD2-9102-B36E818308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347309A-65A3-5896-931E-657D3ED432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CC01E8-D15C-C773-280A-8016FBCDED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7350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7320D-3189-D21B-279E-FE7451511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26DFCC2-46EA-90BF-17E6-698A140033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900B9CA-40D0-939E-4ADB-C99AE3DB1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E73D5C-703E-335C-BA8A-53BE570B68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937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E2EF3-1A9B-7043-CDE5-33ED511CD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4562EBF-4534-F924-8C0E-F4692D8C80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B476E9-D2D8-A0DC-8D3F-ADD182AD9B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1A4CB8-671B-1994-6B4C-BB8AF090E4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2580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5818E-CD9A-EB2A-A995-51D5C2FA6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9DD9447-F4B3-116E-59F4-B3137FC163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DF4CE06-094E-3404-F28E-39037FD23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3A469A-8CF5-13BA-E1A1-235F46C46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5701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FE6D6-7192-971C-9C00-335967FB6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DFB330F-2654-6C69-EE41-CEA2A382C4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67AE60A-12C9-8C19-6C3A-46D6CC10F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B26787-522E-AC76-C845-ADE38A540C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5704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6787E-1ADA-B162-61B6-19A365CED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5EC1A64-1CDF-9F0E-7944-7B91E73B02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89BD488-0F37-583C-4A2A-0BFF38592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99ED78-297C-B622-2F28-B46809E24C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5913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537AE-1AA5-F516-BAC2-933B6D6CE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B6D42BE-DC86-C236-E2D0-E085705D25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4ED66FD-93FE-8210-45ED-290CCEDD1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196751-C227-77E5-6629-B2A84F7588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1518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58D2E-D1A6-1EAB-ABF4-53D842D12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6E06A84-B45A-9856-AE11-4AE76DA667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C1BE128-0B48-C26A-EF2E-F48AA4EE7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2BF0F6-3CDE-9295-67E3-C0885FE0EF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21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FEEDE-8502-3B8C-159B-8E7B0E29B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3DAD97A-7867-F38E-DB94-8589BB0FEA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979DAFB-0441-EA69-763B-CA34748FB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BE1BE9-093F-0B6F-9328-4524BA45D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0633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72D9C-608D-3DD9-B09A-26438BD5C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F9CB875-C75F-18A2-4184-E38D9C066D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CFF1287-8C4E-113B-CD45-71363FACA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A4A0AD-63E1-1FCB-AABE-38AE628CF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71753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295E5-4AE8-8697-C9B5-5A0FF4121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AF7812B-D280-17A4-95D1-B549752533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C9722E4-3E3A-F768-E364-871C8846F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3DA512-EFB1-FBC1-FC2D-597446F27E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5864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C2F62-BCB2-13CB-C3F0-23D5B4C19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CC445CF-FAAD-D3DA-DC98-3B7AA5BEE9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122A70E-6DA8-BD2F-6184-2FC0C27EF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683C167-FF15-4758-FD7A-0977098F9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16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DAB0B-B558-E7AD-ED9E-09215343D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A1F2F7F-D0E5-890D-34F7-A1B35529AC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63DA2CC-6CED-0895-4609-612533EF2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1A3ACC-8C95-AAEC-79B8-FDA419D46D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206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0BC8F-3CFF-0C90-6B76-FA511C9E0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F91FD72-17BD-0F6B-5697-A20F73DE45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1F895C6-C5C8-F760-64C3-17D108A24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99089F-8EBF-E600-7F2A-128498FA4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0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631E38-3C7A-AE25-CBF5-B5347C19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9A52915-C0E7-0D7C-2059-7A47C568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5863CE-5657-2D7B-A801-A7224C8D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10/05/2025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0B394B-531B-8141-4E92-A3B7E609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643545-038B-F3ED-7B6E-A88CA6D1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87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65C74-A266-3789-B774-4DFA534B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99B18C1-9441-94CC-68FE-61FBC7E6F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63BAEC-4269-AEEE-50D4-27CAF473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10/05/2025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4D432A-F4C5-A159-CA2D-4775FDB0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8B00A6-B210-D061-604C-148CFEA3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36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22241B8-01C9-07E2-59B4-9FD15E14D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9101A6-1CB1-8E3B-1E80-8B426039D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8C6C5C-72A3-F4E7-9BB6-5B38D26A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10/05/2025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13F407-4D6B-5518-D742-9E2E2AC0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2D9903-6897-3C23-9EA0-50D7D667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274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sottotito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it-IT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1778391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it-IT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3008845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6" name="Segnaposto contenuto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e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9" name="Elemento grafico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it-IT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1107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it-IT" sz="3200" cap="all" spc="3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6124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della sezion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it-IT" sz="2400" cap="all" spc="3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it-IT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750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olo e 2 colonne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1318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Elemento grafico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3" name="Elemento grafico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Elemento grafico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7" name="Elemento grafico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it-IT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4117279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6" name="Immagine 5" descr="Spirale blu e viola&#10;&#10;Descrizione generata automaticamente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Elemento grafico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2" name="Elemento grafico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3" name="Elemento grafico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Elemento grafico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0" name="Elemento grafico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21" name="Segnaposto contenuto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6667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7F8D2-DE2F-762F-6420-6E59123B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DCD2A7-D823-9C78-257B-56B5E07A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D3D8A8-D677-6209-59F9-BC202893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10/05/2025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DA787F-8B53-E388-34E6-DF9D66B4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0093B2-4B23-8EDD-4EE3-79E47F51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1571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Elemento grafico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Elemento grafico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Elemento grafico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it-IT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it-IT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it-IT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0164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513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2" name="Segnaposto tabella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it-IT" sz="2400">
                <a:latin typeface="+mn-lt"/>
              </a:defRPr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</p:spTree>
    <p:extLst>
      <p:ext uri="{BB962C8B-B14F-4D97-AF65-F5344CB8AC3E}">
        <p14:creationId xmlns:p14="http://schemas.microsoft.com/office/powerpoint/2010/main" val="3076783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it-IT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it-IT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it-IT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5317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tabella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it-IT" sz="2400">
                <a:latin typeface="+mn-lt"/>
              </a:defRPr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205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e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18" name="Elemento grafico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pic>
          <p:nvPicPr>
            <p:cNvPr id="4" name="Segnaposto contenuto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it-IT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it-IT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8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3493BA-BC62-8B77-A21D-F280A14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1783CF-EFD9-5E61-6018-BE9E5C23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AC6623-6856-8FE1-A44B-6A42A8EE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10/05/2025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7D3791-50A0-8B51-01BE-44188962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CC9EA2-F250-40F2-A150-FC3E2D1F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67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8F4275-AE2E-D3E5-075E-9DCB3796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58DB4F-87A1-1C41-B822-231D28930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FEF6E4C-37CC-A55D-2464-12E712E67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8CA4C4-52D0-497C-1A0A-980255AE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10/05/2025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34E413-908C-94D3-5EBA-AB0FB23C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1B2259-4A1A-7D0F-027B-E0C3AA2A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56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AE0B5-15AC-8E4D-9B4C-C45735D5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CF7BDE-BE6A-E8EC-CD6D-4FB7DDE2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024215B-9119-FC90-33DE-C973B2AE5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9472D0E-4CC3-CC7A-5ED8-3193C94E4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6F53780-7C47-7BB3-161F-2193AF309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D8C5145-002F-6AB1-568D-EC93CCDC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10/05/2025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46D92E2-4264-3307-36B9-A4EFDFCC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70B5B9D-D9E3-D2F9-B880-FEA7289B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093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1EB97-39F6-2D68-0747-3DA5587A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AA700D3-2281-FE60-86BE-59ED2003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10/05/2025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F8069C5-57E8-037A-A539-F629A13C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BC91A86-BAB5-8761-0CF4-57CF0E47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36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19E0B2-CFD9-D2EC-80AA-A2D331B7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10/05/2025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9D32ECC-A247-8EDD-79AB-F829B8AF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48DA24-BA78-45D3-9172-455A28C6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670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B8A7A-03E5-FD03-812F-22E35874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457E2C-55C1-EBB1-7AEE-A9802827B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B8B7537-DCCB-BE4B-63DC-E94B538B6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E10703-FA9C-6F86-984A-B1F8C525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10/05/2025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F0A233-0C97-FE2D-D096-DBEB03DA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FA2B0D-5D31-2526-FFBA-3AA79090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80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15FC8E-25EE-3B8D-38CB-030E814E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65DBDEF-2889-61D8-B92C-6CE4DF797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79B7A2F-AB0B-5C52-0BBA-AB3A785EF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CD4166-971C-BCEB-77A0-845A7FBA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10/05/2025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03053D-F71D-EF5C-9A01-04AE373A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F9CF31-D8EA-9B15-F4D6-9D9376D1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662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D788A88-FA6B-DCE6-12CC-414844D2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D7C7DE-61F3-E41D-2BE1-882F4A52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FE7A8A-618F-FFED-B94F-F7413449B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8DA405-31E9-44C3-A33B-013AC39763DD}" type="datetimeFigureOut">
              <a:rPr lang="it-IT" smtClean="0"/>
              <a:t>10/05/2025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FFB705-701E-78BE-B5FE-E3C27E76E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CC12BC-A9CC-9C63-E52E-DDF81E5BC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172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290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it-IT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uscybersecurity.net/capture-the-flag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30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sienanews.it/toscana/siena/attacco-hacker-colpita-anche-terrecablate-reti-e-servizi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it-IT"/>
            </a:defPPr>
          </a:lstStyle>
          <a:p>
            <a:pPr rtl="0"/>
            <a:r>
              <a:rPr lang="it-IT" dirty="0"/>
              <a:t>NEBULA</a:t>
            </a:r>
          </a:p>
        </p:txBody>
      </p:sp>
      <p:sp>
        <p:nvSpPr>
          <p:cNvPr id="9" name="Sottotitolo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Level 16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738373D-E378-3D4F-80C0-E2BFBE0F3CCA}"/>
              </a:ext>
            </a:extLst>
          </p:cNvPr>
          <p:cNvSpPr txBox="1"/>
          <p:nvPr/>
        </p:nvSpPr>
        <p:spPr>
          <a:xfrm>
            <a:off x="8084288" y="5629871"/>
            <a:ext cx="71122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Programmazione Sicura 2024/25</a:t>
            </a:r>
          </a:p>
          <a:p>
            <a:pPr rtl="0"/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Prof. B. Masucci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F1B37E-9F42-6744-A9FF-5EF5E5960CB4}"/>
              </a:ext>
            </a:extLst>
          </p:cNvPr>
          <p:cNvSpPr txBox="1"/>
          <p:nvPr/>
        </p:nvSpPr>
        <p:spPr>
          <a:xfrm>
            <a:off x="313659" y="304799"/>
            <a:ext cx="66028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Pasquale Casillo La Montagna </a:t>
            </a:r>
            <a:r>
              <a:rPr lang="it-IT" dirty="0" err="1">
                <a:solidFill>
                  <a:schemeClr val="bg1"/>
                </a:solidFill>
                <a:latin typeface="+mj-lt"/>
              </a:rPr>
              <a:t>mat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b="0" i="0" dirty="0">
                <a:solidFill>
                  <a:schemeClr val="bg1"/>
                </a:solidFill>
                <a:effectLst/>
                <a:latin typeface="+mj-lt"/>
              </a:rPr>
              <a:t> 0522501514</a:t>
            </a:r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Giorgio Siniscalchi </a:t>
            </a:r>
            <a:r>
              <a:rPr lang="it-IT" b="0" i="0" dirty="0">
                <a:solidFill>
                  <a:schemeClr val="bg1"/>
                </a:solidFill>
                <a:effectLst/>
                <a:latin typeface="+mj-lt"/>
              </a:rPr>
              <a:t>0522501720</a:t>
            </a:r>
            <a:endParaRPr lang="it-IT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D46D3-0305-FE5A-2355-8EB003166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2">
            <a:extLst>
              <a:ext uri="{FF2B5EF4-FFF2-40B4-BE49-F238E27FC236}">
                <a16:creationId xmlns:a16="http://schemas.microsoft.com/office/drawing/2014/main" id="{08377903-817C-A77D-F0E1-DB7615B74EA6}"/>
              </a:ext>
            </a:extLst>
          </p:cNvPr>
          <p:cNvSpPr>
            <a:spLocks noGrp="1"/>
          </p:cNvSpPr>
          <p:nvPr/>
        </p:nvSpPr>
        <p:spPr>
          <a:xfrm>
            <a:off x="9110460" y="6156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201338C-D669-485B-9C47-989C4976233B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10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B1D7F08C-E284-D719-07D1-5D8C4D8F8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33" y="64454"/>
            <a:ext cx="5629324" cy="672909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E77420-9D45-E68A-66BE-EA3DDE4F15C2}"/>
              </a:ext>
            </a:extLst>
          </p:cNvPr>
          <p:cNvSpPr txBox="1"/>
          <p:nvPr/>
        </p:nvSpPr>
        <p:spPr>
          <a:xfrm>
            <a:off x="749639" y="1049274"/>
            <a:ext cx="5280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codice alla riga 11 converte ogni carattere minuscolo in </a:t>
            </a:r>
            <a:r>
              <a:rPr lang="it-IT" b="1" dirty="0">
                <a:solidFill>
                  <a:schemeClr val="bg1"/>
                </a:solidFill>
              </a:rPr>
              <a:t>maiuscolo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Di fatto normalizza l’input utente a livello </a:t>
            </a:r>
            <a:r>
              <a:rPr lang="it-IT" b="1" dirty="0">
                <a:solidFill>
                  <a:schemeClr val="bg1"/>
                </a:solidFill>
              </a:rPr>
              <a:t>case-insensitive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88E1279-C770-230C-8A7E-7F26E7F06114}"/>
              </a:ext>
            </a:extLst>
          </p:cNvPr>
          <p:cNvSpPr/>
          <p:nvPr/>
        </p:nvSpPr>
        <p:spPr>
          <a:xfrm>
            <a:off x="706118" y="991764"/>
            <a:ext cx="5043577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80160B9-50C8-3E35-85D6-63B8E5A2C301}"/>
              </a:ext>
            </a:extLst>
          </p:cNvPr>
          <p:cNvCxnSpPr>
            <a:cxnSpLocks/>
          </p:cNvCxnSpPr>
          <p:nvPr/>
        </p:nvCxnSpPr>
        <p:spPr>
          <a:xfrm>
            <a:off x="5749695" y="1591928"/>
            <a:ext cx="1582758" cy="3288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5B6F2E7-E87B-2337-3A75-65EE93F4F497}"/>
              </a:ext>
            </a:extLst>
          </p:cNvPr>
          <p:cNvSpPr txBox="1"/>
          <p:nvPr/>
        </p:nvSpPr>
        <p:spPr>
          <a:xfrm>
            <a:off x="353348" y="2568598"/>
            <a:ext cx="528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L’input dell’utente </a:t>
            </a:r>
            <a:r>
              <a:rPr lang="it-IT" b="1" dirty="0">
                <a:solidFill>
                  <a:schemeClr val="bg1"/>
                </a:solidFill>
              </a:rPr>
              <a:t>($username) </a:t>
            </a:r>
            <a:r>
              <a:rPr lang="it-IT" dirty="0">
                <a:solidFill>
                  <a:schemeClr val="bg1"/>
                </a:solidFill>
              </a:rPr>
              <a:t>viene inserito direttamente in un comando di shell senza alcun</a:t>
            </a:r>
          </a:p>
          <a:p>
            <a:r>
              <a:rPr lang="it-IT" dirty="0">
                <a:solidFill>
                  <a:schemeClr val="bg1"/>
                </a:solidFill>
              </a:rPr>
              <a:t>controllo, </a:t>
            </a:r>
            <a:r>
              <a:rPr lang="it-IT" dirty="0" err="1">
                <a:solidFill>
                  <a:schemeClr val="bg1"/>
                </a:solidFill>
              </a:rPr>
              <a:t>escape</a:t>
            </a:r>
            <a:r>
              <a:rPr lang="it-IT" dirty="0">
                <a:solidFill>
                  <a:schemeClr val="bg1"/>
                </a:solidFill>
              </a:rPr>
              <a:t> o validazione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AEA47B71-87B5-8067-2DD1-FD05B812AF17}"/>
              </a:ext>
            </a:extLst>
          </p:cNvPr>
          <p:cNvSpPr/>
          <p:nvPr/>
        </p:nvSpPr>
        <p:spPr>
          <a:xfrm>
            <a:off x="353348" y="2496341"/>
            <a:ext cx="5043577" cy="9519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3B88BBD-32B8-A460-6A2A-F2C16EEC1014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396925" y="2452702"/>
            <a:ext cx="1854480" cy="5196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9">
            <a:extLst>
              <a:ext uri="{FF2B5EF4-FFF2-40B4-BE49-F238E27FC236}">
                <a16:creationId xmlns:a16="http://schemas.microsoft.com/office/drawing/2014/main" id="{E45AF734-3D93-FFC7-1B87-D6062C269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73" y="4250409"/>
            <a:ext cx="567652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Lo script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riceve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Da un argomento username (se invocato tramite linea di comando), oppure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Da una richiesta GET /</a:t>
            </a:r>
            <a:r>
              <a:rPr lang="it-IT" dirty="0" err="1">
                <a:solidFill>
                  <a:schemeClr val="bg1"/>
                </a:solidFill>
              </a:rPr>
              <a:t>index.cgi?username</a:t>
            </a:r>
            <a:r>
              <a:rPr lang="it-IT" dirty="0">
                <a:solidFill>
                  <a:schemeClr val="bg1"/>
                </a:solidFill>
              </a:rPr>
              <a:t>=xxx(se invocato tramite un server Web)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itolo 4">
            <a:extLst>
              <a:ext uri="{FF2B5EF4-FFF2-40B4-BE49-F238E27FC236}">
                <a16:creationId xmlns:a16="http://schemas.microsoft.com/office/drawing/2014/main" id="{7391576A-8283-155C-1E3F-910D245927F6}"/>
              </a:ext>
            </a:extLst>
          </p:cNvPr>
          <p:cNvSpPr txBox="1"/>
          <p:nvPr/>
        </p:nvSpPr>
        <p:spPr>
          <a:xfrm>
            <a:off x="608145" y="120907"/>
            <a:ext cx="528082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Analisi di </a:t>
            </a:r>
            <a:r>
              <a:rPr lang="it-IT" sz="3200" b="1" strike="noStrike" cap="all" spc="3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index.cgi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203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4D2FDFFF-5907-A661-2183-B6C594D4EA7F}"/>
              </a:ext>
            </a:extLst>
          </p:cNvPr>
          <p:cNvSpPr txBox="1"/>
          <p:nvPr/>
        </p:nvSpPr>
        <p:spPr>
          <a:xfrm>
            <a:off x="1913609" y="1002339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Esecuzione locale di </a:t>
            </a:r>
            <a:r>
              <a:rPr lang="it-IT" sz="3200" b="1" strike="noStrike" cap="all" spc="3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index.cgi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B93456F-7264-5938-07C1-269D47AD76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8" t="27398" r="-268" b="-750"/>
          <a:stretch/>
        </p:blipFill>
        <p:spPr>
          <a:xfrm>
            <a:off x="1411189" y="3945147"/>
            <a:ext cx="8584709" cy="112518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31CF54-3AE8-E3E0-C7B4-21E3EF3BFE11}"/>
              </a:ext>
            </a:extLst>
          </p:cNvPr>
          <p:cNvSpPr txBox="1"/>
          <p:nvPr/>
        </p:nvSpPr>
        <p:spPr>
          <a:xfrm>
            <a:off x="337584" y="2213115"/>
            <a:ext cx="95719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Eseguiamo lo script in locale, tramite il passaggio diretto dell’argomento username=xxx: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Autentichiamoci come utente level16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Digitiamo /home/flag07/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username=xxx</a:t>
            </a:r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02DF3-AD3A-BF90-BBDB-950B6BD8E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C6705E59-1FB5-EACE-B320-7136567C21BD}"/>
              </a:ext>
            </a:extLst>
          </p:cNvPr>
          <p:cNvSpPr txBox="1"/>
          <p:nvPr/>
        </p:nvSpPr>
        <p:spPr>
          <a:xfrm>
            <a:off x="286327" y="1014033"/>
            <a:ext cx="11619345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Tentativo di iniezione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3A411F-874A-C4F2-27C0-A9FF4DB33F49}"/>
              </a:ext>
            </a:extLst>
          </p:cNvPr>
          <p:cNvSpPr txBox="1"/>
          <p:nvPr/>
        </p:nvSpPr>
        <p:spPr>
          <a:xfrm>
            <a:off x="518338" y="2253089"/>
            <a:ext cx="9571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Digitiamo /home/flag16/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username=xxx;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96648F7-4A80-A73F-13E4-F6C2625AB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37" y="2825970"/>
            <a:ext cx="10926726" cy="19414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309C31C-AFCB-727E-10FE-32817ECBF7C6}"/>
              </a:ext>
            </a:extLst>
          </p:cNvPr>
          <p:cNvSpPr txBox="1"/>
          <p:nvPr/>
        </p:nvSpPr>
        <p:spPr>
          <a:xfrm>
            <a:off x="550236" y="5112581"/>
            <a:ext cx="8763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Viene eseguito anche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ma non con i privilegi di flag16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8249572C-60DB-7D9B-DD79-01E99034080E}"/>
              </a:ext>
            </a:extLst>
          </p:cNvPr>
          <p:cNvSpPr/>
          <p:nvPr/>
        </p:nvSpPr>
        <p:spPr>
          <a:xfrm rot="12093478">
            <a:off x="9230264" y="4685223"/>
            <a:ext cx="1104181" cy="615351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CD3EB42-D974-9A49-7A93-B6340C9A9B4F}"/>
              </a:ext>
            </a:extLst>
          </p:cNvPr>
          <p:cNvSpPr txBox="1"/>
          <p:nvPr/>
        </p:nvSpPr>
        <p:spPr>
          <a:xfrm>
            <a:off x="518338" y="5636924"/>
            <a:ext cx="108340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comando /home/flag16index.cgi username=xxx;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provoca l’esecuzione sequenziale di due comandi da parte dell’interprete BASH. </a:t>
            </a:r>
          </a:p>
          <a:p>
            <a:r>
              <a:rPr lang="it-IT" b="1" dirty="0">
                <a:solidFill>
                  <a:schemeClr val="bg1"/>
                </a:solidFill>
              </a:rPr>
              <a:t>Non si tratta di iniezione locale!</a:t>
            </a:r>
          </a:p>
        </p:txBody>
      </p:sp>
    </p:spTree>
    <p:extLst>
      <p:ext uri="{BB962C8B-B14F-4D97-AF65-F5344CB8AC3E}">
        <p14:creationId xmlns:p14="http://schemas.microsoft.com/office/powerpoint/2010/main" val="366745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206EA-E2C2-4A79-DC3B-4BCB10005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730998C-4C4A-94C1-7EFB-263C97F52220}"/>
              </a:ext>
            </a:extLst>
          </p:cNvPr>
          <p:cNvSpPr txBox="1"/>
          <p:nvPr/>
        </p:nvSpPr>
        <p:spPr>
          <a:xfrm>
            <a:off x="425570" y="2211266"/>
            <a:ext cx="1066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 provare ad effettuare una iniezione locale, digitiamo invece /home/flag16/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“username=xxx;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E44CBAF1-670A-89A9-8174-8CC695D3A764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pc="300" dirty="0">
                <a:solidFill>
                  <a:schemeClr val="bg1"/>
                </a:solidFill>
                <a:latin typeface="+mj-lt"/>
              </a:rPr>
              <a:t>INIEZIONE LOCALE</a:t>
            </a:r>
            <a:endParaRPr lang="it-IT" sz="3200" b="1" strike="noStrike" spc="3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AB502B8-3136-9EA1-9B3E-0563550A3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45" y="3002100"/>
            <a:ext cx="10289309" cy="157411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F2F0C0A-F4C6-5F8F-BDC4-64683BBDE85E}"/>
              </a:ext>
            </a:extLst>
          </p:cNvPr>
          <p:cNvSpPr txBox="1"/>
          <p:nvPr/>
        </p:nvSpPr>
        <p:spPr>
          <a:xfrm>
            <a:off x="425570" y="49461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non sembra essere stato eseguito.</a:t>
            </a:r>
          </a:p>
        </p:txBody>
      </p:sp>
    </p:spTree>
    <p:extLst>
      <p:ext uri="{BB962C8B-B14F-4D97-AF65-F5344CB8AC3E}">
        <p14:creationId xmlns:p14="http://schemas.microsoft.com/office/powerpoint/2010/main" val="264314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247DC-58B0-BFB0-55CE-6738EEDCA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ADD293D-9FD7-0F96-7792-98C223BDFAE7}"/>
              </a:ext>
            </a:extLst>
          </p:cNvPr>
          <p:cNvSpPr txBox="1"/>
          <p:nvPr/>
        </p:nvSpPr>
        <p:spPr>
          <a:xfrm>
            <a:off x="425570" y="2211266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8E5C2A5F-88BA-7AD7-5031-91242E27D34D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URL ENCODING E CGI PARAMETER PARSING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2EE4CE-219D-D50E-A839-06BD2F84C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65" y="1725667"/>
            <a:ext cx="1075043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 script viene eseguito ma non otteniamo il risultato desiderato.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Dobbiamo comprendere meglio come funziona il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parsing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dei parametri CGI</a:t>
            </a:r>
            <a:r>
              <a:rPr lang="it-IT" altLang="it-IT" dirty="0">
                <a:solidFill>
                  <a:schemeClr val="bg1"/>
                </a:solidFill>
                <a:latin typeface="Arial" panose="020B0604020202020204" pitchFamily="34" charset="0"/>
              </a:rPr>
              <a:t> approfondendo la conoscenza di </a:t>
            </a:r>
            <a:r>
              <a:rPr lang="it-IT" altLang="it-IT" b="1" dirty="0" err="1">
                <a:solidFill>
                  <a:schemeClr val="bg1"/>
                </a:solidFill>
                <a:latin typeface="Arial" panose="020B0604020202020204" pitchFamily="34" charset="0"/>
              </a:rPr>
              <a:t>param</a:t>
            </a:r>
            <a:r>
              <a:rPr lang="it-IT" altLang="it-IT" b="1" dirty="0">
                <a:solidFill>
                  <a:schemeClr val="bg1"/>
                </a:solidFill>
                <a:latin typeface="Arial" panose="020B0604020202020204" pitchFamily="34" charset="0"/>
              </a:rPr>
              <a:t>()</a:t>
            </a:r>
            <a:r>
              <a:rPr lang="it-IT" altLang="it-IT" dirty="0">
                <a:solidFill>
                  <a:schemeClr val="bg1"/>
                </a:solidFill>
                <a:latin typeface="Arial" panose="020B0604020202020204" pitchFamily="34" charset="0"/>
              </a:rPr>
              <a:t>.  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63961BC-185A-48A1-96C3-E98C2C78A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15" y="3200320"/>
            <a:ext cx="5670430" cy="109860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BD6DCFE-78A6-5D44-072A-3A7777D9AC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961"/>
          <a:stretch/>
        </p:blipFill>
        <p:spPr>
          <a:xfrm>
            <a:off x="4350328" y="4810076"/>
            <a:ext cx="7531122" cy="1053583"/>
          </a:xfrm>
          <a:prstGeom prst="rect">
            <a:avLst/>
          </a:prstGeom>
        </p:spPr>
      </p:pic>
      <p:pic>
        <p:nvPicPr>
          <p:cNvPr id="14" name="Elemento grafico 13" descr="Virgolette aperte con riempimento a tinta unita">
            <a:extLst>
              <a:ext uri="{FF2B5EF4-FFF2-40B4-BE49-F238E27FC236}">
                <a16:creationId xmlns:a16="http://schemas.microsoft.com/office/drawing/2014/main" id="{DB2BF0A1-BD67-D047-5848-59EA418A9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09909" y="2767726"/>
            <a:ext cx="914400" cy="914400"/>
          </a:xfrm>
          <a:prstGeom prst="rect">
            <a:avLst/>
          </a:prstGeom>
        </p:spPr>
      </p:pic>
      <p:pic>
        <p:nvPicPr>
          <p:cNvPr id="17" name="Elemento grafico 16" descr="Virgoletta chiusa con riempimento a tinta unita">
            <a:extLst>
              <a:ext uri="{FF2B5EF4-FFF2-40B4-BE49-F238E27FC236}">
                <a16:creationId xmlns:a16="http://schemas.microsoft.com/office/drawing/2014/main" id="{EDB4E87F-D84D-734C-B3F7-C5B1E5D0CA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6008" y="5662770"/>
            <a:ext cx="914400" cy="914400"/>
          </a:xfrm>
          <a:prstGeom prst="rect">
            <a:avLst/>
          </a:prstGeom>
        </p:spPr>
      </p:pic>
      <p:pic>
        <p:nvPicPr>
          <p:cNvPr id="18" name="Elemento grafico 17" descr="Virgolette aperte con riempimento a tinta unita">
            <a:extLst>
              <a:ext uri="{FF2B5EF4-FFF2-40B4-BE49-F238E27FC236}">
                <a16:creationId xmlns:a16="http://schemas.microsoft.com/office/drawing/2014/main" id="{8F1AD021-98CC-E24E-D6DE-4C5CAE947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83379" y="4310990"/>
            <a:ext cx="914400" cy="914400"/>
          </a:xfrm>
          <a:prstGeom prst="rect">
            <a:avLst/>
          </a:prstGeom>
        </p:spPr>
      </p:pic>
      <p:pic>
        <p:nvPicPr>
          <p:cNvPr id="19" name="Elemento grafico 18" descr="Virgoletta chiusa con riempimento a tinta unita">
            <a:extLst>
              <a:ext uri="{FF2B5EF4-FFF2-40B4-BE49-F238E27FC236}">
                <a16:creationId xmlns:a16="http://schemas.microsoft.com/office/drawing/2014/main" id="{98656020-6613-0265-1C8C-58985191BF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6000" y="3961387"/>
            <a:ext cx="914400" cy="9144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0AA8983-63DA-87BD-A78D-E049FC7C3621}"/>
              </a:ext>
            </a:extLst>
          </p:cNvPr>
          <p:cNvSpPr txBox="1"/>
          <p:nvPr/>
        </p:nvSpPr>
        <p:spPr>
          <a:xfrm>
            <a:off x="6395050" y="3450234"/>
            <a:ext cx="5486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Invocata con il nome di un parametro, </a:t>
            </a:r>
            <a:r>
              <a:rPr lang="it-IT" b="1" dirty="0" err="1">
                <a:solidFill>
                  <a:schemeClr val="bg1"/>
                </a:solidFill>
              </a:rPr>
              <a:t>param</a:t>
            </a:r>
            <a:r>
              <a:rPr lang="it-IT" dirty="0">
                <a:solidFill>
                  <a:schemeClr val="bg1"/>
                </a:solidFill>
              </a:rPr>
              <a:t> restituisce il suo valore.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4065C91-6A7B-BFAF-0AB3-547D57EE4559}"/>
              </a:ext>
            </a:extLst>
          </p:cNvPr>
          <p:cNvSpPr txBox="1"/>
          <p:nvPr/>
        </p:nvSpPr>
        <p:spPr>
          <a:xfrm>
            <a:off x="117633" y="4598203"/>
            <a:ext cx="39553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Scopriamo inoltre che il carattere ; (</a:t>
            </a:r>
            <a:r>
              <a:rPr lang="it-IT" dirty="0" err="1">
                <a:solidFill>
                  <a:schemeClr val="bg1"/>
                </a:solidFill>
              </a:rPr>
              <a:t>semicolon</a:t>
            </a:r>
            <a:r>
              <a:rPr lang="it-IT" dirty="0">
                <a:solidFill>
                  <a:schemeClr val="bg1"/>
                </a:solidFill>
              </a:rPr>
              <a:t>) assume un ruolo speciale nel contesto degli URL gestiti dallo standard CGI poiché consente di separare i parametri.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FED5EDD-93DB-77AE-CF2B-16936F2A340F}"/>
              </a:ext>
            </a:extLst>
          </p:cNvPr>
          <p:cNvSpPr txBox="1"/>
          <p:nvPr/>
        </p:nvSpPr>
        <p:spPr>
          <a:xfrm>
            <a:off x="3293851" y="6075531"/>
            <a:ext cx="7713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Ciò comporta che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estrae il solo valore di username e lo assegna alla variabile $username, quindi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non viene iniettato!!</a:t>
            </a:r>
          </a:p>
        </p:txBody>
      </p:sp>
    </p:spTree>
    <p:extLst>
      <p:ext uri="{BB962C8B-B14F-4D97-AF65-F5344CB8AC3E}">
        <p14:creationId xmlns:p14="http://schemas.microsoft.com/office/powerpoint/2010/main" val="2330216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13EA3-79B4-C1DA-3455-87482FF35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4">
            <a:extLst>
              <a:ext uri="{FF2B5EF4-FFF2-40B4-BE49-F238E27FC236}">
                <a16:creationId xmlns:a16="http://schemas.microsoft.com/office/drawing/2014/main" id="{D1BEF641-B679-ECBE-0EAC-C5CB7E1A3652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URL ENCODING E CGI PARAMETER PARSING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D8ED2AD-5627-7D5E-697F-C727D9186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33" y="2191109"/>
            <a:ext cx="6044470" cy="37832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07FE418-43EB-D6F8-2A04-4C623FD6166A}"/>
              </a:ext>
            </a:extLst>
          </p:cNvPr>
          <p:cNvSpPr txBox="1"/>
          <p:nvPr/>
        </p:nvSpPr>
        <p:spPr>
          <a:xfrm>
            <a:off x="174337" y="2631105"/>
            <a:ext cx="68493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Nel comando che abbiamo digitato sono stati usati due caratteri speciali: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carattere ; usato come delimitatore di campi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carattere / usato come separatore di directory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1CB9510-0A06-D739-3109-35CFD60215B2}"/>
              </a:ext>
            </a:extLst>
          </p:cNvPr>
          <p:cNvSpPr txBox="1"/>
          <p:nvPr/>
        </p:nvSpPr>
        <p:spPr>
          <a:xfrm>
            <a:off x="139831" y="4301706"/>
            <a:ext cx="691838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La procedura per rendere sicuri i caratteri speciali in un URL si chiama </a:t>
            </a:r>
            <a:r>
              <a:rPr lang="it-IT" b="1" dirty="0">
                <a:solidFill>
                  <a:schemeClr val="bg1"/>
                </a:solidFill>
              </a:rPr>
              <a:t>URL </a:t>
            </a:r>
            <a:r>
              <a:rPr lang="it-IT" b="1" dirty="0" err="1">
                <a:solidFill>
                  <a:schemeClr val="bg1"/>
                </a:solidFill>
              </a:rPr>
              <a:t>encoding</a:t>
            </a:r>
            <a:r>
              <a:rPr lang="it-IT" dirty="0">
                <a:solidFill>
                  <a:schemeClr val="bg1"/>
                </a:solidFill>
              </a:rPr>
              <a:t>.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Quando si incontra un carattere speciale, se ne individua il </a:t>
            </a:r>
            <a:r>
              <a:rPr lang="it-IT" b="1" dirty="0">
                <a:solidFill>
                  <a:schemeClr val="bg1"/>
                </a:solidFill>
              </a:rPr>
              <a:t>codice ASCII</a:t>
            </a:r>
            <a:r>
              <a:rPr lang="it-IT" dirty="0">
                <a:solidFill>
                  <a:schemeClr val="bg1"/>
                </a:solidFill>
              </a:rPr>
              <a:t>, lo si converte in </a:t>
            </a:r>
            <a:r>
              <a:rPr lang="it-IT" b="1" dirty="0">
                <a:solidFill>
                  <a:schemeClr val="bg1"/>
                </a:solidFill>
              </a:rPr>
              <a:t>esadecimale</a:t>
            </a:r>
            <a:r>
              <a:rPr lang="it-IT" dirty="0">
                <a:solidFill>
                  <a:schemeClr val="bg1"/>
                </a:solidFill>
              </a:rPr>
              <a:t> e si antepone il simbolo </a:t>
            </a:r>
            <a:r>
              <a:rPr lang="it-IT" b="1" dirty="0">
                <a:solidFill>
                  <a:schemeClr val="bg1"/>
                </a:solidFill>
              </a:rPr>
              <a:t>%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La stringa risultante è :  </a:t>
            </a:r>
            <a:r>
              <a:rPr lang="de-DE" dirty="0">
                <a:solidFill>
                  <a:schemeClr val="bg1"/>
                </a:solidFill>
              </a:rPr>
              <a:t>username%3Dxxx%3B%20%2Fbin%2Fgetflag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AAB6897F-F732-E336-890D-0788C261E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048" y="2191109"/>
            <a:ext cx="4723658" cy="452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5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5ADE8-DD3C-B448-EF76-756AE9AB5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DD82169-1505-831B-9CB4-1F2A815EE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81" y="3028860"/>
            <a:ext cx="10358638" cy="1533900"/>
          </a:xfrm>
          <a:prstGeom prst="rect">
            <a:avLst/>
          </a:prstGeom>
        </p:spPr>
      </p:pic>
      <p:sp>
        <p:nvSpPr>
          <p:cNvPr id="7" name="Titolo 4">
            <a:extLst>
              <a:ext uri="{FF2B5EF4-FFF2-40B4-BE49-F238E27FC236}">
                <a16:creationId xmlns:a16="http://schemas.microsoft.com/office/drawing/2014/main" id="{BE7AFCF1-FAA2-A51C-FF6A-607C2B20C011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INIEZIONE LOCALE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91ED5AB-9DB5-CD3E-2135-910BBA956B3E}"/>
              </a:ext>
            </a:extLst>
          </p:cNvPr>
          <p:cNvSpPr txBox="1"/>
          <p:nvPr/>
        </p:nvSpPr>
        <p:spPr>
          <a:xfrm>
            <a:off x="517584" y="2193860"/>
            <a:ext cx="11260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Tentiamo nuovamente l’attacco digitando il comando /home/flag16/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“username=xxx%3B%2Fbin%2Fgetflag"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F2E784-8A78-B64C-7D5C-57C7A50F4E16}"/>
              </a:ext>
            </a:extLst>
          </p:cNvPr>
          <p:cNvSpPr txBox="1"/>
          <p:nvPr/>
        </p:nvSpPr>
        <p:spPr>
          <a:xfrm>
            <a:off x="517583" y="5049841"/>
            <a:ext cx="10121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L’iniezione ha successo ma </a:t>
            </a:r>
            <a:r>
              <a:rPr lang="it-IT" b="1" dirty="0">
                <a:solidFill>
                  <a:schemeClr val="bg1"/>
                </a:solidFill>
              </a:rPr>
              <a:t>/bin/</a:t>
            </a:r>
            <a:r>
              <a:rPr lang="it-IT" b="1" dirty="0" err="1">
                <a:solidFill>
                  <a:schemeClr val="bg1"/>
                </a:solidFill>
              </a:rPr>
              <a:t>getflag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non viene eseguito con i privilegi di flag16 </a:t>
            </a:r>
          </a:p>
        </p:txBody>
      </p:sp>
    </p:spTree>
    <p:extLst>
      <p:ext uri="{BB962C8B-B14F-4D97-AF65-F5344CB8AC3E}">
        <p14:creationId xmlns:p14="http://schemas.microsoft.com/office/powerpoint/2010/main" val="3902565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44CD0-863C-5D18-63AF-BE4AD22CB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6E36E40-85AD-4CB7-3BA2-8412DD56A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C834890-CBF5-2234-250D-8DDE611C6902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0F17C9F-00C8-9DCE-3108-86270BEE50A4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B6516E5-1CF5-9AE6-1B81-5E74B395C719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627A720-B0D0-9B09-E8C6-15853992A5BF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BBB4B27-0BCC-78BD-5E93-40FE749569B4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F60B21B-406C-1EF4-D908-CBE09EF68E89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2EBAF56-6F7A-1E37-F95F-1CB4BD7C898F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09A5D811-BF27-D0E3-0BE4-B605688ACDFD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468BC984-7A15-1B1D-22A6-132878CEA146}"/>
              </a:ext>
            </a:extLst>
          </p:cNvPr>
          <p:cNvSpPr/>
          <p:nvPr/>
        </p:nvSpPr>
        <p:spPr>
          <a:xfrm>
            <a:off x="3959633" y="6223674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013EEDC-7EAD-DCCF-FCDE-6CCD7763FD42}"/>
              </a:ext>
            </a:extLst>
          </p:cNvPr>
          <p:cNvSpPr txBox="1"/>
          <p:nvPr/>
        </p:nvSpPr>
        <p:spPr>
          <a:xfrm>
            <a:off x="6636543" y="509401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Iniezione locale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9C2AD47C-354E-AF32-376A-61A42301FBF5}"/>
              </a:ext>
            </a:extLst>
          </p:cNvPr>
          <p:cNvSpPr/>
          <p:nvPr/>
        </p:nvSpPr>
        <p:spPr>
          <a:xfrm>
            <a:off x="6115050" y="4991679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D86D690-FCD1-328A-E6C0-E86F881C3E50}"/>
              </a:ext>
            </a:extLst>
          </p:cNvPr>
          <p:cNvSpPr txBox="1"/>
          <p:nvPr/>
        </p:nvSpPr>
        <p:spPr>
          <a:xfrm>
            <a:off x="4191000" y="6214484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locale di </a:t>
            </a:r>
          </a:p>
          <a:p>
            <a:r>
              <a:rPr lang="it-IT" sz="1600" b="1" dirty="0">
                <a:solidFill>
                  <a:schemeClr val="bg1"/>
                </a:solidFill>
              </a:rPr>
              <a:t>/home/flag/</a:t>
            </a:r>
            <a:r>
              <a:rPr lang="it-IT" sz="1600" b="1" dirty="0" err="1">
                <a:solidFill>
                  <a:schemeClr val="bg1"/>
                </a:solidFill>
              </a:rPr>
              <a:t>index.cgi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297D9CA8-490B-52E0-97E4-729D6736A790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0B18EF7-48CB-1C0E-2F90-E4B243F8DDF2}"/>
              </a:ext>
            </a:extLst>
          </p:cNvPr>
          <p:cNvSpPr txBox="1"/>
          <p:nvPr/>
        </p:nvSpPr>
        <p:spPr>
          <a:xfrm>
            <a:off x="1395411" y="2751522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5F568786-8170-A6A2-75E9-1BEE39C7F855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361675F-33C0-99E4-879C-20B0F2C39C0C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331B2B08-9B80-1527-37BB-1727671DA1F6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C56F614-603B-89A3-E538-3C1A6FD450D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865E640-56EC-F01A-805B-BB6F3367F488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CBC17B24-368D-0C63-3BA2-DE5AD608F75E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V="1">
            <a:off x="7672388" y="4267870"/>
            <a:ext cx="1752600" cy="7238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0C8EDDEB-4CD2-8D31-C801-368BAA056BC5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5443539" y="5534946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A0B037E-D4AC-BB0B-FA72-56A8E6956440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9F27DC72-16D8-E709-BC81-B5360890573E}"/>
              </a:ext>
            </a:extLst>
          </p:cNvPr>
          <p:cNvSpPr txBox="1"/>
          <p:nvPr/>
        </p:nvSpPr>
        <p:spPr>
          <a:xfrm>
            <a:off x="947738" y="2273724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15A1E59A-9578-B0D0-80E8-6CF1187BC3A7}"/>
              </a:ext>
            </a:extLst>
          </p:cNvPr>
          <p:cNvSpPr/>
          <p:nvPr/>
        </p:nvSpPr>
        <p:spPr>
          <a:xfrm>
            <a:off x="819150" y="219144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8D8B81CD-5F07-1984-42A4-AEBFB6310976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C5076026-F5C2-0D21-9138-283647C905DA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226D15D4-99BA-8EC3-F15B-551162752716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C8E2A9C1-8DEC-514C-8632-467F5549E3E2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365CBF1-6005-1179-BFDF-46FC33E41776}"/>
              </a:ext>
            </a:extLst>
          </p:cNvPr>
          <p:cNvSpPr/>
          <p:nvPr/>
        </p:nvSpPr>
        <p:spPr>
          <a:xfrm>
            <a:off x="4279705" y="558715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D83065-CA52-B18C-2BC2-8AB3164A4B83}"/>
              </a:ext>
            </a:extLst>
          </p:cNvPr>
          <p:cNvSpPr txBox="1"/>
          <p:nvPr/>
        </p:nvSpPr>
        <p:spPr>
          <a:xfrm>
            <a:off x="4381498" y="5690049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2E80C09-A0AB-9E75-2FD9-48CA8855C03A}"/>
              </a:ext>
            </a:extLst>
          </p:cNvPr>
          <p:cNvSpPr/>
          <p:nvPr/>
        </p:nvSpPr>
        <p:spPr>
          <a:xfrm>
            <a:off x="9162101" y="454404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1253253-1894-5510-69D4-327085B7BFC2}"/>
              </a:ext>
            </a:extLst>
          </p:cNvPr>
          <p:cNvSpPr txBox="1"/>
          <p:nvPr/>
        </p:nvSpPr>
        <p:spPr>
          <a:xfrm>
            <a:off x="9266042" y="4598471"/>
            <a:ext cx="141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198848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3AEFA-77FB-96B4-B129-22D829C37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AA850FD-A4CA-BA33-1791-4FCCFE9C1017}"/>
              </a:ext>
            </a:extLst>
          </p:cNvPr>
          <p:cNvSpPr txBox="1"/>
          <p:nvPr/>
        </p:nvSpPr>
        <p:spPr>
          <a:xfrm>
            <a:off x="620374" y="2668304"/>
            <a:ext cx="10668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/>
              <a:t>❌ </a:t>
            </a:r>
            <a:r>
              <a:rPr lang="it-IT" dirty="0">
                <a:solidFill>
                  <a:schemeClr val="bg1"/>
                </a:solidFill>
              </a:rPr>
              <a:t>La vulnerabilità di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non può essere sfruttata localmente per ottenere i privilegi dell’utente </a:t>
            </a:r>
            <a:r>
              <a:rPr lang="it-IT" i="1" dirty="0">
                <a:solidFill>
                  <a:schemeClr val="bg1"/>
                </a:solidFill>
              </a:rPr>
              <a:t>flag16</a:t>
            </a:r>
            <a:r>
              <a:rPr lang="it-IT" dirty="0">
                <a:solidFill>
                  <a:schemeClr val="bg1"/>
                </a:solidFill>
              </a:rPr>
              <a:t>, poiché lo script non viene eseguito con i suoi permessi.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💡 Sebbene l’iniezione locale funzioni, essa rappresenta solo una vittoria parziale. Per completare la sfida, è necessario trovare un server web che esegua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con privilegi SETUID di </a:t>
            </a:r>
            <a:r>
              <a:rPr lang="it-IT" i="1" dirty="0">
                <a:solidFill>
                  <a:schemeClr val="bg1"/>
                </a:solidFill>
              </a:rPr>
              <a:t>flag16</a:t>
            </a:r>
            <a:r>
              <a:rPr lang="it-IT" dirty="0">
                <a:solidFill>
                  <a:schemeClr val="bg1"/>
                </a:solidFill>
              </a:rPr>
              <a:t>, permettendo così di sfruttare la stessa iniezione in modo remoto e ottenere il flag.</a:t>
            </a: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280E9331-FE98-2748-1A00-EF81D7035B51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LIMITAZIONI DELL’ESECUZIONE LOCALE: STUDIO DEL COMPORTAMENTO DI INDEX.CGI TRAMITE THTTPD</a:t>
            </a:r>
          </a:p>
        </p:txBody>
      </p:sp>
    </p:spTree>
    <p:extLst>
      <p:ext uri="{BB962C8B-B14F-4D97-AF65-F5344CB8AC3E}">
        <p14:creationId xmlns:p14="http://schemas.microsoft.com/office/powerpoint/2010/main" val="1805926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D9308-C5DF-C66D-C6A3-67104E1F3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7119969C-D891-CE87-D13A-A0F080C54473}"/>
              </a:ext>
            </a:extLst>
          </p:cNvPr>
          <p:cNvSpPr txBox="1"/>
          <p:nvPr/>
        </p:nvSpPr>
        <p:spPr>
          <a:xfrm>
            <a:off x="3637622" y="156123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pc="300" dirty="0">
                <a:solidFill>
                  <a:schemeClr val="bg1"/>
                </a:solidFill>
                <a:latin typeface="+mj-lt"/>
              </a:rPr>
              <a:t>IL FILE </a:t>
            </a: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THTTPD.CONF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ABFE9DA-13B2-CA6B-0127-B5838CBA7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79" y="2369007"/>
            <a:ext cx="5721682" cy="48102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E92485A-D01B-265B-DEE1-E9C160B82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468" y="2150490"/>
            <a:ext cx="5113422" cy="419578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B1D7A48-1CA4-490E-9ADC-0BA133784806}"/>
              </a:ext>
            </a:extLst>
          </p:cNvPr>
          <p:cNvSpPr txBox="1"/>
          <p:nvPr/>
        </p:nvSpPr>
        <p:spPr>
          <a:xfrm>
            <a:off x="514110" y="3253216"/>
            <a:ext cx="53125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port = 1616: il server Web </a:t>
            </a:r>
            <a:r>
              <a:rPr lang="it-IT" dirty="0" err="1">
                <a:solidFill>
                  <a:schemeClr val="bg1"/>
                </a:solidFill>
              </a:rPr>
              <a:t>thttpd</a:t>
            </a:r>
            <a:r>
              <a:rPr lang="it-IT" dirty="0">
                <a:solidFill>
                  <a:schemeClr val="bg1"/>
                </a:solidFill>
              </a:rPr>
              <a:t> ascolta sulla porta 1616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dir = /home/flag16: la directory radice del server Web è /home/flag16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</a:rPr>
              <a:t>nochroot</a:t>
            </a:r>
            <a:r>
              <a:rPr lang="it-IT" dirty="0">
                <a:solidFill>
                  <a:schemeClr val="bg1"/>
                </a:solidFill>
              </a:rPr>
              <a:t>: il server Web “vede” l’intero file system </a:t>
            </a:r>
            <a:r>
              <a:rPr lang="it-IT" dirty="0" err="1">
                <a:solidFill>
                  <a:schemeClr val="bg1"/>
                </a:solidFill>
              </a:rPr>
              <a:t>dell’host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user = flag16: il server Web esegue con i diritti dell’utente flag16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C97DB7-349A-1911-A4A3-960A2074765A}"/>
              </a:ext>
            </a:extLst>
          </p:cNvPr>
          <p:cNvSpPr txBox="1"/>
          <p:nvPr/>
        </p:nvSpPr>
        <p:spPr>
          <a:xfrm>
            <a:off x="180479" y="765495"/>
            <a:ext cx="118310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 questo motivo, è utile analizzare il file di configurazione </a:t>
            </a:r>
            <a:r>
              <a:rPr lang="it-IT" dirty="0" err="1">
                <a:solidFill>
                  <a:schemeClr val="bg1"/>
                </a:solidFill>
              </a:rPr>
              <a:t>thttpd.conf</a:t>
            </a:r>
            <a:r>
              <a:rPr lang="it-IT" dirty="0">
                <a:solidFill>
                  <a:schemeClr val="bg1"/>
                </a:solidFill>
              </a:rPr>
              <a:t>, presente nella directory accessibile /home/flag16/.</a:t>
            </a:r>
          </a:p>
          <a:p>
            <a:r>
              <a:rPr lang="it-IT" dirty="0">
                <a:solidFill>
                  <a:schemeClr val="bg1"/>
                </a:solidFill>
              </a:rPr>
              <a:t>Il file </a:t>
            </a:r>
            <a:r>
              <a:rPr lang="it-IT" dirty="0" err="1">
                <a:solidFill>
                  <a:schemeClr val="bg1"/>
                </a:solidFill>
              </a:rPr>
              <a:t>thttpd.conf</a:t>
            </a:r>
            <a:r>
              <a:rPr lang="it-IT" dirty="0">
                <a:solidFill>
                  <a:schemeClr val="bg1"/>
                </a:solidFill>
              </a:rPr>
              <a:t> è leggibile da tutti gli utenti e modificabile solo da root </a:t>
            </a:r>
          </a:p>
          <a:p>
            <a:r>
              <a:rPr lang="it-IT" dirty="0">
                <a:solidFill>
                  <a:schemeClr val="bg1"/>
                </a:solidFill>
              </a:rPr>
              <a:t>Identifica il server Web con il quale viene eseguito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802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 descr="Immagine che contiene testo, grafica, bandiera, Elementi grafici">
            <a:extLst>
              <a:ext uri="{FF2B5EF4-FFF2-40B4-BE49-F238E27FC236}">
                <a16:creationId xmlns:a16="http://schemas.microsoft.com/office/drawing/2014/main" id="{1FC20A08-DCBE-773E-3000-EB8375B28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87186" y="5155572"/>
            <a:ext cx="3524783" cy="1606347"/>
          </a:xfrm>
          <a:prstGeom prst="rect">
            <a:avLst/>
          </a:prstGeom>
        </p:spPr>
      </p:pic>
      <p:sp>
        <p:nvSpPr>
          <p:cNvPr id="10" name="Titolo 6">
            <a:extLst>
              <a:ext uri="{FF2B5EF4-FFF2-40B4-BE49-F238E27FC236}">
                <a16:creationId xmlns:a16="http://schemas.microsoft.com/office/drawing/2014/main" id="{42EC26F1-50DD-ED0A-DA19-DB7B5A22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1" y="722573"/>
            <a:ext cx="4466502" cy="866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3600" dirty="0">
                <a:solidFill>
                  <a:schemeClr val="bg1"/>
                </a:solidFill>
              </a:rPr>
              <a:t>Level 16</a:t>
            </a:r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10488D0D-1B91-774E-853A-2379EDCA6452}"/>
              </a:ext>
            </a:extLst>
          </p:cNvPr>
          <p:cNvSpPr txBox="1">
            <a:spLocks/>
          </p:cNvSpPr>
          <p:nvPr/>
        </p:nvSpPr>
        <p:spPr>
          <a:xfrm>
            <a:off x="6767625" y="2755483"/>
            <a:ext cx="5528931" cy="3405187"/>
          </a:xfrm>
          <a:prstGeom prst="rect">
            <a:avLst/>
          </a:prstGeom>
        </p:spPr>
        <p:txBody>
          <a:bodyPr rtlCol="0" anchor="t"/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1: Descrizione della CTF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2: Primo approccio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3: Soluzione della CTF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4: Descrizione delle debolezze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5: Mitigazione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4009B80-274D-40D8-B04A-F3CF1D977231}"/>
              </a:ext>
            </a:extLst>
          </p:cNvPr>
          <p:cNvSpPr txBox="1"/>
          <p:nvPr/>
        </p:nvSpPr>
        <p:spPr>
          <a:xfrm>
            <a:off x="7601985" y="1713596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3600" b="0" i="0" u="none" strike="noStrike" kern="1200" cap="all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Biome" panose="020B0503030204020804" pitchFamily="34" charset="0"/>
              </a:rPr>
              <a:t>Timeline</a:t>
            </a:r>
            <a:endParaRPr lang="it-IT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4EBD849-3408-DC17-93AB-68D5A5B78401}"/>
              </a:ext>
            </a:extLst>
          </p:cNvPr>
          <p:cNvSpPr txBox="1"/>
          <p:nvPr/>
        </p:nvSpPr>
        <p:spPr>
          <a:xfrm>
            <a:off x="401525" y="1772485"/>
            <a:ext cx="5777024" cy="11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Esiste uno script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Perl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 vulnerabile in ascolto sulla porta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1616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. In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/home/flag16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è presente il seguente script chiamato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index.cgi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ova"/>
              <a:ea typeface="+mn-ea"/>
              <a:cs typeface="Biome" panose="020B0503030204020804" pitchFamily="34" charset="0"/>
            </a:endParaRPr>
          </a:p>
        </p:txBody>
      </p:sp>
      <p:sp>
        <p:nvSpPr>
          <p:cNvPr id="14" name="Segnaposto testo 3">
            <a:extLst>
              <a:ext uri="{FF2B5EF4-FFF2-40B4-BE49-F238E27FC236}">
                <a16:creationId xmlns:a16="http://schemas.microsoft.com/office/drawing/2014/main" id="{74672E78-DA05-0F37-6067-7031A69DFA2A}"/>
              </a:ext>
            </a:extLst>
          </p:cNvPr>
          <p:cNvSpPr txBox="1">
            <a:spLocks/>
          </p:cNvSpPr>
          <p:nvPr/>
        </p:nvSpPr>
        <p:spPr>
          <a:xfrm>
            <a:off x="990601" y="3250248"/>
            <a:ext cx="4466504" cy="34051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000" dirty="0"/>
          </a:p>
        </p:txBody>
      </p:sp>
      <p:sp>
        <p:nvSpPr>
          <p:cNvPr id="15" name="Titolo 6">
            <a:extLst>
              <a:ext uri="{FF2B5EF4-FFF2-40B4-BE49-F238E27FC236}">
                <a16:creationId xmlns:a16="http://schemas.microsoft.com/office/drawing/2014/main" id="{FAC06B23-72C8-25F3-C32A-A35EE94732C9}"/>
              </a:ext>
            </a:extLst>
          </p:cNvPr>
          <p:cNvSpPr txBox="1">
            <a:spLocks/>
          </p:cNvSpPr>
          <p:nvPr/>
        </p:nvSpPr>
        <p:spPr>
          <a:xfrm>
            <a:off x="1543051" y="3553380"/>
            <a:ext cx="5353047" cy="8665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3200" kern="1200" cap="all" spc="30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it-IT" sz="3600" dirty="0">
                <a:solidFill>
                  <a:schemeClr val="bg1"/>
                </a:solidFill>
              </a:rPr>
              <a:t>obiettivo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B6DA8EC-ED57-DC0C-AC15-383BAEE32255}"/>
              </a:ext>
            </a:extLst>
          </p:cNvPr>
          <p:cNvSpPr txBox="1"/>
          <p:nvPr/>
        </p:nvSpPr>
        <p:spPr>
          <a:xfrm>
            <a:off x="401525" y="4366965"/>
            <a:ext cx="5138128" cy="796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Eseguire il programma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/bin/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getflag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con i privilegi dell’utente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flag16</a:t>
            </a:r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374F8-585B-A912-5192-DB88AB330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B23F7D2-7111-66D7-9AA7-C890F05A4325}"/>
              </a:ext>
            </a:extLst>
          </p:cNvPr>
          <p:cNvSpPr txBox="1"/>
          <p:nvPr/>
        </p:nvSpPr>
        <p:spPr>
          <a:xfrm>
            <a:off x="762000" y="3096489"/>
            <a:ext cx="1066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🔍 È stato individuato un server web sulla porta TCP 1616, eseguito con i privilegi dell’utente </a:t>
            </a:r>
            <a:r>
              <a:rPr lang="it-IT" i="1" dirty="0">
                <a:solidFill>
                  <a:schemeClr val="bg1"/>
                </a:solidFill>
              </a:rPr>
              <a:t>flag16</a:t>
            </a:r>
            <a:r>
              <a:rPr lang="it-IT" dirty="0">
                <a:solidFill>
                  <a:schemeClr val="bg1"/>
                </a:solidFill>
              </a:rPr>
              <a:t> e con accesso all’intero file system. </a:t>
            </a:r>
          </a:p>
          <a:p>
            <a:r>
              <a:rPr lang="it-IT" dirty="0">
                <a:solidFill>
                  <a:schemeClr val="bg1"/>
                </a:solidFill>
              </a:rPr>
              <a:t>Questo rende possibile sfruttare da remoto la vulnerabilità di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, rendendo l’iniezione remota la strategia più efficace per eseguire 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con i privilegi necessari.</a:t>
            </a: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4DD3F281-48D7-B38A-BFC8-9CF54204B14A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INIEZIONE REMOTA</a:t>
            </a:r>
          </a:p>
        </p:txBody>
      </p:sp>
    </p:spTree>
    <p:extLst>
      <p:ext uri="{BB962C8B-B14F-4D97-AF65-F5344CB8AC3E}">
        <p14:creationId xmlns:p14="http://schemas.microsoft.com/office/powerpoint/2010/main" val="509109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FC486-ABA8-6168-20C2-99814E144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2437FD92-9737-8391-CB12-CCEB2320F00C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VERIFICA ESISTENZA SERVER WEB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300A91A-BE43-89A4-AB0C-AFD48854A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049" y="3305838"/>
            <a:ext cx="8227261" cy="117222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567BE8-BF21-7FB6-9064-DA7A67F32F52}"/>
              </a:ext>
            </a:extLst>
          </p:cNvPr>
          <p:cNvSpPr txBox="1"/>
          <p:nvPr/>
        </p:nvSpPr>
        <p:spPr>
          <a:xfrm>
            <a:off x="750497" y="2204373"/>
            <a:ext cx="10691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 poter effettuare l’iniezione remota, verifichiamo che il server Web </a:t>
            </a:r>
            <a:r>
              <a:rPr lang="it-IT" b="1" dirty="0" err="1">
                <a:solidFill>
                  <a:schemeClr val="bg1"/>
                </a:solidFill>
              </a:rPr>
              <a:t>thttpd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sia in esecuzione sulla porta </a:t>
            </a:r>
            <a:r>
              <a:rPr lang="it-IT" b="1" dirty="0">
                <a:solidFill>
                  <a:schemeClr val="bg1"/>
                </a:solidFill>
              </a:rPr>
              <a:t>1616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F3CFA4B-6E5E-135A-D04A-4C213608BC08}"/>
              </a:ext>
            </a:extLst>
          </p:cNvPr>
          <p:cNvSpPr txBox="1"/>
          <p:nvPr/>
        </p:nvSpPr>
        <p:spPr>
          <a:xfrm>
            <a:off x="608871" y="4933195"/>
            <a:ext cx="10691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comando </a:t>
            </a:r>
            <a:r>
              <a:rPr lang="it-IT" b="1" dirty="0" err="1">
                <a:solidFill>
                  <a:schemeClr val="bg1"/>
                </a:solidFill>
              </a:rPr>
              <a:t>pgrep</a:t>
            </a:r>
            <a:r>
              <a:rPr lang="it-IT" dirty="0">
                <a:solidFill>
                  <a:schemeClr val="bg1"/>
                </a:solidFill>
              </a:rPr>
              <a:t> mostra che </a:t>
            </a:r>
            <a:r>
              <a:rPr lang="it-IT" b="1" dirty="0" err="1">
                <a:solidFill>
                  <a:schemeClr val="bg1"/>
                </a:solidFill>
              </a:rPr>
              <a:t>thttpd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è in esecuzione.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comando </a:t>
            </a:r>
            <a:r>
              <a:rPr lang="it-IT" b="1" dirty="0" err="1">
                <a:solidFill>
                  <a:schemeClr val="bg1"/>
                </a:solidFill>
              </a:rPr>
              <a:t>netstat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indica che un servizio è in ascolto sulla porta 1616</a:t>
            </a:r>
          </a:p>
        </p:txBody>
      </p:sp>
    </p:spTree>
    <p:extLst>
      <p:ext uri="{BB962C8B-B14F-4D97-AF65-F5344CB8AC3E}">
        <p14:creationId xmlns:p14="http://schemas.microsoft.com/office/powerpoint/2010/main" val="1421405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FC48B-6ACA-F3BA-6CEC-24F68E609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F53F6683-93FA-BD3F-070C-CE7502ABF414}"/>
              </a:ext>
            </a:extLst>
          </p:cNvPr>
          <p:cNvSpPr txBox="1"/>
          <p:nvPr/>
        </p:nvSpPr>
        <p:spPr>
          <a:xfrm>
            <a:off x="815178" y="117246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VERIFICA ESISTENZA SERVER WEB</a:t>
            </a: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9BFFDA1D-20B2-1517-D66D-8BD01D7BF1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306310"/>
              </p:ext>
            </p:extLst>
          </p:nvPr>
        </p:nvGraphicFramePr>
        <p:xfrm>
          <a:off x="864191" y="1995573"/>
          <a:ext cx="1046361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Elemento grafico 5" descr="Brainstorming con riempimento a tinta unita">
            <a:extLst>
              <a:ext uri="{FF2B5EF4-FFF2-40B4-BE49-F238E27FC236}">
                <a16:creationId xmlns:a16="http://schemas.microsoft.com/office/drawing/2014/main" id="{3B8565E0-53FA-ED05-6B98-95BF607985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9857" y="4297393"/>
            <a:ext cx="957532" cy="957532"/>
          </a:xfrm>
          <a:prstGeom prst="rect">
            <a:avLst/>
          </a:prstGeom>
        </p:spPr>
      </p:pic>
      <p:pic>
        <p:nvPicPr>
          <p:cNvPr id="9" name="Elemento grafico 8" descr="Domande con riempimento a tinta unita">
            <a:extLst>
              <a:ext uri="{FF2B5EF4-FFF2-40B4-BE49-F238E27FC236}">
                <a16:creationId xmlns:a16="http://schemas.microsoft.com/office/drawing/2014/main" id="{3E2F831A-F4EF-A3B5-6DF5-14EB681387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74479" y="4247706"/>
            <a:ext cx="914400" cy="914400"/>
          </a:xfrm>
          <a:prstGeom prst="rect">
            <a:avLst/>
          </a:prstGeom>
        </p:spPr>
      </p:pic>
      <p:pic>
        <p:nvPicPr>
          <p:cNvPr id="11" name="Elemento grafico 10" descr="Faccia confusa con riempimento a tinta unita con riempimento a tinta unita">
            <a:extLst>
              <a:ext uri="{FF2B5EF4-FFF2-40B4-BE49-F238E27FC236}">
                <a16:creationId xmlns:a16="http://schemas.microsoft.com/office/drawing/2014/main" id="{979A826C-BB94-8ABB-A6F1-EC8C7F270A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89184" y="4247706"/>
            <a:ext cx="957532" cy="95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13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7D91B-8AB6-A8F8-9408-81341928E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664D1086-9A09-24B6-5401-FD146824E97D}"/>
              </a:ext>
            </a:extLst>
          </p:cNvPr>
          <p:cNvSpPr txBox="1"/>
          <p:nvPr/>
        </p:nvSpPr>
        <p:spPr>
          <a:xfrm>
            <a:off x="815178" y="117246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>
                <a:solidFill>
                  <a:schemeClr val="bg1"/>
                </a:solidFill>
                <a:latin typeface="+mj-lt"/>
              </a:rPr>
              <a:t>CONTATTO CON IL SERVER WEB</a:t>
            </a:r>
            <a:endParaRPr lang="it-IT" sz="3200" b="1" strike="noStrike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AD7B45-F535-82E1-E92F-69A10C1390F2}"/>
              </a:ext>
            </a:extLst>
          </p:cNvPr>
          <p:cNvSpPr txBox="1"/>
          <p:nvPr/>
        </p:nvSpPr>
        <p:spPr>
          <a:xfrm>
            <a:off x="514375" y="1966824"/>
            <a:ext cx="114557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 E’ possibile inviare richieste al server (e ricevere le relative risposte) tramite il comando  </a:t>
            </a:r>
            <a:r>
              <a:rPr lang="it-IT" b="1" dirty="0" err="1">
                <a:solidFill>
                  <a:schemeClr val="bg1"/>
                </a:solidFill>
              </a:rPr>
              <a:t>nc</a:t>
            </a:r>
            <a:endParaRPr lang="it-IT" b="1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L’</a:t>
            </a:r>
            <a:r>
              <a:rPr lang="it-IT" dirty="0" err="1">
                <a:solidFill>
                  <a:schemeClr val="bg1"/>
                </a:solidFill>
              </a:rPr>
              <a:t>hostname</a:t>
            </a:r>
            <a:r>
              <a:rPr lang="it-IT" dirty="0">
                <a:solidFill>
                  <a:schemeClr val="bg1"/>
                </a:solidFill>
              </a:rPr>
              <a:t> da usare è uno qualunque su cui ascolta il server poiché dal precedente output di </a:t>
            </a:r>
            <a:r>
              <a:rPr lang="it-IT" b="1" dirty="0" err="1">
                <a:solidFill>
                  <a:schemeClr val="bg1"/>
                </a:solidFill>
              </a:rPr>
              <a:t>netstat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si evince che </a:t>
            </a:r>
            <a:r>
              <a:rPr lang="it-IT" dirty="0" err="1">
                <a:solidFill>
                  <a:schemeClr val="bg1"/>
                </a:solidFill>
              </a:rPr>
              <a:t>thttpd</a:t>
            </a:r>
            <a:r>
              <a:rPr lang="it-IT" dirty="0">
                <a:solidFill>
                  <a:schemeClr val="bg1"/>
                </a:solidFill>
              </a:rPr>
              <a:t> ascolta su tutte le interfacce di rete (: : :)</a:t>
            </a:r>
          </a:p>
          <a:p>
            <a:r>
              <a:rPr lang="it-IT" dirty="0">
                <a:solidFill>
                  <a:schemeClr val="bg1"/>
                </a:solidFill>
              </a:rPr>
              <a:t>l’IP è 127.0.0.1 (</a:t>
            </a:r>
            <a:r>
              <a:rPr lang="it-IT" dirty="0" err="1">
                <a:solidFill>
                  <a:schemeClr val="bg1"/>
                </a:solidFill>
              </a:rPr>
              <a:t>localhost</a:t>
            </a:r>
            <a:r>
              <a:rPr lang="it-IT" dirty="0">
                <a:solidFill>
                  <a:schemeClr val="bg1"/>
                </a:solidFill>
              </a:rPr>
              <a:t>) e la porta ovviamente è la </a:t>
            </a:r>
            <a:r>
              <a:rPr lang="it-IT" b="1" dirty="0">
                <a:solidFill>
                  <a:schemeClr val="bg1"/>
                </a:solidFill>
              </a:rPr>
              <a:t>1616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78EC30F-2AB1-105B-0710-E687CF51F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319" y="3629144"/>
            <a:ext cx="7791379" cy="309425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F6C5B82-1F4B-5DE6-C9FB-A9A8EF53142B}"/>
              </a:ext>
            </a:extLst>
          </p:cNvPr>
          <p:cNvSpPr txBox="1"/>
          <p:nvPr/>
        </p:nvSpPr>
        <p:spPr>
          <a:xfrm>
            <a:off x="5954373" y="4180936"/>
            <a:ext cx="3019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server è effettivamente </a:t>
            </a:r>
            <a:r>
              <a:rPr lang="it-IT" dirty="0" err="1">
                <a:solidFill>
                  <a:schemeClr val="bg1"/>
                </a:solidFill>
              </a:rPr>
              <a:t>thttpd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E160463-20CC-2C76-EB11-EADCB51A1D0C}"/>
              </a:ext>
            </a:extLst>
          </p:cNvPr>
          <p:cNvSpPr/>
          <p:nvPr/>
        </p:nvSpPr>
        <p:spPr>
          <a:xfrm>
            <a:off x="5954373" y="4180936"/>
            <a:ext cx="2693779" cy="6958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6FC878D-9E07-2D1B-2786-D6B52EC63A98}"/>
              </a:ext>
            </a:extLst>
          </p:cNvPr>
          <p:cNvCxnSpPr>
            <a:cxnSpLocks/>
          </p:cNvCxnSpPr>
          <p:nvPr/>
        </p:nvCxnSpPr>
        <p:spPr>
          <a:xfrm flipH="1" flipV="1">
            <a:off x="3266536" y="4295955"/>
            <a:ext cx="2639683" cy="2329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52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FB7E7-2749-9640-44F6-A5A189B48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AF072F1-34F8-5269-E4CD-6342C740E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A62B75B-4FC2-3E26-FF41-CA6DED675D7B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B2985DD-12B6-9DF5-93F0-2725D52AC991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9744310-AE59-1C00-56EF-179BD4BFEA69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FCC67BE-49BD-162D-56AE-62238B041E32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8C0453F-D0C5-B454-55DA-0F845D0590B1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4AECDB1-8C36-5516-1CF1-640D08C00FEC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64D0477-8F90-C35C-5745-CF1AECC3B5EE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43D9438A-48E0-75D4-BCDD-57A549C44503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4ACD18D6-F5E8-BBAE-A1E1-A3CA1534FA5F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E47C8C0-03F0-5374-DC0A-E30F0BB9E792}"/>
              </a:ext>
            </a:extLst>
          </p:cNvPr>
          <p:cNvSpPr txBox="1"/>
          <p:nvPr/>
        </p:nvSpPr>
        <p:spPr>
          <a:xfrm>
            <a:off x="4400550" y="493665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Iniezione Remota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A0CB6B53-DF65-08C0-9398-1943FB896D4E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787AC74-1665-B178-46C3-BEC66F417C57}"/>
              </a:ext>
            </a:extLst>
          </p:cNvPr>
          <p:cNvSpPr/>
          <p:nvPr/>
        </p:nvSpPr>
        <p:spPr>
          <a:xfrm>
            <a:off x="60198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8836F4C-F643-7F66-84C0-F774B247507F}"/>
              </a:ext>
            </a:extLst>
          </p:cNvPr>
          <p:cNvSpPr txBox="1"/>
          <p:nvPr/>
        </p:nvSpPr>
        <p:spPr>
          <a:xfrm>
            <a:off x="6115050" y="619973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Invio richiesta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C02DF8D-9195-F5B5-4F1E-0871B34E2FE7}"/>
              </a:ext>
            </a:extLst>
          </p:cNvPr>
          <p:cNvSpPr txBox="1"/>
          <p:nvPr/>
        </p:nvSpPr>
        <p:spPr>
          <a:xfrm>
            <a:off x="2476500" y="6156150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Contatto server </a:t>
            </a:r>
          </a:p>
          <a:p>
            <a:r>
              <a:rPr lang="it-IT" sz="1600" b="1" dirty="0" err="1">
                <a:solidFill>
                  <a:schemeClr val="bg1"/>
                </a:solidFill>
              </a:rPr>
              <a:t>nc</a:t>
            </a:r>
            <a:r>
              <a:rPr lang="it-IT" sz="1600" b="1" dirty="0">
                <a:solidFill>
                  <a:schemeClr val="bg1"/>
                </a:solidFill>
              </a:rPr>
              <a:t> </a:t>
            </a:r>
            <a:r>
              <a:rPr lang="it-IT" sz="1600" b="1" dirty="0" err="1">
                <a:solidFill>
                  <a:schemeClr val="bg1"/>
                </a:solidFill>
              </a:rPr>
              <a:t>localhost</a:t>
            </a:r>
            <a:r>
              <a:rPr lang="it-IT" sz="1600" b="1" dirty="0">
                <a:solidFill>
                  <a:schemeClr val="bg1"/>
                </a:solidFill>
              </a:rPr>
              <a:t> 1616</a:t>
            </a: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A5DA9C88-609B-38EA-094E-8F8DF89D041D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FAC43E4-6FF3-13BB-DE56-8FD58D7C24E6}"/>
              </a:ext>
            </a:extLst>
          </p:cNvPr>
          <p:cNvSpPr txBox="1"/>
          <p:nvPr/>
        </p:nvSpPr>
        <p:spPr>
          <a:xfrm>
            <a:off x="10257191" y="5494803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Iniezione locale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2397F848-2313-EB93-4272-EEB4BA172C3D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03508E9-2EEC-1C2A-E4B2-13FD47F20106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B26BED2-6932-82DC-FF23-F58E17F14BB6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8806171A-63BB-E33F-60BA-3297D1079FA0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6CD6C183-C71D-B2AD-BB7F-3185C2F05F4B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265095DF-42F1-1521-B016-54E92CF80631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V="1">
            <a:off x="5843588" y="4267870"/>
            <a:ext cx="358140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A7F8E90D-D982-B9F2-BC72-C49E62E8AB02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3F4D3219-1B91-91F8-2C61-23EAEA460FBF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1733550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2BF973D-CBC7-4763-F87D-1095C166466A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B55C8C92-F779-66F8-E7EC-CBED66E004C5}"/>
              </a:ext>
            </a:extLst>
          </p:cNvPr>
          <p:cNvSpPr txBox="1"/>
          <p:nvPr/>
        </p:nvSpPr>
        <p:spPr>
          <a:xfrm>
            <a:off x="10162664" y="515543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375C71AE-046A-B3AB-8461-0F41FE995A18}"/>
              </a:ext>
            </a:extLst>
          </p:cNvPr>
          <p:cNvSpPr/>
          <p:nvPr/>
        </p:nvSpPr>
        <p:spPr>
          <a:xfrm>
            <a:off x="853970" y="224293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9F905CFB-3B28-E4AE-A529-033C69683165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33EE7BF8-1CD6-3C73-F45A-657672C238DA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CEDAC8C1-2DD0-21FB-677F-D189CB607BA1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246B8A93-31B8-77AC-C580-F10D0E3999A7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BB3566C2-E0E4-7F57-EB38-58C8D5589F8B}"/>
              </a:ext>
            </a:extLst>
          </p:cNvPr>
          <p:cNvSpPr/>
          <p:nvPr/>
        </p:nvSpPr>
        <p:spPr>
          <a:xfrm>
            <a:off x="9843020" y="4770957"/>
            <a:ext cx="2066723" cy="145943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3B6E8F0-2073-B41F-B181-AC1AD7AFF6BD}"/>
              </a:ext>
            </a:extLst>
          </p:cNvPr>
          <p:cNvSpPr txBox="1"/>
          <p:nvPr/>
        </p:nvSpPr>
        <p:spPr>
          <a:xfrm>
            <a:off x="1459707" y="2821290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89F944F-8406-72A6-B3B7-0F52A9996BC6}"/>
              </a:ext>
            </a:extLst>
          </p:cNvPr>
          <p:cNvSpPr txBox="1"/>
          <p:nvPr/>
        </p:nvSpPr>
        <p:spPr>
          <a:xfrm>
            <a:off x="1005879" y="237260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1FD4B4B8-5175-0066-77F1-65F749B21D06}"/>
              </a:ext>
            </a:extLst>
          </p:cNvPr>
          <p:cNvSpPr/>
          <p:nvPr/>
        </p:nvSpPr>
        <p:spPr>
          <a:xfrm>
            <a:off x="9991544" y="5032891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E3B51C17-0051-53D7-6F0D-ACE04851E8C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9424988" y="4230401"/>
            <a:ext cx="1451394" cy="5405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4F4A588-084C-4C28-8AD0-82B969206620}"/>
              </a:ext>
            </a:extLst>
          </p:cNvPr>
          <p:cNvSpPr txBox="1"/>
          <p:nvPr/>
        </p:nvSpPr>
        <p:spPr>
          <a:xfrm>
            <a:off x="5488785" y="5521427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1216322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0640D9-1520-4F02-1F5B-CC8DEC1EAE2D}"/>
              </a:ext>
            </a:extLst>
          </p:cNvPr>
          <p:cNvSpPr txBox="1"/>
          <p:nvPr/>
        </p:nvSpPr>
        <p:spPr>
          <a:xfrm>
            <a:off x="815178" y="2444132"/>
            <a:ext cx="108983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Lo script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impone due limitazioni a qualsiasi iniezione di chiamata di sistema che eseguiamo: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Viene convertito in maiuscolo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Tutti gli spazi vengono rimossi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 </a:t>
            </a:r>
          </a:p>
          <a:p>
            <a:r>
              <a:rPr lang="it-IT" dirty="0">
                <a:solidFill>
                  <a:schemeClr val="bg1"/>
                </a:solidFill>
              </a:rPr>
              <a:t>Se dovessimo scrivere un piccolo script e inserirlo in una directory comune, ad esempio </a:t>
            </a:r>
            <a:r>
              <a:rPr lang="it-IT" b="1" dirty="0">
                <a:solidFill>
                  <a:schemeClr val="bg1"/>
                </a:solidFill>
              </a:rPr>
              <a:t>/</a:t>
            </a:r>
            <a:r>
              <a:rPr lang="it-IT" b="1" dirty="0" err="1">
                <a:solidFill>
                  <a:schemeClr val="bg1"/>
                </a:solidFill>
              </a:rPr>
              <a:t>tmp</a:t>
            </a:r>
            <a:r>
              <a:rPr lang="it-IT" b="1" dirty="0">
                <a:solidFill>
                  <a:schemeClr val="bg1"/>
                </a:solidFill>
              </a:rPr>
              <a:t>/exploit</a:t>
            </a:r>
            <a:r>
              <a:rPr lang="it-IT" dirty="0">
                <a:solidFill>
                  <a:schemeClr val="bg1"/>
                </a:solidFill>
              </a:rPr>
              <a:t>, questo verrebbe convertito in </a:t>
            </a:r>
            <a:r>
              <a:rPr lang="it-IT" b="1" dirty="0">
                <a:solidFill>
                  <a:schemeClr val="bg1"/>
                </a:solidFill>
              </a:rPr>
              <a:t>/TMP/EXPLOIT</a:t>
            </a:r>
            <a:r>
              <a:rPr lang="it-IT" dirty="0">
                <a:solidFill>
                  <a:schemeClr val="bg1"/>
                </a:solidFill>
              </a:rPr>
              <a:t>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Sebbene questo non sia un problema per il nome dello script, rende il percorso non valido.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Fortunatamente Bash supporta </a:t>
            </a:r>
            <a:r>
              <a:rPr lang="it-IT" b="1" dirty="0">
                <a:solidFill>
                  <a:schemeClr val="bg1"/>
                </a:solidFill>
              </a:rPr>
              <a:t>Pattern Matching</a:t>
            </a:r>
            <a:r>
              <a:rPr lang="it-IT" dirty="0">
                <a:solidFill>
                  <a:schemeClr val="bg1"/>
                </a:solidFill>
              </a:rPr>
              <a:t>, dove * può essere usato per sostituire qualsiasi stringa.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Il nostro obiettivo è sostituire la variabile </a:t>
            </a:r>
            <a:r>
              <a:rPr lang="it-IT" b="1" dirty="0">
                <a:solidFill>
                  <a:schemeClr val="bg1"/>
                </a:solidFill>
              </a:rPr>
              <a:t>$username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Titolo 4">
            <a:extLst>
              <a:ext uri="{FF2B5EF4-FFF2-40B4-BE49-F238E27FC236}">
                <a16:creationId xmlns:a16="http://schemas.microsoft.com/office/drawing/2014/main" id="{AEF9838D-5CD7-3414-CACF-3F15710CB9D3}"/>
              </a:ext>
            </a:extLst>
          </p:cNvPr>
          <p:cNvSpPr txBox="1"/>
          <p:nvPr/>
        </p:nvSpPr>
        <p:spPr>
          <a:xfrm>
            <a:off x="815178" y="117246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COME SFRUTTARE LA VULNERABILITÀ</a:t>
            </a:r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8E26C-F0CC-FA9B-2FF4-F4861AE0A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2">
            <a:extLst>
              <a:ext uri="{FF2B5EF4-FFF2-40B4-BE49-F238E27FC236}">
                <a16:creationId xmlns:a16="http://schemas.microsoft.com/office/drawing/2014/main" id="{1EC6ED7E-28A6-20D8-CCF8-C8233DD59771}"/>
              </a:ext>
            </a:extLst>
          </p:cNvPr>
          <p:cNvSpPr>
            <a:spLocks noGrp="1"/>
          </p:cNvSpPr>
          <p:nvPr/>
        </p:nvSpPr>
        <p:spPr>
          <a:xfrm>
            <a:off x="9110460" y="6156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201338C-D669-485B-9C47-989C4976233B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26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" name="Titolo 4">
            <a:extLst>
              <a:ext uri="{FF2B5EF4-FFF2-40B4-BE49-F238E27FC236}">
                <a16:creationId xmlns:a16="http://schemas.microsoft.com/office/drawing/2014/main" id="{92502EA8-B37E-27B5-B735-8621B439021C}"/>
              </a:ext>
            </a:extLst>
          </p:cNvPr>
          <p:cNvSpPr txBox="1"/>
          <p:nvPr/>
        </p:nvSpPr>
        <p:spPr>
          <a:xfrm>
            <a:off x="608145" y="120907"/>
            <a:ext cx="528082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CREAZIONE EXPLOIT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55E26AE-7F7D-5D31-AE91-CAC7CA99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47905"/>
            <a:ext cx="5919223" cy="10726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7D2DDCB-7550-AC22-CAFF-4133155CA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062" y="5064533"/>
            <a:ext cx="5739097" cy="63929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897C988-0E8A-FEC1-D014-570C309D698A}"/>
              </a:ext>
            </a:extLst>
          </p:cNvPr>
          <p:cNvSpPr txBox="1"/>
          <p:nvPr/>
        </p:nvSpPr>
        <p:spPr>
          <a:xfrm>
            <a:off x="338700" y="770626"/>
            <a:ext cx="557036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Abbiamo creato un file chiamato EXPLOIT nella directory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Sono stati impostati i permessi di esecuzione sul file con </a:t>
            </a:r>
            <a:r>
              <a:rPr lang="it-IT" dirty="0" err="1">
                <a:solidFill>
                  <a:schemeClr val="bg1"/>
                </a:solidFill>
              </a:rPr>
              <a:t>chmod</a:t>
            </a:r>
            <a:r>
              <a:rPr lang="it-IT" dirty="0">
                <a:solidFill>
                  <a:schemeClr val="bg1"/>
                </a:solidFill>
              </a:rPr>
              <a:t> +x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/EXPLOIT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Il file contiene uno script </a:t>
            </a:r>
            <a:r>
              <a:rPr lang="it-IT" dirty="0" err="1">
                <a:solidFill>
                  <a:schemeClr val="bg1"/>
                </a:solidFill>
              </a:rPr>
              <a:t>bash</a:t>
            </a:r>
            <a:r>
              <a:rPr lang="it-IT" dirty="0">
                <a:solidFill>
                  <a:schemeClr val="bg1"/>
                </a:solidFill>
              </a:rPr>
              <a:t> (#!/bin/bash) e tramite il comando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&gt;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/flag è stato eseguito il programma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reindirizzando l'output in un file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/flag.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Utilizzando </a:t>
            </a:r>
            <a:r>
              <a:rPr lang="it-IT" dirty="0" err="1">
                <a:solidFill>
                  <a:schemeClr val="bg1"/>
                </a:solidFill>
              </a:rPr>
              <a:t>nc</a:t>
            </a:r>
            <a:r>
              <a:rPr lang="it-IT" dirty="0">
                <a:solidFill>
                  <a:schemeClr val="bg1"/>
                </a:solidFill>
              </a:rPr>
              <a:t> (</a:t>
            </a:r>
            <a:r>
              <a:rPr lang="it-IT" dirty="0" err="1">
                <a:solidFill>
                  <a:schemeClr val="bg1"/>
                </a:solidFill>
              </a:rPr>
              <a:t>netcat</a:t>
            </a:r>
            <a:r>
              <a:rPr lang="it-IT" dirty="0">
                <a:solidFill>
                  <a:schemeClr val="bg1"/>
                </a:solidFill>
              </a:rPr>
              <a:t>) per connettersi al server web locale sulla porta 1616 è stata inviata una richiesta GET con il payload di injection.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Anche se il login è fallito, il payload è stato eseguito in background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La presenza del messaggio "</a:t>
            </a:r>
            <a:r>
              <a:rPr lang="it-IT" dirty="0" err="1">
                <a:solidFill>
                  <a:schemeClr val="bg1"/>
                </a:solidFill>
              </a:rPr>
              <a:t>You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have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successfully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executed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on a target account" nel file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/flag conferma che l'exploit ha funzionato correttamente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A1F38664-65BF-3C53-D8E9-73E4C0609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289" y="425593"/>
            <a:ext cx="4917573" cy="1887041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21B6C895-A20F-F849-B243-816840ECA9E6}"/>
              </a:ext>
            </a:extLst>
          </p:cNvPr>
          <p:cNvSpPr/>
          <p:nvPr/>
        </p:nvSpPr>
        <p:spPr>
          <a:xfrm>
            <a:off x="338700" y="770626"/>
            <a:ext cx="4911911" cy="6268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AB4C1111-2884-7F65-F5E1-3820D4B9BFB8}"/>
              </a:ext>
            </a:extLst>
          </p:cNvPr>
          <p:cNvSpPr/>
          <p:nvPr/>
        </p:nvSpPr>
        <p:spPr>
          <a:xfrm>
            <a:off x="338700" y="1611985"/>
            <a:ext cx="5366236" cy="6268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D05C2E20-8B5A-4302-CD25-3766C473876B}"/>
              </a:ext>
            </a:extLst>
          </p:cNvPr>
          <p:cNvSpPr/>
          <p:nvPr/>
        </p:nvSpPr>
        <p:spPr>
          <a:xfrm>
            <a:off x="338700" y="2453344"/>
            <a:ext cx="5458251" cy="11179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7258838C-B0D5-1452-A109-B5422A165768}"/>
              </a:ext>
            </a:extLst>
          </p:cNvPr>
          <p:cNvSpPr/>
          <p:nvPr/>
        </p:nvSpPr>
        <p:spPr>
          <a:xfrm>
            <a:off x="409214" y="3863780"/>
            <a:ext cx="5341729" cy="880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A9FFC29B-DF63-E053-02D1-993456A3B68F}"/>
              </a:ext>
            </a:extLst>
          </p:cNvPr>
          <p:cNvSpPr/>
          <p:nvPr/>
        </p:nvSpPr>
        <p:spPr>
          <a:xfrm>
            <a:off x="409214" y="4946680"/>
            <a:ext cx="5192205" cy="6268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AED42893-B01F-2753-EB9B-D75F5BAC0A51}"/>
              </a:ext>
            </a:extLst>
          </p:cNvPr>
          <p:cNvSpPr/>
          <p:nvPr/>
        </p:nvSpPr>
        <p:spPr>
          <a:xfrm>
            <a:off x="409214" y="5711847"/>
            <a:ext cx="5192205" cy="11461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A18EF118-3236-8F1E-8181-69CAAF5ED118}"/>
              </a:ext>
            </a:extLst>
          </p:cNvPr>
          <p:cNvCxnSpPr>
            <a:stCxn id="22" idx="3"/>
          </p:cNvCxnSpPr>
          <p:nvPr/>
        </p:nvCxnSpPr>
        <p:spPr>
          <a:xfrm flipV="1">
            <a:off x="5250611" y="632604"/>
            <a:ext cx="1304678" cy="4514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31AA9E4C-4A56-5860-6909-C7F055CAC342}"/>
              </a:ext>
            </a:extLst>
          </p:cNvPr>
          <p:cNvCxnSpPr>
            <a:cxnSpLocks/>
          </p:cNvCxnSpPr>
          <p:nvPr/>
        </p:nvCxnSpPr>
        <p:spPr>
          <a:xfrm flipV="1">
            <a:off x="5796951" y="2027573"/>
            <a:ext cx="758338" cy="10224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E5E25C10-21C1-8E1B-3E1E-E7679EA7A31D}"/>
              </a:ext>
            </a:extLst>
          </p:cNvPr>
          <p:cNvCxnSpPr>
            <a:cxnSpLocks/>
          </p:cNvCxnSpPr>
          <p:nvPr/>
        </p:nvCxnSpPr>
        <p:spPr>
          <a:xfrm flipV="1">
            <a:off x="5718920" y="1369113"/>
            <a:ext cx="2464672" cy="5959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70011CA6-F641-BC94-D835-CF00620F6CEC}"/>
              </a:ext>
            </a:extLst>
          </p:cNvPr>
          <p:cNvCxnSpPr>
            <a:cxnSpLocks/>
          </p:cNvCxnSpPr>
          <p:nvPr/>
        </p:nvCxnSpPr>
        <p:spPr>
          <a:xfrm flipV="1">
            <a:off x="5738655" y="2799455"/>
            <a:ext cx="1904349" cy="15553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63DDF72E-AB1F-3CEA-A599-2A8DC21139A2}"/>
              </a:ext>
            </a:extLst>
          </p:cNvPr>
          <p:cNvCxnSpPr>
            <a:cxnSpLocks/>
          </p:cNvCxnSpPr>
          <p:nvPr/>
        </p:nvCxnSpPr>
        <p:spPr>
          <a:xfrm flipV="1">
            <a:off x="5601419" y="3681925"/>
            <a:ext cx="5478965" cy="15781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5C160102-E36E-CC06-DA27-E4D99DF007DC}"/>
              </a:ext>
            </a:extLst>
          </p:cNvPr>
          <p:cNvCxnSpPr>
            <a:cxnSpLocks/>
          </p:cNvCxnSpPr>
          <p:nvPr/>
        </p:nvCxnSpPr>
        <p:spPr>
          <a:xfrm flipV="1">
            <a:off x="5601418" y="5781417"/>
            <a:ext cx="2915729" cy="4496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948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92BA6-A2A7-63D6-210B-EDE959D94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86E5F84-C348-6504-E078-4BE2B972F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92CE24F-00D3-10E8-6F0F-526B22F6C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797" y="1541575"/>
            <a:ext cx="9307224" cy="4839375"/>
          </a:xfrm>
          <a:prstGeom prst="rect">
            <a:avLst/>
          </a:prstGeom>
        </p:spPr>
      </p:pic>
      <p:sp>
        <p:nvSpPr>
          <p:cNvPr id="9" name="Titolo 4">
            <a:extLst>
              <a:ext uri="{FF2B5EF4-FFF2-40B4-BE49-F238E27FC236}">
                <a16:creationId xmlns:a16="http://schemas.microsoft.com/office/drawing/2014/main" id="{8894006E-1F67-41D3-DA29-F588DFCA26A2}"/>
              </a:ext>
            </a:extLst>
          </p:cNvPr>
          <p:cNvSpPr txBox="1"/>
          <p:nvPr/>
        </p:nvSpPr>
        <p:spPr>
          <a:xfrm>
            <a:off x="956804" y="47705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SFIDA VINTA</a:t>
            </a:r>
          </a:p>
        </p:txBody>
      </p:sp>
    </p:spTree>
    <p:extLst>
      <p:ext uri="{BB962C8B-B14F-4D97-AF65-F5344CB8AC3E}">
        <p14:creationId xmlns:p14="http://schemas.microsoft.com/office/powerpoint/2010/main" val="1077245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AD0EE-2B45-45DE-F8A8-0945CA329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D5BF38C-A50F-E7A8-0EE4-618DABEC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1725998-4C40-85F4-75F4-0E7F3036E167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D23873-0C8F-D2C6-0D14-A6699D973307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6CF9801-8EEF-7455-4DC1-9DDE79BB4161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500ADD3-56BD-E0A3-C1AD-18F89766BDC4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FA0510F-039F-E080-9CFB-F79234BA93E5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BB4C088-3A17-044B-92F1-B6B566340367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B131FBF-2DD3-6D7E-C204-AA6775FE902A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6C2CCD68-5443-3974-28A9-5BC6C3F2B3DD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93A703A-3506-2BE4-74CA-8EF516552448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D16A4FC-8CD3-04A9-990A-7B90E3263404}"/>
              </a:ext>
            </a:extLst>
          </p:cNvPr>
          <p:cNvSpPr txBox="1"/>
          <p:nvPr/>
        </p:nvSpPr>
        <p:spPr>
          <a:xfrm>
            <a:off x="4400550" y="493665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Iniezione Remota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F15C609E-155F-A4A5-2936-63C5DD51E2CC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3323135-6EA4-940B-1FE0-FDD99D3D1B34}"/>
              </a:ext>
            </a:extLst>
          </p:cNvPr>
          <p:cNvSpPr/>
          <p:nvPr/>
        </p:nvSpPr>
        <p:spPr>
          <a:xfrm>
            <a:off x="6019800" y="6167266"/>
            <a:ext cx="4711460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F753EAE-62F3-71A9-FC3D-0B4E066A248B}"/>
              </a:ext>
            </a:extLst>
          </p:cNvPr>
          <p:cNvSpPr txBox="1"/>
          <p:nvPr/>
        </p:nvSpPr>
        <p:spPr>
          <a:xfrm>
            <a:off x="6000753" y="6138868"/>
            <a:ext cx="4985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Invio richiesta </a:t>
            </a:r>
          </a:p>
          <a:p>
            <a:r>
              <a:rPr lang="it-IT" sz="1100" dirty="0">
                <a:solidFill>
                  <a:schemeClr val="bg1"/>
                </a:solidFill>
              </a:rPr>
              <a:t>GET/</a:t>
            </a:r>
            <a:r>
              <a:rPr lang="it-IT" sz="1100" dirty="0" err="1">
                <a:solidFill>
                  <a:schemeClr val="bg1"/>
                </a:solidFill>
              </a:rPr>
              <a:t>index.cgi?username</a:t>
            </a:r>
            <a:r>
              <a:rPr lang="it-IT" sz="1100" dirty="0">
                <a:solidFill>
                  <a:schemeClr val="bg1"/>
                </a:solidFill>
              </a:rPr>
              <a:t>=%60%2F%2A%2FEXPLOIT%60&amp;password=xxx </a:t>
            </a:r>
            <a:endParaRPr lang="it-IT" sz="11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6E6F5DD-17FA-6733-9AE4-33EBD913E2E2}"/>
              </a:ext>
            </a:extLst>
          </p:cNvPr>
          <p:cNvSpPr txBox="1"/>
          <p:nvPr/>
        </p:nvSpPr>
        <p:spPr>
          <a:xfrm>
            <a:off x="2466975" y="6112641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Contatto server </a:t>
            </a:r>
          </a:p>
          <a:p>
            <a:r>
              <a:rPr lang="it-IT" sz="1600" b="1" dirty="0" err="1">
                <a:solidFill>
                  <a:schemeClr val="bg1"/>
                </a:solidFill>
              </a:rPr>
              <a:t>nc</a:t>
            </a:r>
            <a:r>
              <a:rPr lang="it-IT" sz="1600" b="1" dirty="0">
                <a:solidFill>
                  <a:schemeClr val="bg1"/>
                </a:solidFill>
              </a:rPr>
              <a:t> </a:t>
            </a:r>
            <a:r>
              <a:rPr lang="it-IT" sz="1600" b="1" dirty="0" err="1">
                <a:solidFill>
                  <a:schemeClr val="bg1"/>
                </a:solidFill>
              </a:rPr>
              <a:t>localhost</a:t>
            </a:r>
            <a:r>
              <a:rPr lang="it-IT" sz="1600" b="1" dirty="0">
                <a:solidFill>
                  <a:schemeClr val="bg1"/>
                </a:solidFill>
              </a:rPr>
              <a:t> 1616</a:t>
            </a: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3956A06E-6F50-C75C-63A7-BED2F905826A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FDA144E-11FF-0CB0-751D-EB93CC978E1D}"/>
              </a:ext>
            </a:extLst>
          </p:cNvPr>
          <p:cNvSpPr txBox="1"/>
          <p:nvPr/>
        </p:nvSpPr>
        <p:spPr>
          <a:xfrm>
            <a:off x="10405736" y="5235738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Iniezione locale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172226F2-A605-056F-B10A-B2AD6FF459CB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88A94455-50E6-CB20-3ED6-903944E4A0A7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EB161A6-6BFA-C1B8-F921-DD0B8EB817ED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EFDCEA07-40FA-5187-3B03-2F753B27F0F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7CDD0D7A-F7DE-9D0A-6790-AE67E660AFDA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EEBF7A9A-EAE3-BC77-7051-AE8BEB083548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V="1">
            <a:off x="5843588" y="4267870"/>
            <a:ext cx="358140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F255B669-0EAD-A948-7353-3D5B52721EA7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EC550632-5CD6-7022-124B-8D1ED207E462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2531942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94276FC-CD81-4B7E-69DE-7D03C86E9C9B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E07920C3-1051-2D25-FEA4-7F2A606A3AC0}"/>
              </a:ext>
            </a:extLst>
          </p:cNvPr>
          <p:cNvSpPr txBox="1"/>
          <p:nvPr/>
        </p:nvSpPr>
        <p:spPr>
          <a:xfrm>
            <a:off x="10311209" y="489637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D5B083EA-8934-2080-3531-59FC59247C86}"/>
              </a:ext>
            </a:extLst>
          </p:cNvPr>
          <p:cNvSpPr/>
          <p:nvPr/>
        </p:nvSpPr>
        <p:spPr>
          <a:xfrm>
            <a:off x="853970" y="224293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D993C12C-C947-1453-3973-7077B220244E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512888C4-CAA5-3C4C-F692-A174E1056DCB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56E81FD3-4375-FFC6-ABB2-C2AA80C95C01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22C2B32-7A96-B6A4-BF99-BBD51F303D9A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99534B4C-2996-B2F2-D1E4-5FE1603CE5F0}"/>
              </a:ext>
            </a:extLst>
          </p:cNvPr>
          <p:cNvSpPr/>
          <p:nvPr/>
        </p:nvSpPr>
        <p:spPr>
          <a:xfrm>
            <a:off x="9991565" y="4511892"/>
            <a:ext cx="2066723" cy="145943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C8999DE-A9D7-83EF-EB13-F59E3962F673}"/>
              </a:ext>
            </a:extLst>
          </p:cNvPr>
          <p:cNvSpPr txBox="1"/>
          <p:nvPr/>
        </p:nvSpPr>
        <p:spPr>
          <a:xfrm>
            <a:off x="1459707" y="2821290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35C8244-D5D2-2D0C-9F91-0DF0324AB130}"/>
              </a:ext>
            </a:extLst>
          </p:cNvPr>
          <p:cNvSpPr txBox="1"/>
          <p:nvPr/>
        </p:nvSpPr>
        <p:spPr>
          <a:xfrm>
            <a:off x="1005879" y="237260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11D0C4D-8AAF-EA39-974B-21850F5F30D8}"/>
              </a:ext>
            </a:extLst>
          </p:cNvPr>
          <p:cNvSpPr/>
          <p:nvPr/>
        </p:nvSpPr>
        <p:spPr>
          <a:xfrm>
            <a:off x="10140089" y="477382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B1990F47-4956-FE74-13D7-19B2F24EE190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9573533" y="3971336"/>
            <a:ext cx="1451394" cy="5405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89DBC13-37A1-8B41-8964-C5104964BFAB}"/>
              </a:ext>
            </a:extLst>
          </p:cNvPr>
          <p:cNvSpPr txBox="1"/>
          <p:nvPr/>
        </p:nvSpPr>
        <p:spPr>
          <a:xfrm>
            <a:off x="5488785" y="5521427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FCAC7F6-6C9F-4962-9933-4B0A0E711D2E}"/>
              </a:ext>
            </a:extLst>
          </p:cNvPr>
          <p:cNvSpPr/>
          <p:nvPr/>
        </p:nvSpPr>
        <p:spPr>
          <a:xfrm>
            <a:off x="2041317" y="571389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2365487-6EB6-2442-EB8B-E06D26EB7A26}"/>
              </a:ext>
            </a:extLst>
          </p:cNvPr>
          <p:cNvSpPr txBox="1"/>
          <p:nvPr/>
        </p:nvSpPr>
        <p:spPr>
          <a:xfrm>
            <a:off x="2162759" y="5767542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769BF19-5041-26EC-2718-CC687DB37807}"/>
              </a:ext>
            </a:extLst>
          </p:cNvPr>
          <p:cNvSpPr/>
          <p:nvPr/>
        </p:nvSpPr>
        <p:spPr>
          <a:xfrm>
            <a:off x="8603440" y="571438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4C6DDBB-1874-F6CA-CF59-4AE9C03404EC}"/>
              </a:ext>
            </a:extLst>
          </p:cNvPr>
          <p:cNvSpPr txBox="1"/>
          <p:nvPr/>
        </p:nvSpPr>
        <p:spPr>
          <a:xfrm>
            <a:off x="8724882" y="5768030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0B1F7E2-A958-52AA-1291-BA7AEE7C97BF}"/>
              </a:ext>
            </a:extLst>
          </p:cNvPr>
          <p:cNvSpPr/>
          <p:nvPr/>
        </p:nvSpPr>
        <p:spPr>
          <a:xfrm>
            <a:off x="3838134" y="4500370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85A50E9-4C91-1422-0A70-FF1147258418}"/>
              </a:ext>
            </a:extLst>
          </p:cNvPr>
          <p:cNvSpPr txBox="1"/>
          <p:nvPr/>
        </p:nvSpPr>
        <p:spPr>
          <a:xfrm>
            <a:off x="3959576" y="4554016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03362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Debolezze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Immagine che contiene testo, schermata, arte&#10;&#10;Il contenuto generato dall'IA potrebbe non essere corretto.">
            <a:extLst>
              <a:ext uri="{FF2B5EF4-FFF2-40B4-BE49-F238E27FC236}">
                <a16:creationId xmlns:a16="http://schemas.microsoft.com/office/drawing/2014/main" id="{424DA290-142F-6050-4CDE-39E145248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67851" y="4613521"/>
            <a:ext cx="3306648" cy="193675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D7097B-F89F-A0C8-C507-241D99B2A62C}"/>
              </a:ext>
            </a:extLst>
          </p:cNvPr>
          <p:cNvSpPr>
            <a:spLocks noGrp="1"/>
          </p:cNvSpPr>
          <p:nvPr/>
        </p:nvSpPr>
        <p:spPr>
          <a:xfrm>
            <a:off x="222250" y="569119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COSTRUZIONE DI UN ALBERO D’ATTACCO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59B43543-783C-30AF-3BC1-78E660F0E445}"/>
              </a:ext>
            </a:extLst>
          </p:cNvPr>
          <p:cNvSpPr txBox="1"/>
          <p:nvPr/>
        </p:nvSpPr>
        <p:spPr>
          <a:xfrm>
            <a:off x="894080" y="2138903"/>
            <a:ext cx="10859832" cy="38882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defRPr sz="2000"/>
            </a:pPr>
            <a:r>
              <a:rPr dirty="0">
                <a:solidFill>
                  <a:schemeClr val="bg1"/>
                </a:solidFill>
              </a:rPr>
              <a:t>Una </a:t>
            </a:r>
            <a:r>
              <a:rPr dirty="0" err="1">
                <a:solidFill>
                  <a:schemeClr val="bg1"/>
                </a:solidFill>
              </a:rPr>
              <a:t>rappresentazione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gerarchica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dei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possibili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attacchi</a:t>
            </a:r>
            <a:r>
              <a:rPr dirty="0">
                <a:solidFill>
                  <a:schemeClr val="bg1"/>
                </a:solidFill>
              </a:rPr>
              <a:t> a un </a:t>
            </a:r>
            <a:r>
              <a:rPr dirty="0" err="1">
                <a:solidFill>
                  <a:schemeClr val="bg1"/>
                </a:solidFill>
              </a:rPr>
              <a:t>sistema</a:t>
            </a:r>
            <a:r>
              <a:rPr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/>
            </a:pPr>
            <a:r>
              <a:rPr b="1" dirty="0" err="1">
                <a:solidFill>
                  <a:schemeClr val="bg1"/>
                </a:solidFill>
              </a:rPr>
              <a:t>Nodo</a:t>
            </a:r>
            <a:r>
              <a:rPr b="1" dirty="0">
                <a:solidFill>
                  <a:schemeClr val="bg1"/>
                </a:solidFill>
              </a:rPr>
              <a:t> </a:t>
            </a:r>
            <a:r>
              <a:rPr b="1" dirty="0" err="1">
                <a:solidFill>
                  <a:schemeClr val="bg1"/>
                </a:solidFill>
              </a:rPr>
              <a:t>radice</a:t>
            </a:r>
            <a:r>
              <a:rPr b="1" dirty="0">
                <a:solidFill>
                  <a:schemeClr val="bg1"/>
                </a:solidFill>
              </a:rPr>
              <a:t>: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rappresenta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l’azione</a:t>
            </a:r>
            <a:r>
              <a:rPr dirty="0">
                <a:solidFill>
                  <a:schemeClr val="bg1"/>
                </a:solidFill>
              </a:rPr>
              <a:t> finale </a:t>
            </a:r>
            <a:r>
              <a:rPr dirty="0" err="1">
                <a:solidFill>
                  <a:schemeClr val="bg1"/>
                </a:solidFill>
              </a:rPr>
              <a:t>dell’attacco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/>
            </a:pPr>
            <a:r>
              <a:rPr b="1" dirty="0">
                <a:solidFill>
                  <a:schemeClr val="bg1"/>
                </a:solidFill>
              </a:rPr>
              <a:t>Nodi </a:t>
            </a:r>
            <a:r>
              <a:rPr b="1" dirty="0" err="1">
                <a:solidFill>
                  <a:schemeClr val="bg1"/>
                </a:solidFill>
              </a:rPr>
              <a:t>intermedi</a:t>
            </a:r>
            <a:r>
              <a:rPr b="1" dirty="0">
                <a:solidFill>
                  <a:schemeClr val="bg1"/>
                </a:solidFill>
              </a:rPr>
              <a:t>: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indicano</a:t>
            </a:r>
            <a:r>
              <a:rPr dirty="0">
                <a:solidFill>
                  <a:schemeClr val="bg1"/>
                </a:solidFill>
              </a:rPr>
              <a:t> le </a:t>
            </a:r>
            <a:r>
              <a:rPr dirty="0" err="1">
                <a:solidFill>
                  <a:schemeClr val="bg1"/>
                </a:solidFill>
              </a:rPr>
              <a:t>azioni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preliminari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necessarie</a:t>
            </a:r>
            <a:r>
              <a:rPr dirty="0">
                <a:solidFill>
                  <a:schemeClr val="bg1"/>
                </a:solidFill>
              </a:rPr>
              <a:t> per </a:t>
            </a:r>
            <a:r>
              <a:rPr dirty="0" err="1">
                <a:solidFill>
                  <a:schemeClr val="bg1"/>
                </a:solidFill>
              </a:rPr>
              <a:t>raggiungere</a:t>
            </a:r>
            <a:r>
              <a:rPr dirty="0">
                <a:solidFill>
                  <a:schemeClr val="bg1"/>
                </a:solidFill>
              </a:rPr>
              <a:t> il </a:t>
            </a:r>
            <a:r>
              <a:rPr dirty="0" err="1">
                <a:solidFill>
                  <a:schemeClr val="bg1"/>
                </a:solidFill>
              </a:rPr>
              <a:t>nodo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superiore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/>
            </a:pPr>
            <a:r>
              <a:rPr b="1" dirty="0">
                <a:solidFill>
                  <a:schemeClr val="bg1"/>
                </a:solidFill>
              </a:rPr>
              <a:t>Nodi </a:t>
            </a:r>
            <a:r>
              <a:rPr b="1" dirty="0" err="1">
                <a:solidFill>
                  <a:schemeClr val="bg1"/>
                </a:solidFill>
              </a:rPr>
              <a:t>foglia</a:t>
            </a:r>
            <a:r>
              <a:rPr b="1" dirty="0">
                <a:solidFill>
                  <a:schemeClr val="bg1"/>
                </a:solidFill>
              </a:rPr>
              <a:t>: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rappresentano</a:t>
            </a:r>
            <a:r>
              <a:rPr dirty="0">
                <a:solidFill>
                  <a:schemeClr val="bg1"/>
                </a:solidFill>
              </a:rPr>
              <a:t> le </a:t>
            </a:r>
            <a:r>
              <a:rPr dirty="0" err="1">
                <a:solidFill>
                  <a:schemeClr val="bg1"/>
                </a:solidFill>
              </a:rPr>
              <a:t>azioni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iniziali</a:t>
            </a:r>
            <a:r>
              <a:rPr dirty="0">
                <a:solidFill>
                  <a:schemeClr val="bg1"/>
                </a:solidFill>
              </a:rPr>
              <a:t> da cui </a:t>
            </a:r>
            <a:r>
              <a:rPr dirty="0" err="1">
                <a:solidFill>
                  <a:schemeClr val="bg1"/>
                </a:solidFill>
              </a:rPr>
              <a:t>può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partire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l’attacco</a:t>
            </a:r>
            <a:endParaRPr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endParaRPr lang="it-IT"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 err="1">
                <a:solidFill>
                  <a:schemeClr val="bg1"/>
                </a:solidFill>
              </a:rPr>
              <a:t>Ogni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nodo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dell’albero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corrisponde</a:t>
            </a:r>
            <a:r>
              <a:rPr dirty="0">
                <a:solidFill>
                  <a:schemeClr val="bg1"/>
                </a:solidFill>
              </a:rPr>
              <a:t> a </a:t>
            </a:r>
            <a:r>
              <a:rPr dirty="0" err="1">
                <a:solidFill>
                  <a:schemeClr val="bg1"/>
                </a:solidFill>
              </a:rPr>
              <a:t>una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specifica</a:t>
            </a:r>
            <a:r>
              <a:rPr dirty="0">
                <a:solidFill>
                  <a:schemeClr val="bg1"/>
                </a:solidFill>
              </a:rPr>
              <a:t> azione </a:t>
            </a:r>
            <a:r>
              <a:rPr dirty="0" err="1">
                <a:solidFill>
                  <a:schemeClr val="bg1"/>
                </a:solidFill>
              </a:rPr>
              <a:t>compiuta</a:t>
            </a:r>
            <a:r>
              <a:rPr dirty="0">
                <a:solidFill>
                  <a:schemeClr val="bg1"/>
                </a:solidFill>
              </a:rPr>
              <a:t> </a:t>
            </a:r>
            <a:endParaRPr lang="it-IT"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 err="1">
                <a:solidFill>
                  <a:schemeClr val="bg1"/>
                </a:solidFill>
              </a:rPr>
              <a:t>dall’attaccante</a:t>
            </a:r>
            <a:r>
              <a:rPr lang="it-IT" dirty="0">
                <a:solidFill>
                  <a:schemeClr val="bg1"/>
                </a:solidFill>
              </a:rPr>
              <a:t>.</a:t>
            </a:r>
            <a:endParaRPr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>
                <a:solidFill>
                  <a:schemeClr val="bg1"/>
                </a:solidFill>
              </a:rPr>
              <a:t>Utile per </a:t>
            </a:r>
            <a:r>
              <a:rPr dirty="0" err="1">
                <a:solidFill>
                  <a:schemeClr val="bg1"/>
                </a:solidFill>
              </a:rPr>
              <a:t>analizzare</a:t>
            </a:r>
            <a:r>
              <a:rPr dirty="0">
                <a:solidFill>
                  <a:schemeClr val="bg1"/>
                </a:solidFill>
              </a:rPr>
              <a:t> e </a:t>
            </a:r>
            <a:r>
              <a:rPr dirty="0" err="1">
                <a:solidFill>
                  <a:schemeClr val="bg1"/>
                </a:solidFill>
              </a:rPr>
              <a:t>prevenire</a:t>
            </a:r>
            <a:r>
              <a:rPr dirty="0">
                <a:solidFill>
                  <a:schemeClr val="bg1"/>
                </a:solidFill>
              </a:rPr>
              <a:t> le </a:t>
            </a:r>
            <a:r>
              <a:rPr dirty="0" err="1">
                <a:solidFill>
                  <a:schemeClr val="bg1"/>
                </a:solidFill>
              </a:rPr>
              <a:t>possibili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strategie</a:t>
            </a:r>
            <a:r>
              <a:rPr dirty="0">
                <a:solidFill>
                  <a:schemeClr val="bg1"/>
                </a:solidFill>
              </a:rPr>
              <a:t> di </a:t>
            </a:r>
            <a:r>
              <a:rPr dirty="0" err="1">
                <a:solidFill>
                  <a:schemeClr val="bg1"/>
                </a:solidFill>
              </a:rPr>
              <a:t>attacco</a:t>
            </a:r>
            <a:r>
              <a:rPr dirty="0">
                <a:solidFill>
                  <a:schemeClr val="bg1"/>
                </a:solidFill>
              </a:rPr>
              <a:t> </a:t>
            </a:r>
            <a:endParaRPr lang="it-IT"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>
                <a:solidFill>
                  <a:schemeClr val="bg1"/>
                </a:solidFill>
              </a:rPr>
              <a:t>in modo </a:t>
            </a:r>
            <a:r>
              <a:rPr dirty="0" err="1">
                <a:solidFill>
                  <a:schemeClr val="bg1"/>
                </a:solidFill>
              </a:rPr>
              <a:t>strutturato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714572-55D2-B52C-ADA7-D26EDA55A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7289A274-2512-7102-8304-B7E52470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Debolezza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0A7B54F-43C6-F18E-F77C-FB36430C5E6A}"/>
              </a:ext>
            </a:extLst>
          </p:cNvPr>
          <p:cNvSpPr txBox="1"/>
          <p:nvPr/>
        </p:nvSpPr>
        <p:spPr>
          <a:xfrm>
            <a:off x="835831" y="3236976"/>
            <a:ext cx="3580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Web server </a:t>
            </a:r>
            <a:r>
              <a:rPr lang="it-IT" b="1" dirty="0" err="1">
                <a:solidFill>
                  <a:schemeClr val="bg1"/>
                </a:solidFill>
              </a:rPr>
              <a:t>thttpd</a:t>
            </a:r>
            <a:r>
              <a:rPr lang="it-IT" dirty="0">
                <a:solidFill>
                  <a:schemeClr val="bg1"/>
                </a:solidFill>
              </a:rPr>
              <a:t> opera con privilegi di esecuzione superiori al necessario, utilizzando l'account "privilegiato" </a:t>
            </a:r>
            <a:r>
              <a:rPr lang="it-IT" b="1" dirty="0">
                <a:solidFill>
                  <a:schemeClr val="bg1"/>
                </a:solidFill>
              </a:rPr>
              <a:t>flag16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8632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1D5F74-0C96-F977-AE57-1741FDA08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8807BEC8-DBD1-BB99-AF5C-DB7BF088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Debolezza 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1650954-DB8E-CA46-D300-7A3C3A5644F6}"/>
              </a:ext>
            </a:extLst>
          </p:cNvPr>
          <p:cNvSpPr txBox="1"/>
          <p:nvPr/>
        </p:nvSpPr>
        <p:spPr>
          <a:xfrm>
            <a:off x="835831" y="3236976"/>
            <a:ext cx="3580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Qualora un'applicazione Web che esegue comandi non neutralizzi adeguatamente i "caratteri speciali", un attaccante può iniettare nuovi caratteri concatenandoli ai precedenti.</a:t>
            </a:r>
          </a:p>
        </p:txBody>
      </p:sp>
    </p:spTree>
    <p:extLst>
      <p:ext uri="{BB962C8B-B14F-4D97-AF65-F5344CB8AC3E}">
        <p14:creationId xmlns:p14="http://schemas.microsoft.com/office/powerpoint/2010/main" val="672184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154C1E-D5C8-C053-741B-17EE359C1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432A73AD-2A0D-816B-9FC1-1C2DA540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</a:t>
            </a:r>
          </a:p>
        </p:txBody>
      </p:sp>
    </p:spTree>
    <p:extLst>
      <p:ext uri="{BB962C8B-B14F-4D97-AF65-F5344CB8AC3E}">
        <p14:creationId xmlns:p14="http://schemas.microsoft.com/office/powerpoint/2010/main" val="3673041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0926DB-55BD-51D9-EB38-A41BA2FBE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9E974134-A166-7F3A-D258-206BB628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D729096-212A-3278-0D33-66D421F14383}"/>
              </a:ext>
            </a:extLst>
          </p:cNvPr>
          <p:cNvSpPr txBox="1"/>
          <p:nvPr/>
        </p:nvSpPr>
        <p:spPr>
          <a:xfrm>
            <a:off x="835831" y="3236976"/>
            <a:ext cx="35807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Possiamo riconfigurare </a:t>
            </a:r>
            <a:r>
              <a:rPr lang="it-IT" dirty="0" err="1">
                <a:solidFill>
                  <a:schemeClr val="bg1">
                    <a:lumMod val="95000"/>
                  </a:schemeClr>
                </a:solidFill>
              </a:rPr>
              <a:t>thttpd</a:t>
            </a:r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 affinché venga eseguito con i privilegi di un utente con minori permessi, ad esempio level16 invece di flag16.Prima di procedere, verifichiamo che il file /home/flag16/</a:t>
            </a:r>
            <a:r>
              <a:rPr lang="it-IT" dirty="0" err="1">
                <a:solidFill>
                  <a:schemeClr val="bg1">
                    <a:lumMod val="95000"/>
                  </a:schemeClr>
                </a:solidFill>
              </a:rPr>
              <a:t>thttpd.conf</a:t>
            </a:r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 sia effettivamente quello utilizzato dal server Web.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35A6F68-6F31-FCE5-B2AC-42FBAF4E7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345" y="4633420"/>
            <a:ext cx="5803900" cy="69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02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3518C6-6EC2-D16A-BFB9-5C29A4299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FF4BA3FD-3BC3-8E2C-8C6F-8276FAA6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B17907D-BEEE-DAC6-1B9B-820E372E19BB}"/>
              </a:ext>
            </a:extLst>
          </p:cNvPr>
          <p:cNvSpPr txBox="1"/>
          <p:nvPr/>
        </p:nvSpPr>
        <p:spPr>
          <a:xfrm>
            <a:off x="835831" y="3236976"/>
            <a:ext cx="4875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Creiamo una nuova configurazione all'interno della home directory dell'utente </a:t>
            </a:r>
            <a:r>
              <a:rPr lang="it-IT" b="1" dirty="0">
                <a:solidFill>
                  <a:schemeClr val="bg1"/>
                </a:solidFill>
              </a:rPr>
              <a:t>level16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Acquisiamo i privilegi di root tramite l'utente </a:t>
            </a:r>
            <a:r>
              <a:rPr lang="it-IT" b="1" dirty="0">
                <a:solidFill>
                  <a:schemeClr val="bg1"/>
                </a:solidFill>
              </a:rPr>
              <a:t>nebula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Copiamo il file </a:t>
            </a:r>
            <a:r>
              <a:rPr lang="it-IT" b="1" dirty="0" err="1">
                <a:solidFill>
                  <a:schemeClr val="bg1"/>
                </a:solidFill>
              </a:rPr>
              <a:t>thttpd.conf</a:t>
            </a:r>
            <a:r>
              <a:rPr lang="it-IT" dirty="0">
                <a:solidFill>
                  <a:schemeClr val="bg1"/>
                </a:solidFill>
              </a:rPr>
              <a:t> nella home directory di </a:t>
            </a:r>
            <a:r>
              <a:rPr lang="it-IT" b="1" dirty="0">
                <a:solidFill>
                  <a:schemeClr val="bg1"/>
                </a:solidFill>
              </a:rPr>
              <a:t>level16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Aggiorniamo i permessi del file per garantirne l'accesso corretto.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CCAE08BF-4FC6-0AC8-FEDC-25FEC257AFFC}"/>
              </a:ext>
            </a:extLst>
          </p:cNvPr>
          <p:cNvCxnSpPr/>
          <p:nvPr/>
        </p:nvCxnSpPr>
        <p:spPr>
          <a:xfrm>
            <a:off x="5471160" y="3992880"/>
            <a:ext cx="1508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E593F29-F37E-51F3-C75B-70F4CEA345BE}"/>
              </a:ext>
            </a:extLst>
          </p:cNvPr>
          <p:cNvCxnSpPr/>
          <p:nvPr/>
        </p:nvCxnSpPr>
        <p:spPr>
          <a:xfrm>
            <a:off x="5501640" y="4541520"/>
            <a:ext cx="1508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3B18C724-E760-6445-DF5B-A09F66CE938D}"/>
              </a:ext>
            </a:extLst>
          </p:cNvPr>
          <p:cNvCxnSpPr/>
          <p:nvPr/>
        </p:nvCxnSpPr>
        <p:spPr>
          <a:xfrm>
            <a:off x="5710989" y="5257800"/>
            <a:ext cx="1508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DB28063-BEB5-C8A6-D9E3-67BFC77E9EA5}"/>
              </a:ext>
            </a:extLst>
          </p:cNvPr>
          <p:cNvSpPr txBox="1"/>
          <p:nvPr/>
        </p:nvSpPr>
        <p:spPr>
          <a:xfrm>
            <a:off x="6979920" y="3721608"/>
            <a:ext cx="343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 err="1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user:nebula</a:t>
            </a:r>
            <a:r>
              <a:rPr lang="it-IT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 &amp; pass=nebula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9A97D19-157E-0F87-AF89-871C68D8E84B}"/>
              </a:ext>
            </a:extLst>
          </p:cNvPr>
          <p:cNvSpPr txBox="1"/>
          <p:nvPr/>
        </p:nvSpPr>
        <p:spPr>
          <a:xfrm>
            <a:off x="7010399" y="4323970"/>
            <a:ext cx="43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cp /home/flag16/</a:t>
            </a:r>
            <a:r>
              <a:rPr lang="en-US" sz="1800" dirty="0" err="1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thttpd.conf</a:t>
            </a:r>
            <a:r>
              <a:rPr lang="en-US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 /home/level16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9B7738F-714D-304B-AE9A-5FF7D4F1C92F}"/>
              </a:ext>
            </a:extLst>
          </p:cNvPr>
          <p:cNvSpPr txBox="1"/>
          <p:nvPr/>
        </p:nvSpPr>
        <p:spPr>
          <a:xfrm>
            <a:off x="7219749" y="5067300"/>
            <a:ext cx="4616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chown</a:t>
            </a:r>
            <a:r>
              <a:rPr lang="en-US" dirty="0">
                <a:solidFill>
                  <a:schemeClr val="bg1"/>
                </a:solidFill>
              </a:rPr>
              <a:t> level16:level16 /home/level16/</a:t>
            </a:r>
            <a:r>
              <a:rPr lang="en-US" dirty="0" err="1">
                <a:solidFill>
                  <a:schemeClr val="bg1"/>
                </a:solidFill>
              </a:rPr>
              <a:t>thttpd.conf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chmod</a:t>
            </a:r>
            <a:r>
              <a:rPr lang="en-US" dirty="0">
                <a:solidFill>
                  <a:schemeClr val="bg1"/>
                </a:solidFill>
              </a:rPr>
              <a:t> 644 /home/level16/</a:t>
            </a:r>
            <a:r>
              <a:rPr lang="en-US" dirty="0" err="1">
                <a:solidFill>
                  <a:schemeClr val="bg1"/>
                </a:solidFill>
              </a:rPr>
              <a:t>thttpd.conf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22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37D564-510A-F1FC-6789-A0DFF0540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80738CD9-C041-ADED-BAD3-D82ECE09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039FF8-B2A6-891A-C327-9C7AD5107AD2}"/>
              </a:ext>
            </a:extLst>
          </p:cNvPr>
          <p:cNvSpPr txBox="1"/>
          <p:nvPr/>
        </p:nvSpPr>
        <p:spPr>
          <a:xfrm>
            <a:off x="835831" y="3236976"/>
            <a:ext cx="48751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Apriamo il file </a:t>
            </a:r>
            <a:r>
              <a:rPr lang="it-IT" b="1" dirty="0">
                <a:solidFill>
                  <a:schemeClr val="bg1"/>
                </a:solidFill>
              </a:rPr>
              <a:t>/home/level16/</a:t>
            </a:r>
            <a:r>
              <a:rPr lang="it-IT" b="1" dirty="0" err="1">
                <a:solidFill>
                  <a:schemeClr val="bg1"/>
                </a:solidFill>
              </a:rPr>
              <a:t>thttpd.conf</a:t>
            </a:r>
            <a:r>
              <a:rPr lang="it-IT" dirty="0">
                <a:solidFill>
                  <a:schemeClr val="bg1"/>
                </a:solidFill>
              </a:rPr>
              <a:t> con un editor di testo:</a:t>
            </a:r>
          </a:p>
          <a:p>
            <a:pPr>
              <a:buNone/>
            </a:pPr>
            <a:endParaRPr lang="it-IT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Impostiamo una porta TCP libera per l'ascolto.</a:t>
            </a:r>
          </a:p>
          <a:p>
            <a:pPr>
              <a:buNone/>
            </a:pPr>
            <a:endParaRPr lang="it-IT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Definiamo la directory radice del server Web.</a:t>
            </a:r>
          </a:p>
          <a:p>
            <a:pPr>
              <a:buNone/>
            </a:pPr>
            <a:endParaRPr lang="it-IT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Configuriamo l'esecuzione del server come utente level16.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E8FC0B32-C8C5-C4D0-24B6-03CC330DDAE5}"/>
              </a:ext>
            </a:extLst>
          </p:cNvPr>
          <p:cNvCxnSpPr>
            <a:cxnSpLocks/>
          </p:cNvCxnSpPr>
          <p:nvPr/>
        </p:nvCxnSpPr>
        <p:spPr>
          <a:xfrm flipV="1">
            <a:off x="5591075" y="825500"/>
            <a:ext cx="830602" cy="26396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7CDDFA8-3A52-3710-3F48-5FDFAE4D744D}"/>
              </a:ext>
            </a:extLst>
          </p:cNvPr>
          <p:cNvCxnSpPr>
            <a:cxnSpLocks/>
          </p:cNvCxnSpPr>
          <p:nvPr/>
        </p:nvCxnSpPr>
        <p:spPr>
          <a:xfrm flipV="1">
            <a:off x="5501639" y="1275587"/>
            <a:ext cx="920038" cy="2935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4227F80-CB01-99EE-4818-FEF2F738B6E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5140492" y="4959794"/>
            <a:ext cx="2836057" cy="5393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73F669BA-134D-E110-D1D6-2D6312ABC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677" y="58055"/>
            <a:ext cx="3237431" cy="3662012"/>
          </a:xfrm>
          <a:prstGeom prst="rect">
            <a:avLst/>
          </a:prstGeom>
        </p:spPr>
      </p:pic>
      <p:pic>
        <p:nvPicPr>
          <p:cNvPr id="23" name="Immagine 22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5BA0350E-9D5F-5AE1-1969-3BAB9E5BE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549" y="3236976"/>
            <a:ext cx="3810339" cy="34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49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989D03-1BBC-52A7-F5E0-C4AAD7AB0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239AD122-C371-A262-4280-E32A0A05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4EADA4-F5BC-2C7D-DC52-9DB1F63906E7}"/>
              </a:ext>
            </a:extLst>
          </p:cNvPr>
          <p:cNvSpPr txBox="1"/>
          <p:nvPr/>
        </p:nvSpPr>
        <p:spPr>
          <a:xfrm>
            <a:off x="721531" y="2713947"/>
            <a:ext cx="48751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Copiamo /home/flag16/</a:t>
            </a:r>
            <a:r>
              <a:rPr lang="it-IT" sz="1800" dirty="0" err="1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index.cgi</a:t>
            </a:r>
            <a:r>
              <a:rPr lang="it-IT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 nella home directory di level16: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 Aggiorniamo i permessi dello script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Eseguiamo manualmente una nuova istanza del server Web </a:t>
            </a:r>
            <a:r>
              <a:rPr lang="it-IT" sz="1800" dirty="0" err="1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thttpd</a:t>
            </a:r>
            <a:r>
              <a:rPr lang="it-IT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: 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B0DD7DEF-0D76-930B-ED4E-CB3DE87EEA71}"/>
              </a:ext>
            </a:extLst>
          </p:cNvPr>
          <p:cNvCxnSpPr/>
          <p:nvPr/>
        </p:nvCxnSpPr>
        <p:spPr>
          <a:xfrm>
            <a:off x="5306060" y="3040380"/>
            <a:ext cx="1508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A96EEBF2-44DD-6967-6E8B-00A2AE4807F6}"/>
              </a:ext>
            </a:extLst>
          </p:cNvPr>
          <p:cNvCxnSpPr/>
          <p:nvPr/>
        </p:nvCxnSpPr>
        <p:spPr>
          <a:xfrm>
            <a:off x="5245345" y="4508636"/>
            <a:ext cx="1508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F9083F34-372C-AECA-35A2-71A53C12FE0B}"/>
              </a:ext>
            </a:extLst>
          </p:cNvPr>
          <p:cNvCxnSpPr/>
          <p:nvPr/>
        </p:nvCxnSpPr>
        <p:spPr>
          <a:xfrm>
            <a:off x="5513114" y="6159500"/>
            <a:ext cx="1508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0A1245A-090E-4383-2C74-22BF80FEFB17}"/>
              </a:ext>
            </a:extLst>
          </p:cNvPr>
          <p:cNvSpPr txBox="1"/>
          <p:nvPr/>
        </p:nvSpPr>
        <p:spPr>
          <a:xfrm>
            <a:off x="6814820" y="2790419"/>
            <a:ext cx="3435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cp /home/flag16/</a:t>
            </a:r>
            <a:r>
              <a:rPr lang="en-US" sz="1800" dirty="0" err="1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index.cgi</a:t>
            </a:r>
            <a:r>
              <a:rPr lang="en-US" sz="1800" dirty="0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/home/level16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C9319E6-B11E-3836-7683-C5D38936D6E6}"/>
              </a:ext>
            </a:extLst>
          </p:cNvPr>
          <p:cNvSpPr txBox="1"/>
          <p:nvPr/>
        </p:nvSpPr>
        <p:spPr>
          <a:xfrm>
            <a:off x="6754105" y="4185470"/>
            <a:ext cx="434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chown</a:t>
            </a:r>
            <a:r>
              <a:rPr lang="en-US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level16:level16 /home/level16/</a:t>
            </a:r>
            <a:r>
              <a:rPr lang="en-US" sz="1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index.cgi</a:t>
            </a:r>
            <a:r>
              <a:rPr lang="en-US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US" sz="1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chmod</a:t>
            </a:r>
            <a:r>
              <a:rPr lang="en-US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0755 /home/level16/</a:t>
            </a:r>
            <a:r>
              <a:rPr lang="en-US" sz="1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index.cgi</a:t>
            </a:r>
            <a:r>
              <a:rPr lang="en-US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4DB26B1-9F18-95C0-0E65-7E8C395772CE}"/>
              </a:ext>
            </a:extLst>
          </p:cNvPr>
          <p:cNvSpPr txBox="1"/>
          <p:nvPr/>
        </p:nvSpPr>
        <p:spPr>
          <a:xfrm>
            <a:off x="6618663" y="5974834"/>
            <a:ext cx="461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 err="1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thttpd</a:t>
            </a:r>
            <a:r>
              <a:rPr lang="it-IT" sz="1800" dirty="0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–C /home/level16/</a:t>
            </a:r>
            <a:r>
              <a:rPr lang="it-IT" sz="1800" dirty="0" err="1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thttpd.conf</a:t>
            </a:r>
            <a:endParaRPr lang="it-IT" sz="1800" dirty="0">
              <a:solidFill>
                <a:schemeClr val="bg1"/>
              </a:solidFill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0534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3ACFCA-0E2F-A330-B09F-275698C74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391F4638-05A7-DD17-171C-91AB6923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1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F4ED494-7474-0B67-0991-1AC12E294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31" y="3632200"/>
            <a:ext cx="5919729" cy="107298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AD9FF4-D54B-1492-FC27-AEF06FB4B2BB}"/>
              </a:ext>
            </a:extLst>
          </p:cNvPr>
          <p:cNvSpPr txBox="1"/>
          <p:nvPr/>
        </p:nvSpPr>
        <p:spPr>
          <a:xfrm>
            <a:off x="353231" y="3022600"/>
            <a:ext cx="453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Ripetiamo l’attacco sul server Web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0F19339-A2B5-BB3C-2D20-ED0A5FDAD252}"/>
              </a:ext>
            </a:extLst>
          </p:cNvPr>
          <p:cNvSpPr txBox="1"/>
          <p:nvPr/>
        </p:nvSpPr>
        <p:spPr>
          <a:xfrm>
            <a:off x="7023100" y="26543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Non abbiamo più i privilegi di flag16</a:t>
            </a:r>
          </a:p>
        </p:txBody>
      </p:sp>
      <p:pic>
        <p:nvPicPr>
          <p:cNvPr id="14" name="Immagine 13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5C10372D-50A5-494D-DEE4-B4675ED72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08" y="3300631"/>
            <a:ext cx="5400732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43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9C1B9E-AC3A-F08D-2427-46CB6D397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AD6D494E-02B4-F25D-4E64-DE35B22F4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6E9725C-BF48-4DF2-CDF9-E2584392FCC0}"/>
              </a:ext>
            </a:extLst>
          </p:cNvPr>
          <p:cNvSpPr txBox="1"/>
          <p:nvPr/>
        </p:nvSpPr>
        <p:spPr>
          <a:xfrm>
            <a:off x="835831" y="3236976"/>
            <a:ext cx="3580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Possiamo implementare nello script </a:t>
            </a:r>
            <a:r>
              <a:rPr lang="it-IT" dirty="0" err="1">
                <a:solidFill>
                  <a:schemeClr val="bg1"/>
                </a:solidFill>
              </a:rPr>
              <a:t>Perl</a:t>
            </a:r>
            <a:r>
              <a:rPr lang="it-IT" dirty="0">
                <a:solidFill>
                  <a:schemeClr val="bg1"/>
                </a:solidFill>
              </a:rPr>
              <a:t> un filtro dell'input basato su una </a:t>
            </a:r>
            <a:r>
              <a:rPr lang="it-IT" dirty="0" err="1">
                <a:solidFill>
                  <a:schemeClr val="bg1"/>
                </a:solidFill>
              </a:rPr>
              <a:t>blacklist</a:t>
            </a:r>
            <a:r>
              <a:rPr lang="it-IT" dirty="0">
                <a:solidFill>
                  <a:schemeClr val="bg1"/>
                </a:solidFill>
              </a:rPr>
              <a:t>: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se l'input non rispetta il formato previsto per un nome utente valido, viene scartato.</a:t>
            </a:r>
          </a:p>
        </p:txBody>
      </p:sp>
    </p:spTree>
    <p:extLst>
      <p:ext uri="{BB962C8B-B14F-4D97-AF65-F5344CB8AC3E}">
        <p14:creationId xmlns:p14="http://schemas.microsoft.com/office/powerpoint/2010/main" val="3280680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046C14-ED9A-F498-3755-35DD49411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9A0DDFD1-EEF4-D361-54D9-8214AA29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ABB282A-BA5B-A7C2-8563-EE10C01AD6AE}"/>
              </a:ext>
            </a:extLst>
          </p:cNvPr>
          <p:cNvSpPr txBox="1"/>
          <p:nvPr/>
        </p:nvSpPr>
        <p:spPr>
          <a:xfrm>
            <a:off x="835831" y="3236976"/>
            <a:ext cx="7685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Funzionamento aggiornato di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Memorizza il parametro Username in $username.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Confronta $username con un'espressione regolare predefinita.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Se il match è positivo → prosegue.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Se il match fallisce → interrompe l'esecuzione.</a:t>
            </a:r>
          </a:p>
        </p:txBody>
      </p:sp>
    </p:spTree>
    <p:extLst>
      <p:ext uri="{BB962C8B-B14F-4D97-AF65-F5344CB8AC3E}">
        <p14:creationId xmlns:p14="http://schemas.microsoft.com/office/powerpoint/2010/main" val="242127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C4D0715-4B17-AD43-3E29-3ACE146711A6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E355B57-EBC2-17EE-0B1E-E43983D9939F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8AF973F-4BA4-AA66-3870-C56FA1C0291D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2ED3751-65C3-0BD2-5AD0-74ADC62BB3FC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AECAA39-144B-4621-FF25-CB1AC7B3C40D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8DE18BF-AFB8-E49A-615E-D9AFCFA79AB7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218C4BF-EFAA-F8CB-05E0-BF8FF9E5747D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BA5F9387-A80F-77AC-C166-F1D9DE1E47E6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92E4660-871F-D409-F4E7-366539F2EE60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6717DDD-5BDA-D5B3-F75D-D1C630422C67}"/>
              </a:ext>
            </a:extLst>
          </p:cNvPr>
          <p:cNvSpPr txBox="1"/>
          <p:nvPr/>
        </p:nvSpPr>
        <p:spPr>
          <a:xfrm>
            <a:off x="4400550" y="493665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Ottenimento della password dell’utente </a:t>
            </a:r>
            <a:r>
              <a:rPr lang="it-IT" sz="1600" b="1" dirty="0">
                <a:solidFill>
                  <a:schemeClr val="bg1"/>
                </a:solidFill>
              </a:rPr>
              <a:t>Flag16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956C4D51-0F1E-228E-5F18-1348BF386465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0DC45B5-9CD5-C1A5-9B43-1A51E01756F8}"/>
              </a:ext>
            </a:extLst>
          </p:cNvPr>
          <p:cNvSpPr/>
          <p:nvPr/>
        </p:nvSpPr>
        <p:spPr>
          <a:xfrm>
            <a:off x="60198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E5B43E1-ED4F-A876-448E-603B7C338BF9}"/>
              </a:ext>
            </a:extLst>
          </p:cNvPr>
          <p:cNvSpPr txBox="1"/>
          <p:nvPr/>
        </p:nvSpPr>
        <p:spPr>
          <a:xfrm>
            <a:off x="6115050" y="619973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Crack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F8AA49F-097E-B90E-A891-3CD6AF33BEA6}"/>
              </a:ext>
            </a:extLst>
          </p:cNvPr>
          <p:cNvSpPr txBox="1"/>
          <p:nvPr/>
        </p:nvSpPr>
        <p:spPr>
          <a:xfrm>
            <a:off x="2476500" y="6156150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Richiesta legittima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CE725528-9102-46A9-D35C-B01BF4CF5E22}"/>
              </a:ext>
            </a:extLst>
          </p:cNvPr>
          <p:cNvSpPr/>
          <p:nvPr/>
        </p:nvSpPr>
        <p:spPr>
          <a:xfrm>
            <a:off x="190500" y="2338306"/>
            <a:ext cx="3721893" cy="143335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9117AC8-1CDD-AC7C-9A14-723A7844E480}"/>
              </a:ext>
            </a:extLst>
          </p:cNvPr>
          <p:cNvSpPr txBox="1"/>
          <p:nvPr/>
        </p:nvSpPr>
        <p:spPr>
          <a:xfrm>
            <a:off x="1395411" y="2751522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6101C2C-FAC9-A39C-DF1D-DF424A59C03B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1B808203-07BF-48CF-6B85-9671520F3198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51447" y="1800240"/>
            <a:ext cx="3127773" cy="538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02CDD8B9-E13A-5208-7647-64B947BE6735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AA100499-9E5C-1161-55EA-C385B4D1176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0F96A264-BD12-9FF0-0ABA-AAB3E791FCD6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3E4795C2-15C6-8030-4E86-00BEB6D33795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flipV="1">
            <a:off x="5843588" y="4267870"/>
            <a:ext cx="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DCC6A8C2-3300-9B02-CC1F-31917D22E28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0C149EBB-F707-55B0-A048-8AD8D9FC147B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1733550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6DA0097C-2D6B-CDAB-0E23-1CC7C54F6267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17F133F9-4ED7-5E95-5871-0CE158061AB6}"/>
              </a:ext>
            </a:extLst>
          </p:cNvPr>
          <p:cNvSpPr txBox="1"/>
          <p:nvPr/>
        </p:nvSpPr>
        <p:spPr>
          <a:xfrm>
            <a:off x="942973" y="233830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6719647A-E205-5E65-6FAF-45BF5A068F44}"/>
              </a:ext>
            </a:extLst>
          </p:cNvPr>
          <p:cNvSpPr/>
          <p:nvPr/>
        </p:nvSpPr>
        <p:spPr>
          <a:xfrm>
            <a:off x="819150" y="219144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74F3E6F7-A74D-C900-FCE8-D7D6B165FF6B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2A76A88-5FE3-067D-9A68-C1C04E831BA0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7CB66011-E267-4F17-5E1E-43A1531636EB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7B6A3F34-97A1-BE0B-D01B-32C129CC4157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950D0C-FAE7-466F-FA72-2103E6AC9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0D57BE83-D1C7-9C34-A0BC-A6314A56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2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EF0D718-0619-BEC2-1AB0-64005E8B2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512" y="3873500"/>
            <a:ext cx="2560488" cy="48009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E1F682-DD21-8F82-3BE7-F932682518AD}"/>
              </a:ext>
            </a:extLst>
          </p:cNvPr>
          <p:cNvSpPr txBox="1"/>
          <p:nvPr/>
        </p:nvSpPr>
        <p:spPr>
          <a:xfrm>
            <a:off x="723900" y="4696492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Inizio Riga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F249F9D-B57C-B6FA-A759-EDD1B2914332}"/>
              </a:ext>
            </a:extLst>
          </p:cNvPr>
          <p:cNvSpPr txBox="1"/>
          <p:nvPr/>
        </p:nvSpPr>
        <p:spPr>
          <a:xfrm>
            <a:off x="2449662" y="54051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Caratteri ammessi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53890B7-5E1E-2EA3-71B0-39B27CF55BC1}"/>
              </a:ext>
            </a:extLst>
          </p:cNvPr>
          <p:cNvSpPr txBox="1"/>
          <p:nvPr/>
        </p:nvSpPr>
        <p:spPr>
          <a:xfrm>
            <a:off x="4940300" y="54051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#caratteri min/max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74DBEB9-D21A-4451-E4FD-6B3EF7C28322}"/>
              </a:ext>
            </a:extLst>
          </p:cNvPr>
          <p:cNvSpPr txBox="1"/>
          <p:nvPr/>
        </p:nvSpPr>
        <p:spPr>
          <a:xfrm>
            <a:off x="7505700" y="4798092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Fine riga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EA8A8045-0E27-B0CF-198D-160E3DD5DD20}"/>
              </a:ext>
            </a:extLst>
          </p:cNvPr>
          <p:cNvCxnSpPr/>
          <p:nvPr/>
        </p:nvCxnSpPr>
        <p:spPr>
          <a:xfrm flipV="1">
            <a:off x="1866900" y="4226592"/>
            <a:ext cx="1562100" cy="46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9F79FB5-8B23-15F4-33FF-C392920445C5}"/>
              </a:ext>
            </a:extLst>
          </p:cNvPr>
          <p:cNvCxnSpPr>
            <a:stCxn id="5" idx="0"/>
          </p:cNvCxnSpPr>
          <p:nvPr/>
        </p:nvCxnSpPr>
        <p:spPr>
          <a:xfrm flipV="1">
            <a:off x="3535512" y="4353592"/>
            <a:ext cx="668188" cy="105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C6F90C9-9A3F-2918-ADE1-2A3E26159F25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5537200" y="4353592"/>
            <a:ext cx="488950" cy="105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A485A76F-60EB-FDEB-1618-EA173FE4D53A}"/>
              </a:ext>
            </a:extLst>
          </p:cNvPr>
          <p:cNvCxnSpPr/>
          <p:nvPr/>
        </p:nvCxnSpPr>
        <p:spPr>
          <a:xfrm flipH="1" flipV="1">
            <a:off x="6096000" y="4353592"/>
            <a:ext cx="1778000" cy="44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F8061FB-C6A4-DC22-D5E5-E90DF48234BA}"/>
              </a:ext>
            </a:extLst>
          </p:cNvPr>
          <p:cNvSpPr txBox="1"/>
          <p:nvPr/>
        </p:nvSpPr>
        <p:spPr>
          <a:xfrm>
            <a:off x="2449662" y="2890634"/>
            <a:ext cx="519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L'espressione regolare che abbiamo creato per il controllo degli username è la seguente:</a:t>
            </a:r>
          </a:p>
        </p:txBody>
      </p:sp>
    </p:spTree>
    <p:extLst>
      <p:ext uri="{BB962C8B-B14F-4D97-AF65-F5344CB8AC3E}">
        <p14:creationId xmlns:p14="http://schemas.microsoft.com/office/powerpoint/2010/main" val="331829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5AF95-7E73-EB55-C49B-E53CF37BC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2649059C-E5F4-6ACC-AC09-92B91043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it-IT"/>
            </a:defPPr>
          </a:lstStyle>
          <a:p>
            <a:r>
              <a:rPr lang="it-IT" kern="1200" cap="all" spc="0" baseline="0">
                <a:latin typeface="+mj-lt"/>
                <a:ea typeface="+mj-ea"/>
                <a:cs typeface="Biome" panose="020B0503030204020804" pitchFamily="34" charset="0"/>
              </a:rPr>
              <a:t>Mitigazione 2</a:t>
            </a:r>
          </a:p>
        </p:txBody>
      </p:sp>
      <p:pic>
        <p:nvPicPr>
          <p:cNvPr id="3" name="Google Shape;840;p67">
            <a:extLst>
              <a:ext uri="{FF2B5EF4-FFF2-40B4-BE49-F238E27FC236}">
                <a16:creationId xmlns:a16="http://schemas.microsoft.com/office/drawing/2014/main" id="{37B4A4BE-C040-C747-B27F-4A5860C58B5E}"/>
              </a:ext>
            </a:extLst>
          </p:cNvPr>
          <p:cNvPicPr preferRelativeResize="0"/>
          <p:nvPr/>
        </p:nvPicPr>
        <p:blipFill rotWithShape="1">
          <a:blip r:embed="rId3"/>
          <a:srcRect t="7355"/>
          <a:stretch/>
        </p:blipFill>
        <p:spPr>
          <a:xfrm>
            <a:off x="1725811" y="2465535"/>
            <a:ext cx="5480520" cy="3427265"/>
          </a:xfrm>
          <a:prstGeom prst="rect">
            <a:avLst/>
          </a:prstGeom>
          <a:noFill/>
          <a:ln>
            <a:noFill/>
          </a:ln>
          <a:effectLst>
            <a:outerShdw blurRad="457200" dist="238125" dir="5400000" algn="bl" rotWithShape="0">
              <a:srgbClr val="000000">
                <a:alpha val="49000"/>
              </a:srgbClr>
            </a:outerShdw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549ABA7-7617-5FF9-CEF0-7D5BDDD0CEDB}"/>
              </a:ext>
            </a:extLst>
          </p:cNvPr>
          <p:cNvSpPr txBox="1"/>
          <p:nvPr/>
        </p:nvSpPr>
        <p:spPr>
          <a:xfrm>
            <a:off x="8392160" y="2465388"/>
            <a:ext cx="2856865" cy="3427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</a:rPr>
              <a:t>Script </a:t>
            </a:r>
            <a:r>
              <a:rPr lang="it-IT" dirty="0" err="1">
                <a:solidFill>
                  <a:schemeClr val="bg1"/>
                </a:solidFill>
              </a:rPr>
              <a:t>Perl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modificato</a:t>
            </a:r>
          </a:p>
          <a:p>
            <a:pPr lv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endParaRPr lang="it-IT" dirty="0">
              <a:solidFill>
                <a:schemeClr val="bg1"/>
              </a:solidFill>
            </a:endParaRPr>
          </a:p>
          <a:p>
            <a:pPr lv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endParaRPr lang="it-IT" dirty="0">
              <a:solidFill>
                <a:schemeClr val="bg1"/>
              </a:solidFill>
            </a:endParaRPr>
          </a:p>
          <a:p>
            <a:pPr lv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4F3827BE-CFFC-13C0-4669-C07A39DC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FE024F78-56A6-7740-B68D-8D4D026EDF3F}" type="slidenum">
              <a:rPr lang="it-IT" smtClean="0"/>
              <a:pPr rtl="0">
                <a:spcAft>
                  <a:spcPts val="600"/>
                </a:spcAft>
              </a:pPr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17301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D44E99-B9C4-8FF4-FEF3-10C5DC95C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A42A77F2-BBEC-D503-F85B-1DBD26D9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14D9589-498C-5ECD-37BE-718B34844245}"/>
              </a:ext>
            </a:extLst>
          </p:cNvPr>
          <p:cNvSpPr txBox="1"/>
          <p:nvPr/>
        </p:nvSpPr>
        <p:spPr>
          <a:xfrm>
            <a:off x="835831" y="3236976"/>
            <a:ext cx="7685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Dopo abbiamo ripetuto l'attacco contro il server Web appena avviato.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Questa volta, però, grazie al filtro sull'input, l'attacco non ha avuto effetto e nessun comando è stato eseguito.</a:t>
            </a:r>
          </a:p>
        </p:txBody>
      </p:sp>
    </p:spTree>
    <p:extLst>
      <p:ext uri="{BB962C8B-B14F-4D97-AF65-F5344CB8AC3E}">
        <p14:creationId xmlns:p14="http://schemas.microsoft.com/office/powerpoint/2010/main" val="70778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5BF656-DA66-B24C-1F04-76293D199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3F7466A4-C885-6726-BC68-E30A2DC0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0" y="173735"/>
            <a:ext cx="7279469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GRAZIE dell’attenzione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B13BA3AE-F013-2875-B755-FD6FE3AC47F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Pasquale Casillo La Montagna</a:t>
            </a:r>
          </a:p>
          <a:p>
            <a:pPr rtl="0"/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Giorgio Siniscalchi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904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b="1" spc="300" dirty="0"/>
              <a:t>Ottenimento Della Password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CA0AD90-7117-3F79-20AE-54EF5E1D0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2734334"/>
            <a:ext cx="1015365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/>
              <a:t>❌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Richiesta della password dell’account </a:t>
            </a:r>
            <a:r>
              <a:rPr kumimoji="0" lang="it-IT" altLang="it-IT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 password potrebbe essere richiesta al legittimo proprietario anche se quest’ultimo non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è disposto a fornirla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Se fosse disposto a farlo, la sfida perderebbe di significato.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E924D72-3E38-CBB5-949B-E025DE346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472"/>
            <a:ext cx="184731" cy="36933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>
              <a:solidFill>
                <a:schemeClr val="bg1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BC8E295-ACEA-FF83-74BF-FA02D813C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4480266"/>
            <a:ext cx="1015365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/>
              <a:t>❌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Forzatura della password dell’account </a:t>
            </a:r>
            <a:r>
              <a:rPr kumimoji="0" lang="it-IT" altLang="it-IT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Non è possibile violare la password dell’account </a:t>
            </a:r>
            <a:r>
              <a:rPr kumimoji="0" lang="it-IT" altLang="it-IT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flag16</a:t>
            </a:r>
            <a:r>
              <a:rPr lang="it-IT" altLang="it-IT" b="1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Sebbene tecnicamente possibile, qualora la password sia sufficientemente robusta, riuscire a comprometterla risulta estremamente complesso.</a:t>
            </a:r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81557-4685-8DEB-3618-538D4740B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9770BDC-A2BA-64D5-89A6-F0764108E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5E10E7B-EAB4-EC5E-512A-607F2822E1AC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C2D0B0B-7280-1EAD-921F-16D18656255E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D3A79AB-8431-2AED-2201-917F37CDA1FC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138A59D-23B7-0218-5F00-5146A3E01D6E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DAE7DA9-437E-F392-1834-57D6F57B299C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9F3793A-F6FC-3B87-7E2F-D000ED7F19A7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CEDB99F-D715-7778-08B8-EA3A758D31A3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2EC2828-A57D-4A95-484D-27B97F99CE11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B5FDE6F-6041-96A8-0E9E-8A8A3FBD0C4E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DFFE6FF-2BE6-B1DA-D3C1-3EA2552B3846}"/>
              </a:ext>
            </a:extLst>
          </p:cNvPr>
          <p:cNvSpPr txBox="1"/>
          <p:nvPr/>
        </p:nvSpPr>
        <p:spPr>
          <a:xfrm>
            <a:off x="4400550" y="493665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Ottenimento della password dell’utente </a:t>
            </a:r>
            <a:r>
              <a:rPr lang="it-IT" sz="1600" b="1" dirty="0">
                <a:solidFill>
                  <a:schemeClr val="bg1"/>
                </a:solidFill>
              </a:rPr>
              <a:t>Flag16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80E4AFAF-E2F9-46CF-A027-5B0D250652A9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E2235FEE-AB33-F8B1-47C5-2A22A0117C0E}"/>
              </a:ext>
            </a:extLst>
          </p:cNvPr>
          <p:cNvSpPr/>
          <p:nvPr/>
        </p:nvSpPr>
        <p:spPr>
          <a:xfrm>
            <a:off x="60198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82DD17B-F903-CAAD-6879-2F264CFA247E}"/>
              </a:ext>
            </a:extLst>
          </p:cNvPr>
          <p:cNvSpPr txBox="1"/>
          <p:nvPr/>
        </p:nvSpPr>
        <p:spPr>
          <a:xfrm>
            <a:off x="6115050" y="619973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Crack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073F36D-A861-A9A8-B082-BA01BCE2B64F}"/>
              </a:ext>
            </a:extLst>
          </p:cNvPr>
          <p:cNvSpPr txBox="1"/>
          <p:nvPr/>
        </p:nvSpPr>
        <p:spPr>
          <a:xfrm>
            <a:off x="2476500" y="6156150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Richiesta legittima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7443315E-88D2-79CF-2C81-53B774CCECFC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911F0CE-6C0C-D721-9492-355897B522B2}"/>
              </a:ext>
            </a:extLst>
          </p:cNvPr>
          <p:cNvSpPr txBox="1"/>
          <p:nvPr/>
        </p:nvSpPr>
        <p:spPr>
          <a:xfrm>
            <a:off x="1395411" y="2751522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C185880-6763-7AD8-B7CD-2C92721CAE0B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72FBC30-268A-541E-5DA3-6B2418B77ADB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5BB29E6C-40EB-A05A-C325-8F468B8B3609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E8471578-6FE0-849C-B561-746C7A89A9E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D561E980-2ED9-8DF2-00A9-9601E07AAC2F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03F0BE54-C501-D636-EF71-503F0226DCC0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flipV="1">
            <a:off x="5843588" y="4267870"/>
            <a:ext cx="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2ED5C7C1-79CF-3436-2800-7B07E17DD0C1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56FE208F-44EC-9286-15A1-293EFCA0D605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1733550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7A0F98B2-C3AE-F27B-D9EF-32259544FB7B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1A79A1E-B646-0807-35B7-A971263756DA}"/>
              </a:ext>
            </a:extLst>
          </p:cNvPr>
          <p:cNvSpPr txBox="1"/>
          <p:nvPr/>
        </p:nvSpPr>
        <p:spPr>
          <a:xfrm>
            <a:off x="947738" y="2273724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65001860-C88B-8B8D-E3D7-B33675B8D810}"/>
              </a:ext>
            </a:extLst>
          </p:cNvPr>
          <p:cNvSpPr/>
          <p:nvPr/>
        </p:nvSpPr>
        <p:spPr>
          <a:xfrm>
            <a:off x="819150" y="219144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B7BFC0A7-EAA4-15D3-45C7-A2F6DA83BA72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1DADFBAE-EA7E-B214-B5A3-8CF18A77538B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BB201BF8-A5BE-9B42-B33F-366D84C82B0D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1DE95094-278A-EC52-CE63-769E5E451E15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14B8A61-57B0-CE59-EE00-9ACF2FEB2736}"/>
              </a:ext>
            </a:extLst>
          </p:cNvPr>
          <p:cNvSpPr/>
          <p:nvPr/>
        </p:nvSpPr>
        <p:spPr>
          <a:xfrm>
            <a:off x="2450905" y="5552882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82028DC-B491-AF06-C986-C3CEB40F8247}"/>
              </a:ext>
            </a:extLst>
          </p:cNvPr>
          <p:cNvSpPr/>
          <p:nvPr/>
        </p:nvSpPr>
        <p:spPr>
          <a:xfrm>
            <a:off x="8548093" y="5552882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D0F10BF-9BB1-B59F-F0B7-D4AEA6B7A2C1}"/>
              </a:ext>
            </a:extLst>
          </p:cNvPr>
          <p:cNvSpPr txBox="1"/>
          <p:nvPr/>
        </p:nvSpPr>
        <p:spPr>
          <a:xfrm>
            <a:off x="2552698" y="565577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E061B7D-6E84-1498-4864-4F1615DF1AE5}"/>
              </a:ext>
            </a:extLst>
          </p:cNvPr>
          <p:cNvSpPr txBox="1"/>
          <p:nvPr/>
        </p:nvSpPr>
        <p:spPr>
          <a:xfrm>
            <a:off x="8682038" y="5683873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24279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>
            <a:extLst>
              <a:ext uri="{FF2B5EF4-FFF2-40B4-BE49-F238E27FC236}">
                <a16:creationId xmlns:a16="http://schemas.microsoft.com/office/drawing/2014/main" id="{AE20D597-1EAC-8A91-E9AD-F4F4C32F73E4}"/>
              </a:ext>
            </a:extLst>
          </p:cNvPr>
          <p:cNvSpPr>
            <a:spLocks noGrp="1"/>
          </p:cNvSpPr>
          <p:nvPr/>
        </p:nvSpPr>
        <p:spPr>
          <a:xfrm>
            <a:off x="1231484" y="412920"/>
            <a:ext cx="10500480" cy="1326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lnSpc>
                <a:spcPct val="90000"/>
              </a:lnSpc>
              <a:buNone/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</a:rPr>
              <a:t>Analisi delle directory accessibili</a:t>
            </a:r>
            <a:endParaRPr lang="it-IT" sz="3200" b="1" strike="noStrike" spc="300" dirty="0">
              <a:solidFill>
                <a:srgbClr val="000000"/>
              </a:solidFill>
            </a:endParaRPr>
          </a:p>
        </p:txBody>
      </p:sp>
      <p:sp>
        <p:nvSpPr>
          <p:cNvPr id="23" name="PlaceHolder 2">
            <a:extLst>
              <a:ext uri="{FF2B5EF4-FFF2-40B4-BE49-F238E27FC236}">
                <a16:creationId xmlns:a16="http://schemas.microsoft.com/office/drawing/2014/main" id="{3FE49AA7-6D32-A178-5EC8-4632ED7AC7A3}"/>
              </a:ext>
            </a:extLst>
          </p:cNvPr>
          <p:cNvSpPr>
            <a:spLocks noGrp="1"/>
          </p:cNvSpPr>
          <p:nvPr/>
        </p:nvSpPr>
        <p:spPr>
          <a:xfrm>
            <a:off x="8935140" y="61444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1C8FE4F-48D9-47C0-A5CB-6CB02C81AE5A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7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" name="CasellaDiTesto 577">
            <a:extLst>
              <a:ext uri="{FF2B5EF4-FFF2-40B4-BE49-F238E27FC236}">
                <a16:creationId xmlns:a16="http://schemas.microsoft.com/office/drawing/2014/main" id="{C69AA601-8D21-06CD-FA1E-130223E6C95B}"/>
              </a:ext>
            </a:extLst>
          </p:cNvPr>
          <p:cNvSpPr txBox="1"/>
          <p:nvPr/>
        </p:nvSpPr>
        <p:spPr>
          <a:xfrm>
            <a:off x="514020" y="2121164"/>
            <a:ext cx="449712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Tra le directory esistenti l’utente level16 </a:t>
            </a: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può accedere solamente a : 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/home/level16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/home/flag16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C45707B2-30C2-26E3-7E5D-694CD5A7A6B0}"/>
              </a:ext>
            </a:extLst>
          </p:cNvPr>
          <p:cNvPicPr/>
          <p:nvPr/>
        </p:nvPicPr>
        <p:blipFill>
          <a:blip r:embed="rId3"/>
          <a:srcRect t="1266"/>
          <a:stretch/>
        </p:blipFill>
        <p:spPr>
          <a:xfrm>
            <a:off x="5194020" y="2311878"/>
            <a:ext cx="5329800" cy="1421767"/>
          </a:xfrm>
          <a:prstGeom prst="rect">
            <a:avLst/>
          </a:prstGeom>
          <a:ln w="0">
            <a:noFill/>
          </a:ln>
        </p:spPr>
      </p:pic>
      <p:sp>
        <p:nvSpPr>
          <p:cNvPr id="26" name="CasellaDiTesto 579">
            <a:extLst>
              <a:ext uri="{FF2B5EF4-FFF2-40B4-BE49-F238E27FC236}">
                <a16:creationId xmlns:a16="http://schemas.microsoft.com/office/drawing/2014/main" id="{7AB57A65-E60E-A4DA-0D8D-F316C53624D0}"/>
              </a:ext>
            </a:extLst>
          </p:cNvPr>
          <p:cNvSpPr txBox="1"/>
          <p:nvPr/>
        </p:nvSpPr>
        <p:spPr>
          <a:xfrm>
            <a:off x="514020" y="4058280"/>
            <a:ext cx="449712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Elenchiamo tutti i file e le directory, mostrando dettagli completi per ciascuno, come: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permessi di accesso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numero di link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proprietario e gruppo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dimensione 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F54B5F59-DB7D-FFF4-0448-90A2B1DA0286}"/>
              </a:ext>
            </a:extLst>
          </p:cNvPr>
          <p:cNvPicPr/>
          <p:nvPr/>
        </p:nvPicPr>
        <p:blipFill>
          <a:blip r:embed="rId4"/>
          <a:srcRect l="446"/>
          <a:stretch/>
        </p:blipFill>
        <p:spPr>
          <a:xfrm>
            <a:off x="5216526" y="3878280"/>
            <a:ext cx="5017494" cy="24739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48FF9-77A7-0ACC-7BD0-EAB967394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>
            <a:extLst>
              <a:ext uri="{FF2B5EF4-FFF2-40B4-BE49-F238E27FC236}">
                <a16:creationId xmlns:a16="http://schemas.microsoft.com/office/drawing/2014/main" id="{49AF40C3-E152-9C71-C83D-ADF7DE2012FC}"/>
              </a:ext>
            </a:extLst>
          </p:cNvPr>
          <p:cNvSpPr>
            <a:spLocks noGrp="1"/>
          </p:cNvSpPr>
          <p:nvPr/>
        </p:nvSpPr>
        <p:spPr>
          <a:xfrm>
            <a:off x="625620" y="314280"/>
            <a:ext cx="10500480" cy="1326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lnSpc>
                <a:spcPct val="90000"/>
              </a:lnSpc>
              <a:buNone/>
            </a:pPr>
            <a:r>
              <a:rPr lang="it-IT" sz="3200" b="0" strike="noStrike" cap="all" spc="-1" dirty="0">
                <a:solidFill>
                  <a:schemeClr val="accent3">
                    <a:lumMod val="75000"/>
                  </a:schemeClr>
                </a:solidFill>
                <a:latin typeface="Biome"/>
              </a:rPr>
              <a:t>Analisi delle directory accessibili</a:t>
            </a:r>
            <a:endParaRPr lang="it-IT" sz="3200" b="0" strike="noStrike" spc="-1" dirty="0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9" name="PlaceHolder 2">
            <a:extLst>
              <a:ext uri="{FF2B5EF4-FFF2-40B4-BE49-F238E27FC236}">
                <a16:creationId xmlns:a16="http://schemas.microsoft.com/office/drawing/2014/main" id="{3BBE7AFD-5A71-7D58-86B1-864066717DE1}"/>
              </a:ext>
            </a:extLst>
          </p:cNvPr>
          <p:cNvSpPr>
            <a:spLocks noGrp="1"/>
          </p:cNvSpPr>
          <p:nvPr/>
        </p:nvSpPr>
        <p:spPr>
          <a:xfrm>
            <a:off x="9025140" y="61099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3BABA1A-7A49-4DB1-B1B6-CE604773A1DA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8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" name="CasellaDiTesto 583">
            <a:extLst>
              <a:ext uri="{FF2B5EF4-FFF2-40B4-BE49-F238E27FC236}">
                <a16:creationId xmlns:a16="http://schemas.microsoft.com/office/drawing/2014/main" id="{BF3B3FAD-DBA6-790A-F957-B3B5CAF8FA4C}"/>
              </a:ext>
            </a:extLst>
          </p:cNvPr>
          <p:cNvSpPr txBox="1"/>
          <p:nvPr/>
        </p:nvSpPr>
        <p:spPr>
          <a:xfrm>
            <a:off x="464277" y="2057848"/>
            <a:ext cx="576000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La directory /home/level16 non sembra contenere materiale interessante.</a:t>
            </a:r>
          </a:p>
          <a:p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La directory /home/flag16 contiene file di configurazione di BASH e altri due file molto interessanti</a:t>
            </a: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 err="1">
                <a:solidFill>
                  <a:srgbClr val="FFFFFF"/>
                </a:solidFill>
                <a:latin typeface="Arial"/>
              </a:rPr>
              <a:t>index.cgi</a:t>
            </a:r>
            <a:endParaRPr lang="it-IT" sz="1800" b="0" strike="noStrike" spc="-1" dirty="0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 err="1">
                <a:solidFill>
                  <a:srgbClr val="FFFFFF"/>
                </a:solidFill>
                <a:latin typeface="Arial"/>
              </a:rPr>
              <a:t>thttpd.conf</a:t>
            </a:r>
            <a:endParaRPr lang="it-IT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CasellaDiTesto 584">
            <a:extLst>
              <a:ext uri="{FF2B5EF4-FFF2-40B4-BE49-F238E27FC236}">
                <a16:creationId xmlns:a16="http://schemas.microsoft.com/office/drawing/2014/main" id="{6AEB3CC0-4470-2C96-0C1F-82F711201F4B}"/>
              </a:ext>
            </a:extLst>
          </p:cNvPr>
          <p:cNvSpPr txBox="1"/>
          <p:nvPr/>
        </p:nvSpPr>
        <p:spPr>
          <a:xfrm>
            <a:off x="424020" y="4196248"/>
            <a:ext cx="4497120" cy="111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Il file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Arial"/>
              </a:rPr>
              <a:t>index.cgi</a:t>
            </a:r>
            <a:endParaRPr lang="it-IT" sz="1800" b="0" strike="noStrike" spc="-1" dirty="0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E’ leggibile ed eseguibile da tutti gli utenti e modificabile solo da root</a:t>
            </a: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Non è SETUID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2372467-7F14-5426-FD43-DC425D9A7EB7}"/>
              </a:ext>
            </a:extLst>
          </p:cNvPr>
          <p:cNvPicPr/>
          <p:nvPr/>
        </p:nvPicPr>
        <p:blipFill>
          <a:blip r:embed="rId3"/>
          <a:srcRect l="571"/>
          <a:stretch/>
        </p:blipFill>
        <p:spPr>
          <a:xfrm>
            <a:off x="5497902" y="2548080"/>
            <a:ext cx="5906118" cy="2915640"/>
          </a:xfrm>
          <a:prstGeom prst="rect">
            <a:avLst/>
          </a:prstGeom>
          <a:ln w="0">
            <a:noFill/>
          </a:ln>
        </p:spPr>
      </p:pic>
      <p:sp>
        <p:nvSpPr>
          <p:cNvPr id="13" name="CasellaDiTesto 586">
            <a:extLst>
              <a:ext uri="{FF2B5EF4-FFF2-40B4-BE49-F238E27FC236}">
                <a16:creationId xmlns:a16="http://schemas.microsoft.com/office/drawing/2014/main" id="{1E23A0A2-2B13-B4B4-5FE2-8C9990BEEB1B}"/>
              </a:ext>
            </a:extLst>
          </p:cNvPr>
          <p:cNvSpPr txBox="1"/>
          <p:nvPr/>
        </p:nvSpPr>
        <p:spPr>
          <a:xfrm>
            <a:off x="424020" y="5580720"/>
            <a:ext cx="4497120" cy="105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Il file userdb.txt ha dimensione uguale a 0.</a:t>
            </a:r>
          </a:p>
        </p:txBody>
      </p:sp>
    </p:spTree>
    <p:extLst>
      <p:ext uri="{BB962C8B-B14F-4D97-AF65-F5344CB8AC3E}">
        <p14:creationId xmlns:p14="http://schemas.microsoft.com/office/powerpoint/2010/main" val="264694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>
            <a:extLst>
              <a:ext uri="{FF2B5EF4-FFF2-40B4-BE49-F238E27FC236}">
                <a16:creationId xmlns:a16="http://schemas.microsoft.com/office/drawing/2014/main" id="{3BC95E22-F778-D3D4-8FE3-B8A7CD27807B}"/>
              </a:ext>
            </a:extLst>
          </p:cNvPr>
          <p:cNvSpPr>
            <a:spLocks noGrp="1"/>
          </p:cNvSpPr>
          <p:nvPr/>
        </p:nvSpPr>
        <p:spPr>
          <a:xfrm>
            <a:off x="6093300" y="2910240"/>
            <a:ext cx="5760000" cy="324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Questo script 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Arial Nova"/>
              </a:rPr>
              <a:t>Perl</a:t>
            </a: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 è un CGI (Common Gateway Interface) per gestire un 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Arial Nova"/>
              </a:rPr>
              <a:t>form</a:t>
            </a: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 di login, ma contiene numerose vulnerabilità gravi, specialmente in termini di sicurezza.</a:t>
            </a:r>
            <a:endParaRPr lang="it-IT" sz="1600" b="0" strike="noStrike" spc="-1" dirty="0">
              <a:solidFill>
                <a:schemeClr val="accent3"/>
              </a:solidFill>
              <a:latin typeface="Biome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Riceve un username e una password tramite un 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Arial Nova"/>
              </a:rPr>
              <a:t>form</a:t>
            </a: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 HTML (metodo GET o POST). Cerca l’utente in un file locale chiamato /home/flag16/userdb.txt.</a:t>
            </a:r>
            <a:endParaRPr lang="it-IT" sz="1600" b="0" strike="noStrike" spc="-1" dirty="0">
              <a:solidFill>
                <a:schemeClr val="accent3"/>
              </a:solidFill>
              <a:latin typeface="Biome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Controlla se la password fornita corrisponde a quella trovata nel file. Mostra un messaggio HTML di successo o fallimento del login.</a:t>
            </a:r>
            <a:endParaRPr lang="it-IT" sz="1600" b="0" strike="noStrike" spc="-1" dirty="0">
              <a:solidFill>
                <a:schemeClr val="accent3"/>
              </a:solidFill>
              <a:latin typeface="Biome"/>
            </a:endParaRPr>
          </a:p>
        </p:txBody>
      </p:sp>
      <p:sp>
        <p:nvSpPr>
          <p:cNvPr id="13" name="PlaceHolder 2">
            <a:extLst>
              <a:ext uri="{FF2B5EF4-FFF2-40B4-BE49-F238E27FC236}">
                <a16:creationId xmlns:a16="http://schemas.microsoft.com/office/drawing/2014/main" id="{1A60DBA1-D29C-06D6-9296-42BA163F8B9D}"/>
              </a:ext>
            </a:extLst>
          </p:cNvPr>
          <p:cNvSpPr>
            <a:spLocks noGrp="1"/>
          </p:cNvSpPr>
          <p:nvPr/>
        </p:nvSpPr>
        <p:spPr>
          <a:xfrm>
            <a:off x="9110460" y="6156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201338C-D669-485B-9C47-989C4976233B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9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" name="Titolo 4">
            <a:extLst>
              <a:ext uri="{FF2B5EF4-FFF2-40B4-BE49-F238E27FC236}">
                <a16:creationId xmlns:a16="http://schemas.microsoft.com/office/drawing/2014/main" id="{B404CA0B-A71E-043B-F0AB-7BFD4F8D104C}"/>
              </a:ext>
            </a:extLst>
          </p:cNvPr>
          <p:cNvSpPr txBox="1"/>
          <p:nvPr/>
        </p:nvSpPr>
        <p:spPr>
          <a:xfrm>
            <a:off x="6798540" y="573840"/>
            <a:ext cx="4870800" cy="187632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0" strike="noStrike" cap="all" spc="-1" dirty="0">
                <a:solidFill>
                  <a:schemeClr val="accent3">
                    <a:lumMod val="75000"/>
                  </a:schemeClr>
                </a:solidFill>
                <a:latin typeface="Biome"/>
              </a:rPr>
              <a:t>Analisi di </a:t>
            </a:r>
            <a:r>
              <a:rPr lang="it-IT" sz="3200" b="0" strike="noStrike" cap="all" spc="-1" dirty="0" err="1">
                <a:solidFill>
                  <a:schemeClr val="accent3">
                    <a:lumMod val="75000"/>
                  </a:schemeClr>
                </a:solidFill>
                <a:latin typeface="Biome"/>
              </a:rPr>
              <a:t>index.cgi</a:t>
            </a:r>
            <a:endParaRPr lang="it-IT" sz="3200" b="0" strike="noStrike" spc="-1" dirty="0">
              <a:solidFill>
                <a:srgbClr val="000000"/>
              </a:solidFill>
              <a:latin typeface="Arial Nova"/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35255EA7-AFA4-C909-A19E-24DFFBE3A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22" y="97766"/>
            <a:ext cx="5573588" cy="666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Personalizzato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49602_TF11936837_Win32" id="{122261B9-0D50-4F57-A1E7-A4699CFA9841}" vid="{BE7F6ECD-F351-47FC-A7C3-9F0B5E9CB8E1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2351</Words>
  <Application>Microsoft Office PowerPoint</Application>
  <PresentationFormat>Widescreen</PresentationFormat>
  <Paragraphs>352</Paragraphs>
  <Slides>43</Slides>
  <Notes>43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43</vt:i4>
      </vt:variant>
    </vt:vector>
  </HeadingPairs>
  <TitlesOfParts>
    <vt:vector size="54" baseType="lpstr">
      <vt:lpstr>Aptos</vt:lpstr>
      <vt:lpstr>Aptos Display</vt:lpstr>
      <vt:lpstr>Arial</vt:lpstr>
      <vt:lpstr>Arial Nova</vt:lpstr>
      <vt:lpstr>Biome</vt:lpstr>
      <vt:lpstr>Calibri</vt:lpstr>
      <vt:lpstr>Roboto Condensed Light</vt:lpstr>
      <vt:lpstr>Times New Roman</vt:lpstr>
      <vt:lpstr>Wingdings</vt:lpstr>
      <vt:lpstr>Tema di Office</vt:lpstr>
      <vt:lpstr>Personalizzato</vt:lpstr>
      <vt:lpstr>NEBULA</vt:lpstr>
      <vt:lpstr>Level 16</vt:lpstr>
      <vt:lpstr>Presentazione standard di PowerPoint</vt:lpstr>
      <vt:lpstr>Presentazione standard di PowerPoint</vt:lpstr>
      <vt:lpstr>Ottenimento Della Password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Debolezze</vt:lpstr>
      <vt:lpstr>Debolezza 1</vt:lpstr>
      <vt:lpstr>Debolezza 2</vt:lpstr>
      <vt:lpstr>Mitigazione</vt:lpstr>
      <vt:lpstr>Mitigazione 1</vt:lpstr>
      <vt:lpstr>Mitigazione 1</vt:lpstr>
      <vt:lpstr>Mitigazione 1</vt:lpstr>
      <vt:lpstr>Mitigazione 1</vt:lpstr>
      <vt:lpstr>Mitigazione 1</vt:lpstr>
      <vt:lpstr>Mitigazione 2</vt:lpstr>
      <vt:lpstr>Mitigazione 2</vt:lpstr>
      <vt:lpstr>Mitigazione 2</vt:lpstr>
      <vt:lpstr>Mitigazione 2</vt:lpstr>
      <vt:lpstr>Mitigazione 2</vt:lpstr>
      <vt:lpstr>GRAZIE dell’attenzione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PASQUALE CASILLO LA MONTAGNA</dc:creator>
  <cp:lastModifiedBy>PASQUALE CASILLO LA MONTAGNA</cp:lastModifiedBy>
  <cp:revision>14</cp:revision>
  <dcterms:created xsi:type="dcterms:W3CDTF">2025-04-14T16:29:41Z</dcterms:created>
  <dcterms:modified xsi:type="dcterms:W3CDTF">2025-05-10T10:16:49Z</dcterms:modified>
</cp:coreProperties>
</file>