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342" r:id="rId3"/>
    <p:sldId id="374" r:id="rId4"/>
    <p:sldId id="365" r:id="rId5"/>
    <p:sldId id="376" r:id="rId6"/>
    <p:sldId id="382" r:id="rId7"/>
    <p:sldId id="377" r:id="rId8"/>
    <p:sldId id="383" r:id="rId9"/>
    <p:sldId id="378" r:id="rId10"/>
    <p:sldId id="384" r:id="rId11"/>
    <p:sldId id="380" r:id="rId12"/>
    <p:sldId id="393" r:id="rId13"/>
    <p:sldId id="392" r:id="rId14"/>
    <p:sldId id="395" r:id="rId15"/>
    <p:sldId id="396" r:id="rId16"/>
    <p:sldId id="397" r:id="rId17"/>
    <p:sldId id="398" r:id="rId18"/>
    <p:sldId id="394" r:id="rId19"/>
    <p:sldId id="385" r:id="rId20"/>
    <p:sldId id="386" r:id="rId21"/>
    <p:sldId id="387" r:id="rId22"/>
    <p:sldId id="388" r:id="rId23"/>
    <p:sldId id="389" r:id="rId24"/>
    <p:sldId id="390" r:id="rId25"/>
    <p:sldId id="381" r:id="rId26"/>
    <p:sldId id="400" r:id="rId27"/>
    <p:sldId id="402" r:id="rId28"/>
    <p:sldId id="403" r:id="rId29"/>
    <p:sldId id="372" r:id="rId30"/>
    <p:sldId id="404" r:id="rId31"/>
    <p:sldId id="406" r:id="rId32"/>
    <p:sldId id="408" r:id="rId33"/>
    <p:sldId id="410" r:id="rId34"/>
    <p:sldId id="409" r:id="rId35"/>
    <p:sldId id="411" r:id="rId36"/>
    <p:sldId id="405" r:id="rId37"/>
    <p:sldId id="412" r:id="rId38"/>
    <p:sldId id="413" r:id="rId39"/>
    <p:sldId id="414" r:id="rId40"/>
    <p:sldId id="415" r:id="rId41"/>
    <p:sldId id="416" r:id="rId42"/>
    <p:sldId id="401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9" autoAdjust="0"/>
    <p:restoredTop sz="94660"/>
  </p:normalViewPr>
  <p:slideViewPr>
    <p:cSldViewPr snapToGrid="0">
      <p:cViewPr>
        <p:scale>
          <a:sx n="75" d="100"/>
          <a:sy n="75" d="100"/>
        </p:scale>
        <p:origin x="61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FFB8-EDF4-B03B-3F86-8E49CF27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A80B10-2DF1-8764-1E53-E890E5E63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18104A-AEC9-7719-18B6-7E55F57C5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B0D95-DBFE-D698-0182-A7E6B686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6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320D-3189-D21B-279E-FE745151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6DFCC2-46EA-90BF-17E6-698A14003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00B9CA-40D0-939E-4ADB-C99AE3DB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73D5C-703E-335C-BA8A-53BE570B6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93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E2EF3-1A9B-7043-CDE5-33ED511C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562EBF-4534-F924-8C0E-F4692D8C8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B476E9-D2D8-A0DC-8D3F-ADD182AD9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A4CB8-671B-1994-6B4C-BB8AF090E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258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818E-CD9A-EB2A-A995-51D5C2F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9DD9447-F4B3-116E-59F4-B3137FC1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4CE06-094E-3404-F28E-39037FD2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A469A-8CF5-13BA-E1A1-235F46C46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70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E6D6-7192-971C-9C00-335967FB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FB330F-2654-6C69-EE41-CEA2A382C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7AE60A-12C9-8C19-6C3A-46D6CC10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26787-522E-AC76-C845-ADE38A540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57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787E-1ADA-B162-61B6-19A365CE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5EC1A64-1CDF-9F0E-7944-7B91E73B0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9BD488-0F37-583C-4A2A-0BFF3859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99ED78-297C-B622-2F28-B46809E2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91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1157-C738-1B1B-C53D-768CC35C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C6024C-8285-872B-E745-A180BA49F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4E2140-EB98-951F-5241-63DB1D51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D1DF5-B82E-1663-E3C5-35F2D01EB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66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37AE-1AA5-F516-BAC2-933B6D6C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6D42BE-DC86-C236-E2D0-E085705D2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ED66FD-93FE-8210-45ED-290CCEDD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196751-C227-77E5-6629-B2A84F758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51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8D2E-D1A6-1EAB-ABF4-53D842D1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E06A84-B45A-9856-AE11-4AE76DA6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1BE128-0B48-C26A-EF2E-F48AA4EE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2BF0F6-3CDE-9295-67E3-C0885FE0E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7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FEEDE-8502-3B8C-159B-8E7B0E29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DAD97A-7867-F38E-DB94-8589BB0FE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9DAFB-0441-EA69-763B-CA34748FB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E1BE9-093F-0B6F-9328-4524BA45D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063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D9C-608D-3DD9-B09A-26438BD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9CB875-C75F-18A2-4184-E38D9C066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FF1287-8C4E-113B-CD45-71363FACA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A4A0AD-63E1-1FCB-AABE-38AE628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17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295E5-4AE8-8697-C9B5-5A0FF412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F7812B-D280-17A4-95D1-B54975253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9722E4-3E3A-F768-E364-871C8846F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3DA512-EFB1-FBC1-FC2D-597446F27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86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 0522501514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 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0522501720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620374" y="2668304"/>
            <a:ext cx="1066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❌ </a:t>
            </a:r>
            <a:r>
              <a:rPr lang="it-IT" dirty="0">
                <a:solidFill>
                  <a:schemeClr val="bg1"/>
                </a:solidFill>
              </a:rPr>
              <a:t>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può essere sfruttata localmente per ottenere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poiché lo script non viene eseguito con i suoi permessi.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💡 Sebbene l’iniezione locale funzioni, essa rappresenta solo una vittoria parziale. Per completare la sfida, è necessario trovare un server web che esegua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di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permettendo così di sfruttare la stessa iniezione in modo remoto e ottenere il flag.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76" y="1006491"/>
            <a:ext cx="5721682" cy="4810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884777" y="5589346"/>
            <a:ext cx="4395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port = 1616: il server Web </a:t>
            </a:r>
            <a:r>
              <a:rPr lang="it-IT" sz="1600" dirty="0" err="1">
                <a:solidFill>
                  <a:schemeClr val="bg1"/>
                </a:solidFill>
              </a:rPr>
              <a:t>thttpd</a:t>
            </a:r>
            <a:r>
              <a:rPr lang="it-IT" sz="1600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80" y="765495"/>
            <a:ext cx="5721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Analizzando 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notiamo che è leggibile da tutti gli utenti e modificabile solo da root inoltre 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B196CE-DDC2-9B5B-0E7B-73C96BBCF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81" y="2103875"/>
            <a:ext cx="3645722" cy="34854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C33F7A-67FA-7CB6-C4E0-4076E06FD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423" y="2103874"/>
            <a:ext cx="3511321" cy="348547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1774BC-A364-3BAB-1826-7AC105DF674B}"/>
              </a:ext>
            </a:extLst>
          </p:cNvPr>
          <p:cNvSpPr txBox="1"/>
          <p:nvPr/>
        </p:nvSpPr>
        <p:spPr>
          <a:xfrm>
            <a:off x="6415531" y="5589346"/>
            <a:ext cx="4800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nochroot</a:t>
            </a:r>
            <a:r>
              <a:rPr lang="it-IT" sz="1600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sz="1600" dirty="0" err="1">
                <a:solidFill>
                  <a:schemeClr val="bg1"/>
                </a:solidFill>
              </a:rPr>
              <a:t>dell’host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762000" y="309648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🔍 È stato individuato un server web sulla porta TCP 1616, eseguito con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 e con accesso all’intero file system. </a:t>
            </a:r>
          </a:p>
          <a:p>
            <a:r>
              <a:rPr lang="it-IT" dirty="0">
                <a:solidFill>
                  <a:schemeClr val="bg1"/>
                </a:solidFill>
              </a:rPr>
              <a:t>Questo rende possibile sfruttare da remoto 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, rendendo l’iniezione remota la strategia più efficace per eseguire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necessari.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514375" y="1966824"/>
            <a:ext cx="11455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 poiché 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19" y="36291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25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</p:cNvCxnSpPr>
          <p:nvPr/>
        </p:nvCxnSpPr>
        <p:spPr>
          <a:xfrm flipV="1">
            <a:off x="5601419" y="3681925"/>
            <a:ext cx="5478965" cy="15781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 e mitigazioni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14572-55D2-B52C-ADA7-D26EDA55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7289A274-2512-7102-8304-B7E52470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A7B54F-43C6-F18E-F77C-FB36430C5E6A}"/>
              </a:ext>
            </a:extLst>
          </p:cNvPr>
          <p:cNvSpPr txBox="1"/>
          <p:nvPr/>
        </p:nvSpPr>
        <p:spPr>
          <a:xfrm>
            <a:off x="716437" y="2960016"/>
            <a:ext cx="726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Il Web server </a:t>
            </a:r>
            <a:r>
              <a:rPr lang="it-IT" sz="2000" b="1" dirty="0" err="1">
                <a:solidFill>
                  <a:schemeClr val="bg1"/>
                </a:solidFill>
              </a:rPr>
              <a:t>thttpd</a:t>
            </a:r>
            <a:r>
              <a:rPr lang="it-IT" sz="2000" dirty="0">
                <a:solidFill>
                  <a:schemeClr val="bg1"/>
                </a:solidFill>
              </a:rPr>
              <a:t> opera con privilegi di esecuzione superiori al necessario, utilizzando l'account "privilegiato" </a:t>
            </a:r>
            <a:r>
              <a:rPr lang="it-IT" sz="2000" b="1" dirty="0">
                <a:solidFill>
                  <a:schemeClr val="bg1"/>
                </a:solidFill>
              </a:rPr>
              <a:t>flag16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A1EF19-E072-3940-14C8-829F345E935A}"/>
              </a:ext>
            </a:extLst>
          </p:cNvPr>
          <p:cNvSpPr txBox="1"/>
          <p:nvPr/>
        </p:nvSpPr>
        <p:spPr>
          <a:xfrm>
            <a:off x="716437" y="4188924"/>
            <a:ext cx="7268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CWE di riferimento: CWE-250 </a:t>
            </a:r>
            <a:r>
              <a:rPr lang="it-IT" sz="2000" dirty="0" err="1">
                <a:solidFill>
                  <a:schemeClr val="bg1"/>
                </a:solidFill>
              </a:rPr>
              <a:t>Execution</a:t>
            </a:r>
            <a:r>
              <a:rPr lang="it-IT" sz="2000" dirty="0">
                <a:solidFill>
                  <a:schemeClr val="bg1"/>
                </a:solidFill>
              </a:rPr>
              <a:t> with </a:t>
            </a:r>
            <a:r>
              <a:rPr lang="it-IT" sz="2000" dirty="0" err="1">
                <a:solidFill>
                  <a:schemeClr val="bg1"/>
                </a:solidFill>
              </a:rPr>
              <a:t>Unnecessary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Privileges</a:t>
            </a:r>
            <a:r>
              <a:rPr lang="it-IT" sz="2000" dirty="0">
                <a:solidFill>
                  <a:schemeClr val="bg1"/>
                </a:solidFill>
              </a:rPr>
              <a:t> https://cwe.mitre.org/data/definitions/250.html</a:t>
            </a:r>
          </a:p>
        </p:txBody>
      </p:sp>
    </p:spTree>
    <p:extLst>
      <p:ext uri="{BB962C8B-B14F-4D97-AF65-F5344CB8AC3E}">
        <p14:creationId xmlns:p14="http://schemas.microsoft.com/office/powerpoint/2010/main" val="25286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926DB-55BD-51D9-EB38-A41BA2FB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E974134-A166-7F3A-D258-206BB62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729096-212A-3278-0D33-66D421F14383}"/>
              </a:ext>
            </a:extLst>
          </p:cNvPr>
          <p:cNvSpPr txBox="1"/>
          <p:nvPr/>
        </p:nvSpPr>
        <p:spPr>
          <a:xfrm>
            <a:off x="932721" y="3097697"/>
            <a:ext cx="3580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Possiamo riconfigurare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affinché venga eseguito con i privilegi di un utente con minori permessi, ad esempio level16 invece di flag16. Prima di procedere, verifichiamo che il file /home/flag16/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thttpd.conf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sia effettivamente quello utilizzato dal server Web.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5A6F68-6F31-FCE5-B2AC-42FBAF4E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34" y="3985468"/>
            <a:ext cx="5803900" cy="6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518C6-6EC2-D16A-BFB9-5C29A429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FF4BA3FD-3BC3-8E2C-8C6F-8276FAA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17907D-BEEE-DAC6-1B9B-820E372E19BB}"/>
              </a:ext>
            </a:extLst>
          </p:cNvPr>
          <p:cNvSpPr txBox="1"/>
          <p:nvPr/>
        </p:nvSpPr>
        <p:spPr>
          <a:xfrm>
            <a:off x="355599" y="3220641"/>
            <a:ext cx="5355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Acquisiamo i privilegi di root tramite l'utente </a:t>
            </a:r>
            <a:r>
              <a:rPr lang="it-IT" b="1" dirty="0">
                <a:solidFill>
                  <a:schemeClr val="bg1"/>
                </a:solidFill>
              </a:rPr>
              <a:t>nebula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Copiamo il file 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nella home directory di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Aggiorniamo i permessi del file per garantirne l'accesso corretto.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AE08BF-4FC6-0AC8-FEDC-25FEC257AFFC}"/>
              </a:ext>
            </a:extLst>
          </p:cNvPr>
          <p:cNvCxnSpPr/>
          <p:nvPr/>
        </p:nvCxnSpPr>
        <p:spPr>
          <a:xfrm>
            <a:off x="5341620" y="4002307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E593F29-F37E-51F3-C75B-70F4CEA345BE}"/>
              </a:ext>
            </a:extLst>
          </p:cNvPr>
          <p:cNvCxnSpPr/>
          <p:nvPr/>
        </p:nvCxnSpPr>
        <p:spPr>
          <a:xfrm>
            <a:off x="5586481" y="4833751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B18C724-E760-6445-DF5B-A09F66CE938D}"/>
              </a:ext>
            </a:extLst>
          </p:cNvPr>
          <p:cNvCxnSpPr>
            <a:cxnSpLocks/>
          </p:cNvCxnSpPr>
          <p:nvPr/>
        </p:nvCxnSpPr>
        <p:spPr>
          <a:xfrm>
            <a:off x="5471160" y="5606592"/>
            <a:ext cx="185346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B28063-BEB5-C8A6-D9E3-67BFC77E9EA5}"/>
              </a:ext>
            </a:extLst>
          </p:cNvPr>
          <p:cNvSpPr txBox="1"/>
          <p:nvPr/>
        </p:nvSpPr>
        <p:spPr>
          <a:xfrm>
            <a:off x="6979920" y="3721608"/>
            <a:ext cx="343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User : nebula &amp; pass=nebula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A97D19-157E-0F87-AF89-871C68D8E84B}"/>
              </a:ext>
            </a:extLst>
          </p:cNvPr>
          <p:cNvSpPr txBox="1"/>
          <p:nvPr/>
        </p:nvSpPr>
        <p:spPr>
          <a:xfrm>
            <a:off x="7142501" y="4599491"/>
            <a:ext cx="522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/home/level16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B7738F-714D-304B-AE9A-5FF7D4F1C92F}"/>
              </a:ext>
            </a:extLst>
          </p:cNvPr>
          <p:cNvSpPr txBox="1"/>
          <p:nvPr/>
        </p:nvSpPr>
        <p:spPr>
          <a:xfrm>
            <a:off x="7445992" y="5277328"/>
            <a:ext cx="461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chown</a:t>
            </a:r>
            <a:r>
              <a:rPr lang="en-US" dirty="0">
                <a:solidFill>
                  <a:schemeClr val="bg1"/>
                </a:solidFill>
              </a:rPr>
              <a:t> level16:level16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644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706848-4049-C80B-7A2A-613FF2576CB1}"/>
              </a:ext>
            </a:extLst>
          </p:cNvPr>
          <p:cNvSpPr txBox="1"/>
          <p:nvPr/>
        </p:nvSpPr>
        <p:spPr>
          <a:xfrm>
            <a:off x="1310326" y="2843725"/>
            <a:ext cx="910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Creiamo una nuova configurazione all'interno della home directory dell'utente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3222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7D564-510A-F1FC-6789-A0DFF054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0738CD9-C041-ADED-BAD3-D82ECE09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39FF8-B2A6-891A-C327-9C7AD5107AD2}"/>
              </a:ext>
            </a:extLst>
          </p:cNvPr>
          <p:cNvSpPr txBox="1"/>
          <p:nvPr/>
        </p:nvSpPr>
        <p:spPr>
          <a:xfrm>
            <a:off x="463256" y="2960911"/>
            <a:ext cx="4993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Apriamo il file </a:t>
            </a:r>
            <a:r>
              <a:rPr lang="it-IT" b="1" dirty="0">
                <a:solidFill>
                  <a:schemeClr val="bg1"/>
                </a:solidFill>
              </a:rPr>
              <a:t>/home/level16/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con un editor di testo: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Impostiamo una porta TCP libera per l'ascolto.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Definiamo la directory radice del server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Configuriamo l'esecuzione del server come utente level16.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8FC0B32-C8C5-C4D0-24B6-03CC330DDAE5}"/>
              </a:ext>
            </a:extLst>
          </p:cNvPr>
          <p:cNvCxnSpPr>
            <a:cxnSpLocks/>
          </p:cNvCxnSpPr>
          <p:nvPr/>
        </p:nvCxnSpPr>
        <p:spPr>
          <a:xfrm flipV="1">
            <a:off x="4732256" y="1480008"/>
            <a:ext cx="1800519" cy="26112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7CDDFA8-3A52-3710-3F48-5FDFAE4D744D}"/>
              </a:ext>
            </a:extLst>
          </p:cNvPr>
          <p:cNvCxnSpPr>
            <a:cxnSpLocks/>
          </p:cNvCxnSpPr>
          <p:nvPr/>
        </p:nvCxnSpPr>
        <p:spPr>
          <a:xfrm flipV="1">
            <a:off x="4903832" y="1999137"/>
            <a:ext cx="1628943" cy="31904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4227F80-CB01-99EE-4818-FEF2F738B6EA}"/>
              </a:ext>
            </a:extLst>
          </p:cNvPr>
          <p:cNvCxnSpPr>
            <a:cxnSpLocks/>
          </p:cNvCxnSpPr>
          <p:nvPr/>
        </p:nvCxnSpPr>
        <p:spPr>
          <a:xfrm flipV="1">
            <a:off x="5363851" y="4858863"/>
            <a:ext cx="1772240" cy="10983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3F669BA-134D-E110-D1D6-2D6312A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 t="1990" r="-553" b="45537"/>
          <a:stretch/>
        </p:blipFill>
        <p:spPr>
          <a:xfrm>
            <a:off x="6704351" y="383161"/>
            <a:ext cx="4409873" cy="2617476"/>
          </a:xfrm>
          <a:prstGeom prst="rect">
            <a:avLst/>
          </a:prstGeom>
        </p:spPr>
      </p:pic>
      <p:pic>
        <p:nvPicPr>
          <p:cNvPr id="23" name="Immagine 2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BA0350E-9D5F-5AE1-1969-3BAB9E5B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4" b="27056"/>
          <a:stretch/>
        </p:blipFill>
        <p:spPr>
          <a:xfrm>
            <a:off x="7343480" y="3384452"/>
            <a:ext cx="4666767" cy="24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89D03-1BBC-52A7-F5E0-C4AAD7AB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39AD122-C371-A262-4280-E32A0A0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6" y="428281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4EADA4-F5BC-2C7D-DC52-9DB1F63906E7}"/>
              </a:ext>
            </a:extLst>
          </p:cNvPr>
          <p:cNvSpPr txBox="1"/>
          <p:nvPr/>
        </p:nvSpPr>
        <p:spPr>
          <a:xfrm>
            <a:off x="502023" y="2790419"/>
            <a:ext cx="48751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Copiamo /home/flag16/</a:t>
            </a:r>
            <a:r>
              <a:rPr lang="it-IT" sz="20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nella home directory di level16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Aggiorniamo i permessi dello script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Eseguiamo manualmente una nuova istanza del server Web </a:t>
            </a:r>
            <a:r>
              <a:rPr lang="it-IT" sz="20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20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: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0DD7DEF-0D76-930B-ED4E-CB3DE87EEA71}"/>
              </a:ext>
            </a:extLst>
          </p:cNvPr>
          <p:cNvCxnSpPr/>
          <p:nvPr/>
        </p:nvCxnSpPr>
        <p:spPr>
          <a:xfrm>
            <a:off x="5306060" y="3040380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96EEBF2-44DD-6967-6E8B-00A2AE4807F6}"/>
              </a:ext>
            </a:extLst>
          </p:cNvPr>
          <p:cNvCxnSpPr/>
          <p:nvPr/>
        </p:nvCxnSpPr>
        <p:spPr>
          <a:xfrm>
            <a:off x="5113370" y="4263539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9083F34-372C-AECA-35A2-71A53C12FE0B}"/>
              </a:ext>
            </a:extLst>
          </p:cNvPr>
          <p:cNvCxnSpPr/>
          <p:nvPr/>
        </p:nvCxnSpPr>
        <p:spPr>
          <a:xfrm>
            <a:off x="5245345" y="5650452"/>
            <a:ext cx="150876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A1245A-090E-4383-2C74-22BF80FEFB17}"/>
              </a:ext>
            </a:extLst>
          </p:cNvPr>
          <p:cNvSpPr txBox="1"/>
          <p:nvPr/>
        </p:nvSpPr>
        <p:spPr>
          <a:xfrm>
            <a:off x="7021874" y="2721114"/>
            <a:ext cx="4345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20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20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/home/level16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9319E6-B11E-3836-7683-C5D38936D6E6}"/>
              </a:ext>
            </a:extLst>
          </p:cNvPr>
          <p:cNvSpPr txBox="1"/>
          <p:nvPr/>
        </p:nvSpPr>
        <p:spPr>
          <a:xfrm>
            <a:off x="6622130" y="3926122"/>
            <a:ext cx="5913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chown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level16:level16 /home/level16/</a:t>
            </a:r>
            <a:r>
              <a:rPr 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chmod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0755 /home/level16/</a:t>
            </a:r>
            <a:r>
              <a:rPr 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DB26B1-9F18-95C0-0E65-7E8C395772CE}"/>
              </a:ext>
            </a:extLst>
          </p:cNvPr>
          <p:cNvSpPr txBox="1"/>
          <p:nvPr/>
        </p:nvSpPr>
        <p:spPr>
          <a:xfrm>
            <a:off x="6543938" y="5450397"/>
            <a:ext cx="461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20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–C /home/level16/</a:t>
            </a:r>
            <a:r>
              <a:rPr lang="it-IT" sz="20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endParaRPr lang="it-IT" sz="2000" dirty="0">
              <a:solidFill>
                <a:schemeClr val="bg1"/>
              </a:solidFill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53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ACFCA-0E2F-A330-B09F-275698C7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91F4638-05A7-DD17-171C-91AB6923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9FF4-D54B-1492-FC27-AEF06FB4B2BB}"/>
              </a:ext>
            </a:extLst>
          </p:cNvPr>
          <p:cNvSpPr txBox="1"/>
          <p:nvPr/>
        </p:nvSpPr>
        <p:spPr>
          <a:xfrm>
            <a:off x="5907254" y="2799205"/>
            <a:ext cx="45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Ripetiamo l’attacco sul server Web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F19339-A2B5-BB3C-2D20-ED0A5FDAD252}"/>
              </a:ext>
            </a:extLst>
          </p:cNvPr>
          <p:cNvSpPr txBox="1"/>
          <p:nvPr/>
        </p:nvSpPr>
        <p:spPr>
          <a:xfrm>
            <a:off x="236131" y="5597648"/>
            <a:ext cx="27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abbiamo più i privilegi di flag16</a:t>
            </a:r>
          </a:p>
        </p:txBody>
      </p:sp>
      <p:pic>
        <p:nvPicPr>
          <p:cNvPr id="14" name="Immagine 1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C10372D-50A5-494D-DEE4-B4675ED7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08" y="3429000"/>
            <a:ext cx="8610492" cy="1615779"/>
          </a:xfrm>
          <a:prstGeom prst="rect">
            <a:avLst/>
          </a:prstGeom>
        </p:spPr>
      </p:pic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D4E5DB17-FA5C-A929-DC8A-3718DE496D43}"/>
              </a:ext>
            </a:extLst>
          </p:cNvPr>
          <p:cNvCxnSpPr>
            <a:cxnSpLocks/>
          </p:cNvCxnSpPr>
          <p:nvPr/>
        </p:nvCxnSpPr>
        <p:spPr>
          <a:xfrm flipH="1">
            <a:off x="4698589" y="3009900"/>
            <a:ext cx="1156111" cy="38077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A4F236A-0A93-5573-034D-73D0C016F775}"/>
              </a:ext>
            </a:extLst>
          </p:cNvPr>
          <p:cNvCxnSpPr>
            <a:cxnSpLocks/>
          </p:cNvCxnSpPr>
          <p:nvPr/>
        </p:nvCxnSpPr>
        <p:spPr>
          <a:xfrm flipV="1">
            <a:off x="2516957" y="5149850"/>
            <a:ext cx="683443" cy="67591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4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D5F74-0C96-F977-AE57-1741FDA0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807BEC8-DBD1-BB99-AF5C-DB7BF08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650954-DB8E-CA46-D300-7A3C3A5644F6}"/>
              </a:ext>
            </a:extLst>
          </p:cNvPr>
          <p:cNvSpPr txBox="1"/>
          <p:nvPr/>
        </p:nvSpPr>
        <p:spPr>
          <a:xfrm>
            <a:off x="835831" y="3236976"/>
            <a:ext cx="7158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>
                    <a:lumMod val="95000"/>
                  </a:schemeClr>
                </a:solidFill>
              </a:rPr>
              <a:t>Qualora un'applicazione Web che esegue comandi non neutralizzi adeguatamente i "caratteri speciali", un attaccante può iniettare nuovi caratteri concatenandoli ai precedenti.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CWE di </a:t>
            </a:r>
            <a:r>
              <a:rPr lang="en-US" sz="2000" dirty="0" err="1">
                <a:solidFill>
                  <a:schemeClr val="bg1"/>
                </a:solidFill>
              </a:rPr>
              <a:t>riferimento</a:t>
            </a:r>
            <a:r>
              <a:rPr lang="en-US" sz="2000" dirty="0">
                <a:solidFill>
                  <a:schemeClr val="bg1"/>
                </a:solidFill>
              </a:rPr>
              <a:t>: CWE-78 Improper Neutralization of Special Elements used in an OS Command (’OS Command Injection’) https://cwe.mitre.org/data/definitions/78.html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8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C1B9E-AC3A-F08D-2427-46CB6D39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D6D494E-02B4-F25D-4E64-DE35B22F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E9725C-BF48-4DF2-CDF9-E2584392FCC0}"/>
              </a:ext>
            </a:extLst>
          </p:cNvPr>
          <p:cNvSpPr txBox="1"/>
          <p:nvPr/>
        </p:nvSpPr>
        <p:spPr>
          <a:xfrm>
            <a:off x="835831" y="3236976"/>
            <a:ext cx="676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Possiamo implementare nello script </a:t>
            </a:r>
            <a:r>
              <a:rPr lang="it-IT" sz="2000" dirty="0" err="1">
                <a:solidFill>
                  <a:schemeClr val="bg1"/>
                </a:solidFill>
              </a:rPr>
              <a:t>Perl</a:t>
            </a:r>
            <a:r>
              <a:rPr lang="it-IT" sz="2000" dirty="0">
                <a:solidFill>
                  <a:schemeClr val="bg1"/>
                </a:solidFill>
              </a:rPr>
              <a:t> un filtro dell'input basato su una </a:t>
            </a:r>
            <a:r>
              <a:rPr lang="it-IT" sz="2000" dirty="0" err="1">
                <a:solidFill>
                  <a:schemeClr val="bg1"/>
                </a:solidFill>
              </a:rPr>
              <a:t>blacklist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se l'input non rispetta il formato previsto per un nome utente valido, viene scartato.</a:t>
            </a:r>
          </a:p>
        </p:txBody>
      </p:sp>
    </p:spTree>
    <p:extLst>
      <p:ext uri="{BB962C8B-B14F-4D97-AF65-F5344CB8AC3E}">
        <p14:creationId xmlns:p14="http://schemas.microsoft.com/office/powerpoint/2010/main" val="328068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46C14-ED9A-F498-3755-35DD4941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A0DDFD1-EEF4-D361-54D9-8214AA29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BB282A-BA5B-A7C2-8563-EE10C01AD6AE}"/>
              </a:ext>
            </a:extLst>
          </p:cNvPr>
          <p:cNvSpPr txBox="1"/>
          <p:nvPr/>
        </p:nvSpPr>
        <p:spPr>
          <a:xfrm>
            <a:off x="835831" y="3236976"/>
            <a:ext cx="7685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Funzionamento aggiornato di </a:t>
            </a:r>
            <a:r>
              <a:rPr lang="it-IT" sz="2000" dirty="0" err="1">
                <a:solidFill>
                  <a:schemeClr val="bg1"/>
                </a:solidFill>
              </a:rPr>
              <a:t>index.cgi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Memorizza il parametro Username in $username.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Confronta $username con un'espressione regolare predefinita.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Se il match è positivo → prosegue.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Se il match fallisce → interrompe l'esecuzione.</a:t>
            </a:r>
          </a:p>
        </p:txBody>
      </p:sp>
    </p:spTree>
    <p:extLst>
      <p:ext uri="{BB962C8B-B14F-4D97-AF65-F5344CB8AC3E}">
        <p14:creationId xmlns:p14="http://schemas.microsoft.com/office/powerpoint/2010/main" val="242127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0D0C-FAE7-466F-FA72-2103E6AC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0D57BE83-D1C7-9C34-A0BC-A6314A56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E1F682-DD21-8F82-3BE7-F932682518AD}"/>
              </a:ext>
            </a:extLst>
          </p:cNvPr>
          <p:cNvSpPr txBox="1"/>
          <p:nvPr/>
        </p:nvSpPr>
        <p:spPr>
          <a:xfrm>
            <a:off x="723899" y="4696492"/>
            <a:ext cx="217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Inizio Riga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249F9D-B57C-B6FA-A759-EDD1B2914332}"/>
              </a:ext>
            </a:extLst>
          </p:cNvPr>
          <p:cNvSpPr txBox="1"/>
          <p:nvPr/>
        </p:nvSpPr>
        <p:spPr>
          <a:xfrm>
            <a:off x="2449662" y="5405154"/>
            <a:ext cx="297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Caratteri ammessi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3890B7-5E1E-2EA3-71B0-39B27CF55BC1}"/>
              </a:ext>
            </a:extLst>
          </p:cNvPr>
          <p:cNvSpPr txBox="1"/>
          <p:nvPr/>
        </p:nvSpPr>
        <p:spPr>
          <a:xfrm>
            <a:off x="5106887" y="5405154"/>
            <a:ext cx="297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#caratteri min/max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4DBEB9-D21A-4451-E4FD-6B3EF7C28322}"/>
              </a:ext>
            </a:extLst>
          </p:cNvPr>
          <p:cNvSpPr txBox="1"/>
          <p:nvPr/>
        </p:nvSpPr>
        <p:spPr>
          <a:xfrm>
            <a:off x="7505699" y="4798092"/>
            <a:ext cx="182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Fine riga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8061FB-C6A4-DC22-D5E5-E90DF48234BA}"/>
              </a:ext>
            </a:extLst>
          </p:cNvPr>
          <p:cNvSpPr txBox="1"/>
          <p:nvPr/>
        </p:nvSpPr>
        <p:spPr>
          <a:xfrm>
            <a:off x="1154981" y="3086101"/>
            <a:ext cx="1332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L'espressione regolare che abbiamo creato per il controllo degli username è la seguente: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5D4EC8C-C31D-96E6-B130-4A335436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784" y="3761103"/>
            <a:ext cx="3877216" cy="476316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C4AD63F-1648-9F62-100F-D2A8BBEF29FC}"/>
              </a:ext>
            </a:extLst>
          </p:cNvPr>
          <p:cNvCxnSpPr>
            <a:cxnSpLocks/>
          </p:cNvCxnSpPr>
          <p:nvPr/>
        </p:nvCxnSpPr>
        <p:spPr>
          <a:xfrm flipV="1">
            <a:off x="1976037" y="4217405"/>
            <a:ext cx="1064551" cy="6038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8BB3EDE-82AB-5E12-1349-A76CD95533A5}"/>
              </a:ext>
            </a:extLst>
          </p:cNvPr>
          <p:cNvCxnSpPr>
            <a:cxnSpLocks/>
          </p:cNvCxnSpPr>
          <p:nvPr/>
        </p:nvCxnSpPr>
        <p:spPr>
          <a:xfrm flipV="1">
            <a:off x="3478749" y="4394349"/>
            <a:ext cx="775476" cy="98783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B92671F-5829-910C-8A27-F74643E4A660}"/>
              </a:ext>
            </a:extLst>
          </p:cNvPr>
          <p:cNvCxnSpPr>
            <a:cxnSpLocks/>
          </p:cNvCxnSpPr>
          <p:nvPr/>
        </p:nvCxnSpPr>
        <p:spPr>
          <a:xfrm flipV="1">
            <a:off x="5563724" y="4394349"/>
            <a:ext cx="532276" cy="10023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B85087C-60B4-218C-8407-E39BAC100D9B}"/>
              </a:ext>
            </a:extLst>
          </p:cNvPr>
          <p:cNvCxnSpPr>
            <a:cxnSpLocks/>
          </p:cNvCxnSpPr>
          <p:nvPr/>
        </p:nvCxnSpPr>
        <p:spPr>
          <a:xfrm flipH="1" flipV="1">
            <a:off x="7204288" y="4194873"/>
            <a:ext cx="733489" cy="4590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AF95-7E73-EB55-C49B-E53CF37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649059C-E5F4-6ACC-AC09-92B9104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</a:lstStyle>
          <a:p>
            <a:r>
              <a:rPr lang="it-IT" kern="1200" cap="all" spc="0" baseline="0">
                <a:latin typeface="+mj-lt"/>
                <a:ea typeface="+mj-ea"/>
                <a:cs typeface="Biome" panose="020B0503030204020804" pitchFamily="34" charset="0"/>
              </a:rPr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49ABA7-7617-5FF9-CEF0-7D5BDDD0CEDB}"/>
              </a:ext>
            </a:extLst>
          </p:cNvPr>
          <p:cNvSpPr txBox="1"/>
          <p:nvPr/>
        </p:nvSpPr>
        <p:spPr>
          <a:xfrm>
            <a:off x="6747510" y="3833775"/>
            <a:ext cx="3990340" cy="117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sz="2000" dirty="0">
                <a:solidFill>
                  <a:schemeClr val="bg1"/>
                </a:solidFill>
              </a:rPr>
              <a:t>Script </a:t>
            </a:r>
            <a:r>
              <a:rPr lang="it-IT" sz="2000" dirty="0" err="1">
                <a:solidFill>
                  <a:schemeClr val="bg1"/>
                </a:solidFill>
              </a:rPr>
              <a:t>Perl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index.cgi</a:t>
            </a:r>
            <a:r>
              <a:rPr lang="it-IT" sz="2000" dirty="0">
                <a:solidFill>
                  <a:schemeClr val="bg1"/>
                </a:solidFill>
              </a:rPr>
              <a:t> modificato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F3827BE-CFFC-13C0-4669-C07A39D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39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599B48-C658-EDCB-A444-C0A71173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2134422"/>
            <a:ext cx="3776627" cy="47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734334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 anche se quest’ultimo non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è disposto a fornirla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480266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 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44E99-B9C4-8FF4-FEF3-10C5DC95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42A77F2-BBEC-D503-F85B-1DBD26D9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D9589-498C-5ECD-37BE-718B34844245}"/>
              </a:ext>
            </a:extLst>
          </p:cNvPr>
          <p:cNvSpPr txBox="1"/>
          <p:nvPr/>
        </p:nvSpPr>
        <p:spPr>
          <a:xfrm>
            <a:off x="835831" y="3236976"/>
            <a:ext cx="7685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Abbiamo ripetuto l'attacco contro il server Web appena avviato.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Questa volta, però, grazie al filtro sull'input, l'attacco non ha avuto effetto e nessun comando è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70778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7279469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 dell’attenzione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/home/level16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/home/flag16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thttpd.conf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4250409"/>
            <a:ext cx="56765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2316</Words>
  <Application>Microsoft Office PowerPoint</Application>
  <PresentationFormat>Widescreen</PresentationFormat>
  <Paragraphs>342</Paragraphs>
  <Slides>41</Slides>
  <Notes>41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41</vt:i4>
      </vt:variant>
    </vt:vector>
  </HeadingPairs>
  <TitlesOfParts>
    <vt:vector size="52" baseType="lpstr">
      <vt:lpstr>Aptos</vt:lpstr>
      <vt:lpstr>Aptos Display</vt:lpstr>
      <vt:lpstr>Arial</vt:lpstr>
      <vt:lpstr>Arial Nova</vt:lpstr>
      <vt:lpstr>Biome</vt:lpstr>
      <vt:lpstr>Calibri</vt:lpstr>
      <vt:lpstr>Roboto Condensed Light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 e mitigazioni</vt:lpstr>
      <vt:lpstr>Debolezza 1</vt:lpstr>
      <vt:lpstr>Mitigazione 1</vt:lpstr>
      <vt:lpstr>Mitigazione 1</vt:lpstr>
      <vt:lpstr>Mitigazione 1</vt:lpstr>
      <vt:lpstr>Mitigazione 1</vt:lpstr>
      <vt:lpstr>Mitigazione 1</vt:lpstr>
      <vt:lpstr>Debolezza 2</vt:lpstr>
      <vt:lpstr>Mitigazione 2</vt:lpstr>
      <vt:lpstr>Mitigazione 2</vt:lpstr>
      <vt:lpstr>Mitigazione 2</vt:lpstr>
      <vt:lpstr>Mitigazione 2</vt:lpstr>
      <vt:lpstr>Mitigazione 2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20</cp:revision>
  <dcterms:created xsi:type="dcterms:W3CDTF">2025-04-14T16:29:41Z</dcterms:created>
  <dcterms:modified xsi:type="dcterms:W3CDTF">2025-05-11T16:16:33Z</dcterms:modified>
</cp:coreProperties>
</file>