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42" r:id="rId3"/>
    <p:sldId id="374" r:id="rId4"/>
    <p:sldId id="373" r:id="rId5"/>
    <p:sldId id="365" r:id="rId6"/>
    <p:sldId id="376" r:id="rId7"/>
    <p:sldId id="382" r:id="rId8"/>
    <p:sldId id="377" r:id="rId9"/>
    <p:sldId id="378" r:id="rId10"/>
    <p:sldId id="379" r:id="rId11"/>
    <p:sldId id="380" r:id="rId12"/>
    <p:sldId id="381" r:id="rId13"/>
    <p:sldId id="37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668" y="7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B8597-0BE9-4EC1-A089-7778E907C0F0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EB5CC-8BB7-435A-9A4C-D908CA97E91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4586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4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DAB0B-B558-E7AD-ED9E-09215343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1F2F7F-D0E5-890D-34F7-A1B35529A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3DA2CC-6CED-0895-4609-612533EF2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1A3ACC-8C95-AAEC-79B8-FDA419D46D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it-IT"/>
              </a:pPr>
              <a:t>6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206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31E38-3C7A-AE25-CBF5-B5347C19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9A52915-C0E7-0D7C-2059-7A47C568E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5863CE-5657-2D7B-A801-A7224C8D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90B394B-531B-8141-4E92-A3B7E609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643545-038B-F3ED-7B6E-A88CA6D1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887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865C74-A266-3789-B774-4DFA534B7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99B18C1-9441-94CC-68FE-61FBC7E6F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63BAEC-4269-AEEE-50D4-27CAF473C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4D432A-F4C5-A159-CA2D-4775FDB0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8B00A6-B210-D061-604C-148CFEA3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67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22241B8-01C9-07E2-59B4-9FD15E14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99101A6-1CB1-8E3B-1E80-8B426039D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8C6C5C-72A3-F4E7-9BB6-5B38D26A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13F407-4D6B-5518-D742-9E2E2AC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2D9903-6897-3C23-9EA0-50D7D667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ottotitolo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17783917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it-IT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3008845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Segnaposto contenuto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9" name="Elemento grafico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it-IT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61107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it-IT" sz="32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ottotitolo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612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della sezio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it-IT" sz="2400" cap="all" spc="300" baseline="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ottotitolo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it-IT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7505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olo e 2 colonne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1318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ttangolo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Elemento grafico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Elemento grafico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7" name="Elemento grafico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it-IT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it-IT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411727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pic>
          <p:nvPicPr>
            <p:cNvPr id="6" name="Immagine 5" descr="Spirale blu e viola&#10;&#10;Descrizione generata automaticamente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Elemento grafico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2" name="Elemento grafico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3" name="Elemento grafico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Elemento grafico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  <p:sp>
            <p:nvSpPr>
              <p:cNvPr id="10" name="Elemento grafico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</p:grp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21" name="Segnaposto contenuto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7666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27F8D2-DE2F-762F-6420-6E59123B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DCD2A7-D823-9C78-257B-56B5E07A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D3D8A8-D677-6209-59F9-BC202893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DA787F-8B53-E388-34E6-DF9D66B4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0093B2-4B23-8EDD-4EE3-79E47F51E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15714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o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Elemento grafico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Elemento grafico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Elemento grafico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it-IT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0164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3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it-IT"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</p:spTree>
    <p:extLst>
      <p:ext uri="{BB962C8B-B14F-4D97-AF65-F5344CB8AC3E}">
        <p14:creationId xmlns:p14="http://schemas.microsoft.com/office/powerpoint/2010/main" val="3076783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9" name="Segnaposto contenuto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it-IT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it-IT" sz="1800" spc="0"/>
            </a:lvl4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it-IT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it-IT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53178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it-IT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it-IT" sz="2400">
                <a:latin typeface="+mn-lt"/>
              </a:defRPr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piè di pagina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it-IT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16" name="Segnaposto numero diapositiva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it-IT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205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o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8" name="Elemento grafico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it-IT"/>
                </a:defPPr>
              </a:lstStyle>
              <a:p>
                <a:pPr rtl="0"/>
                <a:endParaRPr lang="it-IT" dirty="0"/>
              </a:p>
            </p:txBody>
          </p:sp>
        </p:grpSp>
        <p:pic>
          <p:nvPicPr>
            <p:cNvPr id="4" name="Segnaposto contenuto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it-IT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it-IT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it-IT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38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3493BA-BC62-8B77-A21D-F280A14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1783CF-EFD9-5E61-6018-BE9E5C23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C6623-6856-8FE1-A44B-6A42A8EE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7D3791-50A0-8B51-01BE-44188962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CC9EA2-F250-40F2-A150-FC3E2D1F3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267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8F4275-AE2E-D3E5-075E-9DCB3796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58DB4F-87A1-1C41-B822-231D28930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EF6E4C-37CC-A55D-2464-12E712E67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8CA4C4-52D0-497C-1A0A-980255AE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A34E413-908C-94D3-5EBA-AB0FB23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21B2259-4A1A-7D0F-027B-E0C3AA2AB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756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4AE0B5-15AC-8E4D-9B4C-C45735D5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CF7BDE-BE6A-E8EC-CD6D-4FB7DDE29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024215B-9119-FC90-33DE-C973B2AE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9472D0E-4CC3-CC7A-5ED8-3193C94E4A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6F53780-7C47-7BB3-161F-2193AF309C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8C5145-002F-6AB1-568D-EC93CCDC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6D92E2-4264-3307-36B9-A4EFDFCC4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70B5B9D-D9E3-D2F9-B880-FEA7289B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093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61EB97-39F6-2D68-0747-3DA5587AF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AA700D3-2281-FE60-86BE-59ED2003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F8069C5-57E8-037A-A539-F629A13C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C91A86-BAB5-8761-0CF4-57CF0E47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361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A19E0B2-CFD9-D2EC-80AA-A2D331B7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D32ECC-A247-8EDD-79AB-F829B8AF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48DA24-BA78-45D3-9172-455A28C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67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6B8A7A-03E5-FD03-812F-22E35874A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457E2C-55C1-EBB1-7AEE-A9802827B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B8B7537-DCCB-BE4B-63DC-E94B538B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7E10703-FA9C-6F86-984A-B1F8C525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F0A233-0C97-FE2D-D096-DBEB03D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9FA2B0D-5D31-2526-FFBA-3AA79090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80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5FC8E-25EE-3B8D-38CB-030E814E1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65DBDEF-2889-61D8-B92C-6CE4DF797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79B7A2F-AB0B-5C52-0BBA-AB3A785EF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D4166-971C-BCEB-77A0-845A7FBA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03053D-F71D-EF5C-9A01-04AE373A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F9CF31-D8EA-9B15-F4D6-9D9376D1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D788A88-FA6B-DCE6-12CC-414844D28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9D7C7DE-61F3-E41D-2BE1-882F4A52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FE7A8A-618F-FFED-B94F-F7413449B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DA405-31E9-44C3-A33B-013AC39763DD}" type="datetimeFigureOut">
              <a:rPr lang="it-IT" smtClean="0"/>
              <a:t>14/04/2025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FFB705-701E-78BE-B5FE-E3C27E76E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CC12BC-A9CC-9C63-E52E-DDF81E5BC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9566F-4BC3-4091-9993-DFAD04424F0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172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it-IT" dirty="0"/>
              <a:t>Titolo 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2290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it-IT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it-IT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uscybersecurity.net/capture-the-fla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sienanews.it/toscana/siena/attacco-hacker-colpita-anche-terrecablate-reti-e-serviz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it-IT"/>
            </a:defPPr>
          </a:lstStyle>
          <a:p>
            <a:pPr rtl="0"/>
            <a:r>
              <a:rPr lang="it-IT" dirty="0"/>
              <a:t>NEBULA</a:t>
            </a:r>
          </a:p>
        </p:txBody>
      </p:sp>
      <p:sp>
        <p:nvSpPr>
          <p:cNvPr id="9" name="Sottotitolo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Level 16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738373D-E378-3D4F-80C0-E2BFBE0F3CCA}"/>
              </a:ext>
            </a:extLst>
          </p:cNvPr>
          <p:cNvSpPr txBox="1"/>
          <p:nvPr/>
        </p:nvSpPr>
        <p:spPr>
          <a:xfrm>
            <a:off x="8084288" y="5629871"/>
            <a:ext cx="71122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Programmazione Sicura 2024/25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Prof. B. Masucci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F1B37E-9F42-6744-A9FF-5EF5E5960CB4}"/>
              </a:ext>
            </a:extLst>
          </p:cNvPr>
          <p:cNvSpPr txBox="1"/>
          <p:nvPr/>
        </p:nvSpPr>
        <p:spPr>
          <a:xfrm>
            <a:off x="313659" y="304799"/>
            <a:ext cx="66028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Pasquale Casillo La Montagna</a:t>
            </a:r>
          </a:p>
          <a:p>
            <a:pPr rtl="0"/>
            <a:endParaRPr lang="it-IT" dirty="0">
              <a:solidFill>
                <a:schemeClr val="bg1"/>
              </a:solidFill>
              <a:latin typeface="+mj-lt"/>
            </a:endParaRPr>
          </a:p>
          <a:p>
            <a:pPr rtl="0"/>
            <a:r>
              <a:rPr lang="it-IT" dirty="0">
                <a:solidFill>
                  <a:schemeClr val="bg1"/>
                </a:solidFill>
                <a:latin typeface="+mj-lt"/>
              </a:rPr>
              <a:t>Giorgio Siniscalchi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SUGGERIMENTI FINALI E CONSIDERAZIONI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Prove costanti</a:t>
            </a:r>
          </a:p>
          <a:p>
            <a:pPr lvl="1" rtl="0"/>
            <a:r>
              <a:rPr lang="it-IT" dirty="0"/>
              <a:t>Rafforza la tua familiarità</a:t>
            </a:r>
          </a:p>
          <a:p>
            <a:pPr rtl="0"/>
            <a:r>
              <a:rPr lang="it-IT" dirty="0"/>
              <a:t>Perfeziona il tuo stile di comunicazione</a:t>
            </a:r>
          </a:p>
          <a:p>
            <a:pPr lvl="1" rtl="0"/>
            <a:r>
              <a:rPr lang="it-IT" dirty="0"/>
              <a:t>Ritmo, tono ed enfasi</a:t>
            </a:r>
          </a:p>
          <a:p>
            <a:pPr rtl="0"/>
            <a:r>
              <a:rPr lang="it-IT" dirty="0"/>
              <a:t>Tempi e transizioni</a:t>
            </a:r>
          </a:p>
          <a:p>
            <a:pPr lvl="1" rtl="0"/>
            <a:r>
              <a:rPr lang="it-IT" dirty="0"/>
              <a:t>Punta a una presentazione professionale e senza interruzioni</a:t>
            </a:r>
          </a:p>
          <a:p>
            <a:pPr rtl="0"/>
            <a:r>
              <a:rPr lang="it-IT" dirty="0"/>
              <a:t>Gruppo di destinatari delle esercitazioni</a:t>
            </a:r>
          </a:p>
          <a:p>
            <a:pPr lvl="1" rtl="0"/>
            <a:r>
              <a:rPr lang="it-IT" dirty="0"/>
              <a:t>Chiedi ai colleghi di ascoltarti e fornirti un feedback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Richiedi un feedback</a:t>
            </a:r>
          </a:p>
          <a:p>
            <a:pPr rtl="0"/>
            <a:r>
              <a:rPr lang="it-IT" dirty="0"/>
              <a:t>Rifletti sulle tue prestazioni</a:t>
            </a:r>
          </a:p>
          <a:p>
            <a:pPr rtl="0"/>
            <a:r>
              <a:rPr lang="it-IT" dirty="0"/>
              <a:t>Esplora nuove tecniche</a:t>
            </a:r>
          </a:p>
          <a:p>
            <a:pPr rtl="0"/>
            <a:r>
              <a:rPr lang="it-IT" dirty="0"/>
              <a:t>Imposta obiettivi personali</a:t>
            </a:r>
          </a:p>
          <a:p>
            <a:pPr rtl="0"/>
            <a:r>
              <a:rPr lang="it-IT" dirty="0"/>
              <a:t>Ripeti e adatta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METRICHE DI COINVOLGIMENTO DEI RELATORI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</p:nvPr>
        </p:nvGraphicFramePr>
        <p:xfrm>
          <a:off x="835025" y="2560638"/>
          <a:ext cx="10515601" cy="359826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FATTORE DI IMPATTO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MISURA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OBIETTIVO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RAGGIUNTO</a:t>
                      </a:r>
                      <a:endParaRPr lang="it-IT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Interazione del gruppo di destinatari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Conservazione della conoscenza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Sondaggi post-presentazione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Valutazione media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Frequenza segnalazioni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Opportunità di collaborazione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N. di opportunità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it-IT"/>
                      </a:defPPr>
                    </a:lstStyle>
                    <a:p>
                      <a:pPr algn="ctr" rtl="0"/>
                      <a:r>
                        <a:rPr lang="it-IT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GRAZIE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/>
              <a:t>Mirjam Nilsson​</a:t>
            </a:r>
          </a:p>
          <a:p>
            <a:pPr rtl="0"/>
            <a:r>
              <a:rPr lang="it-IT"/>
              <a:t>206-555-0146</a:t>
            </a:r>
          </a:p>
          <a:p>
            <a:pPr rtl="0"/>
            <a:r>
              <a:rPr lang="it-IT"/>
              <a:t>lelia@contoso.com</a:t>
            </a:r>
          </a:p>
          <a:p>
            <a:pPr rtl="0"/>
            <a:r>
              <a:rPr lang="it-IT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grafica, bandiera, Elementi grafici">
            <a:extLst>
              <a:ext uri="{FF2B5EF4-FFF2-40B4-BE49-F238E27FC236}">
                <a16:creationId xmlns:a16="http://schemas.microsoft.com/office/drawing/2014/main" id="{1FC20A08-DCBE-773E-3000-EB8375B289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87186" y="5155572"/>
            <a:ext cx="3524783" cy="1606347"/>
          </a:xfrm>
          <a:prstGeom prst="rect">
            <a:avLst/>
          </a:prstGeom>
        </p:spPr>
      </p:pic>
      <p:sp>
        <p:nvSpPr>
          <p:cNvPr id="10" name="Titolo 6">
            <a:extLst>
              <a:ext uri="{FF2B5EF4-FFF2-40B4-BE49-F238E27FC236}">
                <a16:creationId xmlns:a16="http://schemas.microsoft.com/office/drawing/2014/main" id="{42EC26F1-50DD-ED0A-DA19-DB7B5A221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051" y="722573"/>
            <a:ext cx="4466502" cy="866596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3600" dirty="0">
                <a:solidFill>
                  <a:schemeClr val="bg1"/>
                </a:solidFill>
              </a:rPr>
              <a:t>Level 16</a:t>
            </a:r>
          </a:p>
        </p:txBody>
      </p:sp>
      <p:sp>
        <p:nvSpPr>
          <p:cNvPr id="11" name="Segnaposto testo 3">
            <a:extLst>
              <a:ext uri="{FF2B5EF4-FFF2-40B4-BE49-F238E27FC236}">
                <a16:creationId xmlns:a16="http://schemas.microsoft.com/office/drawing/2014/main" id="{10488D0D-1B91-774E-853A-2379EDCA6452}"/>
              </a:ext>
            </a:extLst>
          </p:cNvPr>
          <p:cNvSpPr txBox="1">
            <a:spLocks/>
          </p:cNvSpPr>
          <p:nvPr/>
        </p:nvSpPr>
        <p:spPr>
          <a:xfrm>
            <a:off x="6767625" y="2755483"/>
            <a:ext cx="5528931" cy="3405187"/>
          </a:xfrm>
          <a:prstGeom prst="rect">
            <a:avLst/>
          </a:prstGeom>
        </p:spPr>
        <p:txBody>
          <a:bodyPr rtlCol="0" anchor="t"/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1: Descrizione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2: Primo approccio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3: Soluzione della CTF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4: Descrizione delle debolezze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>
                <a:latin typeface="Arial Nova" panose="020B0504020202020204" pitchFamily="34" charset="0"/>
              </a:rPr>
              <a:t>Fase 5: Mitigazione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009B80-274D-40D8-B04A-F3CF1D977231}"/>
              </a:ext>
            </a:extLst>
          </p:cNvPr>
          <p:cNvSpPr txBox="1"/>
          <p:nvPr/>
        </p:nvSpPr>
        <p:spPr>
          <a:xfrm>
            <a:off x="7601985" y="1713596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it-IT" sz="3600" b="0" i="0" u="none" strike="noStrike" kern="1200" cap="all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Biome" panose="020B0503030204020804" pitchFamily="34" charset="0"/>
              </a:rPr>
              <a:t>Timeline</a:t>
            </a:r>
            <a:endParaRPr lang="it-IT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4EBD849-3408-DC17-93AB-68D5A5B78401}"/>
              </a:ext>
            </a:extLst>
          </p:cNvPr>
          <p:cNvSpPr txBox="1"/>
          <p:nvPr/>
        </p:nvSpPr>
        <p:spPr>
          <a:xfrm>
            <a:off x="401525" y="1772485"/>
            <a:ext cx="5777024" cy="1165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Esiste uno script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Perl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vulnerabile in ascolto sulla porta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1616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. In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/home/flag16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è presente il seguente script chiamato 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index.cgi</a:t>
            </a:r>
            <a:endParaRPr kumimoji="0" lang="it-IT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Biome" panose="020B0503030204020804" pitchFamily="34" charset="0"/>
            </a:endParaRPr>
          </a:p>
        </p:txBody>
      </p:sp>
      <p:sp>
        <p:nvSpPr>
          <p:cNvPr id="14" name="Segnaposto testo 3">
            <a:extLst>
              <a:ext uri="{FF2B5EF4-FFF2-40B4-BE49-F238E27FC236}">
                <a16:creationId xmlns:a16="http://schemas.microsoft.com/office/drawing/2014/main" id="{74672E78-DA05-0F37-6067-7031A69DFA2A}"/>
              </a:ext>
            </a:extLst>
          </p:cNvPr>
          <p:cNvSpPr txBox="1">
            <a:spLocks/>
          </p:cNvSpPr>
          <p:nvPr/>
        </p:nvSpPr>
        <p:spPr>
          <a:xfrm>
            <a:off x="990601" y="3250248"/>
            <a:ext cx="4466504" cy="34051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it-IT"/>
            </a:defPPr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it-IT"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lang="it-IT"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000" dirty="0"/>
          </a:p>
        </p:txBody>
      </p:sp>
      <p:sp>
        <p:nvSpPr>
          <p:cNvPr id="15" name="Titolo 6">
            <a:extLst>
              <a:ext uri="{FF2B5EF4-FFF2-40B4-BE49-F238E27FC236}">
                <a16:creationId xmlns:a16="http://schemas.microsoft.com/office/drawing/2014/main" id="{FAC06B23-72C8-25F3-C32A-A35EE94732C9}"/>
              </a:ext>
            </a:extLst>
          </p:cNvPr>
          <p:cNvSpPr txBox="1">
            <a:spLocks/>
          </p:cNvSpPr>
          <p:nvPr/>
        </p:nvSpPr>
        <p:spPr>
          <a:xfrm>
            <a:off x="1543051" y="3553380"/>
            <a:ext cx="5353047" cy="8665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2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it-IT" sz="3600" dirty="0">
                <a:solidFill>
                  <a:schemeClr val="bg1"/>
                </a:solidFill>
              </a:rPr>
              <a:t>obiettivo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DA8EC-ED57-DC0C-AC15-383BAEE32255}"/>
              </a:ext>
            </a:extLst>
          </p:cNvPr>
          <p:cNvSpPr txBox="1"/>
          <p:nvPr/>
        </p:nvSpPr>
        <p:spPr>
          <a:xfrm>
            <a:off x="401525" y="4366965"/>
            <a:ext cx="5138128" cy="796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Eseguire il programma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/bin/</a:t>
            </a:r>
            <a:r>
              <a:rPr kumimoji="0" lang="it-IT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getflag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 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con i privilegi dell’utente </a:t>
            </a:r>
            <a:r>
              <a:rPr kumimoji="0" lang="it-IT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flag16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 descr="Immagine che contiene testo, schermata, arte&#10;&#10;Il contenuto generato dall'IA potrebbe non essere corretto.">
            <a:extLst>
              <a:ext uri="{FF2B5EF4-FFF2-40B4-BE49-F238E27FC236}">
                <a16:creationId xmlns:a16="http://schemas.microsoft.com/office/drawing/2014/main" id="{424DA290-142F-6050-4CDE-39E145248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67851" y="4613521"/>
            <a:ext cx="3306648" cy="193675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CD7097B-F89F-A0C8-C507-241D99B2A62C}"/>
              </a:ext>
            </a:extLst>
          </p:cNvPr>
          <p:cNvSpPr>
            <a:spLocks noGrp="1"/>
          </p:cNvSpPr>
          <p:nvPr/>
        </p:nvSpPr>
        <p:spPr>
          <a:xfrm>
            <a:off x="222250" y="569119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COSTRUZIONE DI UN ALBERO D’ATTACCO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59B43543-783C-30AF-3BC1-78E660F0E445}"/>
              </a:ext>
            </a:extLst>
          </p:cNvPr>
          <p:cNvSpPr txBox="1"/>
          <p:nvPr/>
        </p:nvSpPr>
        <p:spPr>
          <a:xfrm>
            <a:off x="894080" y="2138903"/>
            <a:ext cx="10859832" cy="388824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Una </a:t>
            </a:r>
            <a:r>
              <a:rPr dirty="0" err="1">
                <a:solidFill>
                  <a:schemeClr val="bg1"/>
                </a:solidFill>
              </a:rPr>
              <a:t>rappresentazione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gerarchica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attacchi</a:t>
            </a:r>
            <a:r>
              <a:rPr dirty="0">
                <a:solidFill>
                  <a:schemeClr val="bg1"/>
                </a:solidFill>
              </a:rPr>
              <a:t> a un </a:t>
            </a:r>
            <a:r>
              <a:rPr dirty="0" err="1">
                <a:solidFill>
                  <a:schemeClr val="bg1"/>
                </a:solidFill>
              </a:rPr>
              <a:t>sistema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 err="1">
                <a:solidFill>
                  <a:schemeClr val="bg1"/>
                </a:solidFill>
              </a:rPr>
              <a:t>Nodo</a:t>
            </a:r>
            <a:r>
              <a:rPr b="1" dirty="0">
                <a:solidFill>
                  <a:schemeClr val="bg1"/>
                </a:solidFill>
              </a:rPr>
              <a:t> </a:t>
            </a:r>
            <a:r>
              <a:rPr b="1" dirty="0" err="1">
                <a:solidFill>
                  <a:schemeClr val="bg1"/>
                </a:solidFill>
              </a:rPr>
              <a:t>radice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l’azione</a:t>
            </a:r>
            <a:r>
              <a:rPr dirty="0">
                <a:solidFill>
                  <a:schemeClr val="bg1"/>
                </a:solidFill>
              </a:rPr>
              <a:t> finale </a:t>
            </a:r>
            <a:r>
              <a:rPr dirty="0" err="1">
                <a:solidFill>
                  <a:schemeClr val="bg1"/>
                </a:solidFill>
              </a:rPr>
              <a:t>dell’attacco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intermedi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indicano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preliminari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necessarie</a:t>
            </a:r>
            <a:r>
              <a:rPr dirty="0">
                <a:solidFill>
                  <a:schemeClr val="bg1"/>
                </a:solidFill>
              </a:rPr>
              <a:t> per </a:t>
            </a:r>
            <a:r>
              <a:rPr dirty="0" err="1">
                <a:solidFill>
                  <a:schemeClr val="bg1"/>
                </a:solidFill>
              </a:rPr>
              <a:t>raggiungere</a:t>
            </a:r>
            <a:r>
              <a:rPr dirty="0">
                <a:solidFill>
                  <a:schemeClr val="bg1"/>
                </a:solidFill>
              </a:rPr>
              <a:t> il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superiore</a:t>
            </a:r>
            <a:endParaRPr dirty="0">
              <a:solidFill>
                <a:schemeClr val="bg1"/>
              </a:solidFill>
            </a:endParaRPr>
          </a:p>
          <a:p>
            <a:pPr marL="342900" indent="-342900">
              <a:spcAft>
                <a:spcPts val="1000"/>
              </a:spcAft>
              <a:buFont typeface="Arial" panose="020B0604020202020204" pitchFamily="34" charset="0"/>
              <a:buChar char="•"/>
              <a:defRPr sz="2000"/>
            </a:pPr>
            <a:r>
              <a:rPr b="1" dirty="0">
                <a:solidFill>
                  <a:schemeClr val="bg1"/>
                </a:solidFill>
              </a:rPr>
              <a:t>Nodi </a:t>
            </a:r>
            <a:r>
              <a:rPr b="1" dirty="0" err="1">
                <a:solidFill>
                  <a:schemeClr val="bg1"/>
                </a:solidFill>
              </a:rPr>
              <a:t>foglia</a:t>
            </a:r>
            <a:r>
              <a:rPr b="1" dirty="0">
                <a:solidFill>
                  <a:schemeClr val="bg1"/>
                </a:solidFill>
              </a:rPr>
              <a:t>: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rappresentano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azioni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iniziali</a:t>
            </a:r>
            <a:r>
              <a:rPr dirty="0">
                <a:solidFill>
                  <a:schemeClr val="bg1"/>
                </a:solidFill>
              </a:rPr>
              <a:t> da cui </a:t>
            </a:r>
            <a:r>
              <a:rPr dirty="0" err="1">
                <a:solidFill>
                  <a:schemeClr val="bg1"/>
                </a:solidFill>
              </a:rPr>
              <a:t>può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partire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l’attacco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Ogni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nodo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dell’albero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corrisponde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una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specifica</a:t>
            </a:r>
            <a:r>
              <a:rPr dirty="0">
                <a:solidFill>
                  <a:schemeClr val="bg1"/>
                </a:solidFill>
              </a:rPr>
              <a:t> azione </a:t>
            </a:r>
            <a:r>
              <a:rPr dirty="0" err="1">
                <a:solidFill>
                  <a:schemeClr val="bg1"/>
                </a:solidFill>
              </a:rPr>
              <a:t>compiuta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 err="1">
                <a:solidFill>
                  <a:schemeClr val="bg1"/>
                </a:solidFill>
              </a:rPr>
              <a:t>dall’attaccante</a:t>
            </a:r>
            <a:r>
              <a:rPr lang="it-IT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Utile per </a:t>
            </a:r>
            <a:r>
              <a:rPr dirty="0" err="1">
                <a:solidFill>
                  <a:schemeClr val="bg1"/>
                </a:solidFill>
              </a:rPr>
              <a:t>analizzare</a:t>
            </a:r>
            <a:r>
              <a:rPr dirty="0">
                <a:solidFill>
                  <a:schemeClr val="bg1"/>
                </a:solidFill>
              </a:rPr>
              <a:t> e </a:t>
            </a:r>
            <a:r>
              <a:rPr dirty="0" err="1">
                <a:solidFill>
                  <a:schemeClr val="bg1"/>
                </a:solidFill>
              </a:rPr>
              <a:t>prevenire</a:t>
            </a:r>
            <a:r>
              <a:rPr dirty="0">
                <a:solidFill>
                  <a:schemeClr val="bg1"/>
                </a:solidFill>
              </a:rPr>
              <a:t> le </a:t>
            </a:r>
            <a:r>
              <a:rPr dirty="0" err="1">
                <a:solidFill>
                  <a:schemeClr val="bg1"/>
                </a:solidFill>
              </a:rPr>
              <a:t>possibili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strategie</a:t>
            </a:r>
            <a:r>
              <a:rPr dirty="0">
                <a:solidFill>
                  <a:schemeClr val="bg1"/>
                </a:solidFill>
              </a:rPr>
              <a:t> di </a:t>
            </a:r>
            <a:r>
              <a:rPr dirty="0" err="1">
                <a:solidFill>
                  <a:schemeClr val="bg1"/>
                </a:solidFill>
              </a:rPr>
              <a:t>attacco</a:t>
            </a:r>
            <a:r>
              <a:rPr dirty="0">
                <a:solidFill>
                  <a:schemeClr val="bg1"/>
                </a:solidFill>
              </a:rPr>
              <a:t> </a:t>
            </a:r>
            <a:endParaRPr lang="it-IT" dirty="0">
              <a:solidFill>
                <a:schemeClr val="bg1"/>
              </a:solidFill>
            </a:endParaRPr>
          </a:p>
          <a:p>
            <a:pPr>
              <a:spcAft>
                <a:spcPts val="1000"/>
              </a:spcAft>
              <a:defRPr sz="2000"/>
            </a:pPr>
            <a:r>
              <a:rPr dirty="0">
                <a:solidFill>
                  <a:schemeClr val="bg1"/>
                </a:solidFill>
              </a:rPr>
              <a:t>in modo </a:t>
            </a:r>
            <a:r>
              <a:rPr dirty="0" err="1">
                <a:solidFill>
                  <a:schemeClr val="bg1"/>
                </a:solidFill>
              </a:rPr>
              <a:t>strutturato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C4D0715-4B17-AD43-3E29-3ACE146711A6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E355B57-EBC2-17EE-0B1E-E43983D9939F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8AF973F-4BA4-AA66-3870-C56FA1C0291D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2ED3751-65C3-0BD2-5AD0-74ADC62BB3FC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AECAA39-144B-4621-FF25-CB1AC7B3C40D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DE18BF-AFB8-E49A-615E-D9AFCFA79AB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218C4BF-EFAA-F8CB-05E0-BF8FF9E5747D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BA5F9387-A80F-77AC-C166-F1D9DE1E47E6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92E4660-871F-D409-F4E7-366539F2EE60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6717DDD-5BDA-D5B3-F75D-D1C630422C67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956C4D51-0F1E-228E-5F18-1348BF386465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0DC45B5-9CD5-C1A5-9B43-1A51E01756F8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E5B43E1-ED4F-A876-448E-603B7C338BF9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F8AA49F-097E-B90E-A891-3CD6AF33BEA6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CE725528-9102-46A9-D35C-B01BF4CF5E22}"/>
              </a:ext>
            </a:extLst>
          </p:cNvPr>
          <p:cNvSpPr/>
          <p:nvPr/>
        </p:nvSpPr>
        <p:spPr>
          <a:xfrm>
            <a:off x="190500" y="2338306"/>
            <a:ext cx="3721893" cy="1433350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9117AC8-1CDD-AC7C-9A14-723A7844E480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6101C2C-FAC9-A39C-DF1D-DF424A59C03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1B808203-07BF-48CF-6B85-9671520F3198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51447" y="1800240"/>
            <a:ext cx="3127773" cy="538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02CDD8B9-E13A-5208-7647-64B947BE6735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A100499-9E5C-1161-55EA-C385B4D1176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0F96A264-BD12-9FF0-0ABA-AAB3E791FCD6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3E4795C2-15C6-8030-4E86-00BEB6D33795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DCC6A8C2-3300-9B02-CC1F-31917D22E289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0C149EBB-F707-55B0-A048-8AD8D9FC147B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6DA0097C-2D6B-CDAB-0E23-1CC7C54F6267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17F133F9-4ED7-5E95-5871-0CE158061AB6}"/>
              </a:ext>
            </a:extLst>
          </p:cNvPr>
          <p:cNvSpPr txBox="1"/>
          <p:nvPr/>
        </p:nvSpPr>
        <p:spPr>
          <a:xfrm>
            <a:off x="942973" y="2338306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719647A-E205-5E65-6FAF-45BF5A068F44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74F3E6F7-A74D-C900-FCE8-D7D6B165FF6B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2A76A88-5FE3-067D-9A68-C1C04E831BA0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CB66011-E267-4F17-5E1E-43A1531636EB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7B6A3F34-97A1-BE0B-D01B-32C129CC4157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Ottenimento Della Password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0AD90-7117-3F79-20AE-54EF5E1D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2173723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Richiesta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chi può essere richiesta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password potrebbe essere richiesta al legittimo proprietario.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Il legittimo proprietario è disposto a fornire la password?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No, non lo è. Se fosse disposto a farlo, la sfida perderebbe di significato.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Richiedere la password per vie legittime non rappresenta un’opzione praticabile.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E924D72-3E38-CBB5-949B-E025DE346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0472"/>
            <a:ext cx="184731" cy="369332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>
              <a:solidFill>
                <a:schemeClr val="bg1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BC8E295-ACEA-FF83-74BF-FA02D813C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4518898"/>
            <a:ext cx="1015365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2000" dirty="0"/>
              <a:t>❌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Forzatura della password dell’account </a:t>
            </a:r>
            <a:r>
              <a:rPr kumimoji="0" lang="it-IT" altLang="it-IT" sz="20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È possibile violare la password dell’account </a:t>
            </a:r>
            <a:r>
              <a:rPr kumimoji="0" lang="it-IT" altLang="it-IT" sz="18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flag02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Sebbene tecnicamente possibile, qualora la password sia sufficientemente robusta, riuscire a comprometterla risulta estremamente complesso.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Conclusione: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La violazione della password non costituisce una strada efficace o praticabile per accedere all’account.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1557-4685-8DEB-3618-538D4740B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9770BDC-A2BA-64D5-89A6-F0764108E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it-IT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5E10E7B-EAB4-EC5E-512A-607F2822E1AC}"/>
              </a:ext>
            </a:extLst>
          </p:cNvPr>
          <p:cNvSpPr/>
          <p:nvPr/>
        </p:nvSpPr>
        <p:spPr>
          <a:xfrm>
            <a:off x="3264695" y="914415"/>
            <a:ext cx="3829050" cy="8858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C2D0B0B-7280-1EAD-921F-16D18656255E}"/>
              </a:ext>
            </a:extLst>
          </p:cNvPr>
          <p:cNvSpPr txBox="1"/>
          <p:nvPr/>
        </p:nvSpPr>
        <p:spPr>
          <a:xfrm>
            <a:off x="4400550" y="1151437"/>
            <a:ext cx="2524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</a:rPr>
              <a:t>FLAG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D3A79AB-8431-2AED-2201-917F37CDA1FC}"/>
              </a:ext>
            </a:extLst>
          </p:cNvPr>
          <p:cNvSpPr/>
          <p:nvPr/>
        </p:nvSpPr>
        <p:spPr>
          <a:xfrm>
            <a:off x="6334126" y="2357187"/>
            <a:ext cx="3657600" cy="7660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138A59D-23B7-0218-5F00-5146A3E01D6E}"/>
              </a:ext>
            </a:extLst>
          </p:cNvPr>
          <p:cNvSpPr txBox="1"/>
          <p:nvPr/>
        </p:nvSpPr>
        <p:spPr>
          <a:xfrm>
            <a:off x="6596063" y="2522972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diretta di /bin/</a:t>
            </a:r>
            <a:r>
              <a:rPr lang="it-IT" sz="1600" dirty="0" err="1">
                <a:solidFill>
                  <a:schemeClr val="bg1"/>
                </a:solidFill>
              </a:rPr>
              <a:t>getflag</a:t>
            </a:r>
            <a:r>
              <a:rPr lang="it-IT" sz="1600" dirty="0">
                <a:solidFill>
                  <a:schemeClr val="bg1"/>
                </a:solidFill>
              </a:rPr>
              <a:t> come </a:t>
            </a:r>
            <a:r>
              <a:rPr lang="it-IT" sz="1600" dirty="0" err="1">
                <a:solidFill>
                  <a:schemeClr val="bg1"/>
                </a:solidFill>
              </a:rPr>
              <a:t>utetente</a:t>
            </a:r>
            <a:r>
              <a:rPr lang="it-IT" sz="1600" dirty="0">
                <a:solidFill>
                  <a:schemeClr val="bg1"/>
                </a:solidFill>
              </a:rPr>
              <a:t> Flag16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DAE7DA9-437E-F392-1834-57D6F57B299C}"/>
              </a:ext>
            </a:extLst>
          </p:cNvPr>
          <p:cNvSpPr/>
          <p:nvPr/>
        </p:nvSpPr>
        <p:spPr>
          <a:xfrm>
            <a:off x="42862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9F3793A-F6FC-3B87-7E2F-D000ED7F19A7}"/>
              </a:ext>
            </a:extLst>
          </p:cNvPr>
          <p:cNvSpPr txBox="1"/>
          <p:nvPr/>
        </p:nvSpPr>
        <p:spPr>
          <a:xfrm>
            <a:off x="4400550" y="3796120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Login come utente </a:t>
            </a:r>
            <a:r>
              <a:rPr lang="it-IT" sz="1600" b="1" dirty="0">
                <a:solidFill>
                  <a:schemeClr val="bg1"/>
                </a:solidFill>
              </a:rPr>
              <a:t>level16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CEDB99F-D715-7778-08B8-EA3A758D31A3}"/>
              </a:ext>
            </a:extLst>
          </p:cNvPr>
          <p:cNvSpPr txBox="1"/>
          <p:nvPr/>
        </p:nvSpPr>
        <p:spPr>
          <a:xfrm>
            <a:off x="8086725" y="3815255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Esecuzione di </a:t>
            </a:r>
            <a:r>
              <a:rPr lang="it-IT" sz="1600" b="1" dirty="0">
                <a:solidFill>
                  <a:schemeClr val="bg1"/>
                </a:solidFill>
              </a:rPr>
              <a:t>/bin/</a:t>
            </a:r>
            <a:r>
              <a:rPr lang="it-IT" sz="1600" b="1" dirty="0" err="1">
                <a:solidFill>
                  <a:schemeClr val="bg1"/>
                </a:solidFill>
              </a:rPr>
              <a:t>getflag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F2EC2828-A57D-4A95-484D-27B97F99CE11}"/>
              </a:ext>
            </a:extLst>
          </p:cNvPr>
          <p:cNvSpPr/>
          <p:nvPr/>
        </p:nvSpPr>
        <p:spPr>
          <a:xfrm>
            <a:off x="7867650" y="3724603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5B5FDE6F-6041-96A8-0E9E-8A8A3FBD0C4E}"/>
              </a:ext>
            </a:extLst>
          </p:cNvPr>
          <p:cNvSpPr/>
          <p:nvPr/>
        </p:nvSpPr>
        <p:spPr>
          <a:xfrm>
            <a:off x="23622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FFE6FF-2BE6-B1DA-D3C1-3EA2552B3846}"/>
              </a:ext>
            </a:extLst>
          </p:cNvPr>
          <p:cNvSpPr txBox="1"/>
          <p:nvPr/>
        </p:nvSpPr>
        <p:spPr>
          <a:xfrm>
            <a:off x="4400550" y="4936650"/>
            <a:ext cx="365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Ottenimento della password dell’utente </a:t>
            </a:r>
            <a:r>
              <a:rPr lang="it-IT" sz="1600" b="1" dirty="0">
                <a:solidFill>
                  <a:schemeClr val="bg1"/>
                </a:solidFill>
              </a:rPr>
              <a:t>Flag16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80E4AFAF-E2F9-46CF-A027-5B0D250652A9}"/>
              </a:ext>
            </a:extLst>
          </p:cNvPr>
          <p:cNvSpPr/>
          <p:nvPr/>
        </p:nvSpPr>
        <p:spPr>
          <a:xfrm>
            <a:off x="4286250" y="4957405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E2235FEE-AB33-F8B1-47C5-2A22A0117C0E}"/>
              </a:ext>
            </a:extLst>
          </p:cNvPr>
          <p:cNvSpPr/>
          <p:nvPr/>
        </p:nvSpPr>
        <p:spPr>
          <a:xfrm>
            <a:off x="6019800" y="6167266"/>
            <a:ext cx="3114676" cy="5432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F82DD17B-F903-CAAD-6879-2F264CFA247E}"/>
              </a:ext>
            </a:extLst>
          </p:cNvPr>
          <p:cNvSpPr txBox="1"/>
          <p:nvPr/>
        </p:nvSpPr>
        <p:spPr>
          <a:xfrm>
            <a:off x="6115050" y="6199731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Crack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073F36D-A861-A9A8-B082-BA01BCE2B64F}"/>
              </a:ext>
            </a:extLst>
          </p:cNvPr>
          <p:cNvSpPr txBox="1"/>
          <p:nvPr/>
        </p:nvSpPr>
        <p:spPr>
          <a:xfrm>
            <a:off x="2476500" y="6156150"/>
            <a:ext cx="2905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Richiesta legittima della password</a:t>
            </a:r>
            <a:endParaRPr lang="it-IT" sz="1600" b="1" dirty="0">
              <a:solidFill>
                <a:schemeClr val="bg1"/>
              </a:solidFill>
            </a:endParaRPr>
          </a:p>
        </p:txBody>
      </p:sp>
      <p:sp>
        <p:nvSpPr>
          <p:cNvPr id="33" name="Triangolo isoscele 32">
            <a:extLst>
              <a:ext uri="{FF2B5EF4-FFF2-40B4-BE49-F238E27FC236}">
                <a16:creationId xmlns:a16="http://schemas.microsoft.com/office/drawing/2014/main" id="{7443315E-88D2-79CF-2C81-53B774CCECFC}"/>
              </a:ext>
            </a:extLst>
          </p:cNvPr>
          <p:cNvSpPr/>
          <p:nvPr/>
        </p:nvSpPr>
        <p:spPr>
          <a:xfrm>
            <a:off x="86915" y="2215112"/>
            <a:ext cx="3919537" cy="1517707"/>
          </a:xfrm>
          <a:prstGeom prst="triangl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11F0CE-6C0C-D721-9492-355897B522B2}"/>
              </a:ext>
            </a:extLst>
          </p:cNvPr>
          <p:cNvSpPr txBox="1"/>
          <p:nvPr/>
        </p:nvSpPr>
        <p:spPr>
          <a:xfrm>
            <a:off x="1395411" y="2751522"/>
            <a:ext cx="1609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Attacchi impraticabili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BC185880-6763-7AD8-B7CD-2C92721CAE0B}"/>
              </a:ext>
            </a:extLst>
          </p:cNvPr>
          <p:cNvSpPr>
            <a:spLocks noGrp="1"/>
          </p:cNvSpPr>
          <p:nvPr/>
        </p:nvSpPr>
        <p:spPr>
          <a:xfrm>
            <a:off x="177800" y="-66162"/>
            <a:ext cx="118745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 sz="3200" b="1"/>
            </a:pPr>
            <a:r>
              <a:rPr lang="it-IT" sz="3600" spc="300" dirty="0">
                <a:solidFill>
                  <a:schemeClr val="bg1"/>
                </a:solidFill>
              </a:rPr>
              <a:t>ALBERO D’ATTACCO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072FBC30-268A-541E-5DA3-6B2418B77ADB}"/>
              </a:ext>
            </a:extLst>
          </p:cNvPr>
          <p:cNvCxnSpPr>
            <a:cxnSpLocks/>
            <a:stCxn id="33" idx="0"/>
            <a:endCxn id="5" idx="2"/>
          </p:cNvCxnSpPr>
          <p:nvPr/>
        </p:nvCxnSpPr>
        <p:spPr>
          <a:xfrm flipV="1">
            <a:off x="2046684" y="1800240"/>
            <a:ext cx="3132536" cy="414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5BB29E6C-40EB-A05A-C325-8F468B8B3609}"/>
              </a:ext>
            </a:extLst>
          </p:cNvPr>
          <p:cNvCxnSpPr>
            <a:stCxn id="5" idx="2"/>
          </p:cNvCxnSpPr>
          <p:nvPr/>
        </p:nvCxnSpPr>
        <p:spPr>
          <a:xfrm>
            <a:off x="5179220" y="1800240"/>
            <a:ext cx="1914525" cy="54542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E8471578-6FE0-849C-B561-746C7A89A9E2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5705476" y="3107747"/>
            <a:ext cx="2719387" cy="6250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D561E980-2ED9-8DF2-00A9-9601E07AAC2F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424863" y="3103639"/>
            <a:ext cx="1000125" cy="62096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03F0BE54-C501-D636-EF71-503F0226DCC0}"/>
              </a:ext>
            </a:extLst>
          </p:cNvPr>
          <p:cNvCxnSpPr>
            <a:cxnSpLocks/>
            <a:stCxn id="29" idx="0"/>
            <a:endCxn id="11" idx="2"/>
          </p:cNvCxnSpPr>
          <p:nvPr/>
        </p:nvCxnSpPr>
        <p:spPr>
          <a:xfrm flipV="1">
            <a:off x="5843588" y="4267870"/>
            <a:ext cx="0" cy="68953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2ED5C7C1-79CF-3436-2800-7B07E17DD0C1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3614739" y="5500672"/>
            <a:ext cx="2228849" cy="67953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56FE208F-44EC-9286-15A1-293EFCA0D605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843588" y="5509395"/>
            <a:ext cx="1733550" cy="6578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7A0F98B2-C3AE-F27B-D9EF-32259544FB7B}"/>
              </a:ext>
            </a:extLst>
          </p:cNvPr>
          <p:cNvSpPr txBox="1"/>
          <p:nvPr/>
        </p:nvSpPr>
        <p:spPr>
          <a:xfrm>
            <a:off x="7958139" y="3144456"/>
            <a:ext cx="102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AND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1A79A1E-B646-0807-35B7-A971263756DA}"/>
              </a:ext>
            </a:extLst>
          </p:cNvPr>
          <p:cNvSpPr txBox="1"/>
          <p:nvPr/>
        </p:nvSpPr>
        <p:spPr>
          <a:xfrm>
            <a:off x="947738" y="2273724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65001860-C88B-8B8D-E3D7-B33675B8D810}"/>
              </a:ext>
            </a:extLst>
          </p:cNvPr>
          <p:cNvSpPr/>
          <p:nvPr/>
        </p:nvSpPr>
        <p:spPr>
          <a:xfrm>
            <a:off x="819150" y="2191446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ttangolo 63">
            <a:extLst>
              <a:ext uri="{FF2B5EF4-FFF2-40B4-BE49-F238E27FC236}">
                <a16:creationId xmlns:a16="http://schemas.microsoft.com/office/drawing/2014/main" id="{B7BFC0A7-EAA4-15D3-45C7-A2F6DA83BA72}"/>
              </a:ext>
            </a:extLst>
          </p:cNvPr>
          <p:cNvSpPr/>
          <p:nvPr/>
        </p:nvSpPr>
        <p:spPr>
          <a:xfrm>
            <a:off x="4845845" y="3244449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1DADFBAE-EA7E-B214-B5A3-8CF18A77538B}"/>
              </a:ext>
            </a:extLst>
          </p:cNvPr>
          <p:cNvSpPr txBox="1"/>
          <p:nvPr/>
        </p:nvSpPr>
        <p:spPr>
          <a:xfrm>
            <a:off x="4938713" y="326999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BB201BF8-A5BE-9B42-B33F-366D84C82B0D}"/>
              </a:ext>
            </a:extLst>
          </p:cNvPr>
          <p:cNvSpPr/>
          <p:nvPr/>
        </p:nvSpPr>
        <p:spPr>
          <a:xfrm>
            <a:off x="10172701" y="3286175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1DE95094-278A-EC52-CE63-769E5E451E15}"/>
              </a:ext>
            </a:extLst>
          </p:cNvPr>
          <p:cNvSpPr txBox="1"/>
          <p:nvPr/>
        </p:nvSpPr>
        <p:spPr>
          <a:xfrm>
            <a:off x="10294143" y="3339821"/>
            <a:ext cx="357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14B8A61-57B0-CE59-EE00-9ACF2FEB2736}"/>
              </a:ext>
            </a:extLst>
          </p:cNvPr>
          <p:cNvSpPr/>
          <p:nvPr/>
        </p:nvSpPr>
        <p:spPr>
          <a:xfrm>
            <a:off x="2450905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A82028DC-B491-AF06-C986-C3CEB40F8247}"/>
              </a:ext>
            </a:extLst>
          </p:cNvPr>
          <p:cNvSpPr/>
          <p:nvPr/>
        </p:nvSpPr>
        <p:spPr>
          <a:xfrm>
            <a:off x="8548093" y="5552882"/>
            <a:ext cx="504825" cy="5600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D0F10BF-9BB1-B59F-F0B7-D4AEA6B7A2C1}"/>
              </a:ext>
            </a:extLst>
          </p:cNvPr>
          <p:cNvSpPr txBox="1"/>
          <p:nvPr/>
        </p:nvSpPr>
        <p:spPr>
          <a:xfrm>
            <a:off x="2552698" y="5655775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E061B7D-6E84-1498-4864-4F1615DF1AE5}"/>
              </a:ext>
            </a:extLst>
          </p:cNvPr>
          <p:cNvSpPr txBox="1"/>
          <p:nvPr/>
        </p:nvSpPr>
        <p:spPr>
          <a:xfrm>
            <a:off x="8682038" y="5683873"/>
            <a:ext cx="904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242793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GESTIONE DELLE SESSIONI DI DOMANDE E RISPOSTE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Conosci il materiale in anticipo</a:t>
            </a:r>
          </a:p>
          <a:p>
            <a:pPr rtl="0"/>
            <a:r>
              <a:rPr lang="it-IT" dirty="0"/>
              <a:t>Prevedi le domande comuni</a:t>
            </a:r>
          </a:p>
          <a:p>
            <a:pPr rtl="0"/>
            <a:r>
              <a:rPr lang="it-IT" dirty="0"/>
              <a:t>Prova le risposte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Mantenere la compostezza durante la sessione di domande e risposte è essenziale per proiettare sicurezza e autorità. Considera i seguenti consigli per rimanere composto:</a:t>
            </a:r>
          </a:p>
          <a:p>
            <a:pPr lvl="1" rtl="0"/>
            <a:r>
              <a:rPr lang="it-IT" dirty="0"/>
              <a:t>Mantieni la tranquillità</a:t>
            </a:r>
          </a:p>
          <a:p>
            <a:pPr lvl="1" rtl="0"/>
            <a:r>
              <a:rPr lang="it-IT" dirty="0"/>
              <a:t>Ascolta in modo attivo</a:t>
            </a:r>
          </a:p>
          <a:p>
            <a:pPr lvl="1" rtl="0"/>
            <a:r>
              <a:rPr lang="it-IT" dirty="0"/>
              <a:t>Fermati e rifletti</a:t>
            </a:r>
          </a:p>
          <a:p>
            <a:pPr lvl="1" rtl="0"/>
            <a:r>
              <a:rPr lang="it-IT" dirty="0"/>
              <a:t>Mantieni il contatto visivo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IMPATTO COMUNICATIVO</a:t>
            </a:r>
          </a:p>
        </p:txBody>
      </p:sp>
      <p:pic>
        <p:nvPicPr>
          <p:cNvPr id="6" name="Segnaposto immagine 5" descr="Spirale blu e viola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La tua capacità di comunicare in modo efficace lascerà un impatto duraturo sul tuo pubblico</a:t>
            </a:r>
          </a:p>
          <a:p>
            <a:pPr rtl="0"/>
            <a:r>
              <a:rPr lang="it-IT" dirty="0"/>
              <a:t>Comunicare in modo efficace significa non solo trasmettere un messaggio, ma anche entrare in risonanza con le esperienze, i valori e le emozioni di chi ascolta 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69" y="171396"/>
            <a:ext cx="3867259" cy="2202350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 dirty="0"/>
              <a:t>COMUNICAZIONE DINAMICA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Impara a infondere energia nella tua presentazione per lasciare un'impressione duratura</a:t>
            </a:r>
          </a:p>
          <a:p>
            <a:pPr rtl="0"/>
            <a:r>
              <a:rPr lang="it-IT" dirty="0"/>
              <a:t>Uno degli obiettivi di una comunicazione efficace è quello di motivare il tuo pubblico</a:t>
            </a:r>
          </a:p>
        </p:txBody>
      </p:sp>
      <p:graphicFrame>
        <p:nvGraphicFramePr>
          <p:cNvPr id="5" name="Segnaposto tabella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</p:nvPr>
        </p:nvGraphicFramePr>
        <p:xfrm>
          <a:off x="5067300" y="404813"/>
          <a:ext cx="6705602" cy="61733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6534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565212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METRICA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MISURA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OBIETTIVO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EFFETTIVO</a:t>
                      </a:r>
                      <a:endParaRPr lang="it-IT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Partecipazione del pubblico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N. di partecipanti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Durata dell'impegno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Verbale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Interazione di Domande e risposte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N. di domande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Feedback positivo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Frequenza di conservazione delle informazioni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Percentuale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lang="it-IT"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 rtl="0"/>
                      <a:r>
                        <a:rPr lang="it-IT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Personalizzato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2_TF11936837_Win32" id="{122261B9-0D50-4F57-A1E7-A4699CFA9841}" vid="{BE7F6ECD-F351-47FC-A7C3-9F0B5E9CB8E1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680</Words>
  <Application>Microsoft Office PowerPoint</Application>
  <PresentationFormat>Widescreen</PresentationFormat>
  <Paragraphs>164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Arial Nova</vt:lpstr>
      <vt:lpstr>Biome</vt:lpstr>
      <vt:lpstr>Calibri</vt:lpstr>
      <vt:lpstr>Tema di Office</vt:lpstr>
      <vt:lpstr>Personalizzato</vt:lpstr>
      <vt:lpstr>NEBULA</vt:lpstr>
      <vt:lpstr>Level 16</vt:lpstr>
      <vt:lpstr>Presentazione standard di PowerPoint</vt:lpstr>
      <vt:lpstr>Presentazione standard di PowerPoint</vt:lpstr>
      <vt:lpstr>Ottenimento Della Password</vt:lpstr>
      <vt:lpstr>Presentazione standard di PowerPoint</vt:lpstr>
      <vt:lpstr>GESTIONE DELLE SESSIONI DI DOMANDE E RISPOSTE</vt:lpstr>
      <vt:lpstr>IMPATTO COMUNICATIVO</vt:lpstr>
      <vt:lpstr>COMUNICAZIONE DINAMICA</vt:lpstr>
      <vt:lpstr>SUGGERIMENTI FINALI E CONSIDERAZIONI</vt:lpstr>
      <vt:lpstr>METRICHE DI COINVOLGIMENTO DEI RELATORI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PASQUALE CASILLO LA MONTAGNA</dc:creator>
  <cp:lastModifiedBy>PASQUALE CASILLO LA MONTAGNA</cp:lastModifiedBy>
  <cp:revision>2</cp:revision>
  <dcterms:created xsi:type="dcterms:W3CDTF">2025-04-14T16:29:41Z</dcterms:created>
  <dcterms:modified xsi:type="dcterms:W3CDTF">2025-04-14T18:00:52Z</dcterms:modified>
</cp:coreProperties>
</file>