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342" r:id="rId3"/>
    <p:sldId id="374" r:id="rId4"/>
    <p:sldId id="373" r:id="rId5"/>
    <p:sldId id="365" r:id="rId6"/>
    <p:sldId id="376" r:id="rId7"/>
    <p:sldId id="382" r:id="rId8"/>
    <p:sldId id="377" r:id="rId9"/>
    <p:sldId id="383" r:id="rId10"/>
    <p:sldId id="378" r:id="rId11"/>
    <p:sldId id="384" r:id="rId12"/>
    <p:sldId id="380" r:id="rId13"/>
    <p:sldId id="385" r:id="rId14"/>
    <p:sldId id="386" r:id="rId15"/>
    <p:sldId id="379" r:id="rId16"/>
    <p:sldId id="381" r:id="rId17"/>
    <p:sldId id="372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B8597-0BE9-4EC1-A089-7778E907C0F0}" type="datetimeFigureOut">
              <a:rPr lang="it-IT" smtClean="0"/>
              <a:t>15/04/2025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EB5CC-8BB7-435A-9A4C-D908CA97E9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4586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549F6A-852C-F2DE-8C5D-39F0286FD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EC2F6FB-14BE-D8AF-206E-51DBB9D1A9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774F217-4DB6-7ACF-4F5A-0A1E5750B4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386E30-CDD3-6856-1D7B-D7DBEB5B71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3350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92136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56EFA-E88C-AEC4-CA3A-7B3104D0F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2E1F06C-3EC0-4091-3B24-7404AFCD3D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26C1698-3F8F-FA88-2AF9-501EC70C38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0AB97D8-AF04-4FE4-0826-9FC452FE5D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40519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E6885C-559A-F461-BD3B-90198A541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BF93D9D-CCCB-EC9C-383D-5FF6910DA2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0BA4FB7-20F8-44B0-A8CD-B61ADF06DD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A30DEE2-2180-E898-F118-DF232D2B1C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8464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4199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15100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5072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it-IT"/>
              </a:pPr>
              <a:t>4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DAB0B-B558-E7AD-ED9E-09215343D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A1F2F7F-D0E5-890D-34F7-A1B35529AC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63DA2CC-6CED-0895-4609-612533EF27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21A3ACC-8C95-AAEC-79B8-FDA419D46D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it-IT"/>
              </a:pPr>
              <a:t>6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0206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2487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60BC8F-3CFF-0C90-6B76-FA511C9E0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F91FD72-17BD-0F6B-5697-A20F73DE45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1F895C6-C5C8-F760-64C3-17D108A244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F99089F-8EBF-E600-7F2A-128498FA44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908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5125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631E38-3C7A-AE25-CBF5-B5347C190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9A52915-C0E7-0D7C-2059-7A47C568E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A5863CE-5657-2D7B-A801-A7224C8DE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15/04/2025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0B394B-531B-8141-4E92-A3B7E609F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C643545-038B-F3ED-7B6E-A88CA6D15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887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865C74-A266-3789-B774-4DFA534B7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99B18C1-9441-94CC-68FE-61FBC7E6F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F63BAEC-4269-AEEE-50D4-27CAF473C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15/04/2025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F4D432A-F4C5-A159-CA2D-4775FDB07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8B00A6-B210-D061-604C-148CFEA38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6367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22241B8-01C9-07E2-59B4-9FD15E14D6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99101A6-1CB1-8E3B-1E80-8B426039D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18C6C5C-72A3-F4E7-9BB6-5B38D26A9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15/04/2025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413F407-4D6B-5518-D742-9E2E2AC0B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A2D9903-6897-3C23-9EA0-50D7D6679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1274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sottotitolo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rtlCol="0" anchor="b" anchorCtr="0">
            <a:noAutofit/>
          </a:bodyPr>
          <a:lstStyle>
            <a:lvl1pPr algn="ctr">
              <a:defRPr lang="it-IT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2" name="Sottotitolo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 rtlCol="0">
            <a:noAutofit/>
          </a:bodyPr>
          <a:lstStyle>
            <a:lvl1pPr marL="0" indent="0" algn="ctr">
              <a:buNone/>
              <a:defRPr lang="it-IT"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/>
              <a:t>Fare clic per inserire il sottotitolo</a:t>
            </a:r>
          </a:p>
        </p:txBody>
      </p:sp>
    </p:spTree>
    <p:extLst>
      <p:ext uri="{BB962C8B-B14F-4D97-AF65-F5344CB8AC3E}">
        <p14:creationId xmlns:p14="http://schemas.microsoft.com/office/powerpoint/2010/main" val="17783917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rtlCol="0" anchor="ctr" anchorCtr="0">
            <a:noAutofit/>
          </a:bodyPr>
          <a:lstStyle>
            <a:lvl1pPr algn="ctr">
              <a:defRPr lang="it-IT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</p:spTree>
    <p:extLst>
      <p:ext uri="{BB962C8B-B14F-4D97-AF65-F5344CB8AC3E}">
        <p14:creationId xmlns:p14="http://schemas.microsoft.com/office/powerpoint/2010/main" val="30088452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pic>
          <p:nvPicPr>
            <p:cNvPr id="6" name="Segnaposto contenuto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e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 dirty="0"/>
              </a:p>
            </p:txBody>
          </p:sp>
          <p:sp>
            <p:nvSpPr>
              <p:cNvPr id="9" name="Elemento grafico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rtlCol="0" anchor="b"/>
          <a:lstStyle>
            <a:lvl1pPr>
              <a:defRPr lang="it-IT"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it-IT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it-IT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it-IT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it-IT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it-IT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it-IT"/>
              <a:t>Fai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61107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rtlCol="0" anchor="b">
            <a:noAutofit/>
          </a:bodyPr>
          <a:lstStyle>
            <a:lvl1pPr algn="ctr">
              <a:defRPr lang="it-IT" sz="3200" cap="all" spc="300" baseline="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7" name="Sottotitolo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 rtlCol="0">
            <a:noAutofit/>
          </a:bodyPr>
          <a:lstStyle>
            <a:lvl1pPr marL="0" indent="0" algn="ctr">
              <a:buNone/>
              <a:defRPr lang="it-IT"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/>
              <a:t>Fare clic per inserire il sottotitolo</a:t>
            </a:r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6124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della sezion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rtlCol="0" anchor="b">
            <a:noAutofit/>
          </a:bodyPr>
          <a:lstStyle>
            <a:lvl1pPr algn="l">
              <a:defRPr lang="it-IT" sz="2400" cap="all" spc="300" baseline="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8" name="Sottotitolo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 rtlCol="0">
            <a:noAutofit/>
          </a:bodyPr>
          <a:lstStyle>
            <a:lvl1pPr marL="0" indent="0" algn="l">
              <a:buNone/>
              <a:defRPr lang="it-IT"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/>
              <a:t>Fare clic per inserire il sottotitolo</a:t>
            </a:r>
          </a:p>
        </p:txBody>
      </p:sp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 rtlCol="0"/>
          <a:lstStyle>
            <a:lvl1pPr algn="ctr">
              <a:defRPr lang="it-IT" sz="2000"/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475057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olo e 2 colonne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rtlCol="0" anchor="b">
            <a:noAutofit/>
          </a:bodyPr>
          <a:lstStyle>
            <a:lvl1pPr algn="l">
              <a:defRPr lang="it-IT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 rtlCol="0"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it-IT"/>
              <a:t>Fai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713186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uppo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Elemento grafico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  <p:sp>
            <p:nvSpPr>
              <p:cNvPr id="13" name="Elemento grafico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</p:grpSp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Elemento grafico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  <p:sp>
            <p:nvSpPr>
              <p:cNvPr id="7" name="Elemento grafico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rtlCol="0" anchor="b"/>
          <a:lstStyle>
            <a:lvl1pPr algn="ctr">
              <a:defRPr lang="it-IT"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 rtlCol="0">
            <a:noAutofit/>
          </a:bodyPr>
          <a:lstStyle>
            <a:lvl1pPr marL="0" indent="0" algn="ctr">
              <a:buNone/>
              <a:defRPr lang="it-IT"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/>
              <a:t>Fare clic per inserire il sottotitolo</a:t>
            </a:r>
          </a:p>
        </p:txBody>
      </p:sp>
    </p:spTree>
    <p:extLst>
      <p:ext uri="{BB962C8B-B14F-4D97-AF65-F5344CB8AC3E}">
        <p14:creationId xmlns:p14="http://schemas.microsoft.com/office/powerpoint/2010/main" val="41172791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pic>
          <p:nvPicPr>
            <p:cNvPr id="6" name="Immagine 5" descr="Spirale blu e viola&#10;&#10;Descrizione generata automaticamente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Elemento grafico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  <p:sp>
            <p:nvSpPr>
              <p:cNvPr id="12" name="Elemento grafico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  <p:sp>
            <p:nvSpPr>
              <p:cNvPr id="13" name="Elemento grafico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</p:grpSp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Elemento grafico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  <p:sp>
            <p:nvSpPr>
              <p:cNvPr id="10" name="Elemento grafico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</p:grpSp>
      </p:grp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rtlCol="0" anchor="b">
            <a:noAutofit/>
          </a:bodyPr>
          <a:lstStyle>
            <a:lvl1pPr algn="l">
              <a:defRPr lang="it-IT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it-IT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it-IT"/>
              <a:t>Fare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</p:txBody>
      </p:sp>
      <p:sp>
        <p:nvSpPr>
          <p:cNvPr id="21" name="Segnaposto contenuto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it-IT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it-IT"/>
              <a:t>Fare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766677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27F8D2-DE2F-762F-6420-6E59123BA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DCD2A7-D823-9C78-257B-56B5E07AF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CD3D8A8-D677-6209-59F9-BC202893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15/04/2025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DA787F-8B53-E388-34E6-DF9D66B4E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50093B2-4B23-8EDD-4EE3-79E47F51E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15714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po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Elemento grafico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1" name="Elemento grafico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" name="Elemento grafico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rtlCol="0" anchor="b">
            <a:noAutofit/>
          </a:bodyPr>
          <a:lstStyle>
            <a:lvl1pPr algn="l">
              <a:defRPr lang="it-IT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 rtlCol="0"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lang="it-IT"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lang="it-IT"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lang="it-IT"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lang="it-IT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it-IT"/>
              <a:t>Fare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</p:txBody>
      </p:sp>
      <p:sp>
        <p:nvSpPr>
          <p:cNvPr id="19" name="Segnaposto contenuto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it-IT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it-IT"/>
              <a:t>Fare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01647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rtlCol="0" anchor="b">
            <a:noAutofit/>
          </a:bodyPr>
          <a:lstStyle>
            <a:lvl1pPr algn="l">
              <a:defRPr lang="it-IT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 rtlCol="0"/>
          <a:lstStyle>
            <a:lvl1pPr algn="ctr">
              <a:defRPr lang="it-IT" sz="2000"/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9" name="Segnaposto contenuto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it-IT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 spc="0"/>
            </a:lvl4pPr>
          </a:lstStyle>
          <a:p>
            <a:pPr lvl="0" rtl="0"/>
            <a:r>
              <a:rPr lang="it-IT"/>
              <a:t>Fare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5139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rtlCol="0" anchor="b">
            <a:noAutofit/>
          </a:bodyPr>
          <a:lstStyle>
            <a:lvl1pPr algn="l">
              <a:defRPr lang="it-IT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9" name="Segnaposto contenuto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it-IT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 spc="0"/>
            </a:lvl4pPr>
          </a:lstStyle>
          <a:p>
            <a:pPr lvl="0" rtl="0"/>
            <a:r>
              <a:rPr lang="it-IT"/>
              <a:t>Fare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</p:txBody>
      </p:sp>
      <p:sp>
        <p:nvSpPr>
          <p:cNvPr id="12" name="Segnaposto tabella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 rtlCol="0"/>
          <a:lstStyle>
            <a:lvl1pPr>
              <a:defRPr lang="it-IT" sz="2400">
                <a:latin typeface="+mn-lt"/>
              </a:defRPr>
            </a:lvl1pPr>
          </a:lstStyle>
          <a:p>
            <a:pPr rtl="0"/>
            <a:r>
              <a:rPr lang="it-IT"/>
              <a:t>Fare clic sull'icona per inserire una tabella</a:t>
            </a:r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</p:spTree>
    <p:extLst>
      <p:ext uri="{BB962C8B-B14F-4D97-AF65-F5344CB8AC3E}">
        <p14:creationId xmlns:p14="http://schemas.microsoft.com/office/powerpoint/2010/main" val="30767837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rtlCol="0" anchor="b">
            <a:noAutofit/>
          </a:bodyPr>
          <a:lstStyle>
            <a:lvl1pPr algn="l">
              <a:defRPr lang="it-IT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9" name="Segnaposto contenuto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 rtlCol="0"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it-IT"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it-IT"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it-IT" sz="1800" spc="0"/>
            </a:lvl4pPr>
          </a:lstStyle>
          <a:p>
            <a:pPr lvl="0" rtl="0"/>
            <a:r>
              <a:rPr lang="it-IT"/>
              <a:t>Fare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t-IT"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lang="it-IT"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lang="it-IT"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lang="it-IT"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lang="it-IT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it-IT"/>
              <a:t>Fare clic per inserire il testo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53178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rtlCol="0" anchor="b">
            <a:noAutofit/>
          </a:bodyPr>
          <a:lstStyle>
            <a:lvl1pPr algn="l">
              <a:defRPr lang="it-IT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0" name="Segnaposto tabella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 rtlCol="0"/>
          <a:lstStyle>
            <a:lvl1pPr>
              <a:defRPr lang="it-IT" sz="2400">
                <a:latin typeface="+mn-lt"/>
              </a:defRPr>
            </a:lvl1pPr>
          </a:lstStyle>
          <a:p>
            <a:pPr rtl="0"/>
            <a:r>
              <a:rPr lang="it-IT"/>
              <a:t>Fare clic sull'icona per inserire una tabella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4205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iusura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e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 dirty="0"/>
              </a:p>
            </p:txBody>
          </p:sp>
          <p:sp>
            <p:nvSpPr>
              <p:cNvPr id="18" name="Elemento grafico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</p:grpSp>
        <p:pic>
          <p:nvPicPr>
            <p:cNvPr id="4" name="Segnaposto contenuto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rtlCol="0" anchor="b">
            <a:noAutofit/>
          </a:bodyPr>
          <a:lstStyle>
            <a:lvl1pPr>
              <a:defRPr lang="it-IT" sz="3200" cap="all" baseline="0">
                <a:solidFill>
                  <a:schemeClr val="accent3"/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defRPr lang="it-IT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it-IT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it-IT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it-IT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it-IT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it-IT"/>
              <a:t>Fai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38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3493BA-BC62-8B77-A21D-F280A1416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1783CF-EFD9-5E61-6018-BE9E5C23F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AAC6623-6856-8FE1-A44B-6A42A8EEA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15/04/2025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7D3791-50A0-8B51-01BE-44188962A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6CC9EA2-F250-40F2-A150-FC3E2D1F3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2671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8F4275-AE2E-D3E5-075E-9DCB3796D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C58DB4F-87A1-1C41-B822-231D28930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FEF6E4C-37CC-A55D-2464-12E712E67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38CA4C4-52D0-497C-1A0A-980255AE2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15/04/2025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A34E413-908C-94D3-5EBA-AB0FB23C5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21B2259-4A1A-7D0F-027B-E0C3AA2AB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756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4AE0B5-15AC-8E4D-9B4C-C45735D5D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5CF7BDE-BE6A-E8EC-CD6D-4FB7DDE29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024215B-9119-FC90-33DE-C973B2AE5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9472D0E-4CC3-CC7A-5ED8-3193C94E4A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6F53780-7C47-7BB3-161F-2193AF309C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D8C5145-002F-6AB1-568D-EC93CCDCB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15/04/2025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46D92E2-4264-3307-36B9-A4EFDFCC4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70B5B9D-D9E3-D2F9-B880-FEA7289BC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0932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61EB97-39F6-2D68-0747-3DA5587AF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AA700D3-2281-FE60-86BE-59ED2003F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15/04/2025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F8069C5-57E8-037A-A539-F629A13C8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BC91A86-BAB5-8761-0CF4-57CF0E474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3361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A19E0B2-CFD9-D2EC-80AA-A2D331B7F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15/04/2025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9D32ECC-A247-8EDD-79AB-F829B8AF4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448DA24-BA78-45D3-9172-455A28C6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670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6B8A7A-03E5-FD03-812F-22E35874A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457E2C-55C1-EBB1-7AEE-A9802827B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B8B7537-DCCB-BE4B-63DC-E94B538B6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7E10703-FA9C-6F86-984A-B1F8C525C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15/04/2025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9F0A233-0C97-FE2D-D096-DBEB03DAC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9FA2B0D-5D31-2526-FFBA-3AA790900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3806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15FC8E-25EE-3B8D-38CB-030E814E1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65DBDEF-2889-61D8-B92C-6CE4DF797F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79B7A2F-AB0B-5C52-0BBA-AB3A785EF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3CD4166-971C-BCEB-77A0-845A7FBA1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15/04/2025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703053D-F71D-EF5C-9A01-04AE373AE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EF9CF31-D8EA-9B15-F4D6-9D9376D1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6624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D788A88-FA6B-DCE6-12CC-414844D28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9D7C7DE-61F3-E41D-2BE1-882F4A52B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8FE7A8A-618F-FFED-B94F-F7413449B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8DA405-31E9-44C3-A33B-013AC39763DD}" type="datetimeFigureOut">
              <a:rPr lang="it-IT" smtClean="0"/>
              <a:t>15/04/2025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FFB705-701E-78BE-B5FE-E3C27E76E4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5CC12BC-A9CC-9C63-E52E-DDF81E5BCE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1722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it-IT"/>
            </a:defPPr>
          </a:lstStyle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it-IT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it-IT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it-IT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22909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it-IT"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it-IT"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it-IT"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it-IT"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it-IT"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it-IT"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www.uscybersecurity.net/capture-the-fla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sienanews.it/toscana/siena/attacco-hacker-colpita-anche-terrecablate-reti-e-servizi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rtlCol="0" anchor="b"/>
          <a:lstStyle>
            <a:defPPr>
              <a:defRPr lang="it-IT"/>
            </a:defPPr>
          </a:lstStyle>
          <a:p>
            <a:pPr rtl="0"/>
            <a:r>
              <a:rPr lang="it-IT" dirty="0"/>
              <a:t>NEBULA</a:t>
            </a:r>
          </a:p>
        </p:txBody>
      </p:sp>
      <p:sp>
        <p:nvSpPr>
          <p:cNvPr id="9" name="Sottotitolo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Level 16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738373D-E378-3D4F-80C0-E2BFBE0F3CCA}"/>
              </a:ext>
            </a:extLst>
          </p:cNvPr>
          <p:cNvSpPr txBox="1"/>
          <p:nvPr/>
        </p:nvSpPr>
        <p:spPr>
          <a:xfrm>
            <a:off x="8084288" y="5629871"/>
            <a:ext cx="71122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it-IT" dirty="0">
                <a:solidFill>
                  <a:schemeClr val="bg1"/>
                </a:solidFill>
                <a:latin typeface="+mj-lt"/>
              </a:rPr>
              <a:t>Programmazione Sicura 2024/25</a:t>
            </a:r>
          </a:p>
          <a:p>
            <a:pPr rtl="0"/>
            <a:endParaRPr lang="it-IT" dirty="0">
              <a:solidFill>
                <a:schemeClr val="bg1"/>
              </a:solidFill>
              <a:latin typeface="+mj-lt"/>
            </a:endParaRPr>
          </a:p>
          <a:p>
            <a:pPr rtl="0"/>
            <a:r>
              <a:rPr lang="it-IT" dirty="0">
                <a:solidFill>
                  <a:schemeClr val="bg1"/>
                </a:solidFill>
                <a:latin typeface="+mj-lt"/>
              </a:rPr>
              <a:t>Prof. B. Masucci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FF1B37E-9F42-6744-A9FF-5EF5E5960CB4}"/>
              </a:ext>
            </a:extLst>
          </p:cNvPr>
          <p:cNvSpPr txBox="1"/>
          <p:nvPr/>
        </p:nvSpPr>
        <p:spPr>
          <a:xfrm>
            <a:off x="313659" y="304799"/>
            <a:ext cx="66028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it-IT" dirty="0">
                <a:solidFill>
                  <a:schemeClr val="bg1"/>
                </a:solidFill>
                <a:latin typeface="+mj-lt"/>
              </a:rPr>
              <a:t>Pasquale Casillo La Montagna</a:t>
            </a:r>
          </a:p>
          <a:p>
            <a:pPr rtl="0"/>
            <a:endParaRPr lang="it-IT" dirty="0">
              <a:solidFill>
                <a:schemeClr val="bg1"/>
              </a:solidFill>
              <a:latin typeface="+mj-lt"/>
            </a:endParaRPr>
          </a:p>
          <a:p>
            <a:pPr rtl="0"/>
            <a:r>
              <a:rPr lang="it-IT" dirty="0">
                <a:solidFill>
                  <a:schemeClr val="bg1"/>
                </a:solidFill>
                <a:latin typeface="+mj-lt"/>
              </a:rPr>
              <a:t>Giorgio Siniscalchi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ED46D3-0305-FE5A-2355-8EB003166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2">
            <a:extLst>
              <a:ext uri="{FF2B5EF4-FFF2-40B4-BE49-F238E27FC236}">
                <a16:creationId xmlns:a16="http://schemas.microsoft.com/office/drawing/2014/main" id="{08377903-817C-A77D-F0E1-DB7615B74EA6}"/>
              </a:ext>
            </a:extLst>
          </p:cNvPr>
          <p:cNvSpPr>
            <a:spLocks noGrp="1"/>
          </p:cNvSpPr>
          <p:nvPr/>
        </p:nvSpPr>
        <p:spPr>
          <a:xfrm>
            <a:off x="9110460" y="615636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defPPr>
              <a:defRPr lang="it-IT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kern="1200" spc="-1">
                <a:solidFill>
                  <a:srgbClr val="FFFFFF"/>
                </a:solidFill>
                <a:latin typeface="Biome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201338C-D669-485B-9C47-989C4976233B}" type="slidenum">
              <a:rPr lang="it-IT" sz="1200" b="0" strike="noStrike" spc="-1">
                <a:solidFill>
                  <a:srgbClr val="FFFFFF"/>
                </a:solidFill>
                <a:latin typeface="Biome"/>
              </a:rPr>
              <a:pPr indent="0" algn="r">
                <a:lnSpc>
                  <a:spcPct val="100000"/>
                </a:lnSpc>
                <a:buNone/>
                <a:tabLst>
                  <a:tab pos="0" algn="l"/>
                </a:tabLst>
              </a:pPr>
              <a:t>10</a:t>
            </a:fld>
            <a:endParaRPr lang="it-IT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B1D7F08C-E284-D719-07D1-5D8C4D8F8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233" y="64454"/>
            <a:ext cx="5629324" cy="6729093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ECE77420-9D45-E68A-66BE-EA3DDE4F15C2}"/>
              </a:ext>
            </a:extLst>
          </p:cNvPr>
          <p:cNvSpPr txBox="1"/>
          <p:nvPr/>
        </p:nvSpPr>
        <p:spPr>
          <a:xfrm>
            <a:off x="749639" y="1049274"/>
            <a:ext cx="52808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Il codice alla riga 11 converte ogni carattere minuscolo in </a:t>
            </a:r>
            <a:r>
              <a:rPr lang="it-IT" b="1" dirty="0">
                <a:solidFill>
                  <a:schemeClr val="bg1"/>
                </a:solidFill>
              </a:rPr>
              <a:t>maiuscolo</a:t>
            </a:r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Di fatto normalizza l’input utente a livello </a:t>
            </a:r>
            <a:r>
              <a:rPr lang="it-IT" b="1" dirty="0">
                <a:solidFill>
                  <a:schemeClr val="bg1"/>
                </a:solidFill>
              </a:rPr>
              <a:t>case-insensitive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088E1279-C770-230C-8A7E-7F26E7F06114}"/>
              </a:ext>
            </a:extLst>
          </p:cNvPr>
          <p:cNvSpPr/>
          <p:nvPr/>
        </p:nvSpPr>
        <p:spPr>
          <a:xfrm>
            <a:off x="706118" y="991764"/>
            <a:ext cx="5043577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480160B9-50C8-3E35-85D6-63B8E5A2C301}"/>
              </a:ext>
            </a:extLst>
          </p:cNvPr>
          <p:cNvCxnSpPr>
            <a:cxnSpLocks/>
          </p:cNvCxnSpPr>
          <p:nvPr/>
        </p:nvCxnSpPr>
        <p:spPr>
          <a:xfrm>
            <a:off x="5749695" y="1591928"/>
            <a:ext cx="1582758" cy="32888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5B6F2E7-E87B-2337-3A75-65EE93F4F497}"/>
              </a:ext>
            </a:extLst>
          </p:cNvPr>
          <p:cNvSpPr txBox="1"/>
          <p:nvPr/>
        </p:nvSpPr>
        <p:spPr>
          <a:xfrm>
            <a:off x="353348" y="3045965"/>
            <a:ext cx="5280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L’input dell’utente </a:t>
            </a:r>
            <a:r>
              <a:rPr lang="it-IT" b="1" dirty="0">
                <a:solidFill>
                  <a:schemeClr val="bg1"/>
                </a:solidFill>
              </a:rPr>
              <a:t>($username) </a:t>
            </a:r>
            <a:r>
              <a:rPr lang="it-IT" dirty="0">
                <a:solidFill>
                  <a:schemeClr val="bg1"/>
                </a:solidFill>
              </a:rPr>
              <a:t>viene inserito direttamente in un comando di shell senza alcun</a:t>
            </a:r>
          </a:p>
          <a:p>
            <a:r>
              <a:rPr lang="it-IT" dirty="0">
                <a:solidFill>
                  <a:schemeClr val="bg1"/>
                </a:solidFill>
              </a:rPr>
              <a:t>controllo, </a:t>
            </a:r>
            <a:r>
              <a:rPr lang="it-IT" dirty="0" err="1">
                <a:solidFill>
                  <a:schemeClr val="bg1"/>
                </a:solidFill>
              </a:rPr>
              <a:t>escape</a:t>
            </a:r>
            <a:r>
              <a:rPr lang="it-IT" dirty="0">
                <a:solidFill>
                  <a:schemeClr val="bg1"/>
                </a:solidFill>
              </a:rPr>
              <a:t> o validazione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AEA47B71-87B5-8067-2DD1-FD05B812AF17}"/>
              </a:ext>
            </a:extLst>
          </p:cNvPr>
          <p:cNvSpPr/>
          <p:nvPr/>
        </p:nvSpPr>
        <p:spPr>
          <a:xfrm>
            <a:off x="353348" y="3017347"/>
            <a:ext cx="5043577" cy="9519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53B88BBD-32B8-A460-6A2A-F2C16EEC1014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5396925" y="2484408"/>
            <a:ext cx="1935528" cy="100891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9">
            <a:extLst>
              <a:ext uri="{FF2B5EF4-FFF2-40B4-BE49-F238E27FC236}">
                <a16:creationId xmlns:a16="http://schemas.microsoft.com/office/drawing/2014/main" id="{E45AF734-3D93-FFC7-1B87-D6062C269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43" y="4574254"/>
            <a:ext cx="567652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dirty="0">
                <a:solidFill>
                  <a:schemeClr val="bg1"/>
                </a:solidFill>
                <a:latin typeface="Arial" panose="020B0604020202020204" pitchFamily="34" charset="0"/>
              </a:rPr>
              <a:t>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seguendo un comando di sistema 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egrep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)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utilizzando direttamente il valore inserito dall’utente nel campo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username</a:t>
            </a:r>
            <a:r>
              <a:rPr lang="it-IT" altLang="it-IT" dirty="0">
                <a:solidFill>
                  <a:schemeClr val="bg1"/>
                </a:solidFill>
                <a:latin typeface="Arial Unicode MS"/>
              </a:rPr>
              <a:t> si potrebbe incorrere </a:t>
            </a:r>
            <a:r>
              <a:rPr lang="it-IT" altLang="it-IT" dirty="0">
                <a:solidFill>
                  <a:schemeClr val="bg1"/>
                </a:solidFill>
                <a:latin typeface="Arial" panose="020B0604020202020204" pitchFamily="34" charset="0"/>
              </a:rPr>
              <a:t>i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 un classico caso di 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Command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Injection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ovvero quando input controllabile da un utente viene passato direttamente al sistema operativo, permettendo potenzialmente di eseguire comandi arbitrari.</a:t>
            </a:r>
          </a:p>
        </p:txBody>
      </p:sp>
      <p:sp>
        <p:nvSpPr>
          <p:cNvPr id="29" name="Titolo 4">
            <a:extLst>
              <a:ext uri="{FF2B5EF4-FFF2-40B4-BE49-F238E27FC236}">
                <a16:creationId xmlns:a16="http://schemas.microsoft.com/office/drawing/2014/main" id="{7391576A-8283-155C-1E3F-910D245927F6}"/>
              </a:ext>
            </a:extLst>
          </p:cNvPr>
          <p:cNvSpPr txBox="1"/>
          <p:nvPr/>
        </p:nvSpPr>
        <p:spPr>
          <a:xfrm>
            <a:off x="608145" y="120907"/>
            <a:ext cx="528082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200" b="1" strike="noStrike" cap="all" spc="3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Analisi di </a:t>
            </a:r>
            <a:r>
              <a:rPr lang="it-IT" sz="3200" b="1" strike="noStrike" cap="all" spc="3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index.cgi</a:t>
            </a:r>
            <a:endParaRPr lang="it-IT" sz="3200" b="1" strike="noStrike" spc="300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82038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629B6EC-851E-C7FD-33E6-F3CA90FD9A68}"/>
              </a:ext>
            </a:extLst>
          </p:cNvPr>
          <p:cNvSpPr txBox="1"/>
          <p:nvPr/>
        </p:nvSpPr>
        <p:spPr>
          <a:xfrm>
            <a:off x="762000" y="1943819"/>
            <a:ext cx="10668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Eseguire localmente il file vulnerabile (/home/flag16/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) come utente level16, nel tentativo di sfruttarne la vulnerabilità, risulta un approccio inefficace o non funzionante. 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Sebbene l’utente level16 abbia i permessi per leggere ed eseguire il file 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, l'esecuzione non avviene con i privilegi dell'utente flag16 (obiettivo della sfida), a meno che non venga gestita tramite un server web.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Per questo motivo, è utile analizzare il file di configurazione </a:t>
            </a:r>
            <a:r>
              <a:rPr lang="it-IT" dirty="0" err="1">
                <a:solidFill>
                  <a:schemeClr val="bg1"/>
                </a:solidFill>
              </a:rPr>
              <a:t>thttpd.conf</a:t>
            </a:r>
            <a:r>
              <a:rPr lang="it-IT" dirty="0">
                <a:solidFill>
                  <a:schemeClr val="bg1"/>
                </a:solidFill>
              </a:rPr>
              <a:t>, presente nella directory accessibile /home/flag16/.</a:t>
            </a:r>
          </a:p>
          <a:p>
            <a:r>
              <a:rPr lang="it-IT" dirty="0">
                <a:solidFill>
                  <a:schemeClr val="bg1"/>
                </a:solidFill>
              </a:rPr>
              <a:t>Il file </a:t>
            </a:r>
            <a:r>
              <a:rPr lang="it-IT" dirty="0" err="1">
                <a:solidFill>
                  <a:schemeClr val="bg1"/>
                </a:solidFill>
              </a:rPr>
              <a:t>thttpd.conf</a:t>
            </a:r>
            <a:r>
              <a:rPr lang="it-IT" dirty="0">
                <a:solidFill>
                  <a:schemeClr val="bg1"/>
                </a:solidFill>
              </a:rPr>
              <a:t> è utilizzato dal server web </a:t>
            </a:r>
            <a:r>
              <a:rPr lang="it-IT" dirty="0" err="1">
                <a:solidFill>
                  <a:schemeClr val="bg1"/>
                </a:solidFill>
              </a:rPr>
              <a:t>thttpd</a:t>
            </a:r>
            <a:r>
              <a:rPr lang="it-IT" dirty="0">
                <a:solidFill>
                  <a:schemeClr val="bg1"/>
                </a:solidFill>
              </a:rPr>
              <a:t> (</a:t>
            </a:r>
            <a:r>
              <a:rPr lang="it-IT" dirty="0" err="1">
                <a:solidFill>
                  <a:schemeClr val="bg1"/>
                </a:solidFill>
              </a:rPr>
              <a:t>tiny</a:t>
            </a:r>
            <a:r>
              <a:rPr lang="it-IT" dirty="0">
                <a:solidFill>
                  <a:schemeClr val="bg1"/>
                </a:solidFill>
              </a:rPr>
              <a:t>/turbo/</a:t>
            </a:r>
            <a:r>
              <a:rPr lang="it-IT" dirty="0" err="1">
                <a:solidFill>
                  <a:schemeClr val="bg1"/>
                </a:solidFill>
              </a:rPr>
              <a:t>throttling</a:t>
            </a:r>
            <a:r>
              <a:rPr lang="it-IT" dirty="0">
                <a:solidFill>
                  <a:schemeClr val="bg1"/>
                </a:solidFill>
              </a:rPr>
              <a:t> HTTP server), un server HTTP leggero progettato per essere semplice, veloce e a basso consumo di risorse. Questo file permette di configurare il comportamento del server, specificando parametri come: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la directory da cui servire i file (dir o </a:t>
            </a:r>
            <a:r>
              <a:rPr lang="it-IT" dirty="0" err="1">
                <a:solidFill>
                  <a:schemeClr val="bg1"/>
                </a:solidFill>
              </a:rPr>
              <a:t>chroot</a:t>
            </a:r>
            <a:r>
              <a:rPr lang="it-IT" dirty="0">
                <a:solidFill>
                  <a:schemeClr val="bg1"/>
                </a:solidFill>
              </a:rPr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la porta sulla quale il server deve ascoltare (port);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il file di log da utilizzare (</a:t>
            </a:r>
            <a:r>
              <a:rPr lang="it-IT" dirty="0" err="1">
                <a:solidFill>
                  <a:schemeClr val="bg1"/>
                </a:solidFill>
              </a:rPr>
              <a:t>logfile</a:t>
            </a:r>
            <a:r>
              <a:rPr lang="it-IT" dirty="0">
                <a:solidFill>
                  <a:schemeClr val="bg1"/>
                </a:solidFill>
              </a:rPr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l’utente con cui il server deve essere eseguito (user);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altri parametri, come la gestione dei file CGI o le estensioni MIME.</a:t>
            </a:r>
          </a:p>
        </p:txBody>
      </p:sp>
      <p:sp>
        <p:nvSpPr>
          <p:cNvPr id="16" name="Titolo 4">
            <a:extLst>
              <a:ext uri="{FF2B5EF4-FFF2-40B4-BE49-F238E27FC236}">
                <a16:creationId xmlns:a16="http://schemas.microsoft.com/office/drawing/2014/main" id="{4D2FDFFF-5907-A661-2183-B6C594D4EA7F}"/>
              </a:ext>
            </a:extLst>
          </p:cNvPr>
          <p:cNvSpPr txBox="1"/>
          <p:nvPr/>
        </p:nvSpPr>
        <p:spPr>
          <a:xfrm>
            <a:off x="815179" y="1161828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200" b="1" strike="noStrike" spc="300" dirty="0">
                <a:solidFill>
                  <a:schemeClr val="bg1"/>
                </a:solidFill>
                <a:latin typeface="+mj-lt"/>
              </a:rPr>
              <a:t>LIMITAZIONI DELL’ESECUZIONE LOCALE: STUDIO DEL COMPORTAMENTO DI INDEX.CGI TRAMITE THTTPD</a:t>
            </a:r>
          </a:p>
        </p:txBody>
      </p:sp>
    </p:spTree>
    <p:extLst>
      <p:ext uri="{BB962C8B-B14F-4D97-AF65-F5344CB8AC3E}">
        <p14:creationId xmlns:p14="http://schemas.microsoft.com/office/powerpoint/2010/main" val="79695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3D9308-C5DF-C66D-C6A3-67104E1F3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4">
            <a:extLst>
              <a:ext uri="{FF2B5EF4-FFF2-40B4-BE49-F238E27FC236}">
                <a16:creationId xmlns:a16="http://schemas.microsoft.com/office/drawing/2014/main" id="{7119969C-D891-CE87-D13A-A0F080C54473}"/>
              </a:ext>
            </a:extLst>
          </p:cNvPr>
          <p:cNvSpPr txBox="1"/>
          <p:nvPr/>
        </p:nvSpPr>
        <p:spPr>
          <a:xfrm>
            <a:off x="3903436" y="0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200" b="1" spc="300" dirty="0">
                <a:solidFill>
                  <a:schemeClr val="bg1"/>
                </a:solidFill>
                <a:latin typeface="+mj-lt"/>
              </a:rPr>
              <a:t>IL FILE </a:t>
            </a:r>
            <a:r>
              <a:rPr lang="it-IT" sz="3200" b="1" strike="noStrike" spc="300" dirty="0">
                <a:solidFill>
                  <a:schemeClr val="bg1"/>
                </a:solidFill>
                <a:latin typeface="+mj-lt"/>
              </a:rPr>
              <a:t>THTTPD.CONF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ABFE9DA-13B2-CA6B-0127-B5838CBA7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968" y="981146"/>
            <a:ext cx="5721682" cy="481026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40387EEA-F9E3-CE99-14D1-0D0489A7716B}"/>
              </a:ext>
            </a:extLst>
          </p:cNvPr>
          <p:cNvSpPr txBox="1"/>
          <p:nvPr/>
        </p:nvSpPr>
        <p:spPr>
          <a:xfrm>
            <a:off x="781350" y="743801"/>
            <a:ext cx="4014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Il file </a:t>
            </a:r>
            <a:r>
              <a:rPr lang="it-IT" dirty="0" err="1">
                <a:solidFill>
                  <a:schemeClr val="bg1"/>
                </a:solidFill>
              </a:rPr>
              <a:t>thttpd.conf</a:t>
            </a:r>
            <a:r>
              <a:rPr lang="it-IT" dirty="0">
                <a:solidFill>
                  <a:schemeClr val="bg1"/>
                </a:solidFill>
              </a:rPr>
              <a:t> è leggibile da tutti gli utenti e modificabile solo da root </a:t>
            </a:r>
          </a:p>
          <a:p>
            <a:r>
              <a:rPr lang="it-IT" dirty="0">
                <a:solidFill>
                  <a:schemeClr val="bg1"/>
                </a:solidFill>
              </a:rPr>
              <a:t>Identifica il server Web con il quale viene eseguito 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E92485A-D01B-265B-DEE1-E9C160B825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6573" y="2181126"/>
            <a:ext cx="5113422" cy="4195787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B1D7A48-1CA4-490E-9ADC-0BA133784806}"/>
              </a:ext>
            </a:extLst>
          </p:cNvPr>
          <p:cNvSpPr txBox="1"/>
          <p:nvPr/>
        </p:nvSpPr>
        <p:spPr>
          <a:xfrm>
            <a:off x="781350" y="2660799"/>
            <a:ext cx="45486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port = 1616: il server Web </a:t>
            </a:r>
            <a:r>
              <a:rPr lang="it-IT" dirty="0" err="1">
                <a:solidFill>
                  <a:schemeClr val="bg1"/>
                </a:solidFill>
              </a:rPr>
              <a:t>thttpd</a:t>
            </a:r>
            <a:r>
              <a:rPr lang="it-IT" dirty="0">
                <a:solidFill>
                  <a:schemeClr val="bg1"/>
                </a:solidFill>
              </a:rPr>
              <a:t> ascolta sulla porta 1616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dir = /home/flag16: la directory radice del server Web è /home/flag16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1"/>
                </a:solidFill>
              </a:rPr>
              <a:t>nochroot</a:t>
            </a:r>
            <a:r>
              <a:rPr lang="it-IT" dirty="0">
                <a:solidFill>
                  <a:schemeClr val="bg1"/>
                </a:solidFill>
              </a:rPr>
              <a:t>: il server Web “vede” l’intero file system </a:t>
            </a:r>
            <a:r>
              <a:rPr lang="it-IT" dirty="0" err="1">
                <a:solidFill>
                  <a:schemeClr val="bg1"/>
                </a:solidFill>
              </a:rPr>
              <a:t>dell’host</a:t>
            </a:r>
            <a:r>
              <a:rPr lang="it-IT" dirty="0">
                <a:solidFill>
                  <a:schemeClr val="bg1"/>
                </a:solidFill>
              </a:rPr>
              <a:t> ➔ user = flag16: il server Web esegue con i diritti dell’utente flag16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024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F374F8-585B-A912-5192-DB88AB330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B23F7D2-7111-66D7-9AA7-C890F05A4325}"/>
              </a:ext>
            </a:extLst>
          </p:cNvPr>
          <p:cNvSpPr txBox="1"/>
          <p:nvPr/>
        </p:nvSpPr>
        <p:spPr>
          <a:xfrm>
            <a:off x="762000" y="1943819"/>
            <a:ext cx="10668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È fondamentale individuare un server web che esegua il file 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 con i privilegi </a:t>
            </a:r>
            <a:r>
              <a:rPr lang="it-IT" b="1" dirty="0">
                <a:solidFill>
                  <a:schemeClr val="bg1"/>
                </a:solidFill>
              </a:rPr>
              <a:t>SETUID </a:t>
            </a:r>
            <a:r>
              <a:rPr lang="it-IT" dirty="0">
                <a:solidFill>
                  <a:schemeClr val="bg1"/>
                </a:solidFill>
              </a:rPr>
              <a:t>dell’utente </a:t>
            </a:r>
            <a:r>
              <a:rPr lang="it-IT" b="1" dirty="0">
                <a:solidFill>
                  <a:schemeClr val="bg1"/>
                </a:solidFill>
              </a:rPr>
              <a:t>flag16</a:t>
            </a:r>
            <a:r>
              <a:rPr lang="it-IT" dirty="0">
                <a:solidFill>
                  <a:schemeClr val="bg1"/>
                </a:solidFill>
              </a:rPr>
              <a:t>. </a:t>
            </a:r>
          </a:p>
          <a:p>
            <a:r>
              <a:rPr lang="it-IT" dirty="0">
                <a:solidFill>
                  <a:schemeClr val="bg1"/>
                </a:solidFill>
              </a:rPr>
              <a:t>Se tale server esiste, potremmo manipolare l’input inviato a 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 in modo da indurre l’esecuzione del comando </a:t>
            </a:r>
            <a:r>
              <a:rPr lang="it-IT" b="1" dirty="0">
                <a:solidFill>
                  <a:schemeClr val="bg1"/>
                </a:solidFill>
              </a:rPr>
              <a:t>/bin/</a:t>
            </a:r>
            <a:r>
              <a:rPr lang="it-IT" b="1" dirty="0" err="1">
                <a:solidFill>
                  <a:schemeClr val="bg1"/>
                </a:solidFill>
              </a:rPr>
              <a:t>getflag</a:t>
            </a:r>
            <a:r>
              <a:rPr lang="it-IT" dirty="0">
                <a:solidFill>
                  <a:schemeClr val="bg1"/>
                </a:solidFill>
              </a:rPr>
              <a:t>, sfruttando i privilegi di </a:t>
            </a:r>
            <a:r>
              <a:rPr lang="it-IT" b="1" dirty="0">
                <a:solidFill>
                  <a:schemeClr val="bg1"/>
                </a:solidFill>
              </a:rPr>
              <a:t>flag16 </a:t>
            </a:r>
            <a:r>
              <a:rPr lang="it-IT" dirty="0">
                <a:solidFill>
                  <a:schemeClr val="bg1"/>
                </a:solidFill>
              </a:rPr>
              <a:t>e ottenendo così il flag.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L’analisi ha confermato la presenza di un server web in ascolto sulla porta TCP 1616, che rappresenta il </a:t>
            </a:r>
            <a:r>
              <a:rPr lang="it-IT" b="1" dirty="0">
                <a:solidFill>
                  <a:schemeClr val="bg1"/>
                </a:solidFill>
              </a:rPr>
              <a:t>punto di accesso remoto</a:t>
            </a:r>
            <a:r>
              <a:rPr lang="it-IT" dirty="0">
                <a:solidFill>
                  <a:schemeClr val="bg1"/>
                </a:solidFill>
              </a:rPr>
              <a:t>. </a:t>
            </a:r>
          </a:p>
          <a:p>
            <a:r>
              <a:rPr lang="it-IT" dirty="0">
                <a:solidFill>
                  <a:schemeClr val="bg1"/>
                </a:solidFill>
              </a:rPr>
              <a:t>Inoltre, il server ha visibilità sull’intero file system, compreso il file eseguibile </a:t>
            </a:r>
            <a:r>
              <a:rPr lang="it-IT" b="1" dirty="0">
                <a:solidFill>
                  <a:schemeClr val="bg1"/>
                </a:solidFill>
              </a:rPr>
              <a:t>/bin/</a:t>
            </a:r>
            <a:r>
              <a:rPr lang="it-IT" b="1" dirty="0" err="1">
                <a:solidFill>
                  <a:schemeClr val="bg1"/>
                </a:solidFill>
              </a:rPr>
              <a:t>getflag</a:t>
            </a:r>
            <a:r>
              <a:rPr lang="it-IT" dirty="0">
                <a:solidFill>
                  <a:schemeClr val="bg1"/>
                </a:solidFill>
              </a:rPr>
              <a:t>, e viene eseguito direttamente con i privilegi dell’utente </a:t>
            </a:r>
            <a:r>
              <a:rPr lang="it-IT" b="1" dirty="0">
                <a:solidFill>
                  <a:schemeClr val="bg1"/>
                </a:solidFill>
              </a:rPr>
              <a:t>flag16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Queste condizioni rendono possibile sfruttare </a:t>
            </a:r>
            <a:r>
              <a:rPr lang="it-IT" b="1" dirty="0" err="1">
                <a:solidFill>
                  <a:schemeClr val="bg1"/>
                </a:solidFill>
              </a:rPr>
              <a:t>index.cgi</a:t>
            </a:r>
            <a:r>
              <a:rPr lang="it-IT" b="1" dirty="0">
                <a:solidFill>
                  <a:schemeClr val="bg1"/>
                </a:solidFill>
              </a:rPr>
              <a:t> </a:t>
            </a:r>
            <a:r>
              <a:rPr lang="it-IT" dirty="0">
                <a:solidFill>
                  <a:schemeClr val="bg1"/>
                </a:solidFill>
              </a:rPr>
              <a:t>da remoto. 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Poiché l’esecuzione locale del file non garantisce i privilegi necessari, la strategia più promettente diventa quindi l’iniezione remota, tramite una richiesta mirata al server web, con l’obiettivo di eseguire </a:t>
            </a:r>
            <a:r>
              <a:rPr lang="it-IT" b="1" dirty="0">
                <a:solidFill>
                  <a:schemeClr val="bg1"/>
                </a:solidFill>
              </a:rPr>
              <a:t>/bin/</a:t>
            </a:r>
            <a:r>
              <a:rPr lang="it-IT" b="1" dirty="0" err="1">
                <a:solidFill>
                  <a:schemeClr val="bg1"/>
                </a:solidFill>
              </a:rPr>
              <a:t>getflag</a:t>
            </a:r>
            <a:r>
              <a:rPr lang="it-IT" dirty="0">
                <a:solidFill>
                  <a:schemeClr val="bg1"/>
                </a:solidFill>
              </a:rPr>
              <a:t> nel contesto privilegiato.</a:t>
            </a:r>
          </a:p>
        </p:txBody>
      </p:sp>
      <p:sp>
        <p:nvSpPr>
          <p:cNvPr id="16" name="Titolo 4">
            <a:extLst>
              <a:ext uri="{FF2B5EF4-FFF2-40B4-BE49-F238E27FC236}">
                <a16:creationId xmlns:a16="http://schemas.microsoft.com/office/drawing/2014/main" id="{4DD3F281-48D7-B38A-BFC8-9CF54204B14A}"/>
              </a:ext>
            </a:extLst>
          </p:cNvPr>
          <p:cNvSpPr txBox="1"/>
          <p:nvPr/>
        </p:nvSpPr>
        <p:spPr>
          <a:xfrm>
            <a:off x="815179" y="1161828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200" b="1" strike="noStrike" spc="300" dirty="0">
                <a:solidFill>
                  <a:schemeClr val="bg1"/>
                </a:solidFill>
                <a:latin typeface="+mj-lt"/>
              </a:rPr>
              <a:t>INIEZIONE REMOTA</a:t>
            </a:r>
          </a:p>
        </p:txBody>
      </p:sp>
    </p:spTree>
    <p:extLst>
      <p:ext uri="{BB962C8B-B14F-4D97-AF65-F5344CB8AC3E}">
        <p14:creationId xmlns:p14="http://schemas.microsoft.com/office/powerpoint/2010/main" val="509109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0071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EEF125C3-99F8-5ABF-1328-0370F1121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643842"/>
            <a:ext cx="10515601" cy="1140849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METRICHE DI COINVOLGIMENTO DEI RELATORI</a:t>
            </a:r>
          </a:p>
        </p:txBody>
      </p:sp>
      <p:graphicFrame>
        <p:nvGraphicFramePr>
          <p:cNvPr id="5" name="Segnaposto tabella 2">
            <a:extLst>
              <a:ext uri="{FF2B5EF4-FFF2-40B4-BE49-F238E27FC236}">
                <a16:creationId xmlns:a16="http://schemas.microsoft.com/office/drawing/2014/main" id="{8EEA5630-8504-C8C7-2F0C-EE6D53FDDCC5}"/>
              </a:ext>
            </a:extLst>
          </p:cNvPr>
          <p:cNvGraphicFramePr>
            <a:graphicFrameLocks noGrp="1"/>
          </p:cNvGraphicFramePr>
          <p:nvPr>
            <p:ph type="tbl" sz="quarter" idx="13"/>
          </p:nvPr>
        </p:nvGraphicFramePr>
        <p:xfrm>
          <a:off x="835025" y="2560638"/>
          <a:ext cx="10515601" cy="359826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433998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450892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2375942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2254769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79526"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/>
                        <a:t>FATTORE DI IMPATTO</a:t>
                      </a:r>
                      <a:endParaRPr lang="it-IT" b="0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/>
                        <a:t>MISURA</a:t>
                      </a:r>
                      <a:endParaRPr lang="it-IT" b="0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/>
                        <a:t>OBIETTIVO</a:t>
                      </a:r>
                      <a:endParaRPr lang="it-IT" b="0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/>
                        <a:t>RAGGIUNTO</a:t>
                      </a:r>
                      <a:endParaRPr lang="it-IT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579526"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 dirty="0"/>
                        <a:t>Interazione del gruppo di destinatari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/>
                        <a:t>Percentuale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579526"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 dirty="0"/>
                        <a:t>Conservazione della conoscenza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/>
                        <a:t>Percentuale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79526"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/>
                        <a:t>Sondaggi post-presentazione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/>
                        <a:t>Valutazione media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579526"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/>
                        <a:t>Frequenza segnalazioni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/>
                        <a:t>Percentuale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579526"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/>
                        <a:t>Opportunità di collaborazione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/>
                        <a:t>N. di opportunità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8EA189C-8A41-5C63-2470-06541519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024F78-56A6-7740-B68D-8D4D026EDF3F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iome"/>
                <a:ea typeface="+mn-ea"/>
                <a:cs typeface="Biome" panose="020B05030302040208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iome"/>
              <a:ea typeface="+mn-ea"/>
              <a:cs typeface="Biome" panose="020B05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068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GRAZIE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AE5F2E56-9F77-E1C2-EC04-EA959822C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27527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Mirjam Nilsson​</a:t>
            </a:r>
          </a:p>
          <a:p>
            <a:pPr rtl="0"/>
            <a:r>
              <a:rPr lang="it-IT"/>
              <a:t>206-555-0146</a:t>
            </a:r>
          </a:p>
          <a:p>
            <a:pPr rtl="0"/>
            <a:r>
              <a:rPr lang="it-IT"/>
              <a:t>lelia@contoso.com</a:t>
            </a:r>
          </a:p>
          <a:p>
            <a:pPr rtl="0"/>
            <a:r>
              <a:rPr lang="it-IT"/>
              <a:t>www.contoso.com</a:t>
            </a:r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magine 19" descr="Immagine che contiene testo, grafica, bandiera, Elementi grafici">
            <a:extLst>
              <a:ext uri="{FF2B5EF4-FFF2-40B4-BE49-F238E27FC236}">
                <a16:creationId xmlns:a16="http://schemas.microsoft.com/office/drawing/2014/main" id="{1FC20A08-DCBE-773E-3000-EB8375B289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87186" y="5155572"/>
            <a:ext cx="3524783" cy="1606347"/>
          </a:xfrm>
          <a:prstGeom prst="rect">
            <a:avLst/>
          </a:prstGeom>
        </p:spPr>
      </p:pic>
      <p:sp>
        <p:nvSpPr>
          <p:cNvPr id="10" name="Titolo 6">
            <a:extLst>
              <a:ext uri="{FF2B5EF4-FFF2-40B4-BE49-F238E27FC236}">
                <a16:creationId xmlns:a16="http://schemas.microsoft.com/office/drawing/2014/main" id="{42EC26F1-50DD-ED0A-DA19-DB7B5A221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051" y="722573"/>
            <a:ext cx="4466502" cy="866596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sz="3600" dirty="0">
                <a:solidFill>
                  <a:schemeClr val="bg1"/>
                </a:solidFill>
              </a:rPr>
              <a:t>Level 16</a:t>
            </a:r>
          </a:p>
        </p:txBody>
      </p:sp>
      <p:sp>
        <p:nvSpPr>
          <p:cNvPr id="11" name="Segnaposto testo 3">
            <a:extLst>
              <a:ext uri="{FF2B5EF4-FFF2-40B4-BE49-F238E27FC236}">
                <a16:creationId xmlns:a16="http://schemas.microsoft.com/office/drawing/2014/main" id="{10488D0D-1B91-774E-853A-2379EDCA6452}"/>
              </a:ext>
            </a:extLst>
          </p:cNvPr>
          <p:cNvSpPr txBox="1">
            <a:spLocks/>
          </p:cNvSpPr>
          <p:nvPr/>
        </p:nvSpPr>
        <p:spPr>
          <a:xfrm>
            <a:off x="6767625" y="2755483"/>
            <a:ext cx="5528931" cy="3405187"/>
          </a:xfrm>
          <a:prstGeom prst="rect">
            <a:avLst/>
          </a:prstGeom>
        </p:spPr>
        <p:txBody>
          <a:bodyPr rtlCol="0" anchor="t"/>
          <a:lstStyle>
            <a:defPPr>
              <a:defRPr lang="it-IT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t-IT" sz="2800" kern="1200">
                <a:solidFill>
                  <a:schemeClr val="accent3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it-IT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it-IT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it-IT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it-IT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Arial Nova" panose="020B0504020202020204" pitchFamily="34" charset="0"/>
              </a:rPr>
              <a:t>Fase 1: Descrizione della CTF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Arial Nova" panose="020B0504020202020204" pitchFamily="34" charset="0"/>
              </a:rPr>
              <a:t>Fase 2: Primo approccio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Arial Nova" panose="020B0504020202020204" pitchFamily="34" charset="0"/>
              </a:rPr>
              <a:t>Fase 3: Soluzione della CTF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Arial Nova" panose="020B0504020202020204" pitchFamily="34" charset="0"/>
              </a:rPr>
              <a:t>Fase 4: Descrizione delle debolezze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Arial Nova" panose="020B0504020202020204" pitchFamily="34" charset="0"/>
              </a:rPr>
              <a:t>Fase 5: Mitigazione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4009B80-274D-40D8-B04A-F3CF1D977231}"/>
              </a:ext>
            </a:extLst>
          </p:cNvPr>
          <p:cNvSpPr txBox="1"/>
          <p:nvPr/>
        </p:nvSpPr>
        <p:spPr>
          <a:xfrm>
            <a:off x="7601985" y="1713596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it-IT" sz="3600" b="0" i="0" u="none" strike="noStrike" kern="1200" cap="all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Biome" panose="020B0503030204020804" pitchFamily="34" charset="0"/>
              </a:rPr>
              <a:t>Timeline</a:t>
            </a:r>
            <a:endParaRPr lang="it-IT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4EBD849-3408-DC17-93AB-68D5A5B78401}"/>
              </a:ext>
            </a:extLst>
          </p:cNvPr>
          <p:cNvSpPr txBox="1"/>
          <p:nvPr/>
        </p:nvSpPr>
        <p:spPr>
          <a:xfrm>
            <a:off x="401525" y="1772485"/>
            <a:ext cx="5777024" cy="1165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Esiste uno script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Perl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 vulnerabile in ascolto sulla porta 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1616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. In 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/home/flag16 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è presente il seguente script chiamato </a:t>
            </a:r>
            <a:r>
              <a:rPr kumimoji="0" 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index.cgi</a:t>
            </a:r>
            <a:endParaRPr kumimoji="0" lang="it-IT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Nova"/>
              <a:ea typeface="+mn-ea"/>
              <a:cs typeface="Biome" panose="020B0503030204020804" pitchFamily="34" charset="0"/>
            </a:endParaRPr>
          </a:p>
        </p:txBody>
      </p:sp>
      <p:sp>
        <p:nvSpPr>
          <p:cNvPr id="14" name="Segnaposto testo 3">
            <a:extLst>
              <a:ext uri="{FF2B5EF4-FFF2-40B4-BE49-F238E27FC236}">
                <a16:creationId xmlns:a16="http://schemas.microsoft.com/office/drawing/2014/main" id="{74672E78-DA05-0F37-6067-7031A69DFA2A}"/>
              </a:ext>
            </a:extLst>
          </p:cNvPr>
          <p:cNvSpPr txBox="1">
            <a:spLocks/>
          </p:cNvSpPr>
          <p:nvPr/>
        </p:nvSpPr>
        <p:spPr>
          <a:xfrm>
            <a:off x="990601" y="3250248"/>
            <a:ext cx="4466504" cy="34051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it-IT"/>
            </a:defPPr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lang="it-IT" sz="1800" kern="120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it-IT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it-IT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it-IT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it-IT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2000" dirty="0"/>
          </a:p>
        </p:txBody>
      </p:sp>
      <p:sp>
        <p:nvSpPr>
          <p:cNvPr id="15" name="Titolo 6">
            <a:extLst>
              <a:ext uri="{FF2B5EF4-FFF2-40B4-BE49-F238E27FC236}">
                <a16:creationId xmlns:a16="http://schemas.microsoft.com/office/drawing/2014/main" id="{FAC06B23-72C8-25F3-C32A-A35EE94732C9}"/>
              </a:ext>
            </a:extLst>
          </p:cNvPr>
          <p:cNvSpPr txBox="1">
            <a:spLocks/>
          </p:cNvSpPr>
          <p:nvPr/>
        </p:nvSpPr>
        <p:spPr>
          <a:xfrm>
            <a:off x="1543051" y="3553380"/>
            <a:ext cx="5353047" cy="8665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it-IT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it-IT" sz="3200" kern="1200" cap="all" spc="300" baseline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Biome" panose="020B0503030204020804" pitchFamily="34" charset="0"/>
              </a:defRPr>
            </a:lvl1pPr>
          </a:lstStyle>
          <a:p>
            <a:r>
              <a:rPr lang="it-IT" sz="3600" dirty="0">
                <a:solidFill>
                  <a:schemeClr val="bg1"/>
                </a:solidFill>
              </a:rPr>
              <a:t>obiettivo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B6DA8EC-ED57-DC0C-AC15-383BAEE32255}"/>
              </a:ext>
            </a:extLst>
          </p:cNvPr>
          <p:cNvSpPr txBox="1"/>
          <p:nvPr/>
        </p:nvSpPr>
        <p:spPr>
          <a:xfrm>
            <a:off x="401525" y="4366965"/>
            <a:ext cx="5138128" cy="796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Eseguire il programma 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/bin/</a:t>
            </a:r>
            <a:r>
              <a:rPr kumimoji="0" 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getflag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 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con i privilegi dell’utente 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flag16</a:t>
            </a:r>
          </a:p>
        </p:txBody>
      </p:sp>
    </p:spTree>
    <p:extLst>
      <p:ext uri="{BB962C8B-B14F-4D97-AF65-F5344CB8AC3E}">
        <p14:creationId xmlns:p14="http://schemas.microsoft.com/office/powerpoint/2010/main" val="598144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 descr="Immagine che contiene testo, schermata, arte&#10;&#10;Il contenuto generato dall'IA potrebbe non essere corretto.">
            <a:extLst>
              <a:ext uri="{FF2B5EF4-FFF2-40B4-BE49-F238E27FC236}">
                <a16:creationId xmlns:a16="http://schemas.microsoft.com/office/drawing/2014/main" id="{424DA290-142F-6050-4CDE-39E1452486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567851" y="4613521"/>
            <a:ext cx="3306648" cy="193675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CD7097B-F89F-A0C8-C507-241D99B2A62C}"/>
              </a:ext>
            </a:extLst>
          </p:cNvPr>
          <p:cNvSpPr>
            <a:spLocks noGrp="1"/>
          </p:cNvSpPr>
          <p:nvPr/>
        </p:nvSpPr>
        <p:spPr>
          <a:xfrm>
            <a:off x="222250" y="569119"/>
            <a:ext cx="118745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3200" b="1"/>
            </a:pPr>
            <a:r>
              <a:rPr lang="it-IT" sz="3600" spc="300" dirty="0">
                <a:solidFill>
                  <a:schemeClr val="bg1"/>
                </a:solidFill>
              </a:rPr>
              <a:t>COSTRUZIONE DI UN ALBERO D’ATTACCO</a:t>
            </a:r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59B43543-783C-30AF-3BC1-78E660F0E445}"/>
              </a:ext>
            </a:extLst>
          </p:cNvPr>
          <p:cNvSpPr txBox="1"/>
          <p:nvPr/>
        </p:nvSpPr>
        <p:spPr>
          <a:xfrm>
            <a:off x="894080" y="2138903"/>
            <a:ext cx="10859832" cy="388824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  <a:defRPr sz="2000"/>
            </a:pPr>
            <a:r>
              <a:rPr dirty="0">
                <a:solidFill>
                  <a:schemeClr val="bg1"/>
                </a:solidFill>
              </a:rPr>
              <a:t>Una </a:t>
            </a:r>
            <a:r>
              <a:rPr dirty="0" err="1">
                <a:solidFill>
                  <a:schemeClr val="bg1"/>
                </a:solidFill>
              </a:rPr>
              <a:t>rappresentazione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gerarchica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dei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possibili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attacchi</a:t>
            </a:r>
            <a:r>
              <a:rPr dirty="0">
                <a:solidFill>
                  <a:schemeClr val="bg1"/>
                </a:solidFill>
              </a:rPr>
              <a:t> a un </a:t>
            </a:r>
            <a:r>
              <a:rPr dirty="0" err="1">
                <a:solidFill>
                  <a:schemeClr val="bg1"/>
                </a:solidFill>
              </a:rPr>
              <a:t>sistema</a:t>
            </a:r>
            <a:r>
              <a:rPr dirty="0">
                <a:solidFill>
                  <a:schemeClr val="bg1"/>
                </a:solidFill>
              </a:rPr>
              <a:t>:</a:t>
            </a:r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  <a:defRPr sz="2000"/>
            </a:pPr>
            <a:r>
              <a:rPr b="1" dirty="0" err="1">
                <a:solidFill>
                  <a:schemeClr val="bg1"/>
                </a:solidFill>
              </a:rPr>
              <a:t>Nodo</a:t>
            </a:r>
            <a:r>
              <a:rPr b="1" dirty="0">
                <a:solidFill>
                  <a:schemeClr val="bg1"/>
                </a:solidFill>
              </a:rPr>
              <a:t> </a:t>
            </a:r>
            <a:r>
              <a:rPr b="1" dirty="0" err="1">
                <a:solidFill>
                  <a:schemeClr val="bg1"/>
                </a:solidFill>
              </a:rPr>
              <a:t>radice</a:t>
            </a:r>
            <a:r>
              <a:rPr b="1" dirty="0">
                <a:solidFill>
                  <a:schemeClr val="bg1"/>
                </a:solidFill>
              </a:rPr>
              <a:t>: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rappresenta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l’azione</a:t>
            </a:r>
            <a:r>
              <a:rPr dirty="0">
                <a:solidFill>
                  <a:schemeClr val="bg1"/>
                </a:solidFill>
              </a:rPr>
              <a:t> finale </a:t>
            </a:r>
            <a:r>
              <a:rPr dirty="0" err="1">
                <a:solidFill>
                  <a:schemeClr val="bg1"/>
                </a:solidFill>
              </a:rPr>
              <a:t>dell’attacco</a:t>
            </a:r>
            <a:endParaRPr dirty="0">
              <a:solidFill>
                <a:schemeClr val="bg1"/>
              </a:solidFill>
            </a:endParaRPr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  <a:defRPr sz="2000"/>
            </a:pPr>
            <a:r>
              <a:rPr b="1" dirty="0">
                <a:solidFill>
                  <a:schemeClr val="bg1"/>
                </a:solidFill>
              </a:rPr>
              <a:t>Nodi </a:t>
            </a:r>
            <a:r>
              <a:rPr b="1" dirty="0" err="1">
                <a:solidFill>
                  <a:schemeClr val="bg1"/>
                </a:solidFill>
              </a:rPr>
              <a:t>intermedi</a:t>
            </a:r>
            <a:r>
              <a:rPr b="1" dirty="0">
                <a:solidFill>
                  <a:schemeClr val="bg1"/>
                </a:solidFill>
              </a:rPr>
              <a:t>: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indicano</a:t>
            </a:r>
            <a:r>
              <a:rPr dirty="0">
                <a:solidFill>
                  <a:schemeClr val="bg1"/>
                </a:solidFill>
              </a:rPr>
              <a:t> le </a:t>
            </a:r>
            <a:r>
              <a:rPr dirty="0" err="1">
                <a:solidFill>
                  <a:schemeClr val="bg1"/>
                </a:solidFill>
              </a:rPr>
              <a:t>azioni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preliminari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necessarie</a:t>
            </a:r>
            <a:r>
              <a:rPr dirty="0">
                <a:solidFill>
                  <a:schemeClr val="bg1"/>
                </a:solidFill>
              </a:rPr>
              <a:t> per </a:t>
            </a:r>
            <a:r>
              <a:rPr dirty="0" err="1">
                <a:solidFill>
                  <a:schemeClr val="bg1"/>
                </a:solidFill>
              </a:rPr>
              <a:t>raggiungere</a:t>
            </a:r>
            <a:r>
              <a:rPr dirty="0">
                <a:solidFill>
                  <a:schemeClr val="bg1"/>
                </a:solidFill>
              </a:rPr>
              <a:t> il </a:t>
            </a:r>
            <a:r>
              <a:rPr dirty="0" err="1">
                <a:solidFill>
                  <a:schemeClr val="bg1"/>
                </a:solidFill>
              </a:rPr>
              <a:t>nodo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superiore</a:t>
            </a:r>
            <a:endParaRPr dirty="0">
              <a:solidFill>
                <a:schemeClr val="bg1"/>
              </a:solidFill>
            </a:endParaRPr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  <a:defRPr sz="2000"/>
            </a:pPr>
            <a:r>
              <a:rPr b="1" dirty="0">
                <a:solidFill>
                  <a:schemeClr val="bg1"/>
                </a:solidFill>
              </a:rPr>
              <a:t>Nodi </a:t>
            </a:r>
            <a:r>
              <a:rPr b="1" dirty="0" err="1">
                <a:solidFill>
                  <a:schemeClr val="bg1"/>
                </a:solidFill>
              </a:rPr>
              <a:t>foglia</a:t>
            </a:r>
            <a:r>
              <a:rPr b="1" dirty="0">
                <a:solidFill>
                  <a:schemeClr val="bg1"/>
                </a:solidFill>
              </a:rPr>
              <a:t>: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rappresentano</a:t>
            </a:r>
            <a:r>
              <a:rPr dirty="0">
                <a:solidFill>
                  <a:schemeClr val="bg1"/>
                </a:solidFill>
              </a:rPr>
              <a:t> le </a:t>
            </a:r>
            <a:r>
              <a:rPr dirty="0" err="1">
                <a:solidFill>
                  <a:schemeClr val="bg1"/>
                </a:solidFill>
              </a:rPr>
              <a:t>azioni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iniziali</a:t>
            </a:r>
            <a:r>
              <a:rPr dirty="0">
                <a:solidFill>
                  <a:schemeClr val="bg1"/>
                </a:solidFill>
              </a:rPr>
              <a:t> da cui </a:t>
            </a:r>
            <a:r>
              <a:rPr dirty="0" err="1">
                <a:solidFill>
                  <a:schemeClr val="bg1"/>
                </a:solidFill>
              </a:rPr>
              <a:t>può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partire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l’attacco</a:t>
            </a:r>
            <a:endParaRPr dirty="0">
              <a:solidFill>
                <a:schemeClr val="bg1"/>
              </a:solidFill>
            </a:endParaRPr>
          </a:p>
          <a:p>
            <a:pPr>
              <a:spcAft>
                <a:spcPts val="1000"/>
              </a:spcAft>
              <a:defRPr sz="2000"/>
            </a:pPr>
            <a:endParaRPr lang="it-IT" dirty="0">
              <a:solidFill>
                <a:schemeClr val="bg1"/>
              </a:solidFill>
            </a:endParaRPr>
          </a:p>
          <a:p>
            <a:pPr>
              <a:spcAft>
                <a:spcPts val="1000"/>
              </a:spcAft>
              <a:defRPr sz="2000"/>
            </a:pPr>
            <a:r>
              <a:rPr dirty="0" err="1">
                <a:solidFill>
                  <a:schemeClr val="bg1"/>
                </a:solidFill>
              </a:rPr>
              <a:t>Ogni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nodo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dell’albero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corrisponde</a:t>
            </a:r>
            <a:r>
              <a:rPr dirty="0">
                <a:solidFill>
                  <a:schemeClr val="bg1"/>
                </a:solidFill>
              </a:rPr>
              <a:t> a </a:t>
            </a:r>
            <a:r>
              <a:rPr dirty="0" err="1">
                <a:solidFill>
                  <a:schemeClr val="bg1"/>
                </a:solidFill>
              </a:rPr>
              <a:t>una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specifica</a:t>
            </a:r>
            <a:r>
              <a:rPr dirty="0">
                <a:solidFill>
                  <a:schemeClr val="bg1"/>
                </a:solidFill>
              </a:rPr>
              <a:t> azione </a:t>
            </a:r>
            <a:r>
              <a:rPr dirty="0" err="1">
                <a:solidFill>
                  <a:schemeClr val="bg1"/>
                </a:solidFill>
              </a:rPr>
              <a:t>compiuta</a:t>
            </a:r>
            <a:r>
              <a:rPr dirty="0">
                <a:solidFill>
                  <a:schemeClr val="bg1"/>
                </a:solidFill>
              </a:rPr>
              <a:t> </a:t>
            </a:r>
            <a:endParaRPr lang="it-IT" dirty="0">
              <a:solidFill>
                <a:schemeClr val="bg1"/>
              </a:solidFill>
            </a:endParaRPr>
          </a:p>
          <a:p>
            <a:pPr>
              <a:spcAft>
                <a:spcPts val="1000"/>
              </a:spcAft>
              <a:defRPr sz="2000"/>
            </a:pPr>
            <a:r>
              <a:rPr dirty="0" err="1">
                <a:solidFill>
                  <a:schemeClr val="bg1"/>
                </a:solidFill>
              </a:rPr>
              <a:t>dall’attaccante</a:t>
            </a:r>
            <a:r>
              <a:rPr lang="it-IT" dirty="0">
                <a:solidFill>
                  <a:schemeClr val="bg1"/>
                </a:solidFill>
              </a:rPr>
              <a:t>.</a:t>
            </a:r>
            <a:endParaRPr dirty="0">
              <a:solidFill>
                <a:schemeClr val="bg1"/>
              </a:solidFill>
            </a:endParaRPr>
          </a:p>
          <a:p>
            <a:pPr>
              <a:spcAft>
                <a:spcPts val="1000"/>
              </a:spcAft>
              <a:defRPr sz="2000"/>
            </a:pPr>
            <a:r>
              <a:rPr dirty="0">
                <a:solidFill>
                  <a:schemeClr val="bg1"/>
                </a:solidFill>
              </a:rPr>
              <a:t>Utile per </a:t>
            </a:r>
            <a:r>
              <a:rPr dirty="0" err="1">
                <a:solidFill>
                  <a:schemeClr val="bg1"/>
                </a:solidFill>
              </a:rPr>
              <a:t>analizzare</a:t>
            </a:r>
            <a:r>
              <a:rPr dirty="0">
                <a:solidFill>
                  <a:schemeClr val="bg1"/>
                </a:solidFill>
              </a:rPr>
              <a:t> e </a:t>
            </a:r>
            <a:r>
              <a:rPr dirty="0" err="1">
                <a:solidFill>
                  <a:schemeClr val="bg1"/>
                </a:solidFill>
              </a:rPr>
              <a:t>prevenire</a:t>
            </a:r>
            <a:r>
              <a:rPr dirty="0">
                <a:solidFill>
                  <a:schemeClr val="bg1"/>
                </a:solidFill>
              </a:rPr>
              <a:t> le </a:t>
            </a:r>
            <a:r>
              <a:rPr dirty="0" err="1">
                <a:solidFill>
                  <a:schemeClr val="bg1"/>
                </a:solidFill>
              </a:rPr>
              <a:t>possibili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strategie</a:t>
            </a:r>
            <a:r>
              <a:rPr dirty="0">
                <a:solidFill>
                  <a:schemeClr val="bg1"/>
                </a:solidFill>
              </a:rPr>
              <a:t> di </a:t>
            </a:r>
            <a:r>
              <a:rPr dirty="0" err="1">
                <a:solidFill>
                  <a:schemeClr val="bg1"/>
                </a:solidFill>
              </a:rPr>
              <a:t>attacco</a:t>
            </a:r>
            <a:r>
              <a:rPr dirty="0">
                <a:solidFill>
                  <a:schemeClr val="bg1"/>
                </a:solidFill>
              </a:rPr>
              <a:t> </a:t>
            </a:r>
            <a:endParaRPr lang="it-IT" dirty="0">
              <a:solidFill>
                <a:schemeClr val="bg1"/>
              </a:solidFill>
            </a:endParaRPr>
          </a:p>
          <a:p>
            <a:pPr>
              <a:spcAft>
                <a:spcPts val="1000"/>
              </a:spcAft>
              <a:defRPr sz="2000"/>
            </a:pPr>
            <a:r>
              <a:rPr dirty="0">
                <a:solidFill>
                  <a:schemeClr val="bg1"/>
                </a:solidFill>
              </a:rPr>
              <a:t>in modo </a:t>
            </a:r>
            <a:r>
              <a:rPr dirty="0" err="1">
                <a:solidFill>
                  <a:schemeClr val="bg1"/>
                </a:solidFill>
              </a:rPr>
              <a:t>strutturato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C4D0715-4B17-AD43-3E29-3ACE146711A6}"/>
              </a:ext>
            </a:extLst>
          </p:cNvPr>
          <p:cNvSpPr/>
          <p:nvPr/>
        </p:nvSpPr>
        <p:spPr>
          <a:xfrm>
            <a:off x="3264695" y="914415"/>
            <a:ext cx="3829050" cy="8858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E355B57-EBC2-17EE-0B1E-E43983D9939F}"/>
              </a:ext>
            </a:extLst>
          </p:cNvPr>
          <p:cNvSpPr txBox="1"/>
          <p:nvPr/>
        </p:nvSpPr>
        <p:spPr>
          <a:xfrm>
            <a:off x="4400550" y="1151437"/>
            <a:ext cx="2524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FLAG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38AF973F-4BA4-AA66-3870-C56FA1C0291D}"/>
              </a:ext>
            </a:extLst>
          </p:cNvPr>
          <p:cNvSpPr/>
          <p:nvPr/>
        </p:nvSpPr>
        <p:spPr>
          <a:xfrm>
            <a:off x="6334126" y="2357187"/>
            <a:ext cx="3657600" cy="7660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2ED3751-65C3-0BD2-5AD0-74ADC62BB3FC}"/>
              </a:ext>
            </a:extLst>
          </p:cNvPr>
          <p:cNvSpPr txBox="1"/>
          <p:nvPr/>
        </p:nvSpPr>
        <p:spPr>
          <a:xfrm>
            <a:off x="6596063" y="2522972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diretta di /bin/</a:t>
            </a:r>
            <a:r>
              <a:rPr lang="it-IT" sz="1600" dirty="0" err="1">
                <a:solidFill>
                  <a:schemeClr val="bg1"/>
                </a:solidFill>
              </a:rPr>
              <a:t>getflag</a:t>
            </a:r>
            <a:r>
              <a:rPr lang="it-IT" sz="1600" dirty="0">
                <a:solidFill>
                  <a:schemeClr val="bg1"/>
                </a:solidFill>
              </a:rPr>
              <a:t> come </a:t>
            </a:r>
            <a:r>
              <a:rPr lang="it-IT" sz="1600" dirty="0" err="1">
                <a:solidFill>
                  <a:schemeClr val="bg1"/>
                </a:solidFill>
              </a:rPr>
              <a:t>utetente</a:t>
            </a:r>
            <a:r>
              <a:rPr lang="it-IT" sz="1600" dirty="0">
                <a:solidFill>
                  <a:schemeClr val="bg1"/>
                </a:solidFill>
              </a:rPr>
              <a:t> Flag16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4AECAA39-144B-4621-FF25-CB1AC7B3C40D}"/>
              </a:ext>
            </a:extLst>
          </p:cNvPr>
          <p:cNvSpPr/>
          <p:nvPr/>
        </p:nvSpPr>
        <p:spPr>
          <a:xfrm>
            <a:off x="4286250" y="3724603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8DE18BF-AFB8-E49A-615E-D9AFCFA79AB7}"/>
              </a:ext>
            </a:extLst>
          </p:cNvPr>
          <p:cNvSpPr txBox="1"/>
          <p:nvPr/>
        </p:nvSpPr>
        <p:spPr>
          <a:xfrm>
            <a:off x="4400550" y="3796120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Login come utente </a:t>
            </a:r>
            <a:r>
              <a:rPr lang="it-IT" sz="1600" b="1" dirty="0">
                <a:solidFill>
                  <a:schemeClr val="bg1"/>
                </a:solidFill>
              </a:rPr>
              <a:t>level16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9218C4BF-EFAA-F8CB-05E0-BF8FF9E5747D}"/>
              </a:ext>
            </a:extLst>
          </p:cNvPr>
          <p:cNvSpPr txBox="1"/>
          <p:nvPr/>
        </p:nvSpPr>
        <p:spPr>
          <a:xfrm>
            <a:off x="8086725" y="3815255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di </a:t>
            </a:r>
            <a:r>
              <a:rPr lang="it-IT" sz="1600" b="1" dirty="0">
                <a:solidFill>
                  <a:schemeClr val="bg1"/>
                </a:solidFill>
              </a:rPr>
              <a:t>/bin/</a:t>
            </a:r>
            <a:r>
              <a:rPr lang="it-IT" sz="1600" b="1" dirty="0" err="1">
                <a:solidFill>
                  <a:schemeClr val="bg1"/>
                </a:solidFill>
              </a:rPr>
              <a:t>getflag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BA5F9387-A80F-77AC-C166-F1D9DE1E47E6}"/>
              </a:ext>
            </a:extLst>
          </p:cNvPr>
          <p:cNvSpPr/>
          <p:nvPr/>
        </p:nvSpPr>
        <p:spPr>
          <a:xfrm>
            <a:off x="7867650" y="3724603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792E4660-871F-D409-F4E7-366539F2EE60}"/>
              </a:ext>
            </a:extLst>
          </p:cNvPr>
          <p:cNvSpPr/>
          <p:nvPr/>
        </p:nvSpPr>
        <p:spPr>
          <a:xfrm>
            <a:off x="2362200" y="6167266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D6717DDD-5BDA-D5B3-F75D-D1C630422C67}"/>
              </a:ext>
            </a:extLst>
          </p:cNvPr>
          <p:cNvSpPr txBox="1"/>
          <p:nvPr/>
        </p:nvSpPr>
        <p:spPr>
          <a:xfrm>
            <a:off x="4400550" y="493665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Ottenimento della password dell’utente </a:t>
            </a:r>
            <a:r>
              <a:rPr lang="it-IT" sz="1600" b="1" dirty="0">
                <a:solidFill>
                  <a:schemeClr val="bg1"/>
                </a:solidFill>
              </a:rPr>
              <a:t>Flag16</a:t>
            </a: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956C4D51-0F1E-228E-5F18-1348BF386465}"/>
              </a:ext>
            </a:extLst>
          </p:cNvPr>
          <p:cNvSpPr/>
          <p:nvPr/>
        </p:nvSpPr>
        <p:spPr>
          <a:xfrm>
            <a:off x="4286250" y="4957405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B0DC45B5-9CD5-C1A5-9B43-1A51E01756F8}"/>
              </a:ext>
            </a:extLst>
          </p:cNvPr>
          <p:cNvSpPr/>
          <p:nvPr/>
        </p:nvSpPr>
        <p:spPr>
          <a:xfrm>
            <a:off x="6019800" y="6167266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FE5B43E1-ED4F-A876-448E-603B7C338BF9}"/>
              </a:ext>
            </a:extLst>
          </p:cNvPr>
          <p:cNvSpPr txBox="1"/>
          <p:nvPr/>
        </p:nvSpPr>
        <p:spPr>
          <a:xfrm>
            <a:off x="6115050" y="6199731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Crack della password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AF8AA49F-097E-B90E-A891-3CD6AF33BEA6}"/>
              </a:ext>
            </a:extLst>
          </p:cNvPr>
          <p:cNvSpPr txBox="1"/>
          <p:nvPr/>
        </p:nvSpPr>
        <p:spPr>
          <a:xfrm>
            <a:off x="2476500" y="6156150"/>
            <a:ext cx="2905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Richiesta legittima della password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33" name="Triangolo isoscele 32">
            <a:extLst>
              <a:ext uri="{FF2B5EF4-FFF2-40B4-BE49-F238E27FC236}">
                <a16:creationId xmlns:a16="http://schemas.microsoft.com/office/drawing/2014/main" id="{CE725528-9102-46A9-D35C-B01BF4CF5E22}"/>
              </a:ext>
            </a:extLst>
          </p:cNvPr>
          <p:cNvSpPr/>
          <p:nvPr/>
        </p:nvSpPr>
        <p:spPr>
          <a:xfrm>
            <a:off x="190500" y="2338306"/>
            <a:ext cx="3721893" cy="1433350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29117AC8-1CDD-AC7C-9A14-723A7844E480}"/>
              </a:ext>
            </a:extLst>
          </p:cNvPr>
          <p:cNvSpPr txBox="1"/>
          <p:nvPr/>
        </p:nvSpPr>
        <p:spPr>
          <a:xfrm>
            <a:off x="1395411" y="2751522"/>
            <a:ext cx="160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Attacchi impraticabili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36101C2C-FAC9-A39C-DF1D-DF424A59C03B}"/>
              </a:ext>
            </a:extLst>
          </p:cNvPr>
          <p:cNvSpPr>
            <a:spLocks noGrp="1"/>
          </p:cNvSpPr>
          <p:nvPr/>
        </p:nvSpPr>
        <p:spPr>
          <a:xfrm>
            <a:off x="177800" y="-66162"/>
            <a:ext cx="118745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3200" b="1"/>
            </a:pPr>
            <a:r>
              <a:rPr lang="it-IT" sz="3600" spc="300" dirty="0">
                <a:solidFill>
                  <a:schemeClr val="bg1"/>
                </a:solidFill>
              </a:rPr>
              <a:t>ALBERO D’ATTACCO</a:t>
            </a:r>
          </a:p>
        </p:txBody>
      </p: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1B808203-07BF-48CF-6B85-9671520F3198}"/>
              </a:ext>
            </a:extLst>
          </p:cNvPr>
          <p:cNvCxnSpPr>
            <a:cxnSpLocks/>
            <a:stCxn id="33" idx="0"/>
            <a:endCxn id="5" idx="2"/>
          </p:cNvCxnSpPr>
          <p:nvPr/>
        </p:nvCxnSpPr>
        <p:spPr>
          <a:xfrm flipV="1">
            <a:off x="2051447" y="1800240"/>
            <a:ext cx="3127773" cy="5380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02CDD8B9-E13A-5208-7647-64B947BE6735}"/>
              </a:ext>
            </a:extLst>
          </p:cNvPr>
          <p:cNvCxnSpPr>
            <a:stCxn id="5" idx="2"/>
          </p:cNvCxnSpPr>
          <p:nvPr/>
        </p:nvCxnSpPr>
        <p:spPr>
          <a:xfrm>
            <a:off x="5179220" y="1800240"/>
            <a:ext cx="1914525" cy="545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AA100499-9E5C-1161-55EA-C385B4D11769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705476" y="3107747"/>
            <a:ext cx="2719387" cy="6250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0F96A264-BD12-9FF0-0ABA-AAB3E791FCD6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8424863" y="3103639"/>
            <a:ext cx="1000125" cy="6209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3E4795C2-15C6-8030-4E86-00BEB6D33795}"/>
              </a:ext>
            </a:extLst>
          </p:cNvPr>
          <p:cNvCxnSpPr>
            <a:cxnSpLocks/>
            <a:stCxn id="29" idx="0"/>
            <a:endCxn id="11" idx="2"/>
          </p:cNvCxnSpPr>
          <p:nvPr/>
        </p:nvCxnSpPr>
        <p:spPr>
          <a:xfrm flipV="1">
            <a:off x="5843588" y="4267870"/>
            <a:ext cx="0" cy="6895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DCC6A8C2-3300-9B02-CC1F-31917D22E289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3614739" y="5500672"/>
            <a:ext cx="2228849" cy="6795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0C149EBB-F707-55B0-A048-8AD8D9FC147B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5843588" y="5509395"/>
            <a:ext cx="1733550" cy="6578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6DA0097C-2D6B-CDAB-0E23-1CC7C54F6267}"/>
              </a:ext>
            </a:extLst>
          </p:cNvPr>
          <p:cNvSpPr txBox="1"/>
          <p:nvPr/>
        </p:nvSpPr>
        <p:spPr>
          <a:xfrm>
            <a:off x="7958139" y="3144456"/>
            <a:ext cx="102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AND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17F133F9-4ED7-5E95-5871-0CE158061AB6}"/>
              </a:ext>
            </a:extLst>
          </p:cNvPr>
          <p:cNvSpPr txBox="1"/>
          <p:nvPr/>
        </p:nvSpPr>
        <p:spPr>
          <a:xfrm>
            <a:off x="942973" y="2338306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6719647A-E205-5E65-6FAF-45BF5A068F44}"/>
              </a:ext>
            </a:extLst>
          </p:cNvPr>
          <p:cNvSpPr/>
          <p:nvPr/>
        </p:nvSpPr>
        <p:spPr>
          <a:xfrm>
            <a:off x="819150" y="2191446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74F3E6F7-A74D-C900-FCE8-D7D6B165FF6B}"/>
              </a:ext>
            </a:extLst>
          </p:cNvPr>
          <p:cNvSpPr/>
          <p:nvPr/>
        </p:nvSpPr>
        <p:spPr>
          <a:xfrm>
            <a:off x="4845845" y="3244449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F2A76A88-5FE3-067D-9A68-C1C04E831BA0}"/>
              </a:ext>
            </a:extLst>
          </p:cNvPr>
          <p:cNvSpPr txBox="1"/>
          <p:nvPr/>
        </p:nvSpPr>
        <p:spPr>
          <a:xfrm>
            <a:off x="4938713" y="3269995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id="{7CB66011-E267-4F17-5E1E-43A1531636EB}"/>
              </a:ext>
            </a:extLst>
          </p:cNvPr>
          <p:cNvSpPr/>
          <p:nvPr/>
        </p:nvSpPr>
        <p:spPr>
          <a:xfrm>
            <a:off x="10172701" y="3286175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7B6A3F34-97A1-BE0B-D01B-32C129CC4157}"/>
              </a:ext>
            </a:extLst>
          </p:cNvPr>
          <p:cNvSpPr txBox="1"/>
          <p:nvPr/>
        </p:nvSpPr>
        <p:spPr>
          <a:xfrm>
            <a:off x="10294143" y="3339821"/>
            <a:ext cx="357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b="1" spc="300" dirty="0"/>
              <a:t>Ottenimento Della Password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024F78-56A6-7740-B68D-8D4D026EDF3F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iome"/>
                <a:ea typeface="+mn-ea"/>
                <a:cs typeface="Biome" panose="020B05030302040208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iome"/>
              <a:ea typeface="+mn-ea"/>
              <a:cs typeface="Biome" panose="020B05030302040208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CA0AD90-7117-3F79-20AE-54EF5E1D0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2173723"/>
            <a:ext cx="10153650" cy="233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2000" dirty="0"/>
              <a:t>❌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Richiesta della password dell’account </a:t>
            </a:r>
            <a:r>
              <a:rPr kumimoji="0" lang="it-IT" altLang="it-IT" sz="20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flag02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 chi può essere richiesta la password dell’account </a:t>
            </a:r>
            <a:r>
              <a:rPr kumimoji="0" lang="it-IT" altLang="it-IT" sz="18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flag02</a:t>
            </a: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?</a:t>
            </a:r>
            <a:b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La password potrebbe essere richiesta al legittimo proprietario.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Il legittimo proprietario è disposto a fornire la password?</a:t>
            </a:r>
            <a:b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No, non lo è. Se fosse disposto a farlo, la sfida perderebbe di significato.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Conclusione:</a:t>
            </a:r>
            <a:b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Richiedere la password per vie legittime non rappresenta un’opzione praticabile.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FE924D72-3E38-CBB5-949B-E025DE346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0472"/>
            <a:ext cx="184731" cy="369332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>
              <a:solidFill>
                <a:schemeClr val="bg1"/>
              </a:solidFill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FBC8E295-ACEA-FF83-74BF-FA02D813C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4518898"/>
            <a:ext cx="10153650" cy="233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2000" dirty="0"/>
              <a:t>❌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Forzatura della password dell’account </a:t>
            </a:r>
            <a:r>
              <a:rPr kumimoji="0" lang="it-IT" altLang="it-IT" sz="20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flag02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È possibile violare la password dell’account </a:t>
            </a:r>
            <a:r>
              <a:rPr kumimoji="0" lang="it-IT" altLang="it-IT" sz="18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flag02</a:t>
            </a: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?</a:t>
            </a:r>
            <a:b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Sebbene tecnicamente possibile, qualora la password sia sufficientemente robusta, riuscire a comprometterla risulta estremamente complesso.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Conclusione:</a:t>
            </a:r>
            <a:b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La violazione della password non costituisce una strada efficace o praticabile per accedere all’account.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81557-4685-8DEB-3618-538D4740B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49770BDC-A2BA-64D5-89A6-F0764108E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35E10E7B-EAB4-EC5E-512A-607F2822E1AC}"/>
              </a:ext>
            </a:extLst>
          </p:cNvPr>
          <p:cNvSpPr/>
          <p:nvPr/>
        </p:nvSpPr>
        <p:spPr>
          <a:xfrm>
            <a:off x="3264695" y="914415"/>
            <a:ext cx="3829050" cy="8858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C2D0B0B-7280-1EAD-921F-16D18656255E}"/>
              </a:ext>
            </a:extLst>
          </p:cNvPr>
          <p:cNvSpPr txBox="1"/>
          <p:nvPr/>
        </p:nvSpPr>
        <p:spPr>
          <a:xfrm>
            <a:off x="4400550" y="1151437"/>
            <a:ext cx="2524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FLAG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D3A79AB-8431-2AED-2201-917F37CDA1FC}"/>
              </a:ext>
            </a:extLst>
          </p:cNvPr>
          <p:cNvSpPr/>
          <p:nvPr/>
        </p:nvSpPr>
        <p:spPr>
          <a:xfrm>
            <a:off x="6334126" y="2357187"/>
            <a:ext cx="3657600" cy="7660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138A59D-23B7-0218-5F00-5146A3E01D6E}"/>
              </a:ext>
            </a:extLst>
          </p:cNvPr>
          <p:cNvSpPr txBox="1"/>
          <p:nvPr/>
        </p:nvSpPr>
        <p:spPr>
          <a:xfrm>
            <a:off x="6596063" y="2522972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diretta di /bin/</a:t>
            </a:r>
            <a:r>
              <a:rPr lang="it-IT" sz="1600" dirty="0" err="1">
                <a:solidFill>
                  <a:schemeClr val="bg1"/>
                </a:solidFill>
              </a:rPr>
              <a:t>getflag</a:t>
            </a:r>
            <a:r>
              <a:rPr lang="it-IT" sz="1600" dirty="0">
                <a:solidFill>
                  <a:schemeClr val="bg1"/>
                </a:solidFill>
              </a:rPr>
              <a:t> come </a:t>
            </a:r>
            <a:r>
              <a:rPr lang="it-IT" sz="1600" dirty="0" err="1">
                <a:solidFill>
                  <a:schemeClr val="bg1"/>
                </a:solidFill>
              </a:rPr>
              <a:t>utetente</a:t>
            </a:r>
            <a:r>
              <a:rPr lang="it-IT" sz="1600" dirty="0">
                <a:solidFill>
                  <a:schemeClr val="bg1"/>
                </a:solidFill>
              </a:rPr>
              <a:t> Flag16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4DAE7DA9-437E-F392-1834-57D6F57B299C}"/>
              </a:ext>
            </a:extLst>
          </p:cNvPr>
          <p:cNvSpPr/>
          <p:nvPr/>
        </p:nvSpPr>
        <p:spPr>
          <a:xfrm>
            <a:off x="4286250" y="3724603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19F3793A-F6FC-3B87-7E2F-D000ED7F19A7}"/>
              </a:ext>
            </a:extLst>
          </p:cNvPr>
          <p:cNvSpPr txBox="1"/>
          <p:nvPr/>
        </p:nvSpPr>
        <p:spPr>
          <a:xfrm>
            <a:off x="4400550" y="3796120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Login come utente </a:t>
            </a:r>
            <a:r>
              <a:rPr lang="it-IT" sz="1600" b="1" dirty="0">
                <a:solidFill>
                  <a:schemeClr val="bg1"/>
                </a:solidFill>
              </a:rPr>
              <a:t>level16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CEDB99F-D715-7778-08B8-EA3A758D31A3}"/>
              </a:ext>
            </a:extLst>
          </p:cNvPr>
          <p:cNvSpPr txBox="1"/>
          <p:nvPr/>
        </p:nvSpPr>
        <p:spPr>
          <a:xfrm>
            <a:off x="8086725" y="3815255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di </a:t>
            </a:r>
            <a:r>
              <a:rPr lang="it-IT" sz="1600" b="1" dirty="0">
                <a:solidFill>
                  <a:schemeClr val="bg1"/>
                </a:solidFill>
              </a:rPr>
              <a:t>/bin/</a:t>
            </a:r>
            <a:r>
              <a:rPr lang="it-IT" sz="1600" b="1" dirty="0" err="1">
                <a:solidFill>
                  <a:schemeClr val="bg1"/>
                </a:solidFill>
              </a:rPr>
              <a:t>getflag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F2EC2828-A57D-4A95-484D-27B97F99CE11}"/>
              </a:ext>
            </a:extLst>
          </p:cNvPr>
          <p:cNvSpPr/>
          <p:nvPr/>
        </p:nvSpPr>
        <p:spPr>
          <a:xfrm>
            <a:off x="7867650" y="3724603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5B5FDE6F-6041-96A8-0E9E-8A8A3FBD0C4E}"/>
              </a:ext>
            </a:extLst>
          </p:cNvPr>
          <p:cNvSpPr/>
          <p:nvPr/>
        </p:nvSpPr>
        <p:spPr>
          <a:xfrm>
            <a:off x="2362200" y="6167266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5DFFE6FF-2BE6-B1DA-D3C1-3EA2552B3846}"/>
              </a:ext>
            </a:extLst>
          </p:cNvPr>
          <p:cNvSpPr txBox="1"/>
          <p:nvPr/>
        </p:nvSpPr>
        <p:spPr>
          <a:xfrm>
            <a:off x="4400550" y="493665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Ottenimento della password dell’utente </a:t>
            </a:r>
            <a:r>
              <a:rPr lang="it-IT" sz="1600" b="1" dirty="0">
                <a:solidFill>
                  <a:schemeClr val="bg1"/>
                </a:solidFill>
              </a:rPr>
              <a:t>Flag16</a:t>
            </a: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80E4AFAF-E2F9-46CF-A027-5B0D250652A9}"/>
              </a:ext>
            </a:extLst>
          </p:cNvPr>
          <p:cNvSpPr/>
          <p:nvPr/>
        </p:nvSpPr>
        <p:spPr>
          <a:xfrm>
            <a:off x="4286250" y="4957405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E2235FEE-AB33-F8B1-47C5-2A22A0117C0E}"/>
              </a:ext>
            </a:extLst>
          </p:cNvPr>
          <p:cNvSpPr/>
          <p:nvPr/>
        </p:nvSpPr>
        <p:spPr>
          <a:xfrm>
            <a:off x="6019800" y="6167266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F82DD17B-F903-CAAD-6879-2F264CFA247E}"/>
              </a:ext>
            </a:extLst>
          </p:cNvPr>
          <p:cNvSpPr txBox="1"/>
          <p:nvPr/>
        </p:nvSpPr>
        <p:spPr>
          <a:xfrm>
            <a:off x="6115050" y="6199731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Crack della password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9073F36D-A861-A9A8-B082-BA01BCE2B64F}"/>
              </a:ext>
            </a:extLst>
          </p:cNvPr>
          <p:cNvSpPr txBox="1"/>
          <p:nvPr/>
        </p:nvSpPr>
        <p:spPr>
          <a:xfrm>
            <a:off x="2476500" y="6156150"/>
            <a:ext cx="2905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Richiesta legittima della password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33" name="Triangolo isoscele 32">
            <a:extLst>
              <a:ext uri="{FF2B5EF4-FFF2-40B4-BE49-F238E27FC236}">
                <a16:creationId xmlns:a16="http://schemas.microsoft.com/office/drawing/2014/main" id="{7443315E-88D2-79CF-2C81-53B774CCECFC}"/>
              </a:ext>
            </a:extLst>
          </p:cNvPr>
          <p:cNvSpPr/>
          <p:nvPr/>
        </p:nvSpPr>
        <p:spPr>
          <a:xfrm>
            <a:off x="86915" y="2215112"/>
            <a:ext cx="3919537" cy="1517707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911F0CE-6C0C-D721-9492-355897B522B2}"/>
              </a:ext>
            </a:extLst>
          </p:cNvPr>
          <p:cNvSpPr txBox="1"/>
          <p:nvPr/>
        </p:nvSpPr>
        <p:spPr>
          <a:xfrm>
            <a:off x="1395411" y="2751522"/>
            <a:ext cx="160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Attacchi impraticabili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BC185880-6763-7AD8-B7CD-2C92721CAE0B}"/>
              </a:ext>
            </a:extLst>
          </p:cNvPr>
          <p:cNvSpPr>
            <a:spLocks noGrp="1"/>
          </p:cNvSpPr>
          <p:nvPr/>
        </p:nvSpPr>
        <p:spPr>
          <a:xfrm>
            <a:off x="177800" y="-66162"/>
            <a:ext cx="118745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3200" b="1"/>
            </a:pPr>
            <a:r>
              <a:rPr lang="it-IT" sz="3600" spc="300" dirty="0">
                <a:solidFill>
                  <a:schemeClr val="bg1"/>
                </a:solidFill>
              </a:rPr>
              <a:t>ALBERO D’ATTACCO</a:t>
            </a:r>
          </a:p>
        </p:txBody>
      </p: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072FBC30-268A-541E-5DA3-6B2418B77ADB}"/>
              </a:ext>
            </a:extLst>
          </p:cNvPr>
          <p:cNvCxnSpPr>
            <a:cxnSpLocks/>
            <a:stCxn id="33" idx="0"/>
            <a:endCxn id="5" idx="2"/>
          </p:cNvCxnSpPr>
          <p:nvPr/>
        </p:nvCxnSpPr>
        <p:spPr>
          <a:xfrm flipV="1">
            <a:off x="2046684" y="1800240"/>
            <a:ext cx="3132536" cy="414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5BB29E6C-40EB-A05A-C325-8F468B8B3609}"/>
              </a:ext>
            </a:extLst>
          </p:cNvPr>
          <p:cNvCxnSpPr>
            <a:stCxn id="5" idx="2"/>
          </p:cNvCxnSpPr>
          <p:nvPr/>
        </p:nvCxnSpPr>
        <p:spPr>
          <a:xfrm>
            <a:off x="5179220" y="1800240"/>
            <a:ext cx="1914525" cy="545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E8471578-6FE0-849C-B561-746C7A89A9E2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705476" y="3107747"/>
            <a:ext cx="2719387" cy="6250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D561E980-2ED9-8DF2-00A9-9601E07AAC2F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8424863" y="3103639"/>
            <a:ext cx="1000125" cy="6209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03F0BE54-C501-D636-EF71-503F0226DCC0}"/>
              </a:ext>
            </a:extLst>
          </p:cNvPr>
          <p:cNvCxnSpPr>
            <a:cxnSpLocks/>
            <a:stCxn id="29" idx="0"/>
            <a:endCxn id="11" idx="2"/>
          </p:cNvCxnSpPr>
          <p:nvPr/>
        </p:nvCxnSpPr>
        <p:spPr>
          <a:xfrm flipV="1">
            <a:off x="5843588" y="4267870"/>
            <a:ext cx="0" cy="6895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2ED5C7C1-79CF-3436-2800-7B07E17DD0C1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3614739" y="5500672"/>
            <a:ext cx="2228849" cy="6795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56FE208F-44EC-9286-15A1-293EFCA0D605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5843588" y="5509395"/>
            <a:ext cx="1733550" cy="6578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7A0F98B2-C3AE-F27B-D9EF-32259544FB7B}"/>
              </a:ext>
            </a:extLst>
          </p:cNvPr>
          <p:cNvSpPr txBox="1"/>
          <p:nvPr/>
        </p:nvSpPr>
        <p:spPr>
          <a:xfrm>
            <a:off x="7958139" y="3144456"/>
            <a:ext cx="102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AND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51A79A1E-B646-0807-35B7-A971263756DA}"/>
              </a:ext>
            </a:extLst>
          </p:cNvPr>
          <p:cNvSpPr txBox="1"/>
          <p:nvPr/>
        </p:nvSpPr>
        <p:spPr>
          <a:xfrm>
            <a:off x="947738" y="2273724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65001860-C88B-8B8D-E3D7-B33675B8D810}"/>
              </a:ext>
            </a:extLst>
          </p:cNvPr>
          <p:cNvSpPr/>
          <p:nvPr/>
        </p:nvSpPr>
        <p:spPr>
          <a:xfrm>
            <a:off x="819150" y="2191446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B7BFC0A7-EAA4-15D3-45C7-A2F6DA83BA72}"/>
              </a:ext>
            </a:extLst>
          </p:cNvPr>
          <p:cNvSpPr/>
          <p:nvPr/>
        </p:nvSpPr>
        <p:spPr>
          <a:xfrm>
            <a:off x="4845845" y="3244449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1DADFBAE-EA7E-B214-B5A3-8CF18A77538B}"/>
              </a:ext>
            </a:extLst>
          </p:cNvPr>
          <p:cNvSpPr txBox="1"/>
          <p:nvPr/>
        </p:nvSpPr>
        <p:spPr>
          <a:xfrm>
            <a:off x="4938713" y="3269995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id="{BB201BF8-A5BE-9B42-B33F-366D84C82B0D}"/>
              </a:ext>
            </a:extLst>
          </p:cNvPr>
          <p:cNvSpPr/>
          <p:nvPr/>
        </p:nvSpPr>
        <p:spPr>
          <a:xfrm>
            <a:off x="10172701" y="3286175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1DE95094-278A-EC52-CE63-769E5E451E15}"/>
              </a:ext>
            </a:extLst>
          </p:cNvPr>
          <p:cNvSpPr txBox="1"/>
          <p:nvPr/>
        </p:nvSpPr>
        <p:spPr>
          <a:xfrm>
            <a:off x="10294143" y="3339821"/>
            <a:ext cx="357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14B8A61-57B0-CE59-EE00-9ACF2FEB2736}"/>
              </a:ext>
            </a:extLst>
          </p:cNvPr>
          <p:cNvSpPr/>
          <p:nvPr/>
        </p:nvSpPr>
        <p:spPr>
          <a:xfrm>
            <a:off x="2450905" y="5552882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A82028DC-B491-AF06-C986-C3CEB40F8247}"/>
              </a:ext>
            </a:extLst>
          </p:cNvPr>
          <p:cNvSpPr/>
          <p:nvPr/>
        </p:nvSpPr>
        <p:spPr>
          <a:xfrm>
            <a:off x="8548093" y="5552882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D0F10BF-9BB1-B59F-F0B7-D4AEA6B7A2C1}"/>
              </a:ext>
            </a:extLst>
          </p:cNvPr>
          <p:cNvSpPr txBox="1"/>
          <p:nvPr/>
        </p:nvSpPr>
        <p:spPr>
          <a:xfrm>
            <a:off x="2552698" y="5655775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E061B7D-6E84-1498-4864-4F1615DF1AE5}"/>
              </a:ext>
            </a:extLst>
          </p:cNvPr>
          <p:cNvSpPr txBox="1"/>
          <p:nvPr/>
        </p:nvSpPr>
        <p:spPr>
          <a:xfrm>
            <a:off x="8682038" y="5683873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242793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>
            <a:extLst>
              <a:ext uri="{FF2B5EF4-FFF2-40B4-BE49-F238E27FC236}">
                <a16:creationId xmlns:a16="http://schemas.microsoft.com/office/drawing/2014/main" id="{AE20D597-1EAC-8A91-E9AD-F4F4C32F73E4}"/>
              </a:ext>
            </a:extLst>
          </p:cNvPr>
          <p:cNvSpPr>
            <a:spLocks noGrp="1"/>
          </p:cNvSpPr>
          <p:nvPr/>
        </p:nvSpPr>
        <p:spPr>
          <a:xfrm>
            <a:off x="1231484" y="412920"/>
            <a:ext cx="10500480" cy="1326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0">
              <a:lnSpc>
                <a:spcPct val="90000"/>
              </a:lnSpc>
              <a:buNone/>
            </a:pPr>
            <a:r>
              <a:rPr lang="it-IT" sz="3200" b="1" strike="noStrike" cap="all" spc="300" dirty="0">
                <a:solidFill>
                  <a:schemeClr val="accent3">
                    <a:lumMod val="75000"/>
                  </a:schemeClr>
                </a:solidFill>
              </a:rPr>
              <a:t>Analisi delle directory accessibili</a:t>
            </a:r>
            <a:endParaRPr lang="it-IT" sz="3200" b="1" strike="noStrike" spc="300" dirty="0">
              <a:solidFill>
                <a:srgbClr val="000000"/>
              </a:solidFill>
            </a:endParaRPr>
          </a:p>
        </p:txBody>
      </p:sp>
      <p:sp>
        <p:nvSpPr>
          <p:cNvPr id="23" name="PlaceHolder 2">
            <a:extLst>
              <a:ext uri="{FF2B5EF4-FFF2-40B4-BE49-F238E27FC236}">
                <a16:creationId xmlns:a16="http://schemas.microsoft.com/office/drawing/2014/main" id="{3FE49AA7-6D32-A178-5EC8-4632ED7AC7A3}"/>
              </a:ext>
            </a:extLst>
          </p:cNvPr>
          <p:cNvSpPr>
            <a:spLocks noGrp="1"/>
          </p:cNvSpPr>
          <p:nvPr/>
        </p:nvSpPr>
        <p:spPr>
          <a:xfrm>
            <a:off x="8935140" y="614448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defPPr>
              <a:defRPr lang="it-IT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kern="1200" spc="-1">
                <a:solidFill>
                  <a:srgbClr val="FFFFFF"/>
                </a:solidFill>
                <a:latin typeface="Biome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1C8FE4F-48D9-47C0-A5CB-6CB02C81AE5A}" type="slidenum">
              <a:rPr lang="it-IT" sz="1200" b="0" strike="noStrike" spc="-1">
                <a:solidFill>
                  <a:srgbClr val="FFFFFF"/>
                </a:solidFill>
                <a:latin typeface="Biome"/>
              </a:rPr>
              <a:pPr indent="0" algn="r">
                <a:lnSpc>
                  <a:spcPct val="100000"/>
                </a:lnSpc>
                <a:buNone/>
                <a:tabLst>
                  <a:tab pos="0" algn="l"/>
                </a:tabLst>
              </a:pPr>
              <a:t>7</a:t>
            </a:fld>
            <a:endParaRPr lang="it-IT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" name="CasellaDiTesto 577">
            <a:extLst>
              <a:ext uri="{FF2B5EF4-FFF2-40B4-BE49-F238E27FC236}">
                <a16:creationId xmlns:a16="http://schemas.microsoft.com/office/drawing/2014/main" id="{C69AA601-8D21-06CD-FA1E-130223E6C95B}"/>
              </a:ext>
            </a:extLst>
          </p:cNvPr>
          <p:cNvSpPr txBox="1"/>
          <p:nvPr/>
        </p:nvSpPr>
        <p:spPr>
          <a:xfrm>
            <a:off x="514020" y="2121164"/>
            <a:ext cx="4497120" cy="2138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1800" b="0" strike="noStrike" spc="-1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Tra le directory esistenti l’utente level16 </a:t>
            </a:r>
          </a:p>
          <a:p>
            <a:pPr>
              <a:lnSpc>
                <a:spcPct val="100000"/>
              </a:lnSpc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può accedere solamente a : </a:t>
            </a: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/home/level07</a:t>
            </a: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/home/flag07</a:t>
            </a:r>
          </a:p>
        </p:txBody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C45707B2-30C2-26E3-7E5D-694CD5A7A6B0}"/>
              </a:ext>
            </a:extLst>
          </p:cNvPr>
          <p:cNvPicPr/>
          <p:nvPr/>
        </p:nvPicPr>
        <p:blipFill>
          <a:blip r:embed="rId3"/>
          <a:srcRect t="1266"/>
          <a:stretch/>
        </p:blipFill>
        <p:spPr>
          <a:xfrm>
            <a:off x="5194020" y="2311878"/>
            <a:ext cx="5329800" cy="1421767"/>
          </a:xfrm>
          <a:prstGeom prst="rect">
            <a:avLst/>
          </a:prstGeom>
          <a:ln w="0">
            <a:noFill/>
          </a:ln>
        </p:spPr>
      </p:pic>
      <p:sp>
        <p:nvSpPr>
          <p:cNvPr id="26" name="CasellaDiTesto 579">
            <a:extLst>
              <a:ext uri="{FF2B5EF4-FFF2-40B4-BE49-F238E27FC236}">
                <a16:creationId xmlns:a16="http://schemas.microsoft.com/office/drawing/2014/main" id="{7AB57A65-E60E-A4DA-0D8D-F316C53624D0}"/>
              </a:ext>
            </a:extLst>
          </p:cNvPr>
          <p:cNvSpPr txBox="1"/>
          <p:nvPr/>
        </p:nvSpPr>
        <p:spPr>
          <a:xfrm>
            <a:off x="514020" y="4058280"/>
            <a:ext cx="4497120" cy="2138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Elenchiamo tutti i file e le directory, mostrando dettagli completi per ciascuno, come:</a:t>
            </a: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permessi di accesso</a:t>
            </a: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numero di link</a:t>
            </a: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proprietario e gruppo</a:t>
            </a: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dimensione </a:t>
            </a:r>
          </a:p>
        </p:txBody>
      </p:sp>
      <p:pic>
        <p:nvPicPr>
          <p:cNvPr id="27" name="Immagine 26">
            <a:extLst>
              <a:ext uri="{FF2B5EF4-FFF2-40B4-BE49-F238E27FC236}">
                <a16:creationId xmlns:a16="http://schemas.microsoft.com/office/drawing/2014/main" id="{F54B5F59-DB7D-FFF4-0448-90A2B1DA0286}"/>
              </a:ext>
            </a:extLst>
          </p:cNvPr>
          <p:cNvPicPr/>
          <p:nvPr/>
        </p:nvPicPr>
        <p:blipFill>
          <a:blip r:embed="rId4"/>
          <a:srcRect l="446"/>
          <a:stretch/>
        </p:blipFill>
        <p:spPr>
          <a:xfrm>
            <a:off x="5216526" y="3878280"/>
            <a:ext cx="5017494" cy="247392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728059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48FF9-77A7-0ACC-7BD0-EAB967394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>
            <a:extLst>
              <a:ext uri="{FF2B5EF4-FFF2-40B4-BE49-F238E27FC236}">
                <a16:creationId xmlns:a16="http://schemas.microsoft.com/office/drawing/2014/main" id="{49AF40C3-E152-9C71-C83D-ADF7DE2012FC}"/>
              </a:ext>
            </a:extLst>
          </p:cNvPr>
          <p:cNvSpPr>
            <a:spLocks noGrp="1"/>
          </p:cNvSpPr>
          <p:nvPr/>
        </p:nvSpPr>
        <p:spPr>
          <a:xfrm>
            <a:off x="625620" y="314280"/>
            <a:ext cx="10500480" cy="1326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0">
              <a:lnSpc>
                <a:spcPct val="90000"/>
              </a:lnSpc>
              <a:buNone/>
            </a:pPr>
            <a:r>
              <a:rPr lang="it-IT" sz="3200" b="0" strike="noStrike" cap="all" spc="-1" dirty="0">
                <a:solidFill>
                  <a:schemeClr val="accent3">
                    <a:lumMod val="75000"/>
                  </a:schemeClr>
                </a:solidFill>
                <a:latin typeface="Biome"/>
              </a:rPr>
              <a:t>Analisi delle directory accessibili</a:t>
            </a:r>
            <a:endParaRPr lang="it-IT" sz="3200" b="0" strike="noStrike" spc="-1" dirty="0">
              <a:solidFill>
                <a:srgbClr val="000000"/>
              </a:solidFill>
              <a:latin typeface="Arial Nova"/>
            </a:endParaRPr>
          </a:p>
        </p:txBody>
      </p:sp>
      <p:sp>
        <p:nvSpPr>
          <p:cNvPr id="9" name="PlaceHolder 2">
            <a:extLst>
              <a:ext uri="{FF2B5EF4-FFF2-40B4-BE49-F238E27FC236}">
                <a16:creationId xmlns:a16="http://schemas.microsoft.com/office/drawing/2014/main" id="{3BBE7AFD-5A71-7D58-86B1-864066717DE1}"/>
              </a:ext>
            </a:extLst>
          </p:cNvPr>
          <p:cNvSpPr>
            <a:spLocks noGrp="1"/>
          </p:cNvSpPr>
          <p:nvPr/>
        </p:nvSpPr>
        <p:spPr>
          <a:xfrm>
            <a:off x="9025140" y="61099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defPPr>
              <a:defRPr lang="it-IT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kern="1200" spc="-1">
                <a:solidFill>
                  <a:srgbClr val="FFFFFF"/>
                </a:solidFill>
                <a:latin typeface="Biome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3BABA1A-7A49-4DB1-B1B6-CE604773A1DA}" type="slidenum">
              <a:rPr lang="it-IT" sz="1200" b="0" strike="noStrike" spc="-1">
                <a:solidFill>
                  <a:srgbClr val="FFFFFF"/>
                </a:solidFill>
                <a:latin typeface="Biome"/>
              </a:rPr>
              <a:pPr indent="0" algn="r">
                <a:lnSpc>
                  <a:spcPct val="100000"/>
                </a:lnSpc>
                <a:buNone/>
                <a:tabLst>
                  <a:tab pos="0" algn="l"/>
                </a:tabLst>
              </a:pPr>
              <a:t>8</a:t>
            </a:fld>
            <a:endParaRPr lang="it-IT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" name="CasellaDiTesto 583">
            <a:extLst>
              <a:ext uri="{FF2B5EF4-FFF2-40B4-BE49-F238E27FC236}">
                <a16:creationId xmlns:a16="http://schemas.microsoft.com/office/drawing/2014/main" id="{BF3B3FAD-DBA6-790A-F957-B3B5CAF8FA4C}"/>
              </a:ext>
            </a:extLst>
          </p:cNvPr>
          <p:cNvSpPr txBox="1"/>
          <p:nvPr/>
        </p:nvSpPr>
        <p:spPr>
          <a:xfrm>
            <a:off x="464277" y="2057848"/>
            <a:ext cx="5760000" cy="2138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0" strike="noStrike" spc="-1">
                <a:solidFill>
                  <a:srgbClr val="FFFFFF"/>
                </a:solidFill>
                <a:latin typeface="Arial"/>
              </a:rPr>
              <a:t>La directory /home/level16 non sembra contenere materiale interessante.</a:t>
            </a:r>
          </a:p>
          <a:p>
            <a:r>
              <a:rPr lang="it-IT" sz="1800" b="0" strike="noStrike" spc="-1">
                <a:solidFill>
                  <a:srgbClr val="FFFFFF"/>
                </a:solidFill>
                <a:latin typeface="Arial"/>
              </a:rPr>
              <a:t>La directory /home/flag16 contiene file di configurazione di BASH e altri due file molto interessanti</a:t>
            </a: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FFFFFF"/>
                </a:solidFill>
                <a:latin typeface="Arial"/>
              </a:rPr>
              <a:t>index.cgi</a:t>
            </a: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FFFFFF"/>
                </a:solidFill>
                <a:latin typeface="Arial"/>
              </a:rPr>
              <a:t>thttpd.conf</a:t>
            </a:r>
          </a:p>
        </p:txBody>
      </p:sp>
      <p:sp>
        <p:nvSpPr>
          <p:cNvPr id="11" name="CasellaDiTesto 584">
            <a:extLst>
              <a:ext uri="{FF2B5EF4-FFF2-40B4-BE49-F238E27FC236}">
                <a16:creationId xmlns:a16="http://schemas.microsoft.com/office/drawing/2014/main" id="{6AEB3CC0-4470-2C96-0C1F-82F711201F4B}"/>
              </a:ext>
            </a:extLst>
          </p:cNvPr>
          <p:cNvSpPr txBox="1"/>
          <p:nvPr/>
        </p:nvSpPr>
        <p:spPr>
          <a:xfrm>
            <a:off x="424020" y="4196248"/>
            <a:ext cx="4497120" cy="1114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Il file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Arial"/>
              </a:rPr>
              <a:t>index.cgi</a:t>
            </a:r>
            <a:endParaRPr lang="it-IT" sz="1800" b="0" strike="noStrike" spc="-1" dirty="0">
              <a:solidFill>
                <a:srgbClr val="FFFFFF"/>
              </a:solidFill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E’ leggibile ed eseguibile da tutti gli utenti e modificabile solo da root</a:t>
            </a: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Non è SETUID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B2372467-7F14-5426-FD43-DC425D9A7EB7}"/>
              </a:ext>
            </a:extLst>
          </p:cNvPr>
          <p:cNvPicPr/>
          <p:nvPr/>
        </p:nvPicPr>
        <p:blipFill>
          <a:blip r:embed="rId3"/>
          <a:srcRect l="571"/>
          <a:stretch/>
        </p:blipFill>
        <p:spPr>
          <a:xfrm>
            <a:off x="5497902" y="2548080"/>
            <a:ext cx="5906118" cy="2915640"/>
          </a:xfrm>
          <a:prstGeom prst="rect">
            <a:avLst/>
          </a:prstGeom>
          <a:ln w="0">
            <a:noFill/>
          </a:ln>
        </p:spPr>
      </p:pic>
      <p:sp>
        <p:nvSpPr>
          <p:cNvPr id="13" name="CasellaDiTesto 586">
            <a:extLst>
              <a:ext uri="{FF2B5EF4-FFF2-40B4-BE49-F238E27FC236}">
                <a16:creationId xmlns:a16="http://schemas.microsoft.com/office/drawing/2014/main" id="{1E23A0A2-2B13-B4B4-5FE2-8C9990BEEB1B}"/>
              </a:ext>
            </a:extLst>
          </p:cNvPr>
          <p:cNvSpPr txBox="1"/>
          <p:nvPr/>
        </p:nvSpPr>
        <p:spPr>
          <a:xfrm>
            <a:off x="424020" y="5580720"/>
            <a:ext cx="4497120" cy="1058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0" strike="noStrike" spc="-1">
                <a:solidFill>
                  <a:srgbClr val="FFFFFF"/>
                </a:solidFill>
                <a:latin typeface="Arial"/>
              </a:rPr>
              <a:t>Il file userdb.txt ha dimensione uguale a 0.</a:t>
            </a:r>
          </a:p>
        </p:txBody>
      </p:sp>
    </p:spTree>
    <p:extLst>
      <p:ext uri="{BB962C8B-B14F-4D97-AF65-F5344CB8AC3E}">
        <p14:creationId xmlns:p14="http://schemas.microsoft.com/office/powerpoint/2010/main" val="2646948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>
            <a:extLst>
              <a:ext uri="{FF2B5EF4-FFF2-40B4-BE49-F238E27FC236}">
                <a16:creationId xmlns:a16="http://schemas.microsoft.com/office/drawing/2014/main" id="{3BC95E22-F778-D3D4-8FE3-B8A7CD27807B}"/>
              </a:ext>
            </a:extLst>
          </p:cNvPr>
          <p:cNvSpPr>
            <a:spLocks noGrp="1"/>
          </p:cNvSpPr>
          <p:nvPr/>
        </p:nvSpPr>
        <p:spPr>
          <a:xfrm>
            <a:off x="6093300" y="2910240"/>
            <a:ext cx="5760000" cy="3246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it-IT" sz="1600" b="0" strike="noStrike" spc="-1" dirty="0">
                <a:solidFill>
                  <a:srgbClr val="FFFFFF"/>
                </a:solidFill>
                <a:latin typeface="Arial Nova"/>
              </a:rPr>
              <a:t>Questo script </a:t>
            </a:r>
            <a:r>
              <a:rPr lang="it-IT" sz="1600" b="0" strike="noStrike" spc="-1" dirty="0" err="1">
                <a:solidFill>
                  <a:srgbClr val="FFFFFF"/>
                </a:solidFill>
                <a:latin typeface="Arial Nova"/>
              </a:rPr>
              <a:t>Perl</a:t>
            </a:r>
            <a:r>
              <a:rPr lang="it-IT" sz="1600" b="0" strike="noStrike" spc="-1" dirty="0">
                <a:solidFill>
                  <a:srgbClr val="FFFFFF"/>
                </a:solidFill>
                <a:latin typeface="Arial Nova"/>
              </a:rPr>
              <a:t> è un CGI (Common Gateway Interface) per gestire un </a:t>
            </a:r>
            <a:r>
              <a:rPr lang="it-IT" sz="1600" b="0" strike="noStrike" spc="-1" dirty="0" err="1">
                <a:solidFill>
                  <a:srgbClr val="FFFFFF"/>
                </a:solidFill>
                <a:latin typeface="Arial Nova"/>
              </a:rPr>
              <a:t>form</a:t>
            </a:r>
            <a:r>
              <a:rPr lang="it-IT" sz="1600" b="0" strike="noStrike" spc="-1" dirty="0">
                <a:solidFill>
                  <a:srgbClr val="FFFFFF"/>
                </a:solidFill>
                <a:latin typeface="Arial Nova"/>
              </a:rPr>
              <a:t> di login, ma contiene numerose vulnerabilità gravi, specialmente in termini di sicurezza.</a:t>
            </a:r>
            <a:endParaRPr lang="it-IT" sz="1600" b="0" strike="noStrike" spc="-1" dirty="0">
              <a:solidFill>
                <a:schemeClr val="accent3"/>
              </a:solidFill>
              <a:latin typeface="Biome"/>
            </a:endParaRPr>
          </a:p>
          <a:p>
            <a:pPr indent="0"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it-IT" sz="1600" b="0" strike="noStrike" spc="-1" dirty="0">
                <a:solidFill>
                  <a:srgbClr val="FFFFFF"/>
                </a:solidFill>
                <a:latin typeface="Arial Nova"/>
              </a:rPr>
              <a:t>Riceve un username e una password tramite un </a:t>
            </a:r>
            <a:r>
              <a:rPr lang="it-IT" sz="1600" b="0" strike="noStrike" spc="-1" dirty="0" err="1">
                <a:solidFill>
                  <a:srgbClr val="FFFFFF"/>
                </a:solidFill>
                <a:latin typeface="Arial Nova"/>
              </a:rPr>
              <a:t>form</a:t>
            </a:r>
            <a:r>
              <a:rPr lang="it-IT" sz="1600" b="0" strike="noStrike" spc="-1" dirty="0">
                <a:solidFill>
                  <a:srgbClr val="FFFFFF"/>
                </a:solidFill>
                <a:latin typeface="Arial Nova"/>
              </a:rPr>
              <a:t> HTML (metodo GET o POST). Cerca l’utente in un file locale chiamato /home/flag16/userdb.txt.</a:t>
            </a:r>
            <a:endParaRPr lang="it-IT" sz="1600" b="0" strike="noStrike" spc="-1" dirty="0">
              <a:solidFill>
                <a:schemeClr val="accent3"/>
              </a:solidFill>
              <a:latin typeface="Biome"/>
            </a:endParaRPr>
          </a:p>
          <a:p>
            <a:pPr indent="0"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it-IT" sz="1600" b="0" strike="noStrike" spc="-1" dirty="0">
                <a:solidFill>
                  <a:srgbClr val="FFFFFF"/>
                </a:solidFill>
                <a:latin typeface="Arial Nova"/>
              </a:rPr>
              <a:t>Controlla se la password fornita corrisponde a quella trovata nel file. Mostra un messaggio HTML di successo o fallimento del login.</a:t>
            </a:r>
            <a:endParaRPr lang="it-IT" sz="1600" b="0" strike="noStrike" spc="-1" dirty="0">
              <a:solidFill>
                <a:schemeClr val="accent3"/>
              </a:solidFill>
              <a:latin typeface="Biome"/>
            </a:endParaRPr>
          </a:p>
        </p:txBody>
      </p:sp>
      <p:sp>
        <p:nvSpPr>
          <p:cNvPr id="13" name="PlaceHolder 2">
            <a:extLst>
              <a:ext uri="{FF2B5EF4-FFF2-40B4-BE49-F238E27FC236}">
                <a16:creationId xmlns:a16="http://schemas.microsoft.com/office/drawing/2014/main" id="{1A60DBA1-D29C-06D6-9296-42BA163F8B9D}"/>
              </a:ext>
            </a:extLst>
          </p:cNvPr>
          <p:cNvSpPr>
            <a:spLocks noGrp="1"/>
          </p:cNvSpPr>
          <p:nvPr/>
        </p:nvSpPr>
        <p:spPr>
          <a:xfrm>
            <a:off x="9110460" y="615636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defPPr>
              <a:defRPr lang="it-IT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kern="1200" spc="-1">
                <a:solidFill>
                  <a:srgbClr val="FFFFFF"/>
                </a:solidFill>
                <a:latin typeface="Biome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201338C-D669-485B-9C47-989C4976233B}" type="slidenum">
              <a:rPr lang="it-IT" sz="1200" b="0" strike="noStrike" spc="-1">
                <a:solidFill>
                  <a:srgbClr val="FFFFFF"/>
                </a:solidFill>
                <a:latin typeface="Biome"/>
              </a:rPr>
              <a:pPr indent="0" algn="r">
                <a:lnSpc>
                  <a:spcPct val="100000"/>
                </a:lnSpc>
                <a:buNone/>
                <a:tabLst>
                  <a:tab pos="0" algn="l"/>
                </a:tabLst>
              </a:pPr>
              <a:t>9</a:t>
            </a:fld>
            <a:endParaRPr lang="it-IT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" name="Titolo 4">
            <a:extLst>
              <a:ext uri="{FF2B5EF4-FFF2-40B4-BE49-F238E27FC236}">
                <a16:creationId xmlns:a16="http://schemas.microsoft.com/office/drawing/2014/main" id="{B404CA0B-A71E-043B-F0AB-7BFD4F8D104C}"/>
              </a:ext>
            </a:extLst>
          </p:cNvPr>
          <p:cNvSpPr txBox="1"/>
          <p:nvPr/>
        </p:nvSpPr>
        <p:spPr>
          <a:xfrm>
            <a:off x="6798540" y="573840"/>
            <a:ext cx="4870800" cy="1876320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200" b="0" strike="noStrike" cap="all" spc="-1" dirty="0">
                <a:solidFill>
                  <a:schemeClr val="accent3">
                    <a:lumMod val="75000"/>
                  </a:schemeClr>
                </a:solidFill>
                <a:latin typeface="Biome"/>
              </a:rPr>
              <a:t>Analisi di </a:t>
            </a:r>
            <a:r>
              <a:rPr lang="it-IT" sz="3200" b="0" strike="noStrike" cap="all" spc="-1" dirty="0" err="1">
                <a:solidFill>
                  <a:schemeClr val="accent3">
                    <a:lumMod val="75000"/>
                  </a:schemeClr>
                </a:solidFill>
                <a:latin typeface="Biome"/>
              </a:rPr>
              <a:t>index.cgi</a:t>
            </a:r>
            <a:endParaRPr lang="it-IT" sz="3200" b="0" strike="noStrike" spc="-1" dirty="0">
              <a:solidFill>
                <a:srgbClr val="000000"/>
              </a:solidFill>
              <a:latin typeface="Arial Nova"/>
            </a:endParaRP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35255EA7-AFA4-C909-A19E-24DFFBE3A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22" y="97766"/>
            <a:ext cx="5573588" cy="666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3156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Personalizzato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949602_TF11936837_Win32" id="{122261B9-0D50-4F57-A1E7-A4699CFA9841}" vid="{BE7F6ECD-F351-47FC-A7C3-9F0B5E9CB8E1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1222</Words>
  <Application>Microsoft Office PowerPoint</Application>
  <PresentationFormat>Widescreen</PresentationFormat>
  <Paragraphs>174</Paragraphs>
  <Slides>16</Slides>
  <Notes>16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16</vt:i4>
      </vt:variant>
    </vt:vector>
  </HeadingPairs>
  <TitlesOfParts>
    <vt:vector size="27" baseType="lpstr">
      <vt:lpstr>Aptos</vt:lpstr>
      <vt:lpstr>Aptos Display</vt:lpstr>
      <vt:lpstr>Arial</vt:lpstr>
      <vt:lpstr>Arial Nova</vt:lpstr>
      <vt:lpstr>Arial Unicode MS</vt:lpstr>
      <vt:lpstr>Biome</vt:lpstr>
      <vt:lpstr>Calibri</vt:lpstr>
      <vt:lpstr>Times New Roman</vt:lpstr>
      <vt:lpstr>Wingdings</vt:lpstr>
      <vt:lpstr>Tema di Office</vt:lpstr>
      <vt:lpstr>Personalizzato</vt:lpstr>
      <vt:lpstr>NEBULA</vt:lpstr>
      <vt:lpstr>Level 16</vt:lpstr>
      <vt:lpstr>Presentazione standard di PowerPoint</vt:lpstr>
      <vt:lpstr>Presentazione standard di PowerPoint</vt:lpstr>
      <vt:lpstr>Ottenimento Della Password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METRICHE DI COINVOLGIMENTO DEI RELATORI</vt:lpstr>
      <vt:lpstr>GRAZIE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PASQUALE CASILLO LA MONTAGNA</dc:creator>
  <cp:lastModifiedBy>PASQUALE CASILLO LA MONTAGNA</cp:lastModifiedBy>
  <cp:revision>4</cp:revision>
  <dcterms:created xsi:type="dcterms:W3CDTF">2025-04-14T16:29:41Z</dcterms:created>
  <dcterms:modified xsi:type="dcterms:W3CDTF">2025-04-15T18:55:17Z</dcterms:modified>
</cp:coreProperties>
</file>