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handoutMasterIdLst>
    <p:handoutMasterId r:id="rId23"/>
  </p:handoutMasterIdLst>
  <p:sldIdLst>
    <p:sldId id="256" r:id="rId5"/>
    <p:sldId id="260" r:id="rId6"/>
    <p:sldId id="262" r:id="rId7"/>
    <p:sldId id="268" r:id="rId8"/>
    <p:sldId id="285" r:id="rId9"/>
    <p:sldId id="284" r:id="rId10"/>
    <p:sldId id="266" r:id="rId11"/>
    <p:sldId id="271" r:id="rId12"/>
    <p:sldId id="272" r:id="rId13"/>
    <p:sldId id="273" r:id="rId14"/>
    <p:sldId id="269" r:id="rId15"/>
    <p:sldId id="282" r:id="rId16"/>
    <p:sldId id="275" r:id="rId17"/>
    <p:sldId id="276" r:id="rId18"/>
    <p:sldId id="277" r:id="rId19"/>
    <p:sldId id="279"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180" autoAdjust="0"/>
  </p:normalViewPr>
  <p:slideViewPr>
    <p:cSldViewPr snapToGrid="0">
      <p:cViewPr varScale="1">
        <p:scale>
          <a:sx n="55" d="100"/>
          <a:sy n="55" d="100"/>
        </p:scale>
        <p:origin x="13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CE6000-B051-5A27-BAE2-4298C5D401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07DD96-2C1E-8AEC-6211-B242AFCBDE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F015F4-EE12-4AEC-8D16-D02EA9F8B6F2}" type="datetimeFigureOut">
              <a:rPr lang="en-US" smtClean="0"/>
              <a:t>3/10/2023</a:t>
            </a:fld>
            <a:endParaRPr lang="en-US"/>
          </a:p>
        </p:txBody>
      </p:sp>
      <p:sp>
        <p:nvSpPr>
          <p:cNvPr id="4" name="Footer Placeholder 3">
            <a:extLst>
              <a:ext uri="{FF2B5EF4-FFF2-40B4-BE49-F238E27FC236}">
                <a16:creationId xmlns:a16="http://schemas.microsoft.com/office/drawing/2014/main" id="{F72AF482-12F8-15E6-5B82-EB09B9003A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00B8968-D87E-666D-DFA8-21D5EDC108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E424BD-DD4E-408A-9B16-B757421500B0}" type="slidenum">
              <a:rPr lang="en-US" smtClean="0"/>
              <a:t>‹#›</a:t>
            </a:fld>
            <a:endParaRPr lang="en-US"/>
          </a:p>
        </p:txBody>
      </p:sp>
    </p:spTree>
    <p:extLst>
      <p:ext uri="{BB962C8B-B14F-4D97-AF65-F5344CB8AC3E}">
        <p14:creationId xmlns:p14="http://schemas.microsoft.com/office/powerpoint/2010/main" val="361423264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29590-B911-43E8-97E7-D029A73567A3}"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90D43-8318-4A04-A6C3-E9193DBF65C6}" type="slidenum">
              <a:rPr lang="en-US" smtClean="0"/>
              <a:t>‹#›</a:t>
            </a:fld>
            <a:endParaRPr lang="en-US"/>
          </a:p>
        </p:txBody>
      </p:sp>
    </p:spTree>
    <p:extLst>
      <p:ext uri="{BB962C8B-B14F-4D97-AF65-F5344CB8AC3E}">
        <p14:creationId xmlns:p14="http://schemas.microsoft.com/office/powerpoint/2010/main" val="169255142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 </a:t>
            </a:r>
            <a:r>
              <a:rPr lang="en-US" dirty="0"/>
              <a:t>EMV Bytecode is an executable code on EVM and Contract ABI is an interface to interact with EVM bytecode.</a:t>
            </a:r>
          </a:p>
          <a:p>
            <a:r>
              <a:rPr lang="en-US" b="0" i="0" dirty="0">
                <a:solidFill>
                  <a:srgbClr val="292929"/>
                </a:solidFill>
                <a:effectLst/>
                <a:latin typeface="source-serif-pro"/>
              </a:rPr>
              <a:t>Contract ABI defines function names and argument data types. It is used to encode contract calls for the EVM and to read data out of transactions. There is a clear specification of how to encode and decode Contract ABI</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BE290D43-8318-4A04-A6C3-E9193DBF65C6}" type="slidenum">
              <a:rPr lang="en-US" smtClean="0"/>
              <a:t>2</a:t>
            </a:fld>
            <a:endParaRPr lang="en-US"/>
          </a:p>
        </p:txBody>
      </p:sp>
    </p:spTree>
    <p:extLst>
      <p:ext uri="{BB962C8B-B14F-4D97-AF65-F5344CB8AC3E}">
        <p14:creationId xmlns:p14="http://schemas.microsoft.com/office/powerpoint/2010/main" val="3249985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Metamask</a:t>
            </a:r>
            <a:r>
              <a:rPr lang="en-US" dirty="0"/>
              <a:t> </a:t>
            </a:r>
            <a:fld id="{17206742-4265-4AC2-8255-F0204AA9FC07}" type="slidenum">
              <a:rPr lang="en-US" smtClean="0"/>
              <a:t>14</a:t>
            </a:fld>
            <a:r>
              <a:rPr lang="en-US" dirty="0" err="1"/>
              <a:t>ortof;oli</a:t>
            </a:r>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BE290D43-8318-4A04-A6C3-E9193DBF65C6}" type="slidenum">
              <a:rPr lang="en-US" smtClean="0"/>
              <a:t>14</a:t>
            </a:fld>
            <a:endParaRPr lang="en-US"/>
          </a:p>
        </p:txBody>
      </p:sp>
    </p:spTree>
    <p:extLst>
      <p:ext uri="{BB962C8B-B14F-4D97-AF65-F5344CB8AC3E}">
        <p14:creationId xmlns:p14="http://schemas.microsoft.com/office/powerpoint/2010/main" val="1844273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84A7C"/>
                </a:solidFill>
                <a:effectLst/>
                <a:uLnTx/>
                <a:uFillTx/>
                <a:latin typeface="Calibri" panose="020F0502020204030204"/>
                <a:ea typeface="+mn-ea"/>
                <a:cs typeface="+mn-cs"/>
              </a:rPr>
              <a:t>The fundamental network cost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a:rPr>
              <a:t>Having a separate unit allows maintaining a distinction between the actual valuation of the cryptocurrency, and the computational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a:rPr>
              <a:t>Analogy: running a real-world car for X miles may require Y gallons of fuel</a:t>
            </a:r>
          </a:p>
          <a:p>
            <a:pPr algn="l"/>
            <a:r>
              <a:rPr lang="en-US" b="0" i="0" dirty="0">
                <a:solidFill>
                  <a:srgbClr val="7E7E7E"/>
                </a:solidFill>
                <a:effectLst/>
                <a:latin typeface="Rubik"/>
              </a:rPr>
              <a:t>Gas is a core part of all network requests and the sender of requests is required to pay for consumed computing resources. The overall gas cost is calculated based on both the volume and complexity of the request multiplied by the current gas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solidFill>
                  <a:srgbClr val="202124"/>
                </a:solidFill>
                <a:latin typeface="arial" panose="020B0604020202020204" pitchFamily="34" charset="0"/>
              </a:rPr>
              <a:t>Ένα </a:t>
            </a:r>
            <a:r>
              <a:rPr lang="en-US" sz="1200" dirty="0">
                <a:solidFill>
                  <a:srgbClr val="202124"/>
                </a:solidFill>
                <a:latin typeface="arial" panose="020B0604020202020204" pitchFamily="34" charset="0"/>
              </a:rPr>
              <a:t>transaction fee </a:t>
            </a:r>
            <a:r>
              <a:rPr lang="el-GR" sz="1200" dirty="0">
                <a:solidFill>
                  <a:srgbClr val="202124"/>
                </a:solidFill>
                <a:latin typeface="arial" panose="020B0604020202020204" pitchFamily="34" charset="0"/>
              </a:rPr>
              <a:t>είναι περίπου</a:t>
            </a:r>
            <a:r>
              <a:rPr lang="en-US" sz="1200" dirty="0">
                <a:solidFill>
                  <a:srgbClr val="202124"/>
                </a:solidFill>
                <a:latin typeface="arial" panose="020B0604020202020204" pitchFamily="34" charset="0"/>
              </a:rPr>
              <a:t> 21,000 </a:t>
            </a:r>
            <a:r>
              <a:rPr lang="en-US" sz="1200" dirty="0" err="1">
                <a:solidFill>
                  <a:srgbClr val="202124"/>
                </a:solidFill>
                <a:latin typeface="arial" panose="020B0604020202020204" pitchFamily="34" charset="0"/>
              </a:rPr>
              <a:t>gwei</a:t>
            </a:r>
            <a:r>
              <a:rPr lang="en-US" sz="1200" dirty="0">
                <a:solidFill>
                  <a:srgbClr val="202124"/>
                </a:solidFill>
                <a:latin typeface="arial" panose="020B0604020202020204" pitchFamily="34" charset="0"/>
              </a:rPr>
              <a:t> </a:t>
            </a:r>
            <a:r>
              <a:rPr lang="el-GR" sz="1200" dirty="0">
                <a:solidFill>
                  <a:srgbClr val="202124"/>
                </a:solidFill>
                <a:latin typeface="arial" panose="020B0604020202020204" pitchFamily="34" charset="0"/>
              </a:rPr>
              <a:t>στο </a:t>
            </a:r>
            <a:r>
              <a:rPr lang="en-US" sz="1200" dirty="0">
                <a:solidFill>
                  <a:srgbClr val="202124"/>
                </a:solidFill>
                <a:latin typeface="arial" panose="020B0604020202020204" pitchFamily="34" charset="0"/>
              </a:rPr>
              <a:t>Ethereum blockchain network</a:t>
            </a:r>
          </a:p>
          <a:p>
            <a:br>
              <a:rPr lang="en-US" b="0" i="0" dirty="0">
                <a:solidFill>
                  <a:srgbClr val="7E7E7E"/>
                </a:solidFill>
                <a:effectLst/>
                <a:latin typeface="Rubik"/>
              </a:rPr>
            </a:br>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BE290D43-8318-4A04-A6C3-E9193DBF65C6}" type="slidenum">
              <a:rPr lang="en-US" smtClean="0"/>
              <a:t>3</a:t>
            </a:fld>
            <a:endParaRPr lang="en-US"/>
          </a:p>
        </p:txBody>
      </p:sp>
    </p:spTree>
    <p:extLst>
      <p:ext uri="{BB962C8B-B14F-4D97-AF65-F5344CB8AC3E}">
        <p14:creationId xmlns:p14="http://schemas.microsoft.com/office/powerpoint/2010/main" val="2289975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Times New Roman" panose="02020603050405020304" pitchFamily="18" charset="0"/>
                <a:ea typeface="Times New Roman" panose="02020603050405020304" pitchFamily="18" charset="0"/>
                <a:cs typeface="Times New Roman" panose="02020603050405020304" pitchFamily="18" charset="0"/>
              </a:rPr>
              <a:t>Με το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Truffle</a:t>
            </a:r>
            <a:r>
              <a:rPr lang="el-GR" sz="1800" dirty="0">
                <a:effectLst/>
                <a:latin typeface="Times New Roman" panose="02020603050405020304" pitchFamily="18" charset="0"/>
                <a:ea typeface="Times New Roman" panose="02020603050405020304" pitchFamily="18" charset="0"/>
                <a:cs typeface="Times New Roman" panose="02020603050405020304" pitchFamily="18" charset="0"/>
              </a:rPr>
              <a:t> ο προγραμματιστής διαθέτει ένα εργαλείο που του προσφέρει τη δυνατότητα να μετατρέψει το έξυπνο συμβόλαιο σε γλώσσα μηχανής (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compile</a:t>
            </a:r>
            <a:r>
              <a:rPr lang="el-GR" sz="1800" dirty="0">
                <a:effectLst/>
                <a:latin typeface="Times New Roman" panose="02020603050405020304" pitchFamily="18" charset="0"/>
                <a:ea typeface="Times New Roman" panose="02020603050405020304" pitchFamily="18" charset="0"/>
                <a:cs typeface="Times New Roman" panose="02020603050405020304" pitchFamily="18" charset="0"/>
              </a:rPr>
              <a:t> ), να το κάνει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deploy</a:t>
            </a:r>
            <a:r>
              <a:rPr lang="el-GR" sz="1800" dirty="0">
                <a:effectLst/>
                <a:latin typeface="Times New Roman" panose="02020603050405020304" pitchFamily="18" charset="0"/>
                <a:ea typeface="Times New Roman" panose="02020603050405020304" pitchFamily="18" charset="0"/>
                <a:cs typeface="Times New Roman" panose="02020603050405020304" pitchFamily="18" charset="0"/>
              </a:rPr>
              <a:t> σε οποιοδήποτε δημόσιο ή ιδιωτικό δίκτυο ,να το συνδέσει με άλλα συμβόλαια και να διαχειριστεί το δυαδικό του κώδικα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l-GR" sz="1800" dirty="0">
                <a:effectLst/>
                <a:latin typeface="Times New Roman" panose="02020603050405020304" pitchFamily="18" charset="0"/>
                <a:ea typeface="Times New Roman" panose="02020603050405020304" pitchFamily="18" charset="0"/>
                <a:cs typeface="Times New Roman" panose="02020603050405020304" pitchFamily="18" charset="0"/>
              </a:rPr>
              <a:t>Παρέχει αυτόματη δοκιμή των συμβολαίων για ταχύτατη ανάπτυξη ενώ με τη χρήση του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Ganache</a:t>
            </a:r>
            <a:r>
              <a:rPr lang="el-GR" sz="1800" dirty="0">
                <a:effectLst/>
                <a:latin typeface="Times New Roman" panose="02020603050405020304" pitchFamily="18" charset="0"/>
                <a:ea typeface="Times New Roman" panose="02020603050405020304" pitchFamily="18" charset="0"/>
                <a:cs typeface="Times New Roman" panose="02020603050405020304" pitchFamily="18" charset="0"/>
              </a:rPr>
              <a:t> ( το οποίο θα αναλυθεί στη συνέχεια ) επικοινωνεί και προσομοιάζει το δίκτυο του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Ethereum</a:t>
            </a:r>
            <a:r>
              <a:rPr lang="el-GR" sz="1800" dirty="0">
                <a:effectLst/>
                <a:latin typeface="Times New Roman" panose="02020603050405020304" pitchFamily="18" charset="0"/>
                <a:ea typeface="Times New Roman" panose="02020603050405020304" pitchFamily="18" charset="0"/>
                <a:cs typeface="Times New Roman" panose="02020603050405020304" pitchFamily="18" charset="0"/>
              </a:rPr>
              <a:t> τοπικά στον υπολογιστή προσφέροντας τη δυνατότητα εκτέλεσης σεναρίων χωρίς κάποιο κόστος. Γενικά αποτελεί ένα εξαιρετικά εύχρηστο περιβάλλον ανάπτυξης γι’ αυτό και στη συνέχεια η ανάλυση της αποκεντρωμένης εφαρμογής βασίζεται στο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Truffle</a:t>
            </a:r>
            <a:r>
              <a:rPr lang="el-GR"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BE290D43-8318-4A04-A6C3-E9193DBF65C6}" type="slidenum">
              <a:rPr lang="en-US" smtClean="0"/>
              <a:t>5</a:t>
            </a:fld>
            <a:endParaRPr lang="en-US"/>
          </a:p>
        </p:txBody>
      </p:sp>
    </p:spTree>
    <p:extLst>
      <p:ext uri="{BB962C8B-B14F-4D97-AF65-F5344CB8AC3E}">
        <p14:creationId xmlns:p14="http://schemas.microsoft.com/office/powerpoint/2010/main" val="144028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solidFill>
                  <a:srgbClr val="040C28"/>
                </a:solidFill>
                <a:latin typeface="Google Sans"/>
              </a:rPr>
              <a:t>Χρειάζεται </a:t>
            </a:r>
            <a:r>
              <a:rPr lang="el-GR" dirty="0" err="1">
                <a:solidFill>
                  <a:srgbClr val="040C28"/>
                </a:solidFill>
                <a:latin typeface="Google Sans"/>
              </a:rPr>
              <a:t>μεταγλώτηση</a:t>
            </a:r>
            <a:endParaRPr lang="en-US" dirty="0">
              <a:solidFill>
                <a:srgbClr val="040C28"/>
              </a:solidFill>
              <a:latin typeface="Google San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BE290D43-8318-4A04-A6C3-E9193DBF65C6}" type="slidenum">
              <a:rPr lang="en-US" smtClean="0"/>
              <a:t>6</a:t>
            </a:fld>
            <a:endParaRPr lang="en-US"/>
          </a:p>
        </p:txBody>
      </p:sp>
    </p:spTree>
    <p:extLst>
      <p:ext uri="{BB962C8B-B14F-4D97-AF65-F5344CB8AC3E}">
        <p14:creationId xmlns:p14="http://schemas.microsoft.com/office/powerpoint/2010/main" val="619334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Ορίζονται οι οντότητες / τα δικαιώματα τους </a:t>
            </a:r>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BE290D43-8318-4A04-A6C3-E9193DBF65C6}" type="slidenum">
              <a:rPr lang="en-US" smtClean="0"/>
              <a:t>7</a:t>
            </a:fld>
            <a:endParaRPr lang="en-US"/>
          </a:p>
        </p:txBody>
      </p:sp>
    </p:spTree>
    <p:extLst>
      <p:ext uri="{BB962C8B-B14F-4D97-AF65-F5344CB8AC3E}">
        <p14:creationId xmlns:p14="http://schemas.microsoft.com/office/powerpoint/2010/main" val="988240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App.js</a:t>
            </a:r>
          </a:p>
          <a:p>
            <a:endParaRPr lang="en-US" dirty="0"/>
          </a:p>
        </p:txBody>
      </p:sp>
      <p:sp>
        <p:nvSpPr>
          <p:cNvPr id="4" name="Slide Number Placeholder 3"/>
          <p:cNvSpPr>
            <a:spLocks noGrp="1"/>
          </p:cNvSpPr>
          <p:nvPr>
            <p:ph type="sldNum" sz="quarter" idx="5"/>
          </p:nvPr>
        </p:nvSpPr>
        <p:spPr/>
        <p:txBody>
          <a:bodyPr/>
          <a:lstStyle/>
          <a:p>
            <a:fld id="{BE290D43-8318-4A04-A6C3-E9193DBF65C6}" type="slidenum">
              <a:rPr lang="en-US" smtClean="0"/>
              <a:t>8</a:t>
            </a:fld>
            <a:endParaRPr lang="en-US"/>
          </a:p>
        </p:txBody>
      </p:sp>
      <p:sp>
        <p:nvSpPr>
          <p:cNvPr id="5" name="Header Placeholder 4">
            <a:extLst>
              <a:ext uri="{FF2B5EF4-FFF2-40B4-BE49-F238E27FC236}">
                <a16:creationId xmlns:a16="http://schemas.microsoft.com/office/drawing/2014/main" id="{B84666E7-B2D6-80F4-539F-B73CB67C15E8}"/>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2580375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Times New Roman" panose="02020603050405020304" pitchFamily="18" charset="0"/>
                <a:ea typeface="Calibri" panose="020F0502020204030204" pitchFamily="34" charset="0"/>
              </a:rPr>
              <a:t>Με το </a:t>
            </a:r>
            <a:r>
              <a:rPr lang="el-GR" sz="1800" dirty="0" err="1">
                <a:effectLst/>
                <a:latin typeface="Times New Roman" panose="02020603050405020304" pitchFamily="18" charset="0"/>
                <a:ea typeface="Calibri" panose="020F0502020204030204" pitchFamily="34" charset="0"/>
              </a:rPr>
              <a:t>Ganache</a:t>
            </a:r>
            <a:r>
              <a:rPr lang="el-GR" sz="1800" dirty="0">
                <a:effectLst/>
                <a:latin typeface="Times New Roman" panose="02020603050405020304" pitchFamily="18" charset="0"/>
                <a:ea typeface="Calibri" panose="020F0502020204030204" pitchFamily="34" charset="0"/>
              </a:rPr>
              <a:t> σε λειτουργία, μπορούμε να κάνουμε δεξί κλικ στο αρχείο έξυπνων συμβολαίων και να επιλέξουμε την επιλογή "</a:t>
            </a:r>
            <a:r>
              <a:rPr lang="en-GB" sz="1800" dirty="0">
                <a:effectLst/>
                <a:latin typeface="Times New Roman" panose="02020603050405020304" pitchFamily="18" charset="0"/>
                <a:ea typeface="Calibri" panose="020F0502020204030204" pitchFamily="34" charset="0"/>
              </a:rPr>
              <a:t>Deploy Contracts</a:t>
            </a:r>
            <a:r>
              <a:rPr lang="el-GR" sz="1800" dirty="0">
                <a:effectLst/>
                <a:latin typeface="Times New Roman" panose="02020603050405020304" pitchFamily="18" charset="0"/>
                <a:ea typeface="Calibri" panose="020F0502020204030204" pitchFamily="34" charset="0"/>
              </a:rPr>
              <a:t>". Αυτό θα απαριθμούσε όλα τα διαθέσιμα δίκτυα, συμπεριλαμβανομένων εκείνων από το αρχείο </a:t>
            </a:r>
            <a:r>
              <a:rPr lang="en-GB" sz="1800" dirty="0">
                <a:effectLst/>
                <a:latin typeface="Times New Roman" panose="02020603050405020304" pitchFamily="18" charset="0"/>
                <a:ea typeface="Calibri" panose="020F0502020204030204" pitchFamily="34" charset="0"/>
              </a:rPr>
              <a:t>truffle</a:t>
            </a:r>
            <a:r>
              <a:rPr lang="el-GR" sz="1800" dirty="0">
                <a:effectLst/>
                <a:latin typeface="Times New Roman" panose="02020603050405020304" pitchFamily="18" charset="0"/>
                <a:ea typeface="Calibri" panose="020F0502020204030204" pitchFamily="34" charset="0"/>
              </a:rPr>
              <a:t>-</a:t>
            </a:r>
            <a:r>
              <a:rPr lang="en-GB" sz="1800" dirty="0">
                <a:effectLst/>
                <a:latin typeface="Times New Roman" panose="02020603050405020304" pitchFamily="18" charset="0"/>
                <a:ea typeface="Calibri" panose="020F0502020204030204" pitchFamily="34" charset="0"/>
              </a:rPr>
              <a:t>config</a:t>
            </a:r>
            <a:r>
              <a:rPr lang="el-GR" sz="1800" dirty="0">
                <a:effectLst/>
                <a:latin typeface="Times New Roman" panose="02020603050405020304" pitchFamily="18" charset="0"/>
                <a:ea typeface="Calibri" panose="020F0502020204030204" pitchFamily="34" charset="0"/>
              </a:rPr>
              <a:t> (παραμετροποίηση) και των δικτύων που δημιουργήσαμε χρησιμοποιώντας την επέκταση (</a:t>
            </a:r>
            <a:r>
              <a:rPr lang="el-GR" sz="1800" dirty="0" err="1">
                <a:effectLst/>
                <a:latin typeface="Times New Roman" panose="02020603050405020304" pitchFamily="18" charset="0"/>
                <a:ea typeface="Calibri" panose="020F0502020204030204" pitchFamily="34" charset="0"/>
              </a:rPr>
              <a:t>Infura</a:t>
            </a:r>
            <a:r>
              <a:rPr lang="el-GR" sz="1800" dirty="0">
                <a:effectLst/>
                <a:latin typeface="Times New Roman" panose="02020603050405020304" pitchFamily="18" charset="0"/>
                <a:ea typeface="Calibri" panose="020F0502020204030204" pitchFamily="34" charset="0"/>
              </a:rPr>
              <a:t> και </a:t>
            </a:r>
            <a:r>
              <a:rPr lang="el-GR" sz="1800" dirty="0" err="1">
                <a:effectLst/>
                <a:latin typeface="Times New Roman" panose="02020603050405020304" pitchFamily="18" charset="0"/>
                <a:ea typeface="Calibri" panose="020F0502020204030204" pitchFamily="34" charset="0"/>
              </a:rPr>
              <a:t>Ganache</a:t>
            </a:r>
            <a:r>
              <a:rPr lang="el-GR" sz="1800" dirty="0">
                <a:effectLst/>
                <a:latin typeface="Times New Roman" panose="02020603050405020304" pitchFamily="18" charset="0"/>
                <a:ea typeface="Calibri" panose="020F0502020204030204" pitchFamily="34" charset="0"/>
              </a:rPr>
              <a:t>). Στη συνέχεια, επιλέγουμε το δίκτυο </a:t>
            </a:r>
            <a:r>
              <a:rPr lang="el-GR" sz="1800" dirty="0" err="1">
                <a:effectLst/>
                <a:latin typeface="Times New Roman" panose="02020603050405020304" pitchFamily="18" charset="0"/>
                <a:ea typeface="Calibri" panose="020F0502020204030204" pitchFamily="34" charset="0"/>
              </a:rPr>
              <a:t>Ganache</a:t>
            </a:r>
            <a:r>
              <a:rPr lang="el-GR" sz="1800" dirty="0">
                <a:effectLst/>
                <a:latin typeface="Times New Roman" panose="02020603050405020304" pitchFamily="18" charset="0"/>
                <a:ea typeface="Calibri" panose="020F0502020204030204" pitchFamily="34" charset="0"/>
              </a:rPr>
              <a:t> και παρακολουθούμε την επέκταση να εκτελεί το συμβόλαιο στο </a:t>
            </a:r>
            <a:r>
              <a:rPr lang="el-GR" sz="1800" dirty="0" err="1">
                <a:effectLst/>
                <a:latin typeface="Times New Roman" panose="02020603050405020304" pitchFamily="18" charset="0"/>
                <a:ea typeface="Calibri" panose="020F0502020204030204" pitchFamily="34" charset="0"/>
              </a:rPr>
              <a:t>Ganache</a:t>
            </a:r>
            <a:r>
              <a:rPr lang="el-GR" sz="1800" dirty="0">
                <a:effectLst/>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endParaRPr>
          </a:p>
          <a:p>
            <a:r>
              <a:rPr lang="el-GR" dirty="0"/>
              <a:t>Κατά την ανάπτυξη μιας εφαρμογής στο </a:t>
            </a:r>
            <a:r>
              <a:rPr lang="el-GR" dirty="0" err="1"/>
              <a:t>Ethereum</a:t>
            </a:r>
            <a:r>
              <a:rPr lang="el-GR" dirty="0"/>
              <a:t>, ο προγραμματιστής έχει τη δυνατότητα να χρησιμοποιήσει ένα τοπικό δίκτυο για να δει πως δουλεύει, πριν το κάνει </a:t>
            </a:r>
            <a:r>
              <a:rPr lang="el-GR" dirty="0" err="1"/>
              <a:t>deploy</a:t>
            </a:r>
            <a:r>
              <a:rPr lang="el-GR" dirty="0"/>
              <a:t> στο </a:t>
            </a:r>
            <a:r>
              <a:rPr lang="el-GR" dirty="0" err="1"/>
              <a:t>mainnet</a:t>
            </a:r>
            <a:r>
              <a:rPr lang="el-GR" dirty="0"/>
              <a:t>. Με τον ίδιο τρόπο που θα μπορούσε να δημιουργήσει έναν </a:t>
            </a:r>
            <a:r>
              <a:rPr lang="el-GR" dirty="0" err="1"/>
              <a:t>local</a:t>
            </a:r>
            <a:r>
              <a:rPr lang="el-GR" dirty="0"/>
              <a:t> </a:t>
            </a:r>
            <a:r>
              <a:rPr lang="el-GR" dirty="0" err="1"/>
              <a:t>server</a:t>
            </a:r>
            <a:r>
              <a:rPr lang="el-GR" dirty="0"/>
              <a:t> για </a:t>
            </a:r>
            <a:r>
              <a:rPr lang="el-GR" dirty="0" err="1"/>
              <a:t>web</a:t>
            </a:r>
            <a:r>
              <a:rPr lang="el-GR" dirty="0"/>
              <a:t> </a:t>
            </a:r>
            <a:r>
              <a:rPr lang="el-GR" dirty="0" err="1"/>
              <a:t>development</a:t>
            </a:r>
            <a:r>
              <a:rPr lang="el-GR" dirty="0"/>
              <a:t>, έτσι δημιουργεί και ένα τοπικό </a:t>
            </a:r>
            <a:r>
              <a:rPr lang="el-GR" dirty="0" err="1"/>
              <a:t>Blockchain</a:t>
            </a:r>
            <a:r>
              <a:rPr lang="el-GR" dirty="0"/>
              <a:t>, ώστε να αλληλοεπιδρά με το έξυπνο συμβόλαιο του, πολύ πιο γρήγορα σε σχέση με ένα </a:t>
            </a:r>
            <a:r>
              <a:rPr lang="el-GR" dirty="0" err="1"/>
              <a:t>public</a:t>
            </a:r>
            <a:r>
              <a:rPr lang="el-GR" dirty="0"/>
              <a:t> </a:t>
            </a:r>
            <a:r>
              <a:rPr lang="el-GR" dirty="0" err="1"/>
              <a:t>testnet</a:t>
            </a:r>
            <a:r>
              <a:rPr lang="el-GR" dirty="0"/>
              <a:t>. </a:t>
            </a:r>
            <a:r>
              <a:rPr lang="el-GR" dirty="0" err="1"/>
              <a:t>Τo</a:t>
            </a:r>
            <a:r>
              <a:rPr lang="el-GR" dirty="0"/>
              <a:t> </a:t>
            </a:r>
            <a:r>
              <a:rPr lang="el-GR" dirty="0" err="1"/>
              <a:t>Truffle</a:t>
            </a:r>
            <a:r>
              <a:rPr lang="el-GR" dirty="0"/>
              <a:t> παρέχει διάφορα τέτοια εργαλεία, τα οποία είναι:</a:t>
            </a:r>
          </a:p>
          <a:p>
            <a:endParaRPr lang="el-GR" dirty="0"/>
          </a:p>
          <a:p>
            <a:r>
              <a:rPr lang="el-GR" dirty="0" err="1"/>
              <a:t>Ganache</a:t>
            </a:r>
            <a:r>
              <a:rPr lang="el-GR" dirty="0"/>
              <a:t>: Αποτελεί το πιο εύχρηστο εργαλείο και προτείνεται από το ίδιο το </a:t>
            </a:r>
            <a:r>
              <a:rPr lang="el-GR" dirty="0" err="1"/>
              <a:t>Truffle</a:t>
            </a:r>
            <a:r>
              <a:rPr lang="el-GR" dirty="0"/>
              <a:t>. Ουσιαστικά αποτελεί ένα προσωπικό </a:t>
            </a:r>
            <a:r>
              <a:rPr lang="el-GR" dirty="0" err="1"/>
              <a:t>Blockchain</a:t>
            </a:r>
            <a:r>
              <a:rPr lang="el-GR" dirty="0"/>
              <a:t>  για ανάπτυξη στο </a:t>
            </a:r>
            <a:r>
              <a:rPr lang="el-GR" dirty="0" err="1"/>
              <a:t>Ethereum</a:t>
            </a:r>
            <a:r>
              <a:rPr lang="el-GR" dirty="0"/>
              <a:t> το οποίο τρέχει τοπικά στον υπολογιστή. Είναι μέρος της σουίτας του </a:t>
            </a:r>
            <a:r>
              <a:rPr lang="el-GR" dirty="0" err="1"/>
              <a:t>Truffle</a:t>
            </a:r>
            <a:r>
              <a:rPr lang="el-GR" dirty="0"/>
              <a:t> και απλοποιεί σημαντικά την ανάπτυξη μιας αποκεντρωμένης εφαρμογής. </a:t>
            </a:r>
          </a:p>
          <a:p>
            <a:r>
              <a:rPr lang="el-GR" dirty="0"/>
              <a:t>Το </a:t>
            </a:r>
            <a:r>
              <a:rPr lang="el-GR" dirty="0" err="1"/>
              <a:t>Ganache</a:t>
            </a:r>
            <a:r>
              <a:rPr lang="el-GR" dirty="0"/>
              <a:t> κάνει αυτόματα όλες τις απαραίτητες ρυθμίσεις δικτύου και παρέχει στο χρήστη δέκα λογαριασμούς που διαθέτουν 100 ETH έκαστος καθώς και τα αντίστοιχα μνημονικά τους. Καταφέρνει έτσι να προσομοιάσει όλο το απέραντο δίκτυο του </a:t>
            </a:r>
            <a:r>
              <a:rPr lang="el-GR" dirty="0" err="1"/>
              <a:t>Ethereum</a:t>
            </a:r>
            <a:r>
              <a:rPr lang="el-GR" dirty="0"/>
              <a:t>. Χρησιμοποιώντας το </a:t>
            </a:r>
            <a:r>
              <a:rPr lang="el-GR" dirty="0" err="1"/>
              <a:t>Ganache</a:t>
            </a:r>
            <a:r>
              <a:rPr lang="el-GR" dirty="0"/>
              <a:t>, ο χρήστης μπορεί εύκολα να ελέγξει τη λειτουργία των έξυπνων συμβολαίων και να εμβαθύνει σε λεπτομέρειες που αφορούν τους λογαριασμούς , το υπόλοιπο και τα κόστη που απαιτούνται για τις συναλλαγές. Επομένως ο προγραμματιστής μπορεί να πειραματιστεί χρησιμοποιώντας τα υπόλοιπα των δέκα λογαριασμών, και να προσομοιώσει όπως ακριβώς θέλει τη λειτουργία του έξυπνου συμβολαίου, χωρίς να ξοδέψει χρήματα και με πολύ μεγαλύτερες ταχύτητες εκτέλεσης των συναλλαγών σε σχέση με αυτών του </a:t>
            </a:r>
            <a:r>
              <a:rPr lang="el-GR" dirty="0" err="1"/>
              <a:t>mainet</a:t>
            </a:r>
            <a:r>
              <a:rPr lang="el-GR" dirty="0"/>
              <a:t> αλλά και των </a:t>
            </a:r>
            <a:r>
              <a:rPr lang="el-GR" dirty="0" err="1"/>
              <a:t>public</a:t>
            </a:r>
            <a:r>
              <a:rPr lang="el-GR" dirty="0"/>
              <a:t> </a:t>
            </a:r>
            <a:r>
              <a:rPr lang="el-GR" dirty="0" err="1"/>
              <a:t>testnets</a:t>
            </a:r>
            <a:r>
              <a:rPr lang="el-GR" dirty="0"/>
              <a:t>.[56]</a:t>
            </a:r>
          </a:p>
          <a:p>
            <a:endParaRPr lang="el-GR" dirty="0"/>
          </a:p>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BE290D43-8318-4A04-A6C3-E9193DBF65C6}" type="slidenum">
              <a:rPr lang="en-US" smtClean="0"/>
              <a:t>10</a:t>
            </a:fld>
            <a:endParaRPr lang="en-US"/>
          </a:p>
        </p:txBody>
      </p:sp>
    </p:spTree>
    <p:extLst>
      <p:ext uri="{BB962C8B-B14F-4D97-AF65-F5344CB8AC3E}">
        <p14:creationId xmlns:p14="http://schemas.microsoft.com/office/powerpoint/2010/main" val="3546424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Ποια η ανάγκη?</a:t>
            </a:r>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BE290D43-8318-4A04-A6C3-E9193DBF65C6}" type="slidenum">
              <a:rPr lang="en-US" smtClean="0"/>
              <a:t>11</a:t>
            </a:fld>
            <a:endParaRPr lang="en-US"/>
          </a:p>
        </p:txBody>
      </p:sp>
    </p:spTree>
    <p:extLst>
      <p:ext uri="{BB962C8B-B14F-4D97-AF65-F5344CB8AC3E}">
        <p14:creationId xmlns:p14="http://schemas.microsoft.com/office/powerpoint/2010/main" val="896717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Times New Roman" panose="02020603050405020304" pitchFamily="18" charset="0"/>
                <a:ea typeface="Calibri" panose="020F0502020204030204" pitchFamily="34" charset="0"/>
              </a:rPr>
              <a:t>τη συγκομιδή , τη διαλογή και την διατήρηση με εμφιάλωση σε αλμυρό νερό και να επαληθεύσουν την αυθεντικότητα. Με αυτό τον τρόπο δίνεται η δυνατότητα σε κάθε άλλο ενδιαφερόμενο μέλος της αλυσίδας  όπως έμπορος/διανομέας/τελικό κατάστημα πώλησης και καταναλωτής να μπορεί να ελέγξει τα προηγούμενα στάδια για την εγκυρότητα καθώς επίσης και να λάβει πληροφορίες και να εξάγει χρήσιμα συμπεράσματα για αλλοιώσεις , παραποιήσεις ή λάθος διαδικασίες</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Times New Roman" panose="02020603050405020304" pitchFamily="18" charset="0"/>
                <a:ea typeface="Calibri" panose="020F0502020204030204" pitchFamily="34" charset="0"/>
              </a:rPr>
              <a:t>Πέραν αυτών των λειτουργιών έχουν την δυνατότητα να ελέγχουν την αυθεντικότητα των πληροφοριών</a:t>
            </a:r>
            <a:endParaRPr lang="en-US" sz="12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a typeface="Calibri" panose="020F0502020204030204"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BE290D43-8318-4A04-A6C3-E9193DBF65C6}" type="slidenum">
              <a:rPr lang="en-US" smtClean="0"/>
              <a:t>12</a:t>
            </a:fld>
            <a:endParaRPr lang="en-US"/>
          </a:p>
        </p:txBody>
      </p:sp>
    </p:spTree>
    <p:extLst>
      <p:ext uri="{BB962C8B-B14F-4D97-AF65-F5344CB8AC3E}">
        <p14:creationId xmlns:p14="http://schemas.microsoft.com/office/powerpoint/2010/main" val="360317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8028F0E-1110-4DEB-887A-57FB399AF5E2}" type="datetime1">
              <a:rPr lang="en-US" smtClean="0"/>
              <a:t>3/10/2023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BCD4E5-817A-433D-AC20-1AF7C6366D32}"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3101955-288E-4085-A04D-79F976A7C4D2}"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B5D27E-31DB-4C6D-9B9D-B33EDE2A7392}"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13CE96-1132-4E13-A119-23D5BAB943A6}"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7DF441-E94D-4308-9C12-B76E4C277865}" type="datetime1">
              <a:rPr lang="en-US" smtClean="0"/>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4EDEEC6-1408-496B-B912-A87EBD456EB7}" type="datetime1">
              <a:rPr lang="en-US" smtClean="0"/>
              <a:t>3/10/2023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00E373C-5D3B-4F93-B42B-98FB3E94C6E3}"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7A6D043-5791-46B7-94B9-08840ACCE32F}"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80D72-A327-4779-8270-B48B006F041E}"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361FB-76E0-4EC5-9B1E-50B21BDC9A41}"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E2D674-D91B-431C-9DA4-61B63AF3323A}"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15C93A-62FE-4B95-9D84-35DA78835DAA}" type="datetime1">
              <a:rPr lang="en-US" smtClean="0"/>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21A6DA-5C53-46E7-A96E-E85919D16E87}" type="datetime1">
              <a:rPr lang="en-US" smtClean="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7D134-FF04-4725-9B4D-7D6209B098B6}" type="datetime1">
              <a:rPr lang="en-US" smtClean="0"/>
              <a:t>3/10/2023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D4E075-E07A-44CC-A0D0-79CF9D20554D}"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4EE2A5-3BE4-40FD-BD0B-CD8660B78726}"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FA42433-7A83-463C-BF00-58DC5F00D0F6}" type="datetime1">
              <a:rPr lang="en-US" smtClean="0"/>
              <a:t>3/10/2023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
        <p:nvSpPr>
          <p:cNvPr id="9" name="MSIPCMContentMarking" descr="{&quot;HashCode&quot;:-863587894,&quot;Placement&quot;:&quot;Footer&quot;,&quot;Top&quot;:518.2492,&quot;Left&quot;:0.0,&quot;SlideWidth&quot;:960,&quot;SlideHeight&quot;:540}">
            <a:extLst>
              <a:ext uri="{FF2B5EF4-FFF2-40B4-BE49-F238E27FC236}">
                <a16:creationId xmlns:a16="http://schemas.microsoft.com/office/drawing/2014/main" id="{4DBD129C-AF71-99D3-32C7-CC0EE1EFBD25}"/>
              </a:ext>
            </a:extLst>
          </p:cNvPr>
          <p:cNvSpPr txBox="1"/>
          <p:nvPr userDrawn="1"/>
        </p:nvSpPr>
        <p:spPr>
          <a:xfrm>
            <a:off x="0" y="6581765"/>
            <a:ext cx="608721" cy="276235"/>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2E3335"/>
                </a:solidFill>
                <a:latin typeface="Segoe UI" panose="020B0502040204020203" pitchFamily="34" charset="0"/>
              </a:rPr>
              <a:t>Public</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www.belluccipremium.com/en/pour-more/trust-through-traceability-bellucci-takes-blockchain-above-beyond"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belluccipremium.com/uploads/pour-more/bellucci-food-supply-chain.jp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4DAC-DD50-86C3-BC2A-392576D78C21}"/>
              </a:ext>
            </a:extLst>
          </p:cNvPr>
          <p:cNvSpPr>
            <a:spLocks noGrp="1"/>
          </p:cNvSpPr>
          <p:nvPr>
            <p:ph type="ctrTitle"/>
          </p:nvPr>
        </p:nvSpPr>
        <p:spPr>
          <a:xfrm>
            <a:off x="8382055" y="644014"/>
            <a:ext cx="3161016" cy="3751006"/>
          </a:xfrm>
        </p:spPr>
        <p:txBody>
          <a:bodyPr vert="horz" lIns="91440" tIns="45720" rIns="91440" bIns="45720" rtlCol="0" anchor="b">
            <a:normAutofit/>
          </a:bodyPr>
          <a:lstStyle/>
          <a:p>
            <a:pPr>
              <a:lnSpc>
                <a:spcPct val="90000"/>
              </a:lnSpc>
              <a:spcAft>
                <a:spcPts val="800"/>
              </a:spcAft>
            </a:pPr>
            <a:br>
              <a:rPr lang="en-US" sz="1400" b="0" i="0" kern="1200" dirty="0">
                <a:solidFill>
                  <a:srgbClr val="EBEBEB"/>
                </a:solidFill>
                <a:latin typeface="+mj-lt"/>
                <a:ea typeface="+mj-ea"/>
                <a:cs typeface="+mj-cs"/>
              </a:rPr>
            </a:br>
            <a:br>
              <a:rPr lang="en-US" sz="1400" b="0" i="0" kern="1200" dirty="0">
                <a:solidFill>
                  <a:srgbClr val="EBEBEB"/>
                </a:solidFill>
                <a:latin typeface="+mj-lt"/>
                <a:ea typeface="+mj-ea"/>
                <a:cs typeface="+mj-cs"/>
              </a:rPr>
            </a:br>
            <a:r>
              <a:rPr lang="en-US" sz="1400" b="0" i="0" kern="1200" dirty="0">
                <a:solidFill>
                  <a:srgbClr val="EBEBEB"/>
                </a:solidFill>
                <a:latin typeface="+mj-lt"/>
                <a:ea typeface="+mj-ea"/>
                <a:cs typeface="+mj-cs"/>
              </a:rPr>
              <a:t>“</a:t>
            </a:r>
            <a:r>
              <a:rPr lang="en-US" sz="1400" b="1" i="0" kern="1200" dirty="0">
                <a:solidFill>
                  <a:srgbClr val="EBEBEB"/>
                </a:solidFill>
                <a:effectLst/>
                <a:latin typeface="+mj-lt"/>
                <a:ea typeface="+mj-ea"/>
                <a:cs typeface="+mj-cs"/>
              </a:rPr>
              <a:t>Απ</a:t>
            </a:r>
            <a:r>
              <a:rPr lang="en-US" sz="1400" b="1" i="0" kern="1200" dirty="0" err="1">
                <a:solidFill>
                  <a:srgbClr val="EBEBEB"/>
                </a:solidFill>
                <a:effectLst/>
                <a:latin typeface="+mj-lt"/>
                <a:ea typeface="+mj-ea"/>
                <a:cs typeface="+mj-cs"/>
              </a:rPr>
              <a:t>οκεντρωμένη</a:t>
            </a:r>
            <a:r>
              <a:rPr lang="en-US" sz="1400" b="1" i="0" kern="1200" dirty="0">
                <a:solidFill>
                  <a:srgbClr val="EBEBEB"/>
                </a:solidFill>
                <a:effectLst/>
                <a:latin typeface="+mj-lt"/>
                <a:ea typeface="+mj-ea"/>
                <a:cs typeface="+mj-cs"/>
              </a:rPr>
              <a:t> </a:t>
            </a:r>
            <a:r>
              <a:rPr lang="en-US" sz="1400" b="1" i="0" kern="1200" dirty="0" err="1">
                <a:solidFill>
                  <a:srgbClr val="EBEBEB"/>
                </a:solidFill>
                <a:effectLst/>
                <a:latin typeface="+mj-lt"/>
                <a:ea typeface="+mj-ea"/>
                <a:cs typeface="+mj-cs"/>
              </a:rPr>
              <a:t>εφ</a:t>
            </a:r>
            <a:r>
              <a:rPr lang="en-US" sz="1400" b="1" i="0" kern="1200" dirty="0">
                <a:solidFill>
                  <a:srgbClr val="EBEBEB"/>
                </a:solidFill>
                <a:effectLst/>
                <a:latin typeface="+mj-lt"/>
                <a:ea typeface="+mj-ea"/>
                <a:cs typeface="+mj-cs"/>
              </a:rPr>
              <a:t>αρμογή Ethereum blockchain για την ιχνηλασιμότητα της εφοδιαστικής αλυσίδας επιτραπέζιων ελαιών</a:t>
            </a:r>
            <a:r>
              <a:rPr lang="en-US" sz="1400" b="0" i="0" kern="1200" dirty="0">
                <a:solidFill>
                  <a:srgbClr val="EBEBEB"/>
                </a:solidFill>
                <a:effectLst/>
                <a:latin typeface="+mj-lt"/>
                <a:ea typeface="+mj-ea"/>
                <a:cs typeface="+mj-cs"/>
              </a:rPr>
              <a:t>”</a:t>
            </a:r>
            <a:br>
              <a:rPr lang="en-US" sz="1400" b="0" i="0" kern="1200" dirty="0">
                <a:solidFill>
                  <a:srgbClr val="EBEBEB"/>
                </a:solidFill>
                <a:effectLst/>
                <a:latin typeface="+mj-lt"/>
                <a:ea typeface="+mj-ea"/>
                <a:cs typeface="+mj-cs"/>
              </a:rPr>
            </a:br>
            <a:br>
              <a:rPr lang="en-US" sz="1400" b="0" i="0" kern="1200" dirty="0">
                <a:solidFill>
                  <a:srgbClr val="EBEBEB"/>
                </a:solidFill>
                <a:effectLst/>
                <a:latin typeface="+mj-lt"/>
                <a:ea typeface="+mj-ea"/>
                <a:cs typeface="+mj-cs"/>
              </a:rPr>
            </a:br>
            <a:r>
              <a:rPr lang="en-US" sz="1400" b="0" i="0" kern="1200" dirty="0">
                <a:solidFill>
                  <a:srgbClr val="EBEBEB"/>
                </a:solidFill>
                <a:effectLst/>
                <a:latin typeface="+mj-lt"/>
                <a:ea typeface="+mj-ea"/>
                <a:cs typeface="+mj-cs"/>
              </a:rPr>
              <a:t>Mεταπτυχιακό Πρόγραμμα: </a:t>
            </a:r>
            <a:r>
              <a:rPr lang="en-US" sz="1400" b="1" i="0" kern="1200" dirty="0">
                <a:solidFill>
                  <a:srgbClr val="EBEBEB"/>
                </a:solidFill>
                <a:effectLst/>
                <a:latin typeface="+mj-lt"/>
                <a:ea typeface="+mj-ea"/>
                <a:cs typeface="+mj-cs"/>
              </a:rPr>
              <a:t>AthensMBA – Part Time</a:t>
            </a:r>
            <a:br>
              <a:rPr lang="en-US" sz="1400" b="0" i="0" kern="1200" dirty="0">
                <a:solidFill>
                  <a:srgbClr val="EBEBEB"/>
                </a:solidFill>
                <a:effectLst/>
                <a:latin typeface="+mj-lt"/>
                <a:ea typeface="+mj-ea"/>
                <a:cs typeface="+mj-cs"/>
              </a:rPr>
            </a:br>
            <a:br>
              <a:rPr lang="el-GR" sz="1400" b="0" i="0" kern="1200" dirty="0">
                <a:solidFill>
                  <a:srgbClr val="EBEBEB"/>
                </a:solidFill>
                <a:effectLst/>
                <a:latin typeface="+mj-lt"/>
                <a:ea typeface="+mj-ea"/>
                <a:cs typeface="+mj-cs"/>
              </a:rPr>
            </a:br>
            <a:r>
              <a:rPr lang="en-US" sz="1400" b="0" i="0" kern="1200" dirty="0">
                <a:solidFill>
                  <a:srgbClr val="EBEBEB"/>
                </a:solidFill>
                <a:effectLst/>
                <a:latin typeface="+mj-lt"/>
                <a:ea typeface="+mj-ea"/>
                <a:cs typeface="+mj-cs"/>
              </a:rPr>
              <a:t>Επιβ</a:t>
            </a:r>
            <a:r>
              <a:rPr lang="en-US" sz="1400" b="0" i="0" kern="1200" dirty="0" err="1">
                <a:solidFill>
                  <a:srgbClr val="EBEBEB"/>
                </a:solidFill>
                <a:effectLst/>
                <a:latin typeface="+mj-lt"/>
                <a:ea typeface="+mj-ea"/>
                <a:cs typeface="+mj-cs"/>
              </a:rPr>
              <a:t>λέ</a:t>
            </a:r>
            <a:r>
              <a:rPr lang="en-US" sz="1400" b="0" i="0" kern="1200" dirty="0">
                <a:solidFill>
                  <a:srgbClr val="EBEBEB"/>
                </a:solidFill>
                <a:effectLst/>
                <a:latin typeface="+mj-lt"/>
                <a:ea typeface="+mj-ea"/>
                <a:cs typeface="+mj-cs"/>
              </a:rPr>
              <a:t>πων: ΓΕΩΡΓΙΟΣ ΠΑΠΑΔΟΠΟΥΛΟΣ, ΕΔΙΠ ΕΜΠ</a:t>
            </a:r>
            <a:br>
              <a:rPr lang="en-US" sz="1400" b="0" i="0" kern="1200" dirty="0">
                <a:solidFill>
                  <a:srgbClr val="EBEBEB"/>
                </a:solidFill>
                <a:effectLst/>
                <a:latin typeface="+mj-lt"/>
                <a:ea typeface="+mj-ea"/>
                <a:cs typeface="+mj-cs"/>
              </a:rPr>
            </a:br>
            <a:r>
              <a:rPr lang="en-US" sz="1400" b="0" i="0" kern="1200" dirty="0">
                <a:solidFill>
                  <a:srgbClr val="EBEBEB"/>
                </a:solidFill>
                <a:effectLst/>
                <a:latin typeface="+mj-lt"/>
                <a:ea typeface="+mj-ea"/>
                <a:cs typeface="+mj-cs"/>
              </a:rPr>
              <a:t>ΣΧΟΛΗ  ΜΗΧΑΝΟΛΟΓΩΝ  ΜΗΧΑΝΙΚΩΝ </a:t>
            </a:r>
            <a:br>
              <a:rPr lang="en-US" sz="1400" b="0" i="0" kern="1200" dirty="0">
                <a:solidFill>
                  <a:srgbClr val="EBEBEB"/>
                </a:solidFill>
                <a:effectLst/>
                <a:latin typeface="+mj-lt"/>
                <a:ea typeface="+mj-ea"/>
                <a:cs typeface="+mj-cs"/>
              </a:rPr>
            </a:br>
            <a:endParaRPr lang="en-US" sz="1400" b="0" i="0" kern="1200" dirty="0">
              <a:solidFill>
                <a:srgbClr val="EBEBEB"/>
              </a:solidFill>
              <a:latin typeface="+mj-lt"/>
              <a:ea typeface="+mj-ea"/>
              <a:cs typeface="+mj-cs"/>
            </a:endParaRPr>
          </a:p>
        </p:txBody>
      </p:sp>
      <p:sp>
        <p:nvSpPr>
          <p:cNvPr id="3" name="Subtitle 2">
            <a:extLst>
              <a:ext uri="{FF2B5EF4-FFF2-40B4-BE49-F238E27FC236}">
                <a16:creationId xmlns:a16="http://schemas.microsoft.com/office/drawing/2014/main" id="{3A5C443D-F985-FE78-88CC-30DCF0806294}"/>
              </a:ext>
            </a:extLst>
          </p:cNvPr>
          <p:cNvSpPr>
            <a:spLocks noGrp="1"/>
          </p:cNvSpPr>
          <p:nvPr>
            <p:ph type="subTitle" idx="1"/>
          </p:nvPr>
        </p:nvSpPr>
        <p:spPr>
          <a:xfrm>
            <a:off x="8382055" y="4591665"/>
            <a:ext cx="3161016" cy="1622322"/>
          </a:xfrm>
        </p:spPr>
        <p:txBody>
          <a:bodyPr vert="horz" lIns="91440" tIns="45720" rIns="91440" bIns="45720" rtlCol="0" anchor="t">
            <a:normAutofit/>
          </a:bodyPr>
          <a:lstStyle/>
          <a:p>
            <a:pPr marR="0"/>
            <a:r>
              <a:rPr lang="en-US" b="0" i="0" kern="1200" cap="all" dirty="0">
                <a:solidFill>
                  <a:schemeClr val="accent1">
                    <a:lumMod val="60000"/>
                    <a:lumOff val="40000"/>
                  </a:schemeClr>
                </a:solidFill>
                <a:effectLst/>
                <a:latin typeface="+mn-lt"/>
                <a:ea typeface="+mn-ea"/>
                <a:cs typeface="+mn-cs"/>
              </a:rPr>
              <a:t> </a:t>
            </a:r>
          </a:p>
          <a:p>
            <a:pPr marR="0"/>
            <a:r>
              <a:rPr lang="en-US" b="0" i="0" kern="1200" cap="all" dirty="0">
                <a:solidFill>
                  <a:schemeClr val="accent1">
                    <a:lumMod val="60000"/>
                    <a:lumOff val="40000"/>
                  </a:schemeClr>
                </a:solidFill>
                <a:effectLst/>
                <a:latin typeface="+mn-lt"/>
                <a:ea typeface="+mn-ea"/>
                <a:cs typeface="+mn-cs"/>
              </a:rPr>
              <a:t>ΟΙΚΟΝΟΜΙΚΟ ΠΑΝΕΠΙΣΤΗΜΙΟ ΑΘΗΝΩΝ - EMΠ</a:t>
            </a:r>
          </a:p>
          <a:p>
            <a:endParaRPr lang="en-US" b="0" i="0" kern="1200" cap="all" dirty="0">
              <a:solidFill>
                <a:schemeClr val="accent1">
                  <a:lumMod val="60000"/>
                  <a:lumOff val="40000"/>
                </a:schemeClr>
              </a:solidFill>
              <a:latin typeface="+mn-lt"/>
              <a:ea typeface="+mn-ea"/>
              <a:cs typeface="+mn-cs"/>
            </a:endParaRPr>
          </a:p>
        </p:txBody>
      </p:sp>
      <p:grpSp>
        <p:nvGrpSpPr>
          <p:cNvPr id="20" name="Group 19">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1" name="Rectangle 20">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1" name="Slide Number Placeholder 10">
            <a:extLst>
              <a:ext uri="{FF2B5EF4-FFF2-40B4-BE49-F238E27FC236}">
                <a16:creationId xmlns:a16="http://schemas.microsoft.com/office/drawing/2014/main" id="{2368AA2B-9280-D315-8CBA-2BE2927EB5E9}"/>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D57F1E4F-1CFF-5643-939E-217C01CDF565}" type="slidenum">
              <a:rPr lang="en-US">
                <a:solidFill>
                  <a:srgbClr val="FFFFFF"/>
                </a:solidFill>
              </a:rPr>
              <a:pPr defTabSz="914400">
                <a:spcAft>
                  <a:spcPts val="600"/>
                </a:spcAft>
              </a:pPr>
              <a:t>1</a:t>
            </a:fld>
            <a:endParaRPr lang="en-US">
              <a:solidFill>
                <a:srgbClr val="FFFFFF"/>
              </a:solidFill>
            </a:endParaRPr>
          </a:p>
        </p:txBody>
      </p:sp>
      <p:pic>
        <p:nvPicPr>
          <p:cNvPr id="4" name="Picture 3">
            <a:extLst>
              <a:ext uri="{FF2B5EF4-FFF2-40B4-BE49-F238E27FC236}">
                <a16:creationId xmlns:a16="http://schemas.microsoft.com/office/drawing/2014/main" id="{E0CD88B8-073E-12D1-291F-E7F01239A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3" y="2212849"/>
            <a:ext cx="6443180" cy="2432301"/>
          </a:xfrm>
          <a:prstGeom prst="rect">
            <a:avLst/>
          </a:prstGeom>
        </p:spPr>
      </p:pic>
      <p:sp>
        <p:nvSpPr>
          <p:cNvPr id="15" name="TextBox 14">
            <a:extLst>
              <a:ext uri="{FF2B5EF4-FFF2-40B4-BE49-F238E27FC236}">
                <a16:creationId xmlns:a16="http://schemas.microsoft.com/office/drawing/2014/main" id="{CF0337E5-D162-F0B0-1417-40865E6F6577}"/>
              </a:ext>
            </a:extLst>
          </p:cNvPr>
          <p:cNvSpPr txBox="1"/>
          <p:nvPr/>
        </p:nvSpPr>
        <p:spPr>
          <a:xfrm>
            <a:off x="9541164" y="5786689"/>
            <a:ext cx="6096000" cy="646331"/>
          </a:xfrm>
          <a:prstGeom prst="rect">
            <a:avLst/>
          </a:prstGeom>
          <a:noFill/>
        </p:spPr>
        <p:txBody>
          <a:bodyPr wrap="square">
            <a:spAutoFit/>
          </a:bodyPr>
          <a:lstStyle/>
          <a:p>
            <a:pPr>
              <a:spcAft>
                <a:spcPts val="600"/>
              </a:spcAft>
            </a:pPr>
            <a:r>
              <a:rPr lang="el-GR" sz="1800" dirty="0">
                <a:solidFill>
                  <a:schemeClr val="bg1"/>
                </a:solidFill>
                <a:effectLst/>
                <a:latin typeface="Times New Roman" panose="02020603050405020304" pitchFamily="18" charset="0"/>
                <a:ea typeface="Calibri" panose="020F0502020204030204" pitchFamily="34" charset="0"/>
              </a:rPr>
              <a:t>Αθήνα 202</a:t>
            </a:r>
            <a:r>
              <a:rPr lang="en-US" sz="1800" dirty="0">
                <a:solidFill>
                  <a:schemeClr val="bg1"/>
                </a:solidFill>
                <a:effectLst/>
                <a:latin typeface="Times New Roman" panose="02020603050405020304" pitchFamily="18" charset="0"/>
                <a:ea typeface="Calibri" panose="020F0502020204030204" pitchFamily="34" charset="0"/>
              </a:rPr>
              <a:t>3</a:t>
            </a:r>
            <a:br>
              <a:rPr lang="en-US" sz="2400" dirty="0">
                <a:solidFill>
                  <a:schemeClr val="bg1"/>
                </a:solidFill>
                <a:effectLst/>
                <a:latin typeface="Times New Roman" panose="02020603050405020304" pitchFamily="18" charset="0"/>
                <a:ea typeface="Calibri" panose="020F0502020204030204" pitchFamily="34" charset="0"/>
              </a:rPr>
            </a:br>
            <a:endParaRPr lang="en-US"/>
          </a:p>
        </p:txBody>
      </p:sp>
    </p:spTree>
    <p:extLst>
      <p:ext uri="{BB962C8B-B14F-4D97-AF65-F5344CB8AC3E}">
        <p14:creationId xmlns:p14="http://schemas.microsoft.com/office/powerpoint/2010/main" val="160052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EC5C-0A9E-DCE3-51F0-2663838E3539}"/>
              </a:ext>
            </a:extLst>
          </p:cNvPr>
          <p:cNvSpPr>
            <a:spLocks noGrp="1"/>
          </p:cNvSpPr>
          <p:nvPr>
            <p:ph type="title"/>
          </p:nvPr>
        </p:nvSpPr>
        <p:spPr/>
        <p:txBody>
          <a:bodyPr/>
          <a:lstStyle/>
          <a:p>
            <a:r>
              <a:rPr lang="en-US" dirty="0"/>
              <a:t>Ganache</a:t>
            </a:r>
          </a:p>
        </p:txBody>
      </p:sp>
      <p:pic>
        <p:nvPicPr>
          <p:cNvPr id="4" name="Content Placeholder 3">
            <a:extLst>
              <a:ext uri="{FF2B5EF4-FFF2-40B4-BE49-F238E27FC236}">
                <a16:creationId xmlns:a16="http://schemas.microsoft.com/office/drawing/2014/main" id="{C2AEA56B-3B9E-580C-ED8E-AE306FF6327D}"/>
              </a:ext>
            </a:extLst>
          </p:cNvPr>
          <p:cNvPicPr>
            <a:picLocks noGrp="1" noChangeAspect="1"/>
          </p:cNvPicPr>
          <p:nvPr>
            <p:ph idx="1"/>
          </p:nvPr>
        </p:nvPicPr>
        <p:blipFill>
          <a:blip r:embed="rId3"/>
          <a:stretch>
            <a:fillRect/>
          </a:stretch>
        </p:blipFill>
        <p:spPr>
          <a:xfrm>
            <a:off x="3321570" y="2446056"/>
            <a:ext cx="4068984" cy="3578785"/>
          </a:xfrm>
          <a:prstGeom prst="rect">
            <a:avLst/>
          </a:prstGeom>
        </p:spPr>
      </p:pic>
      <p:sp>
        <p:nvSpPr>
          <p:cNvPr id="5" name="Slide Number Placeholder 4">
            <a:extLst>
              <a:ext uri="{FF2B5EF4-FFF2-40B4-BE49-F238E27FC236}">
                <a16:creationId xmlns:a16="http://schemas.microsoft.com/office/drawing/2014/main" id="{8810E372-D5CF-119B-107A-3B7A5D138E4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3" name="Εικόνα 27" descr="starting and stopping ganache">
            <a:extLst>
              <a:ext uri="{FF2B5EF4-FFF2-40B4-BE49-F238E27FC236}">
                <a16:creationId xmlns:a16="http://schemas.microsoft.com/office/drawing/2014/main" id="{69D82A55-DD4C-F8EA-C980-C880677ED25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853" y="2226736"/>
            <a:ext cx="2585717" cy="2154764"/>
          </a:xfrm>
          <a:prstGeom prst="rect">
            <a:avLst/>
          </a:prstGeom>
          <a:noFill/>
          <a:ln>
            <a:noFill/>
          </a:ln>
        </p:spPr>
      </p:pic>
      <p:pic>
        <p:nvPicPr>
          <p:cNvPr id="6" name="Εικόνα 29" descr="Εικόνα που περιέχει κείμενο&#10;&#10;Περιγραφή που δημιουργήθηκε αυτόματα">
            <a:extLst>
              <a:ext uri="{FF2B5EF4-FFF2-40B4-BE49-F238E27FC236}">
                <a16:creationId xmlns:a16="http://schemas.microsoft.com/office/drawing/2014/main" id="{EAE44EC6-9B69-F165-FD85-5FCDB77A6978}"/>
              </a:ext>
            </a:extLst>
          </p:cNvPr>
          <p:cNvPicPr>
            <a:picLocks noChangeAspect="1"/>
          </p:cNvPicPr>
          <p:nvPr/>
        </p:nvPicPr>
        <p:blipFill>
          <a:blip r:embed="rId5"/>
          <a:stretch>
            <a:fillRect/>
          </a:stretch>
        </p:blipFill>
        <p:spPr>
          <a:xfrm>
            <a:off x="7035419" y="2226736"/>
            <a:ext cx="5247353" cy="421415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p:spPr>
      </p:pic>
    </p:spTree>
    <p:extLst>
      <p:ext uri="{BB962C8B-B14F-4D97-AF65-F5344CB8AC3E}">
        <p14:creationId xmlns:p14="http://schemas.microsoft.com/office/powerpoint/2010/main" val="556342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3" name="Freeform: Shape 32">
            <a:extLst>
              <a:ext uri="{FF2B5EF4-FFF2-40B4-BE49-F238E27FC236}">
                <a16:creationId xmlns:a16="http://schemas.microsoft.com/office/drawing/2014/main" id="{FD2669AB-35DB-41EC-BE9C-DA80B60A3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5"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069"/>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7"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4924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dirty="0"/>
          </a:p>
        </p:txBody>
      </p:sp>
      <p:sp>
        <p:nvSpPr>
          <p:cNvPr id="2" name="Title 1">
            <a:extLst>
              <a:ext uri="{FF2B5EF4-FFF2-40B4-BE49-F238E27FC236}">
                <a16:creationId xmlns:a16="http://schemas.microsoft.com/office/drawing/2014/main" id="{BB11A605-7EF7-F984-A43E-AF528BB84489}"/>
              </a:ext>
            </a:extLst>
          </p:cNvPr>
          <p:cNvSpPr>
            <a:spLocks noGrp="1"/>
          </p:cNvSpPr>
          <p:nvPr>
            <p:ph type="title"/>
          </p:nvPr>
        </p:nvSpPr>
        <p:spPr>
          <a:xfrm>
            <a:off x="639098" y="629265"/>
            <a:ext cx="6072776" cy="1622322"/>
          </a:xfrm>
        </p:spPr>
        <p:txBody>
          <a:bodyPr>
            <a:normAutofit/>
          </a:bodyPr>
          <a:lstStyle/>
          <a:p>
            <a:pPr>
              <a:lnSpc>
                <a:spcPct val="90000"/>
              </a:lnSpc>
            </a:pPr>
            <a:r>
              <a:rPr lang="el-GR" sz="3200" dirty="0">
                <a:solidFill>
                  <a:schemeClr val="tx1"/>
                </a:solidFill>
              </a:rPr>
              <a:t>Σενάριο εφαρμογής ιχνηλασιμότητας επιτραπέζιων ελαιών</a:t>
            </a:r>
            <a:endParaRPr lang="en-US" sz="3200" dirty="0">
              <a:solidFill>
                <a:schemeClr val="tx1"/>
              </a:solidFill>
            </a:endParaRPr>
          </a:p>
        </p:txBody>
      </p:sp>
      <p:pic>
        <p:nvPicPr>
          <p:cNvPr id="9" name="Picture 8">
            <a:hlinkClick r:id="rId4"/>
            <a:extLst>
              <a:ext uri="{FF2B5EF4-FFF2-40B4-BE49-F238E27FC236}">
                <a16:creationId xmlns:a16="http://schemas.microsoft.com/office/drawing/2014/main" id="{A48C3F64-36C5-85A1-7660-C408ECE354C2}"/>
              </a:ext>
            </a:extLst>
          </p:cNvPr>
          <p:cNvPicPr>
            <a:picLocks noChangeAspect="1"/>
          </p:cNvPicPr>
          <p:nvPr/>
        </p:nvPicPr>
        <p:blipFill rotWithShape="1">
          <a:blip r:embed="rId5"/>
          <a:srcRect l="13327" r="12812" b="-3"/>
          <a:stretch/>
        </p:blipFill>
        <p:spPr>
          <a:xfrm>
            <a:off x="7418226" y="645106"/>
            <a:ext cx="4125317" cy="5585369"/>
          </a:xfrm>
          <a:prstGeom prst="rect">
            <a:avLst/>
          </a:prstGeom>
        </p:spPr>
      </p:pic>
      <p:sp>
        <p:nvSpPr>
          <p:cNvPr id="39" name="Rectangle 38">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05C633DD-A3A2-8E27-4C9B-9589395D443D}"/>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217C01CDF565}" type="slidenum">
              <a:rPr lang="en-US">
                <a:solidFill>
                  <a:srgbClr val="FFFFFF"/>
                </a:solidFill>
              </a:rPr>
              <a:pPr>
                <a:spcAft>
                  <a:spcPts val="600"/>
                </a:spcAft>
              </a:pPr>
              <a:t>11</a:t>
            </a:fld>
            <a:endParaRPr lang="en-US">
              <a:solidFill>
                <a:srgbClr val="FFFFFF"/>
              </a:solidFill>
            </a:endParaRPr>
          </a:p>
        </p:txBody>
      </p:sp>
      <p:sp>
        <p:nvSpPr>
          <p:cNvPr id="41" name="Oval 40">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054F98E-CDCD-ADBF-DD1A-6A9F1264844A}"/>
              </a:ext>
            </a:extLst>
          </p:cNvPr>
          <p:cNvSpPr>
            <a:spLocks noGrp="1"/>
          </p:cNvSpPr>
          <p:nvPr>
            <p:ph idx="1"/>
          </p:nvPr>
        </p:nvSpPr>
        <p:spPr>
          <a:xfrm>
            <a:off x="639098" y="2418735"/>
            <a:ext cx="6072776" cy="3811740"/>
          </a:xfrm>
        </p:spPr>
        <p:txBody>
          <a:bodyPr anchor="ctr">
            <a:normAutofit/>
          </a:bodyPr>
          <a:lstStyle/>
          <a:p>
            <a:r>
              <a:rPr lang="en-US" dirty="0">
                <a:solidFill>
                  <a:schemeClr val="tx1"/>
                </a:solidFill>
                <a:latin typeface="Times New Roman" panose="02020603050405020304" pitchFamily="18" charset="0"/>
                <a:ea typeface="Calibri" panose="020F0502020204030204" pitchFamily="34" charset="0"/>
              </a:rPr>
              <a:t>A</a:t>
            </a:r>
            <a:r>
              <a:rPr lang="el-GR" dirty="0" err="1">
                <a:solidFill>
                  <a:schemeClr val="tx1"/>
                </a:solidFill>
                <a:effectLst/>
                <a:latin typeface="Times New Roman" panose="02020603050405020304" pitchFamily="18" charset="0"/>
                <a:ea typeface="Calibri" panose="020F0502020204030204" pitchFamily="34" charset="0"/>
              </a:rPr>
              <a:t>νάγκη</a:t>
            </a:r>
            <a:r>
              <a:rPr lang="el-GR" dirty="0">
                <a:solidFill>
                  <a:schemeClr val="tx1"/>
                </a:solidFill>
                <a:effectLst/>
                <a:latin typeface="Times New Roman" panose="02020603050405020304" pitchFamily="18" charset="0"/>
                <a:ea typeface="Calibri" panose="020F0502020204030204" pitchFamily="34" charset="0"/>
              </a:rPr>
              <a:t> για περισσότερη </a:t>
            </a:r>
            <a:r>
              <a:rPr lang="el-GR" u="sng" dirty="0">
                <a:solidFill>
                  <a:schemeClr val="tx1"/>
                </a:solidFill>
                <a:effectLst/>
                <a:latin typeface="Times New Roman" panose="02020603050405020304" pitchFamily="18" charset="0"/>
                <a:ea typeface="Calibri" panose="020F0502020204030204" pitchFamily="34" charset="0"/>
              </a:rPr>
              <a:t>αποδοτικότητα και διαφάνεια </a:t>
            </a:r>
            <a:r>
              <a:rPr lang="el-GR" dirty="0">
                <a:solidFill>
                  <a:schemeClr val="tx1"/>
                </a:solidFill>
                <a:effectLst/>
                <a:latin typeface="Times New Roman" panose="02020603050405020304" pitchFamily="18" charset="0"/>
                <a:ea typeface="Calibri" panose="020F0502020204030204" pitchFamily="34" charset="0"/>
              </a:rPr>
              <a:t>σε κάθε στάδιο της</a:t>
            </a:r>
            <a:r>
              <a:rPr lang="en-US" dirty="0">
                <a:solidFill>
                  <a:schemeClr val="tx1"/>
                </a:solidFill>
                <a:effectLst/>
                <a:latin typeface="Times New Roman" panose="02020603050405020304" pitchFamily="18" charset="0"/>
                <a:ea typeface="Calibri" panose="020F0502020204030204" pitchFamily="34" charset="0"/>
              </a:rPr>
              <a:t> </a:t>
            </a:r>
            <a:r>
              <a:rPr lang="el-GR" dirty="0">
                <a:solidFill>
                  <a:schemeClr val="tx1"/>
                </a:solidFill>
                <a:effectLst/>
                <a:latin typeface="Times New Roman" panose="02020603050405020304" pitchFamily="18" charset="0"/>
                <a:ea typeface="Calibri" panose="020F0502020204030204" pitchFamily="34" charset="0"/>
              </a:rPr>
              <a:t>εφοδιαστικής αλυσίδας</a:t>
            </a:r>
          </a:p>
          <a:p>
            <a:pPr marL="0" marR="0">
              <a:spcBef>
                <a:spcPts val="0"/>
              </a:spcBef>
              <a:spcAft>
                <a:spcPts val="800"/>
              </a:spcAft>
            </a:pPr>
            <a:r>
              <a:rPr lang="el-GR" dirty="0">
                <a:solidFill>
                  <a:schemeClr val="tx1"/>
                </a:solidFill>
                <a:effectLst/>
                <a:latin typeface="Times New Roman" panose="02020603050405020304" pitchFamily="18" charset="0"/>
                <a:ea typeface="Calibri" panose="020F0502020204030204" pitchFamily="34" charset="0"/>
              </a:rPr>
              <a:t>Στάδια </a:t>
            </a:r>
            <a:endParaRPr lang="en-US" dirty="0">
              <a:solidFill>
                <a:schemeClr val="tx1"/>
              </a:solidFill>
              <a:effectLst/>
              <a:latin typeface="Times New Roman" panose="02020603050405020304" pitchFamily="18" charset="0"/>
              <a:ea typeface="Calibri" panose="020F0502020204030204" pitchFamily="34" charset="0"/>
            </a:endParaRPr>
          </a:p>
          <a:p>
            <a:pPr marL="400050" lvl="1">
              <a:spcBef>
                <a:spcPts val="0"/>
              </a:spcBef>
              <a:spcAft>
                <a:spcPts val="800"/>
              </a:spcAft>
            </a:pPr>
            <a:r>
              <a:rPr lang="el-GR" dirty="0">
                <a:solidFill>
                  <a:schemeClr val="tx1"/>
                </a:solidFill>
                <a:latin typeface="Times New Roman" panose="02020603050405020304" pitchFamily="18" charset="0"/>
                <a:ea typeface="Calibri" panose="020F0502020204030204" pitchFamily="34" charset="0"/>
              </a:rPr>
              <a:t>Συγκομιδής</a:t>
            </a:r>
            <a:r>
              <a:rPr lang="el-GR" dirty="0">
                <a:solidFill>
                  <a:schemeClr val="tx1"/>
                </a:solidFill>
                <a:effectLst/>
                <a:latin typeface="Times New Roman" panose="02020603050405020304" pitchFamily="18" charset="0"/>
                <a:ea typeface="Calibri" panose="020F0502020204030204" pitchFamily="34" charset="0"/>
              </a:rPr>
              <a:t> , Διαλογής και Εμφιάλωσης από τους παραγωγούς </a:t>
            </a:r>
            <a:endParaRPr lang="en-US" dirty="0">
              <a:solidFill>
                <a:schemeClr val="tx1"/>
              </a:solidFill>
              <a:latin typeface="Times New Roman" panose="02020603050405020304" pitchFamily="18" charset="0"/>
              <a:ea typeface="Calibri" panose="020F0502020204030204" pitchFamily="34" charset="0"/>
            </a:endParaRPr>
          </a:p>
          <a:p>
            <a:pPr marL="400050" lvl="1">
              <a:spcBef>
                <a:spcPts val="0"/>
              </a:spcBef>
              <a:spcAft>
                <a:spcPts val="800"/>
              </a:spcAft>
            </a:pPr>
            <a:r>
              <a:rPr lang="el-GR" dirty="0">
                <a:solidFill>
                  <a:schemeClr val="tx1"/>
                </a:solidFill>
                <a:effectLst/>
                <a:latin typeface="Times New Roman" panose="02020603050405020304" pitchFamily="18" charset="0"/>
                <a:ea typeface="Calibri" panose="020F0502020204030204" pitchFamily="34" charset="0"/>
              </a:rPr>
              <a:t>Διανομής από τους Διανομείς </a:t>
            </a:r>
            <a:endParaRPr lang="en-US" dirty="0">
              <a:solidFill>
                <a:schemeClr val="tx1"/>
              </a:solidFill>
              <a:latin typeface="Times New Roman" panose="02020603050405020304" pitchFamily="18" charset="0"/>
              <a:ea typeface="Calibri" panose="020F0502020204030204" pitchFamily="34" charset="0"/>
            </a:endParaRPr>
          </a:p>
          <a:p>
            <a:pPr marL="400050" lvl="1">
              <a:spcBef>
                <a:spcPts val="0"/>
              </a:spcBef>
              <a:spcAft>
                <a:spcPts val="800"/>
              </a:spcAft>
            </a:pPr>
            <a:r>
              <a:rPr lang="el-GR" dirty="0">
                <a:solidFill>
                  <a:schemeClr val="tx1"/>
                </a:solidFill>
                <a:effectLst/>
                <a:latin typeface="Times New Roman" panose="02020603050405020304" pitchFamily="18" charset="0"/>
                <a:ea typeface="Calibri" panose="020F0502020204030204" pitchFamily="34" charset="0"/>
              </a:rPr>
              <a:t>Διάθεσης από τα καταστήματα λιανικής </a:t>
            </a:r>
            <a:endParaRPr lang="el-GR" dirty="0">
              <a:solidFill>
                <a:schemeClr val="tx1"/>
              </a:solidFill>
              <a:latin typeface="Times New Roman" panose="02020603050405020304" pitchFamily="18" charset="0"/>
              <a:ea typeface="Calibri" panose="020F0502020204030204" pitchFamily="34" charset="0"/>
            </a:endParaRPr>
          </a:p>
          <a:p>
            <a:pPr marL="400050" lvl="1">
              <a:spcBef>
                <a:spcPts val="0"/>
              </a:spcBef>
              <a:spcAft>
                <a:spcPts val="800"/>
              </a:spcAft>
            </a:pPr>
            <a:r>
              <a:rPr lang="el-GR" dirty="0">
                <a:solidFill>
                  <a:schemeClr val="tx1"/>
                </a:solidFill>
                <a:effectLst/>
                <a:latin typeface="Times New Roman" panose="02020603050405020304" pitchFamily="18" charset="0"/>
                <a:ea typeface="Calibri" panose="020F0502020204030204" pitchFamily="34" charset="0"/>
              </a:rPr>
              <a:t>Αγοράς από τους τελικούς καταναλωτές</a:t>
            </a:r>
            <a:endParaRPr lang="en-US" dirty="0">
              <a:solidFill>
                <a:schemeClr val="tx1"/>
              </a:solidFill>
              <a:effectLst/>
              <a:latin typeface="Times New Roman" panose="02020603050405020304" pitchFamily="18" charset="0"/>
              <a:ea typeface="Calibri" panose="020F0502020204030204" pitchFamily="34" charset="0"/>
            </a:endParaRPr>
          </a:p>
          <a:p>
            <a:endParaRPr lang="en-US" dirty="0">
              <a:solidFill>
                <a:schemeClr val="tx1"/>
              </a:solidFill>
            </a:endParaRPr>
          </a:p>
        </p:txBody>
      </p:sp>
    </p:spTree>
    <p:extLst>
      <p:ext uri="{BB962C8B-B14F-4D97-AF65-F5344CB8AC3E}">
        <p14:creationId xmlns:p14="http://schemas.microsoft.com/office/powerpoint/2010/main" val="203933298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A605-7EF7-F984-A43E-AF528BB84489}"/>
              </a:ext>
            </a:extLst>
          </p:cNvPr>
          <p:cNvSpPr>
            <a:spLocks noGrp="1"/>
          </p:cNvSpPr>
          <p:nvPr>
            <p:ph type="title"/>
          </p:nvPr>
        </p:nvSpPr>
        <p:spPr/>
        <p:txBody>
          <a:bodyPr/>
          <a:lstStyle/>
          <a:p>
            <a:r>
              <a:rPr lang="el-GR" dirty="0"/>
              <a:t>Ρόλοι σεναρίου ιχνηλασιμότητας </a:t>
            </a:r>
            <a:endParaRPr lang="en-US" dirty="0"/>
          </a:p>
        </p:txBody>
      </p:sp>
      <p:sp>
        <p:nvSpPr>
          <p:cNvPr id="3" name="Content Placeholder 2">
            <a:extLst>
              <a:ext uri="{FF2B5EF4-FFF2-40B4-BE49-F238E27FC236}">
                <a16:creationId xmlns:a16="http://schemas.microsoft.com/office/drawing/2014/main" id="{8054F98E-CDCD-ADBF-DD1A-6A9F1264844A}"/>
              </a:ext>
            </a:extLst>
          </p:cNvPr>
          <p:cNvSpPr>
            <a:spLocks noGrp="1"/>
          </p:cNvSpPr>
          <p:nvPr>
            <p:ph idx="1"/>
          </p:nvPr>
        </p:nvSpPr>
        <p:spPr/>
        <p:txBody>
          <a:bodyPr>
            <a:normAutofit/>
          </a:bodyPr>
          <a:lstStyle/>
          <a:p>
            <a:r>
              <a:rPr lang="el-GR" sz="1800" b="1" dirty="0">
                <a:effectLst/>
                <a:latin typeface="Times New Roman" panose="02020603050405020304" pitchFamily="18" charset="0"/>
                <a:ea typeface="Calibri" panose="020F0502020204030204" pitchFamily="34" charset="0"/>
              </a:rPr>
              <a:t>Οι παραγωγοί </a:t>
            </a:r>
            <a:r>
              <a:rPr lang="el-GR" sz="1800"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Producers</a:t>
            </a:r>
            <a:r>
              <a:rPr lang="el-GR" sz="1800" dirty="0">
                <a:effectLst/>
                <a:latin typeface="Times New Roman" panose="02020603050405020304" pitchFamily="18" charset="0"/>
                <a:ea typeface="Calibri" panose="020F0502020204030204" pitchFamily="34" charset="0"/>
              </a:rPr>
              <a:t>) μπορούν εύκολα και με ασφάλεια να καταγράψουν και να αποθηκεύσουν πληροφορίες για </a:t>
            </a:r>
            <a:r>
              <a:rPr lang="el-GR" dirty="0">
                <a:latin typeface="Times New Roman" panose="02020603050405020304" pitchFamily="18" charset="0"/>
                <a:ea typeface="Calibri" panose="020F0502020204030204" pitchFamily="34" charset="0"/>
              </a:rPr>
              <a:t>το δικό τους στάδιο </a:t>
            </a:r>
          </a:p>
          <a:p>
            <a:r>
              <a:rPr lang="el-GR" sz="1800" b="1" dirty="0">
                <a:effectLst/>
                <a:latin typeface="Times New Roman" panose="02020603050405020304" pitchFamily="18" charset="0"/>
                <a:ea typeface="Calibri" panose="020F0502020204030204" pitchFamily="34" charset="0"/>
              </a:rPr>
              <a:t>Οι διανομείς </a:t>
            </a:r>
            <a:r>
              <a:rPr lang="el-GR" sz="1800"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Distributors</a:t>
            </a:r>
            <a:r>
              <a:rPr lang="el-GR" sz="1800" dirty="0">
                <a:effectLst/>
                <a:latin typeface="Times New Roman" panose="02020603050405020304" pitchFamily="18" charset="0"/>
                <a:ea typeface="Calibri" panose="020F0502020204030204" pitchFamily="34" charset="0"/>
              </a:rPr>
              <a:t>) μπορούν να αγοράσουν και να διανείμουν ελιές καθώς και να ελέγχουν την αυθεντικότητα των πληροφοριών</a:t>
            </a:r>
            <a:endParaRPr lang="en-US" sz="1800" dirty="0">
              <a:effectLst/>
              <a:latin typeface="Times New Roman" panose="02020603050405020304" pitchFamily="18" charset="0"/>
              <a:ea typeface="Calibri" panose="020F0502020204030204" pitchFamily="34" charset="0"/>
            </a:endParaRPr>
          </a:p>
          <a:p>
            <a:r>
              <a:rPr lang="el-GR" sz="1800" b="1" dirty="0">
                <a:effectLst/>
                <a:latin typeface="Times New Roman" panose="02020603050405020304" pitchFamily="18" charset="0"/>
                <a:ea typeface="Calibri" panose="020F0502020204030204" pitchFamily="34" charset="0"/>
              </a:rPr>
              <a:t>Τα καταστήματα λιανικής </a:t>
            </a:r>
            <a:r>
              <a:rPr lang="el-GR" sz="1800"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Retails</a:t>
            </a:r>
            <a:r>
              <a:rPr lang="el-GR" sz="1800" dirty="0">
                <a:effectLst/>
                <a:latin typeface="Times New Roman" panose="02020603050405020304" pitchFamily="18" charset="0"/>
                <a:ea typeface="Calibri" panose="020F0502020204030204" pitchFamily="34" charset="0"/>
              </a:rPr>
              <a:t>) μπορούν να αγοράζουν ελιές από τους διανομείς και να τις διαθέτουν για πώληση </a:t>
            </a:r>
            <a:r>
              <a:rPr lang="el-GR" sz="1800">
                <a:effectLst/>
                <a:latin typeface="Times New Roman" panose="02020603050405020304" pitchFamily="18" charset="0"/>
                <a:ea typeface="Calibri" panose="020F0502020204030204" pitchFamily="34" charset="0"/>
              </a:rPr>
              <a:t>στους καταναλωτές </a:t>
            </a:r>
            <a:endParaRPr lang="en-US" dirty="0"/>
          </a:p>
        </p:txBody>
      </p:sp>
      <p:sp>
        <p:nvSpPr>
          <p:cNvPr id="4" name="Slide Number Placeholder 3">
            <a:extLst>
              <a:ext uri="{FF2B5EF4-FFF2-40B4-BE49-F238E27FC236}">
                <a16:creationId xmlns:a16="http://schemas.microsoft.com/office/drawing/2014/main" id="{05C633DD-A3A2-8E27-4C9B-9589395D443D}"/>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Picture 5">
            <a:hlinkClick r:id="rId3"/>
            <a:extLst>
              <a:ext uri="{FF2B5EF4-FFF2-40B4-BE49-F238E27FC236}">
                <a16:creationId xmlns:a16="http://schemas.microsoft.com/office/drawing/2014/main" id="{8DB66DA1-0D4A-D786-BC8A-2886D441F665}"/>
              </a:ext>
            </a:extLst>
          </p:cNvPr>
          <p:cNvPicPr>
            <a:picLocks noChangeAspect="1"/>
          </p:cNvPicPr>
          <p:nvPr/>
        </p:nvPicPr>
        <p:blipFill>
          <a:blip r:embed="rId4"/>
          <a:stretch>
            <a:fillRect/>
          </a:stretch>
        </p:blipFill>
        <p:spPr>
          <a:xfrm>
            <a:off x="7224189" y="4270602"/>
            <a:ext cx="4225541" cy="2587398"/>
          </a:xfrm>
          <a:prstGeom prst="rect">
            <a:avLst/>
          </a:prstGeom>
        </p:spPr>
      </p:pic>
    </p:spTree>
    <p:extLst>
      <p:ext uri="{BB962C8B-B14F-4D97-AF65-F5344CB8AC3E}">
        <p14:creationId xmlns:p14="http://schemas.microsoft.com/office/powerpoint/2010/main" val="135871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5B60-8A3F-145C-A66A-A103E42BD6D2}"/>
              </a:ext>
            </a:extLst>
          </p:cNvPr>
          <p:cNvSpPr>
            <a:spLocks noGrp="1"/>
          </p:cNvSpPr>
          <p:nvPr>
            <p:ph type="title"/>
          </p:nvPr>
        </p:nvSpPr>
        <p:spPr>
          <a:xfrm>
            <a:off x="1154954" y="973668"/>
            <a:ext cx="9614646" cy="706964"/>
          </a:xfrm>
        </p:spPr>
        <p:txBody>
          <a:bodyPr/>
          <a:lstStyle/>
          <a:p>
            <a:r>
              <a:rPr lang="el-GR" dirty="0"/>
              <a:t>Εγγραφή Ελαιώνα </a:t>
            </a:r>
            <a:r>
              <a:rPr lang="en-US" dirty="0"/>
              <a:t>&amp; </a:t>
            </a:r>
            <a:r>
              <a:rPr lang="el-GR" dirty="0"/>
              <a:t>Παραγωγού</a:t>
            </a:r>
            <a:endParaRPr lang="en-US" dirty="0"/>
          </a:p>
        </p:txBody>
      </p:sp>
      <p:sp>
        <p:nvSpPr>
          <p:cNvPr id="4" name="Slide Number Placeholder 3">
            <a:extLst>
              <a:ext uri="{FF2B5EF4-FFF2-40B4-BE49-F238E27FC236}">
                <a16:creationId xmlns:a16="http://schemas.microsoft.com/office/drawing/2014/main" id="{B804A0C9-5BB9-336B-C77F-6F9FB73F5AED}"/>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Εικόνα 22" descr="Εικόνα που περιέχει κείμενο&#10;&#10;Περιγραφή που δημιουργήθηκε αυτόματα">
            <a:extLst>
              <a:ext uri="{FF2B5EF4-FFF2-40B4-BE49-F238E27FC236}">
                <a16:creationId xmlns:a16="http://schemas.microsoft.com/office/drawing/2014/main" id="{690CD916-250E-502D-35F8-98431F24B3AF}"/>
              </a:ext>
            </a:extLst>
          </p:cNvPr>
          <p:cNvPicPr>
            <a:picLocks noGrp="1" noChangeAspect="1"/>
          </p:cNvPicPr>
          <p:nvPr>
            <p:ph idx="1"/>
          </p:nvPr>
        </p:nvPicPr>
        <p:blipFill>
          <a:blip r:embed="rId2"/>
          <a:stretch>
            <a:fillRect/>
          </a:stretch>
        </p:blipFill>
        <p:spPr>
          <a:xfrm>
            <a:off x="368305" y="2215652"/>
            <a:ext cx="5357581" cy="3857550"/>
          </a:xfrm>
          <a:prstGeom prst="rect">
            <a:avLst/>
          </a:prstGeom>
        </p:spPr>
      </p:pic>
      <p:pic>
        <p:nvPicPr>
          <p:cNvPr id="6" name="Εικόνα 44" descr="Εικόνα που περιέχει κείμενο&#10;&#10;Περιγραφή που δημιουργήθηκε αυτόματα">
            <a:extLst>
              <a:ext uri="{FF2B5EF4-FFF2-40B4-BE49-F238E27FC236}">
                <a16:creationId xmlns:a16="http://schemas.microsoft.com/office/drawing/2014/main" id="{4383AC9D-BF71-1784-6160-EE667CA3A82A}"/>
              </a:ext>
            </a:extLst>
          </p:cNvPr>
          <p:cNvPicPr>
            <a:picLocks noChangeAspect="1"/>
          </p:cNvPicPr>
          <p:nvPr/>
        </p:nvPicPr>
        <p:blipFill>
          <a:blip r:embed="rId3"/>
          <a:stretch>
            <a:fillRect/>
          </a:stretch>
        </p:blipFill>
        <p:spPr>
          <a:xfrm>
            <a:off x="6466115" y="1790647"/>
            <a:ext cx="3052916" cy="4707560"/>
          </a:xfrm>
          <a:prstGeom prst="rect">
            <a:avLst/>
          </a:prstGeom>
        </p:spPr>
      </p:pic>
    </p:spTree>
    <p:extLst>
      <p:ext uri="{BB962C8B-B14F-4D97-AF65-F5344CB8AC3E}">
        <p14:creationId xmlns:p14="http://schemas.microsoft.com/office/powerpoint/2010/main" val="398257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0FED-3CBB-6154-369C-8A0C5293FF46}"/>
              </a:ext>
            </a:extLst>
          </p:cNvPr>
          <p:cNvSpPr>
            <a:spLocks noGrp="1"/>
          </p:cNvSpPr>
          <p:nvPr>
            <p:ph type="title"/>
          </p:nvPr>
        </p:nvSpPr>
        <p:spPr/>
        <p:txBody>
          <a:bodyPr/>
          <a:lstStyle/>
          <a:p>
            <a:r>
              <a:rPr lang="el-GR" sz="3200" dirty="0"/>
              <a:t>Επιβεβαίωση Συναλλαγής</a:t>
            </a:r>
            <a:endParaRPr lang="en-US" sz="3200" dirty="0"/>
          </a:p>
        </p:txBody>
      </p:sp>
      <p:sp>
        <p:nvSpPr>
          <p:cNvPr id="4" name="Slide Number Placeholder 3">
            <a:extLst>
              <a:ext uri="{FF2B5EF4-FFF2-40B4-BE49-F238E27FC236}">
                <a16:creationId xmlns:a16="http://schemas.microsoft.com/office/drawing/2014/main" id="{837ABF3B-8D7B-C187-DAAC-9364A4BD6BC7}"/>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Εικόνα 19">
            <a:extLst>
              <a:ext uri="{FF2B5EF4-FFF2-40B4-BE49-F238E27FC236}">
                <a16:creationId xmlns:a16="http://schemas.microsoft.com/office/drawing/2014/main" id="{57B28347-2E0E-70F1-3866-1B50EFCFFAE2}"/>
              </a:ext>
            </a:extLst>
          </p:cNvPr>
          <p:cNvPicPr>
            <a:picLocks noGrp="1" noChangeAspect="1"/>
          </p:cNvPicPr>
          <p:nvPr>
            <p:ph idx="1"/>
          </p:nvPr>
        </p:nvPicPr>
        <p:blipFill>
          <a:blip r:embed="rId3"/>
          <a:stretch>
            <a:fillRect/>
          </a:stretch>
        </p:blipFill>
        <p:spPr>
          <a:xfrm>
            <a:off x="938630" y="2583787"/>
            <a:ext cx="4933307" cy="3770086"/>
          </a:xfrm>
          <a:prstGeom prst="rect">
            <a:avLst/>
          </a:prstGeom>
        </p:spPr>
      </p:pic>
      <p:pic>
        <p:nvPicPr>
          <p:cNvPr id="7" name="Εικόνα 47" descr="Εικόνα που περιέχει κείμενο&#10;&#10;Περιγραφή που δημιουργήθηκε αυτόματα">
            <a:extLst>
              <a:ext uri="{FF2B5EF4-FFF2-40B4-BE49-F238E27FC236}">
                <a16:creationId xmlns:a16="http://schemas.microsoft.com/office/drawing/2014/main" id="{D056AE27-B14B-6B6A-5ABE-16ADD1C4A88F}"/>
              </a:ext>
            </a:extLst>
          </p:cNvPr>
          <p:cNvPicPr>
            <a:picLocks noChangeAspect="1"/>
          </p:cNvPicPr>
          <p:nvPr/>
        </p:nvPicPr>
        <p:blipFill>
          <a:blip r:embed="rId4"/>
          <a:stretch>
            <a:fillRect/>
          </a:stretch>
        </p:blipFill>
        <p:spPr>
          <a:xfrm>
            <a:off x="5643337" y="3761259"/>
            <a:ext cx="6320063" cy="1850517"/>
          </a:xfrm>
          <a:prstGeom prst="rect">
            <a:avLst/>
          </a:prstGeom>
        </p:spPr>
      </p:pic>
    </p:spTree>
    <p:extLst>
      <p:ext uri="{BB962C8B-B14F-4D97-AF65-F5344CB8AC3E}">
        <p14:creationId xmlns:p14="http://schemas.microsoft.com/office/powerpoint/2010/main" val="1110482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11">
            <a:extLst>
              <a:ext uri="{FF2B5EF4-FFF2-40B4-BE49-F238E27FC236}">
                <a16:creationId xmlns:a16="http://schemas.microsoft.com/office/drawing/2014/main" id="{EC030789-C525-4D1D-90A0-F48C14A76E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91BD0F81-508F-4C6D-9938-C58CC2138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49081238-0806-4285-968F-ACFC0C0FB9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5">
            <a:extLst>
              <a:ext uri="{FF2B5EF4-FFF2-40B4-BE49-F238E27FC236}">
                <a16:creationId xmlns:a16="http://schemas.microsoft.com/office/drawing/2014/main" id="{80CAB4C1-E9FF-4C37-92FA-28BED3B88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4150766-B36D-0C0C-67B9-4C0F63A6B650}"/>
              </a:ext>
            </a:extLst>
          </p:cNvPr>
          <p:cNvSpPr>
            <a:spLocks noGrp="1"/>
          </p:cNvSpPr>
          <p:nvPr>
            <p:ph type="title"/>
          </p:nvPr>
        </p:nvSpPr>
        <p:spPr>
          <a:xfrm>
            <a:off x="8160773" y="1277653"/>
            <a:ext cx="3020133" cy="3117366"/>
          </a:xfrm>
        </p:spPr>
        <p:txBody>
          <a:bodyPr vert="horz" lIns="91440" tIns="45720" rIns="91440" bIns="45720" rtlCol="0" anchor="b">
            <a:normAutofit/>
          </a:bodyPr>
          <a:lstStyle/>
          <a:p>
            <a:pPr>
              <a:lnSpc>
                <a:spcPct val="90000"/>
              </a:lnSpc>
            </a:pPr>
            <a:r>
              <a:rPr lang="en-US" sz="4200" b="0" i="0" kern="1200" dirty="0">
                <a:solidFill>
                  <a:schemeClr val="bg2"/>
                </a:solidFill>
                <a:latin typeface="+mj-lt"/>
                <a:ea typeface="+mj-ea"/>
                <a:cs typeface="+mj-cs"/>
              </a:rPr>
              <a:t>Συγκομιδή , Διαλογή κ Συντήρηση  </a:t>
            </a:r>
          </a:p>
        </p:txBody>
      </p:sp>
      <p:sp>
        <p:nvSpPr>
          <p:cNvPr id="4" name="Slide Number Placeholder 3">
            <a:extLst>
              <a:ext uri="{FF2B5EF4-FFF2-40B4-BE49-F238E27FC236}">
                <a16:creationId xmlns:a16="http://schemas.microsoft.com/office/drawing/2014/main" id="{BA2580FC-1D8D-00A7-B05C-7E76E402FBDE}"/>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D57F1E4F-1CFF-5643-939E-217C01CDF565}" type="slidenum">
              <a:rPr lang="en-US" smtClean="0"/>
              <a:pPr defTabSz="914400">
                <a:spcAft>
                  <a:spcPts val="600"/>
                </a:spcAft>
              </a:pPr>
              <a:t>15</a:t>
            </a:fld>
            <a:endParaRPr lang="en-US"/>
          </a:p>
        </p:txBody>
      </p:sp>
      <p:sp>
        <p:nvSpPr>
          <p:cNvPr id="33" name="Rectangle 17">
            <a:extLst>
              <a:ext uri="{FF2B5EF4-FFF2-40B4-BE49-F238E27FC236}">
                <a16:creationId xmlns:a16="http://schemas.microsoft.com/office/drawing/2014/main" id="{CBEB4EA9-599C-4B88-A744-6FA1FFFA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62" y="1113062"/>
            <a:ext cx="6470908" cy="4628759"/>
          </a:xfrm>
          <a:prstGeom prst="rect">
            <a:avLst/>
          </a:prstGeom>
          <a:solidFill>
            <a:srgbClr val="FFFFFE"/>
          </a:solidFill>
          <a:ln w="15875">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Εικόνα 34">
            <a:extLst>
              <a:ext uri="{FF2B5EF4-FFF2-40B4-BE49-F238E27FC236}">
                <a16:creationId xmlns:a16="http://schemas.microsoft.com/office/drawing/2014/main" id="{A1FA96A2-AFBC-6A64-6295-7187825F46E9}"/>
              </a:ext>
            </a:extLst>
          </p:cNvPr>
          <p:cNvPicPr>
            <a:picLocks noChangeAspect="1"/>
          </p:cNvPicPr>
          <p:nvPr/>
        </p:nvPicPr>
        <p:blipFill>
          <a:blip r:embed="rId3"/>
          <a:stretch>
            <a:fillRect/>
          </a:stretch>
        </p:blipFill>
        <p:spPr>
          <a:xfrm>
            <a:off x="1934213" y="1274844"/>
            <a:ext cx="1651065" cy="2070301"/>
          </a:xfrm>
          <a:prstGeom prst="roundRect">
            <a:avLst>
              <a:gd name="adj" fmla="val 1858"/>
            </a:avLst>
          </a:prstGeom>
          <a:effectLst/>
        </p:spPr>
      </p:pic>
      <p:pic>
        <p:nvPicPr>
          <p:cNvPr id="6" name="Εικόνα 30">
            <a:extLst>
              <a:ext uri="{FF2B5EF4-FFF2-40B4-BE49-F238E27FC236}">
                <a16:creationId xmlns:a16="http://schemas.microsoft.com/office/drawing/2014/main" id="{7C0E100B-6730-3372-CC45-14579604DEE6}"/>
              </a:ext>
            </a:extLst>
          </p:cNvPr>
          <p:cNvPicPr>
            <a:picLocks noChangeAspect="1"/>
          </p:cNvPicPr>
          <p:nvPr/>
        </p:nvPicPr>
        <p:blipFill>
          <a:blip r:embed="rId4"/>
          <a:stretch>
            <a:fillRect/>
          </a:stretch>
        </p:blipFill>
        <p:spPr>
          <a:xfrm>
            <a:off x="1503975" y="3506927"/>
            <a:ext cx="2522718" cy="2070301"/>
          </a:xfrm>
          <a:prstGeom prst="roundRect">
            <a:avLst>
              <a:gd name="adj" fmla="val 1858"/>
            </a:avLst>
          </a:prstGeom>
          <a:effectLst/>
        </p:spPr>
      </p:pic>
      <p:pic>
        <p:nvPicPr>
          <p:cNvPr id="5" name="Εικόνα 24">
            <a:extLst>
              <a:ext uri="{FF2B5EF4-FFF2-40B4-BE49-F238E27FC236}">
                <a16:creationId xmlns:a16="http://schemas.microsoft.com/office/drawing/2014/main" id="{0A8B5B2C-DC9C-5DCE-2B88-B70545F12024}"/>
              </a:ext>
            </a:extLst>
          </p:cNvPr>
          <p:cNvPicPr>
            <a:picLocks noGrp="1" noChangeAspect="1"/>
          </p:cNvPicPr>
          <p:nvPr>
            <p:ph idx="1"/>
          </p:nvPr>
        </p:nvPicPr>
        <p:blipFill>
          <a:blip r:embed="rId5"/>
          <a:stretch>
            <a:fillRect/>
          </a:stretch>
        </p:blipFill>
        <p:spPr>
          <a:xfrm>
            <a:off x="4420905" y="1488257"/>
            <a:ext cx="2996039" cy="3878367"/>
          </a:xfrm>
          <a:prstGeom prst="roundRect">
            <a:avLst>
              <a:gd name="adj" fmla="val 1858"/>
            </a:avLst>
          </a:prstGeom>
          <a:effectLst/>
        </p:spPr>
      </p:pic>
    </p:spTree>
    <p:extLst>
      <p:ext uri="{BB962C8B-B14F-4D97-AF65-F5344CB8AC3E}">
        <p14:creationId xmlns:p14="http://schemas.microsoft.com/office/powerpoint/2010/main" val="3944605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13">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5" name="Εικόνα 43">
            <a:extLst>
              <a:ext uri="{FF2B5EF4-FFF2-40B4-BE49-F238E27FC236}">
                <a16:creationId xmlns:a16="http://schemas.microsoft.com/office/drawing/2014/main" id="{FADC1558-5514-1974-A541-14277565317A}"/>
              </a:ext>
            </a:extLst>
          </p:cNvPr>
          <p:cNvPicPr>
            <a:picLocks noGrp="1" noChangeAspect="1"/>
          </p:cNvPicPr>
          <p:nvPr>
            <p:ph idx="4294967295"/>
          </p:nvPr>
        </p:nvPicPr>
        <p:blipFill rotWithShape="1">
          <a:blip r:embed="rId3"/>
          <a:srcRect r="-3" b="1515"/>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2" name="Title 1">
            <a:extLst>
              <a:ext uri="{FF2B5EF4-FFF2-40B4-BE49-F238E27FC236}">
                <a16:creationId xmlns:a16="http://schemas.microsoft.com/office/drawing/2014/main" id="{D6E847E9-0854-C689-4139-0970B3370E74}"/>
              </a:ext>
            </a:extLst>
          </p:cNvPr>
          <p:cNvSpPr>
            <a:spLocks noGrp="1"/>
          </p:cNvSpPr>
          <p:nvPr>
            <p:ph type="title"/>
          </p:nvPr>
        </p:nvSpPr>
        <p:spPr>
          <a:xfrm>
            <a:off x="5695061" y="1241266"/>
            <a:ext cx="5428551" cy="3153753"/>
          </a:xfrm>
        </p:spPr>
        <p:txBody>
          <a:bodyPr vert="horz" lIns="91440" tIns="45720" rIns="91440" bIns="45720" rtlCol="0" anchor="b">
            <a:normAutofit/>
          </a:bodyPr>
          <a:lstStyle/>
          <a:p>
            <a:r>
              <a:rPr lang="el-GR" sz="5400" dirty="0"/>
              <a:t>Σελίδα Συγκέντρωσης</a:t>
            </a:r>
            <a:br>
              <a:rPr lang="el-GR" sz="5400" dirty="0"/>
            </a:br>
            <a:r>
              <a:rPr lang="el-GR" sz="5400" dirty="0"/>
              <a:t>Πληροφοριών</a:t>
            </a:r>
            <a:endParaRPr lang="en-US" sz="5400" dirty="0"/>
          </a:p>
        </p:txBody>
      </p:sp>
      <p:sp>
        <p:nvSpPr>
          <p:cNvPr id="3" name="Text Placeholder 2">
            <a:extLst>
              <a:ext uri="{FF2B5EF4-FFF2-40B4-BE49-F238E27FC236}">
                <a16:creationId xmlns:a16="http://schemas.microsoft.com/office/drawing/2014/main" id="{00CBC03A-E110-4D64-0D8C-3E5AC386D534}"/>
              </a:ext>
            </a:extLst>
          </p:cNvPr>
          <p:cNvSpPr>
            <a:spLocks noGrp="1"/>
          </p:cNvSpPr>
          <p:nvPr>
            <p:ph type="body" idx="1"/>
          </p:nvPr>
        </p:nvSpPr>
        <p:spPr>
          <a:xfrm>
            <a:off x="5695061" y="4591665"/>
            <a:ext cx="5428551" cy="1622322"/>
          </a:xfrm>
        </p:spPr>
        <p:txBody>
          <a:bodyPr vert="horz" lIns="91440" tIns="45720" rIns="91440" bIns="45720" rtlCol="0" anchor="t">
            <a:normAutofit/>
          </a:bodyPr>
          <a:lstStyle/>
          <a:p>
            <a:endParaRPr lang="en-US" sz="1800"/>
          </a:p>
        </p:txBody>
      </p:sp>
      <p:sp>
        <p:nvSpPr>
          <p:cNvPr id="20" name="Rectangle 19">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648594EF-04E4-1D76-703D-6815681993B0}"/>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D57F1E4F-1CFF-5643-939E-217C01CDF565}" type="slidenum">
              <a:rPr lang="en-US" smtClean="0"/>
              <a:pPr defTabSz="914400">
                <a:spcAft>
                  <a:spcPts val="600"/>
                </a:spcAft>
              </a:pPr>
              <a:t>16</a:t>
            </a:fld>
            <a:endParaRPr lang="en-US"/>
          </a:p>
        </p:txBody>
      </p:sp>
    </p:spTree>
    <p:extLst>
      <p:ext uri="{BB962C8B-B14F-4D97-AF65-F5344CB8AC3E}">
        <p14:creationId xmlns:p14="http://schemas.microsoft.com/office/powerpoint/2010/main" val="3083289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A60E4-CA94-0DAA-30FE-DB25C095474E}"/>
              </a:ext>
            </a:extLst>
          </p:cNvPr>
          <p:cNvSpPr>
            <a:spLocks noGrp="1"/>
          </p:cNvSpPr>
          <p:nvPr>
            <p:ph type="ctrTitle"/>
          </p:nvPr>
        </p:nvSpPr>
        <p:spPr>
          <a:xfrm>
            <a:off x="8382055" y="1241266"/>
            <a:ext cx="3161016" cy="3153753"/>
          </a:xfrm>
        </p:spPr>
        <p:txBody>
          <a:bodyPr>
            <a:normAutofit/>
          </a:bodyPr>
          <a:lstStyle/>
          <a:p>
            <a:r>
              <a:rPr lang="el-GR" sz="4600">
                <a:solidFill>
                  <a:srgbClr val="EBEBEB"/>
                </a:solidFill>
              </a:rPr>
              <a:t>ΣΑΣ ΕΥΧΑΡΙΣΤΩ</a:t>
            </a:r>
            <a:endParaRPr lang="en-US" sz="4600">
              <a:solidFill>
                <a:srgbClr val="EBEBEB"/>
              </a:solidFill>
            </a:endParaRPr>
          </a:p>
        </p:txBody>
      </p:sp>
      <p:sp>
        <p:nvSpPr>
          <p:cNvPr id="3" name="Subtitle 2">
            <a:extLst>
              <a:ext uri="{FF2B5EF4-FFF2-40B4-BE49-F238E27FC236}">
                <a16:creationId xmlns:a16="http://schemas.microsoft.com/office/drawing/2014/main" id="{BD1B7B8C-B471-8CC0-EE43-FDA961FF4505}"/>
              </a:ext>
            </a:extLst>
          </p:cNvPr>
          <p:cNvSpPr>
            <a:spLocks noGrp="1"/>
          </p:cNvSpPr>
          <p:nvPr>
            <p:ph type="subTitle" idx="1"/>
          </p:nvPr>
        </p:nvSpPr>
        <p:spPr>
          <a:xfrm>
            <a:off x="8382055" y="4591665"/>
            <a:ext cx="3161016" cy="1622322"/>
          </a:xfrm>
        </p:spPr>
        <p:txBody>
          <a:bodyPr>
            <a:normAutofit/>
          </a:bodyPr>
          <a:lstStyle/>
          <a:p>
            <a:r>
              <a:rPr lang="el-GR"/>
              <a:t>ΕΡΩΤΗΣΕΙΣ;</a:t>
            </a:r>
            <a:endParaRPr lang="en-US"/>
          </a:p>
        </p:txBody>
      </p:sp>
      <p:grpSp>
        <p:nvGrpSpPr>
          <p:cNvPr id="10" name="Group 9">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1" name="Rectangle 10">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4" name="Slide Number Placeholder 3">
            <a:extLst>
              <a:ext uri="{FF2B5EF4-FFF2-40B4-BE49-F238E27FC236}">
                <a16:creationId xmlns:a16="http://schemas.microsoft.com/office/drawing/2014/main" id="{435D5A73-E06A-696A-72B3-0AA32DF71847}"/>
              </a:ext>
            </a:extLst>
          </p:cNvPr>
          <p:cNvSpPr>
            <a:spLocks noGrp="1"/>
          </p:cNvSpPr>
          <p:nvPr>
            <p:ph type="sldNum" sz="quarter" idx="12"/>
          </p:nvPr>
        </p:nvSpPr>
        <p:spPr>
          <a:xfrm>
            <a:off x="10342708" y="295729"/>
            <a:ext cx="838199" cy="767687"/>
          </a:xfrm>
        </p:spPr>
        <p:txBody>
          <a:bodyPr>
            <a:normAutofit/>
          </a:bodyPr>
          <a:lstStyle/>
          <a:p>
            <a:pPr>
              <a:spcAft>
                <a:spcPts val="600"/>
              </a:spcAft>
            </a:pPr>
            <a:fld id="{D57F1E4F-1CFF-5643-939E-217C01CDF565}" type="slidenum">
              <a:rPr lang="en-US">
                <a:solidFill>
                  <a:srgbClr val="FFFFFF"/>
                </a:solidFill>
              </a:rPr>
              <a:pPr>
                <a:spcAft>
                  <a:spcPts val="600"/>
                </a:spcAft>
              </a:pPr>
              <a:t>17</a:t>
            </a:fld>
            <a:endParaRPr lang="en-US">
              <a:solidFill>
                <a:srgbClr val="FFFFFF"/>
              </a:solidFill>
            </a:endParaRPr>
          </a:p>
        </p:txBody>
      </p:sp>
      <p:pic>
        <p:nvPicPr>
          <p:cNvPr id="5" name="Picture 4">
            <a:extLst>
              <a:ext uri="{FF2B5EF4-FFF2-40B4-BE49-F238E27FC236}">
                <a16:creationId xmlns:a16="http://schemas.microsoft.com/office/drawing/2014/main" id="{D034D540-1901-55A3-E39C-10805C35D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3" y="2212849"/>
            <a:ext cx="6443180" cy="2432301"/>
          </a:xfrm>
          <a:prstGeom prst="rect">
            <a:avLst/>
          </a:prstGeom>
        </p:spPr>
      </p:pic>
    </p:spTree>
    <p:extLst>
      <p:ext uri="{BB962C8B-B14F-4D97-AF65-F5344CB8AC3E}">
        <p14:creationId xmlns:p14="http://schemas.microsoft.com/office/powerpoint/2010/main" val="159606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E114-B1A0-5E25-DCFB-043C1A2AF545}"/>
              </a:ext>
            </a:extLst>
          </p:cNvPr>
          <p:cNvSpPr>
            <a:spLocks noGrp="1"/>
          </p:cNvSpPr>
          <p:nvPr>
            <p:ph type="title"/>
          </p:nvPr>
        </p:nvSpPr>
        <p:spPr/>
        <p:txBody>
          <a:bodyPr/>
          <a:lstStyle/>
          <a:p>
            <a:r>
              <a:rPr lang="fr-FR" sz="3600" dirty="0"/>
              <a:t>Smart </a:t>
            </a:r>
            <a:r>
              <a:rPr lang="fr-FR" sz="3600" dirty="0" err="1"/>
              <a:t>Contract</a:t>
            </a:r>
            <a:endParaRPr lang="en-US" dirty="0"/>
          </a:p>
        </p:txBody>
      </p:sp>
      <p:pic>
        <p:nvPicPr>
          <p:cNvPr id="4" name="Image 3">
            <a:extLst>
              <a:ext uri="{FF2B5EF4-FFF2-40B4-BE49-F238E27FC236}">
                <a16:creationId xmlns:a16="http://schemas.microsoft.com/office/drawing/2014/main" id="{38642043-9C5F-67E2-E99D-112C4F9A9512}"/>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798630" y="2973930"/>
            <a:ext cx="8838906" cy="3796985"/>
          </a:xfrm>
          <a:prstGeom prst="rect">
            <a:avLst/>
          </a:prstGeom>
        </p:spPr>
      </p:pic>
      <p:sp>
        <p:nvSpPr>
          <p:cNvPr id="5" name="Slide Number Placeholder 4">
            <a:extLst>
              <a:ext uri="{FF2B5EF4-FFF2-40B4-BE49-F238E27FC236}">
                <a16:creationId xmlns:a16="http://schemas.microsoft.com/office/drawing/2014/main" id="{0BB7B138-EC19-634A-7A21-31E1AEB4367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3" name="TextBox 2">
            <a:extLst>
              <a:ext uri="{FF2B5EF4-FFF2-40B4-BE49-F238E27FC236}">
                <a16:creationId xmlns:a16="http://schemas.microsoft.com/office/drawing/2014/main" id="{4075F4E6-6776-70EF-2983-E517DE2EA517}"/>
              </a:ext>
            </a:extLst>
          </p:cNvPr>
          <p:cNvSpPr txBox="1"/>
          <p:nvPr/>
        </p:nvSpPr>
        <p:spPr>
          <a:xfrm>
            <a:off x="947056" y="2327281"/>
            <a:ext cx="10243683" cy="535531"/>
          </a:xfrm>
          <a:prstGeom prst="rect">
            <a:avLst/>
          </a:prstGeom>
          <a:noFill/>
        </p:spPr>
        <p:txBody>
          <a:bodyPr wrap="square" rtlCol="0">
            <a:spAutoFit/>
          </a:bodyPr>
          <a:lstStyle/>
          <a:p>
            <a:pPr marL="285750" indent="-285750">
              <a:lnSpc>
                <a:spcPct val="80000"/>
              </a:lnSpc>
              <a:spcBef>
                <a:spcPts val="1000"/>
              </a:spcBef>
              <a:buClr>
                <a:schemeClr val="accent1"/>
              </a:buClr>
              <a:buSzPct val="80000"/>
              <a:buFont typeface="Wingdings 3" charset="2"/>
              <a:buChar char=""/>
              <a:defRPr/>
            </a:pPr>
            <a:r>
              <a:rPr lang="el-GR" dirty="0">
                <a:solidFill>
                  <a:srgbClr val="202124"/>
                </a:solidFill>
                <a:latin typeface="arial" panose="020B0604020202020204" pitchFamily="34" charset="0"/>
              </a:rPr>
              <a:t>Είναι πρόγραμμα</a:t>
            </a:r>
            <a:r>
              <a:rPr lang="en-US" dirty="0">
                <a:solidFill>
                  <a:srgbClr val="202124"/>
                </a:solidFill>
                <a:latin typeface="arial" panose="020B0604020202020204" pitchFamily="34" charset="0"/>
              </a:rPr>
              <a:t> </a:t>
            </a:r>
            <a:r>
              <a:rPr lang="el-GR" dirty="0">
                <a:solidFill>
                  <a:srgbClr val="202124"/>
                </a:solidFill>
                <a:latin typeface="arial" panose="020B0604020202020204" pitchFamily="34" charset="0"/>
              </a:rPr>
              <a:t>υλοποιημένο σε κάποια γλώσσα (πχ </a:t>
            </a:r>
            <a:r>
              <a:rPr lang="en-US" dirty="0">
                <a:solidFill>
                  <a:srgbClr val="202124"/>
                </a:solidFill>
                <a:latin typeface="arial" panose="020B0604020202020204" pitchFamily="34" charset="0"/>
              </a:rPr>
              <a:t>solidity</a:t>
            </a:r>
            <a:r>
              <a:rPr lang="el-GR" dirty="0">
                <a:solidFill>
                  <a:srgbClr val="202124"/>
                </a:solidFill>
                <a:latin typeface="arial" panose="020B0604020202020204" pitchFamily="34" charset="0"/>
              </a:rPr>
              <a:t>) που καθορίζει τη συμπεριφορά των λογαριασμών σε κάθε στάδιο του </a:t>
            </a:r>
            <a:r>
              <a:rPr lang="en-US" dirty="0">
                <a:solidFill>
                  <a:srgbClr val="202124"/>
                </a:solidFill>
                <a:latin typeface="arial" panose="020B0604020202020204" pitchFamily="34" charset="0"/>
              </a:rPr>
              <a:t>Ethereum</a:t>
            </a:r>
          </a:p>
        </p:txBody>
      </p:sp>
      <p:pic>
        <p:nvPicPr>
          <p:cNvPr id="6" name="Content Placeholder 4">
            <a:extLst>
              <a:ext uri="{FF2B5EF4-FFF2-40B4-BE49-F238E27FC236}">
                <a16:creationId xmlns:a16="http://schemas.microsoft.com/office/drawing/2014/main" id="{5DAB1D72-94CB-FC50-213E-8786F47FDA8F}"/>
              </a:ext>
            </a:extLst>
          </p:cNvPr>
          <p:cNvPicPr>
            <a:picLocks noChangeAspect="1"/>
          </p:cNvPicPr>
          <p:nvPr/>
        </p:nvPicPr>
        <p:blipFill>
          <a:blip r:embed="rId4"/>
          <a:stretch>
            <a:fillRect/>
          </a:stretch>
        </p:blipFill>
        <p:spPr>
          <a:xfrm>
            <a:off x="4305921" y="3091544"/>
            <a:ext cx="3541733" cy="1132114"/>
          </a:xfrm>
          <a:prstGeom prst="rect">
            <a:avLst/>
          </a:prstGeom>
        </p:spPr>
      </p:pic>
      <p:graphicFrame>
        <p:nvGraphicFramePr>
          <p:cNvPr id="11" name="Table 10">
            <a:extLst>
              <a:ext uri="{FF2B5EF4-FFF2-40B4-BE49-F238E27FC236}">
                <a16:creationId xmlns:a16="http://schemas.microsoft.com/office/drawing/2014/main" id="{C71851E6-509D-1BC1-F74E-0DEC5107EE5A}"/>
              </a:ext>
            </a:extLst>
          </p:cNvPr>
          <p:cNvGraphicFramePr>
            <a:graphicFrameLocks/>
          </p:cNvGraphicFramePr>
          <p:nvPr>
            <p:extLst>
              <p:ext uri="{D42A27DB-BD31-4B8C-83A1-F6EECF244321}">
                <p14:modId xmlns:p14="http://schemas.microsoft.com/office/powerpoint/2010/main" val="1299262215"/>
              </p:ext>
            </p:extLst>
          </p:nvPr>
        </p:nvGraphicFramePr>
        <p:xfrm>
          <a:off x="359229" y="3282855"/>
          <a:ext cx="2439403" cy="2935048"/>
        </p:xfrm>
        <a:graphic>
          <a:graphicData uri="http://schemas.openxmlformats.org/drawingml/2006/table">
            <a:tbl>
              <a:tblPr firstRow="1" bandRow="1">
                <a:tableStyleId>{073A0DAA-6AF3-43AB-8588-CEC1D06C72B9}</a:tableStyleId>
              </a:tblPr>
              <a:tblGrid>
                <a:gridCol w="2439403">
                  <a:extLst>
                    <a:ext uri="{9D8B030D-6E8A-4147-A177-3AD203B41FA5}">
                      <a16:colId xmlns:a16="http://schemas.microsoft.com/office/drawing/2014/main" val="1743615933"/>
                    </a:ext>
                  </a:extLst>
                </a:gridCol>
              </a:tblGrid>
              <a:tr h="2935048">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contract </a:t>
                      </a:r>
                      <a:r>
                        <a:rPr lang="en-US" sz="1200" dirty="0" err="1">
                          <a:effectLst/>
                          <a:latin typeface="Times New Roman" panose="02020603050405020304" pitchFamily="18" charset="0"/>
                          <a:ea typeface="Times New Roman" panose="02020603050405020304" pitchFamily="18" charset="0"/>
                        </a:rPr>
                        <a:t>SupplyChain</a:t>
                      </a:r>
                      <a:r>
                        <a:rPr lang="en-US" sz="1200" dirty="0">
                          <a:effectLst/>
                          <a:latin typeface="Times New Roman" panose="02020603050405020304" pitchFamily="18" charset="0"/>
                          <a:ea typeface="Times New Roman" panose="02020603050405020304" pitchFamily="18" charset="0"/>
                        </a:rPr>
                        <a:t> is </a:t>
                      </a:r>
                      <a:r>
                        <a:rPr lang="en-US" sz="1200" dirty="0" err="1">
                          <a:effectLst/>
                          <a:latin typeface="Times New Roman" panose="02020603050405020304" pitchFamily="18" charset="0"/>
                          <a:ea typeface="Times New Roman" panose="02020603050405020304" pitchFamily="18" charset="0"/>
                        </a:rPr>
                        <a:t>AllRoles</a:t>
                      </a:r>
                      <a:r>
                        <a:rPr lang="en-US" sz="1200" dirty="0">
                          <a:effectLst/>
                          <a:latin typeface="Times New Roman" panose="02020603050405020304" pitchFamily="18" charset="0"/>
                          <a:ea typeface="Times New Roman" panose="02020603050405020304" pitchFamily="18" charset="0"/>
                        </a:rPr>
                        <a:t>, Ownable {</a:t>
                      </a:r>
                      <a:endParaRPr lang="en-US" sz="18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    address deployer;</a:t>
                      </a:r>
                      <a:endParaRPr lang="en-US" sz="1600" dirty="0">
                        <a:effectLst/>
                        <a:latin typeface="Times New Roman" panose="02020603050405020304" pitchFamily="18" charset="0"/>
                        <a:ea typeface="Calibri" panose="020F0502020204030204" pitchFamily="34" charset="0"/>
                      </a:endParaRPr>
                    </a:p>
                    <a:p>
                      <a:pPr marL="0" marR="0" algn="just" defTabSz="457200" rtl="0" eaLnBrk="1" latinLnBrk="0" hangingPunct="1">
                        <a:lnSpc>
                          <a:spcPct val="107000"/>
                        </a:lnSpc>
                        <a:spcBef>
                          <a:spcPts val="0"/>
                        </a:spcBef>
                        <a:spcAft>
                          <a:spcPts val="0"/>
                        </a:spcAft>
                      </a:pPr>
                      <a:r>
                        <a:rPr lang="en-US" sz="1100" b="1" kern="1200" dirty="0">
                          <a:solidFill>
                            <a:schemeClr val="lt1"/>
                          </a:solidFill>
                          <a:effectLst/>
                          <a:latin typeface="Times New Roman" panose="02020603050405020304" pitchFamily="18" charset="0"/>
                          <a:ea typeface="Times New Roman" panose="02020603050405020304" pitchFamily="18" charset="0"/>
                          <a:cs typeface="+mn-cs"/>
                        </a:rPr>
                        <a:t>    address </a:t>
                      </a:r>
                      <a:r>
                        <a:rPr lang="en-US" sz="1100" b="1" kern="1200" dirty="0" err="1">
                          <a:solidFill>
                            <a:schemeClr val="lt1"/>
                          </a:solidFill>
                          <a:effectLst/>
                          <a:latin typeface="Times New Roman" panose="02020603050405020304" pitchFamily="18" charset="0"/>
                          <a:ea typeface="Times New Roman" panose="02020603050405020304" pitchFamily="18" charset="0"/>
                          <a:cs typeface="+mn-cs"/>
                        </a:rPr>
                        <a:t>emptyAddress</a:t>
                      </a:r>
                      <a:r>
                        <a:rPr lang="en-US" sz="1100" b="1" kern="1200" dirty="0">
                          <a:solidFill>
                            <a:schemeClr val="lt1"/>
                          </a:solidFill>
                          <a:effectLst/>
                          <a:latin typeface="Times New Roman" panose="02020603050405020304" pitchFamily="18" charset="0"/>
                          <a:ea typeface="Times New Roman" panose="02020603050405020304" pitchFamily="18" charset="0"/>
                          <a:cs typeface="+mn-cs"/>
                        </a:rPr>
                        <a:t> = 0x00000000000000000…;</a:t>
                      </a:r>
                      <a:endParaRPr lang="en-US" sz="1100" b="1" kern="1200" dirty="0">
                        <a:solidFill>
                          <a:schemeClr val="lt1"/>
                        </a:solidFill>
                        <a:effectLst/>
                        <a:latin typeface="Times New Roman" panose="02020603050405020304" pitchFamily="18" charset="0"/>
                        <a:ea typeface="Calibri" panose="020F0502020204030204" pitchFamily="34" charset="0"/>
                        <a:cs typeface="+mn-cs"/>
                      </a:endParaRPr>
                    </a:p>
                    <a:p>
                      <a:pPr marL="0" marR="0" algn="just" defTabSz="457200" rtl="0" eaLnBrk="1" latinLnBrk="0" hangingPunct="1">
                        <a:lnSpc>
                          <a:spcPct val="107000"/>
                        </a:lnSpc>
                        <a:spcBef>
                          <a:spcPts val="0"/>
                        </a:spcBef>
                        <a:spcAft>
                          <a:spcPts val="0"/>
                        </a:spcAft>
                      </a:pPr>
                      <a:r>
                        <a:rPr lang="en-US" sz="1100" b="1" kern="1200" dirty="0">
                          <a:solidFill>
                            <a:schemeClr val="lt1"/>
                          </a:solidFill>
                          <a:effectLst/>
                          <a:latin typeface="Times New Roman" panose="02020603050405020304" pitchFamily="18" charset="0"/>
                          <a:ea typeface="Times New Roman" panose="02020603050405020304" pitchFamily="18" charset="0"/>
                          <a:cs typeface="+mn-cs"/>
                        </a:rPr>
                        <a:t>  constructor() public {</a:t>
                      </a:r>
                      <a:endParaRPr lang="en-US" sz="1100" b="1" kern="1200" dirty="0">
                        <a:solidFill>
                          <a:schemeClr val="lt1"/>
                        </a:solidFill>
                        <a:effectLst/>
                        <a:latin typeface="Times New Roman" panose="02020603050405020304" pitchFamily="18" charset="0"/>
                        <a:ea typeface="Calibri" panose="020F0502020204030204" pitchFamily="34" charset="0"/>
                        <a:cs typeface="+mn-cs"/>
                      </a:endParaRPr>
                    </a:p>
                    <a:p>
                      <a:pPr marL="0" marR="0" algn="just" defTabSz="457200" rtl="0" eaLnBrk="1" latinLnBrk="0" hangingPunct="1">
                        <a:lnSpc>
                          <a:spcPct val="107000"/>
                        </a:lnSpc>
                        <a:spcBef>
                          <a:spcPts val="0"/>
                        </a:spcBef>
                        <a:spcAft>
                          <a:spcPts val="0"/>
                        </a:spcAft>
                      </a:pPr>
                      <a:r>
                        <a:rPr lang="en-US" sz="1100" b="1" kern="1200" dirty="0">
                          <a:solidFill>
                            <a:schemeClr val="lt1"/>
                          </a:solidFill>
                          <a:effectLst/>
                          <a:latin typeface="Times New Roman" panose="02020603050405020304" pitchFamily="18" charset="0"/>
                          <a:ea typeface="Times New Roman" panose="02020603050405020304" pitchFamily="18" charset="0"/>
                          <a:cs typeface="+mn-cs"/>
                        </a:rPr>
                        <a:t>        deployer = </a:t>
                      </a:r>
                      <a:r>
                        <a:rPr lang="en-US" sz="1100" b="1" kern="1200" dirty="0" err="1">
                          <a:solidFill>
                            <a:schemeClr val="lt1"/>
                          </a:solidFill>
                          <a:effectLst/>
                          <a:latin typeface="Times New Roman" panose="02020603050405020304" pitchFamily="18" charset="0"/>
                          <a:ea typeface="Times New Roman" panose="02020603050405020304" pitchFamily="18" charset="0"/>
                          <a:cs typeface="+mn-cs"/>
                        </a:rPr>
                        <a:t>msg.sender</a:t>
                      </a:r>
                      <a:r>
                        <a:rPr lang="en-US" sz="1100" b="1" kern="1200" dirty="0">
                          <a:solidFill>
                            <a:schemeClr val="lt1"/>
                          </a:solidFill>
                          <a:effectLst/>
                          <a:latin typeface="Times New Roman" panose="02020603050405020304" pitchFamily="18" charset="0"/>
                          <a:ea typeface="Times New Roman" panose="02020603050405020304" pitchFamily="18" charset="0"/>
                          <a:cs typeface="+mn-cs"/>
                        </a:rPr>
                        <a:t>;</a:t>
                      </a:r>
                      <a:endParaRPr lang="en-US" sz="1100" b="1" kern="1200" dirty="0">
                        <a:solidFill>
                          <a:schemeClr val="lt1"/>
                        </a:solidFill>
                        <a:effectLst/>
                        <a:latin typeface="Times New Roman" panose="02020603050405020304" pitchFamily="18" charset="0"/>
                        <a:ea typeface="Calibri" panose="020F0502020204030204" pitchFamily="34" charset="0"/>
                        <a:cs typeface="+mn-cs"/>
                      </a:endParaRPr>
                    </a:p>
                    <a:p>
                      <a:pPr marL="0" marR="0" algn="just" defTabSz="457200" rtl="0" eaLnBrk="1" latinLnBrk="0" hangingPunct="1">
                        <a:lnSpc>
                          <a:spcPct val="107000"/>
                        </a:lnSpc>
                        <a:spcBef>
                          <a:spcPts val="0"/>
                        </a:spcBef>
                        <a:spcAft>
                          <a:spcPts val="0"/>
                        </a:spcAft>
                      </a:pPr>
                      <a:r>
                        <a:rPr lang="en-US" sz="1100" b="1" kern="1200" dirty="0">
                          <a:solidFill>
                            <a:schemeClr val="lt1"/>
                          </a:solidFill>
                          <a:effectLst/>
                          <a:latin typeface="Times New Roman" panose="02020603050405020304" pitchFamily="18" charset="0"/>
                          <a:ea typeface="Times New Roman" panose="02020603050405020304" pitchFamily="18" charset="0"/>
                          <a:cs typeface="+mn-cs"/>
                        </a:rPr>
                        <a:t>    }</a:t>
                      </a:r>
                      <a:endParaRPr lang="en-US" sz="1100" b="1" kern="1200" dirty="0">
                        <a:solidFill>
                          <a:schemeClr val="lt1"/>
                        </a:solidFill>
                        <a:effectLst/>
                        <a:latin typeface="Times New Roman" panose="02020603050405020304" pitchFamily="18" charset="0"/>
                        <a:ea typeface="Calibri" panose="020F0502020204030204" pitchFamily="34" charset="0"/>
                        <a:cs typeface="+mn-cs"/>
                      </a:endParaRPr>
                    </a:p>
                    <a:p>
                      <a:pPr marL="0" marR="0" algn="just">
                        <a:lnSpc>
                          <a:spcPct val="107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    struct Location {</a:t>
                      </a:r>
                      <a:endParaRPr lang="en-US" sz="16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        string latitude;</a:t>
                      </a:r>
                      <a:endParaRPr lang="en-US" sz="16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        string longitude;</a:t>
                      </a:r>
                    </a:p>
                    <a:p>
                      <a:pPr marL="0" marR="0" algn="just">
                        <a:lnSpc>
                          <a:spcPct val="107000"/>
                        </a:lnSpc>
                        <a:spcBef>
                          <a:spcPts val="0"/>
                        </a:spcBef>
                        <a:spcAft>
                          <a:spcPts val="0"/>
                        </a:spcAft>
                      </a:pP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rPr>
                        <a:t>……</a:t>
                      </a:r>
                      <a:endParaRPr lang="en-US" sz="16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276493785"/>
                  </a:ext>
                </a:extLst>
              </a:tr>
            </a:tbl>
          </a:graphicData>
        </a:graphic>
      </p:graphicFrame>
    </p:spTree>
    <p:extLst>
      <p:ext uri="{BB962C8B-B14F-4D97-AF65-F5344CB8AC3E}">
        <p14:creationId xmlns:p14="http://schemas.microsoft.com/office/powerpoint/2010/main" val="34526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9D5C1-3D6A-075C-CD24-E106EFB476B6}"/>
              </a:ext>
            </a:extLst>
          </p:cNvPr>
          <p:cNvSpPr>
            <a:spLocks noGrp="1"/>
          </p:cNvSpPr>
          <p:nvPr>
            <p:ph type="title"/>
          </p:nvPr>
        </p:nvSpPr>
        <p:spPr>
          <a:xfrm>
            <a:off x="1154954" y="973668"/>
            <a:ext cx="9197586" cy="706964"/>
          </a:xfrm>
        </p:spPr>
        <p:txBody>
          <a:bodyPr/>
          <a:lstStyle/>
          <a:p>
            <a:r>
              <a:rPr lang="en-US" sz="3600" dirty="0"/>
              <a:t>Smart Contract Transaction Cost</a:t>
            </a:r>
            <a:br>
              <a:rPr lang="en-US" sz="3600" b="1" dirty="0">
                <a:latin typeface="Trebuchet MS" charset="0"/>
                <a:ea typeface="Trebuchet MS" charset="0"/>
                <a:cs typeface="Trebuchet MS" charset="0"/>
              </a:rPr>
            </a:br>
            <a:endParaRPr lang="en-US" dirty="0"/>
          </a:p>
        </p:txBody>
      </p:sp>
      <p:sp>
        <p:nvSpPr>
          <p:cNvPr id="3" name="Content Placeholder 2">
            <a:extLst>
              <a:ext uri="{FF2B5EF4-FFF2-40B4-BE49-F238E27FC236}">
                <a16:creationId xmlns:a16="http://schemas.microsoft.com/office/drawing/2014/main" id="{2FF64A4E-92D5-79AD-09BD-C29F160ED21C}"/>
              </a:ext>
            </a:extLst>
          </p:cNvPr>
          <p:cNvSpPr>
            <a:spLocks noGrp="1"/>
          </p:cNvSpPr>
          <p:nvPr>
            <p:ph idx="1"/>
          </p:nvPr>
        </p:nvSpPr>
        <p:spPr>
          <a:xfrm>
            <a:off x="1090708" y="2260600"/>
            <a:ext cx="9261832" cy="3623732"/>
          </a:xfrm>
        </p:spPr>
        <p:txBody>
          <a:bodyPr>
            <a:normAutofit fontScale="70000" lnSpcReduction="20000"/>
          </a:bodyPr>
          <a:lstStyle/>
          <a:p>
            <a:pPr marR="0" lvl="0" fontAlgn="auto">
              <a:lnSpc>
                <a:spcPct val="100000"/>
              </a:lnSpc>
              <a:tabLst/>
              <a:defRPr/>
            </a:pPr>
            <a:r>
              <a:rPr lang="fr-FR" sz="2100" dirty="0">
                <a:solidFill>
                  <a:srgbClr val="202124"/>
                </a:solidFill>
                <a:latin typeface="arial" panose="020B0604020202020204" pitchFamily="34" charset="0"/>
              </a:rPr>
              <a:t>Gas: </a:t>
            </a:r>
          </a:p>
          <a:p>
            <a:pPr lvl="1">
              <a:defRPr/>
            </a:pPr>
            <a:r>
              <a:rPr lang="el-GR" sz="1900" dirty="0">
                <a:solidFill>
                  <a:srgbClr val="202124"/>
                </a:solidFill>
                <a:latin typeface="arial" panose="020B0604020202020204" pitchFamily="34" charset="0"/>
              </a:rPr>
              <a:t>Μονάδα Κόστους Δικτύου</a:t>
            </a:r>
            <a:endParaRPr lang="en-US" sz="1900" dirty="0">
              <a:solidFill>
                <a:srgbClr val="202124"/>
              </a:solidFill>
              <a:latin typeface="arial" panose="020B0604020202020204" pitchFamily="34" charset="0"/>
            </a:endParaRPr>
          </a:p>
          <a:p>
            <a:pPr lvl="1">
              <a:defRPr/>
            </a:pPr>
            <a:r>
              <a:rPr lang="el-GR" sz="1900" dirty="0">
                <a:solidFill>
                  <a:srgbClr val="202124"/>
                </a:solidFill>
                <a:latin typeface="arial" panose="020B0604020202020204" pitchFamily="34" charset="0"/>
              </a:rPr>
              <a:t>Εισήχθη για να διατηρήσει μια ξεχωριστή τιμή που υποδεικνύει αποκλειστικά την </a:t>
            </a:r>
            <a:r>
              <a:rPr lang="el-GR" sz="1900" u="sng" dirty="0">
                <a:solidFill>
                  <a:srgbClr val="202124"/>
                </a:solidFill>
                <a:latin typeface="arial" panose="020B0604020202020204" pitchFamily="34" charset="0"/>
              </a:rPr>
              <a:t>κατανάλωση υπολογιστικών εξόδων </a:t>
            </a:r>
            <a:r>
              <a:rPr lang="el-GR" sz="1900" dirty="0">
                <a:solidFill>
                  <a:srgbClr val="202124"/>
                </a:solidFill>
                <a:latin typeface="arial" panose="020B0604020202020204" pitchFamily="34" charset="0"/>
              </a:rPr>
              <a:t>στο δίκτυο </a:t>
            </a:r>
            <a:r>
              <a:rPr lang="el-GR" sz="1900" dirty="0" err="1">
                <a:solidFill>
                  <a:srgbClr val="202124"/>
                </a:solidFill>
                <a:latin typeface="arial" panose="020B0604020202020204" pitchFamily="34" charset="0"/>
              </a:rPr>
              <a:t>Ethereum</a:t>
            </a:r>
            <a:r>
              <a:rPr lang="el-GR" sz="1900" dirty="0">
                <a:solidFill>
                  <a:srgbClr val="202124"/>
                </a:solidFill>
                <a:latin typeface="arial" panose="020B0604020202020204" pitchFamily="34" charset="0"/>
              </a:rPr>
              <a:t> </a:t>
            </a:r>
            <a:endParaRPr lang="en-US" sz="1900" dirty="0">
              <a:solidFill>
                <a:srgbClr val="202124"/>
              </a:solidFill>
              <a:latin typeface="arial" panose="020B0604020202020204" pitchFamily="34" charset="0"/>
            </a:endParaRPr>
          </a:p>
          <a:p>
            <a:pPr lvl="1">
              <a:defRPr/>
            </a:pPr>
            <a:r>
              <a:rPr lang="el-GR" sz="1900" dirty="0">
                <a:solidFill>
                  <a:srgbClr val="202124"/>
                </a:solidFill>
                <a:latin typeface="arial" panose="020B0604020202020204" pitchFamily="34" charset="0"/>
              </a:rPr>
              <a:t>Η τιμή καθορίζεται από το </a:t>
            </a:r>
            <a:r>
              <a:rPr lang="en-US" sz="1900" dirty="0">
                <a:solidFill>
                  <a:srgbClr val="202124"/>
                </a:solidFill>
                <a:latin typeface="arial" panose="020B0604020202020204" pitchFamily="34" charset="0"/>
              </a:rPr>
              <a:t>Transaction </a:t>
            </a:r>
          </a:p>
          <a:p>
            <a:pPr marR="0" lvl="0" fontAlgn="auto">
              <a:lnSpc>
                <a:spcPct val="100000"/>
              </a:lnSpc>
              <a:tabLst/>
              <a:defRPr/>
            </a:pPr>
            <a:r>
              <a:rPr lang="el-GR" sz="2100" dirty="0">
                <a:solidFill>
                  <a:srgbClr val="202124"/>
                </a:solidFill>
                <a:latin typeface="arial" panose="020B0604020202020204" pitchFamily="34" charset="0"/>
              </a:rPr>
              <a:t>Κόστος </a:t>
            </a:r>
            <a:r>
              <a:rPr lang="el-GR" sz="2100" dirty="0" err="1">
                <a:solidFill>
                  <a:srgbClr val="202124"/>
                </a:solidFill>
                <a:latin typeface="arial" panose="020B0604020202020204" pitchFamily="34" charset="0"/>
              </a:rPr>
              <a:t>Συνναλαγής</a:t>
            </a:r>
            <a:r>
              <a:rPr lang="el-GR" sz="2100" dirty="0">
                <a:solidFill>
                  <a:srgbClr val="202124"/>
                </a:solidFill>
                <a:latin typeface="arial" panose="020B0604020202020204" pitchFamily="34" charset="0"/>
              </a:rPr>
              <a:t> </a:t>
            </a:r>
            <a:r>
              <a:rPr lang="fr-FR" sz="2100" dirty="0" err="1">
                <a:solidFill>
                  <a:srgbClr val="202124"/>
                </a:solidFill>
                <a:latin typeface="arial" panose="020B0604020202020204" pitchFamily="34" charset="0"/>
              </a:rPr>
              <a:t>Tx</a:t>
            </a:r>
            <a:r>
              <a:rPr lang="fr-FR" sz="2100" dirty="0">
                <a:solidFill>
                  <a:srgbClr val="202124"/>
                </a:solidFill>
                <a:latin typeface="arial" panose="020B0604020202020204" pitchFamily="34" charset="0"/>
              </a:rPr>
              <a:t> </a:t>
            </a:r>
            <a:r>
              <a:rPr lang="fr-FR" sz="2100" dirty="0" err="1">
                <a:solidFill>
                  <a:srgbClr val="202124"/>
                </a:solidFill>
                <a:latin typeface="arial" panose="020B0604020202020204" pitchFamily="34" charset="0"/>
              </a:rPr>
              <a:t>fee</a:t>
            </a:r>
            <a:r>
              <a:rPr lang="fr-FR" sz="2100" dirty="0">
                <a:solidFill>
                  <a:srgbClr val="202124"/>
                </a:solidFill>
                <a:latin typeface="arial" panose="020B0604020202020204" pitchFamily="34" charset="0"/>
              </a:rPr>
              <a:t>: (</a:t>
            </a:r>
            <a:r>
              <a:rPr lang="fr-FR" sz="2100" dirty="0" err="1">
                <a:solidFill>
                  <a:srgbClr val="202124"/>
                </a:solidFill>
                <a:latin typeface="arial" panose="020B0604020202020204" pitchFamily="34" charset="0"/>
              </a:rPr>
              <a:t>gas</a:t>
            </a:r>
            <a:r>
              <a:rPr lang="fr-FR" sz="2100" dirty="0">
                <a:solidFill>
                  <a:srgbClr val="202124"/>
                </a:solidFill>
                <a:latin typeface="arial" panose="020B0604020202020204" pitchFamily="34" charset="0"/>
              </a:rPr>
              <a:t> </a:t>
            </a:r>
            <a:r>
              <a:rPr lang="fr-FR" sz="2100" dirty="0" err="1">
                <a:solidFill>
                  <a:srgbClr val="202124"/>
                </a:solidFill>
                <a:latin typeface="arial" panose="020B0604020202020204" pitchFamily="34" charset="0"/>
              </a:rPr>
              <a:t>limit</a:t>
            </a:r>
            <a:r>
              <a:rPr lang="fr-FR" sz="2100" dirty="0">
                <a:solidFill>
                  <a:srgbClr val="202124"/>
                </a:solidFill>
                <a:latin typeface="arial" panose="020B0604020202020204" pitchFamily="34" charset="0"/>
              </a:rPr>
              <a:t> * </a:t>
            </a:r>
            <a:r>
              <a:rPr lang="fr-FR" sz="2100" dirty="0" err="1">
                <a:solidFill>
                  <a:srgbClr val="202124"/>
                </a:solidFill>
                <a:latin typeface="arial" panose="020B0604020202020204" pitchFamily="34" charset="0"/>
              </a:rPr>
              <a:t>gas</a:t>
            </a:r>
            <a:r>
              <a:rPr lang="fr-FR" sz="2100" dirty="0">
                <a:solidFill>
                  <a:srgbClr val="202124"/>
                </a:solidFill>
                <a:latin typeface="arial" panose="020B0604020202020204" pitchFamily="34" charset="0"/>
              </a:rPr>
              <a:t> </a:t>
            </a:r>
            <a:r>
              <a:rPr lang="fr-FR" sz="2100" dirty="0" err="1">
                <a:solidFill>
                  <a:srgbClr val="202124"/>
                </a:solidFill>
                <a:latin typeface="arial" panose="020B0604020202020204" pitchFamily="34" charset="0"/>
              </a:rPr>
              <a:t>price</a:t>
            </a:r>
            <a:r>
              <a:rPr lang="fr-FR" sz="2100" dirty="0">
                <a:solidFill>
                  <a:srgbClr val="202124"/>
                </a:solidFill>
                <a:latin typeface="arial" panose="020B0604020202020204" pitchFamily="34" charset="0"/>
              </a:rPr>
              <a:t>)</a:t>
            </a:r>
          </a:p>
          <a:p>
            <a:pPr lvl="1">
              <a:defRPr/>
            </a:pPr>
            <a:r>
              <a:rPr lang="el-GR" sz="2400" dirty="0">
                <a:solidFill>
                  <a:srgbClr val="202124"/>
                </a:solidFill>
                <a:latin typeface="arial" panose="020B0604020202020204" pitchFamily="34" charset="0"/>
              </a:rPr>
              <a:t>Πληρώνεται</a:t>
            </a:r>
            <a:r>
              <a:rPr lang="el-GR" sz="2100" dirty="0">
                <a:solidFill>
                  <a:srgbClr val="202124"/>
                </a:solidFill>
                <a:latin typeface="arial" panose="020B0604020202020204" pitchFamily="34" charset="0"/>
              </a:rPr>
              <a:t> </a:t>
            </a:r>
            <a:r>
              <a:rPr lang="el-GR" sz="2400" dirty="0">
                <a:solidFill>
                  <a:srgbClr val="202124"/>
                </a:solidFill>
                <a:latin typeface="arial" panose="020B0604020202020204" pitchFamily="34" charset="0"/>
              </a:rPr>
              <a:t>στους </a:t>
            </a:r>
            <a:r>
              <a:rPr lang="en-US" sz="2400" dirty="0">
                <a:solidFill>
                  <a:srgbClr val="202124"/>
                </a:solidFill>
                <a:latin typeface="arial" panose="020B0604020202020204" pitchFamily="34" charset="0"/>
              </a:rPr>
              <a:t>miners </a:t>
            </a:r>
            <a:r>
              <a:rPr lang="el-GR" sz="2400" dirty="0">
                <a:solidFill>
                  <a:srgbClr val="202124"/>
                </a:solidFill>
                <a:latin typeface="arial" panose="020B0604020202020204" pitchFamily="34" charset="0"/>
              </a:rPr>
              <a:t>για</a:t>
            </a:r>
            <a:r>
              <a:rPr lang="en-US" sz="2400" dirty="0">
                <a:solidFill>
                  <a:srgbClr val="202124"/>
                </a:solidFill>
                <a:latin typeface="arial" panose="020B0604020202020204" pitchFamily="34" charset="0"/>
              </a:rPr>
              <a:t> </a:t>
            </a:r>
            <a:r>
              <a:rPr lang="el-GR" sz="2400" dirty="0">
                <a:solidFill>
                  <a:srgbClr val="202124"/>
                </a:solidFill>
                <a:latin typeface="arial" panose="020B0604020202020204" pitchFamily="34" charset="0"/>
              </a:rPr>
              <a:t>την εξόρυξη</a:t>
            </a:r>
            <a:r>
              <a:rPr lang="en-US" sz="2400" dirty="0">
                <a:solidFill>
                  <a:srgbClr val="202124"/>
                </a:solidFill>
                <a:latin typeface="arial" panose="020B0604020202020204" pitchFamily="34" charset="0"/>
              </a:rPr>
              <a:t> transactions</a:t>
            </a:r>
            <a:r>
              <a:rPr lang="el-GR" sz="2400" dirty="0">
                <a:solidFill>
                  <a:srgbClr val="202124"/>
                </a:solidFill>
                <a:latin typeface="arial" panose="020B0604020202020204" pitchFamily="34" charset="0"/>
              </a:rPr>
              <a:t> δηλαδή για την</a:t>
            </a:r>
            <a:r>
              <a:rPr lang="en-US" sz="2400" dirty="0">
                <a:solidFill>
                  <a:srgbClr val="202124"/>
                </a:solidFill>
                <a:latin typeface="arial" panose="020B0604020202020204" pitchFamily="34" charset="0"/>
              </a:rPr>
              <a:t> </a:t>
            </a:r>
            <a:r>
              <a:rPr lang="el-GR" sz="2400" dirty="0">
                <a:solidFill>
                  <a:srgbClr val="202124"/>
                </a:solidFill>
                <a:latin typeface="arial" panose="020B0604020202020204" pitchFamily="34" charset="0"/>
              </a:rPr>
              <a:t>τοποθέτηση αυτών σε </a:t>
            </a:r>
            <a:r>
              <a:rPr lang="en-US" sz="2400" dirty="0">
                <a:solidFill>
                  <a:srgbClr val="202124"/>
                </a:solidFill>
                <a:latin typeface="arial" panose="020B0604020202020204" pitchFamily="34" charset="0"/>
              </a:rPr>
              <a:t>blocks </a:t>
            </a:r>
            <a:r>
              <a:rPr lang="el-GR" sz="2400" dirty="0">
                <a:solidFill>
                  <a:srgbClr val="202124"/>
                </a:solidFill>
                <a:latin typeface="arial" panose="020B0604020202020204" pitchFamily="34" charset="0"/>
              </a:rPr>
              <a:t>και</a:t>
            </a:r>
            <a:r>
              <a:rPr lang="en-US" sz="2400" dirty="0">
                <a:solidFill>
                  <a:srgbClr val="202124"/>
                </a:solidFill>
                <a:latin typeface="arial" panose="020B0604020202020204" pitchFamily="34" charset="0"/>
              </a:rPr>
              <a:t> </a:t>
            </a:r>
            <a:r>
              <a:rPr lang="el-GR" sz="2400" dirty="0">
                <a:solidFill>
                  <a:srgbClr val="202124"/>
                </a:solidFill>
                <a:latin typeface="arial" panose="020B0604020202020204" pitchFamily="34" charset="0"/>
              </a:rPr>
              <a:t>της ασφάλειάς του στο </a:t>
            </a:r>
            <a:r>
              <a:rPr lang="en-US" sz="2400" dirty="0">
                <a:solidFill>
                  <a:srgbClr val="202124"/>
                </a:solidFill>
                <a:latin typeface="arial" panose="020B0604020202020204" pitchFamily="34" charset="0"/>
              </a:rPr>
              <a:t>blockchain</a:t>
            </a:r>
          </a:p>
          <a:p>
            <a:pPr lvl="1">
              <a:defRPr/>
            </a:pPr>
            <a:r>
              <a:rPr lang="en-US" sz="2400" dirty="0">
                <a:solidFill>
                  <a:srgbClr val="202124"/>
                </a:solidFill>
                <a:latin typeface="arial" panose="020B0604020202020204" pitchFamily="34" charset="0"/>
              </a:rPr>
              <a:t>O</a:t>
            </a:r>
            <a:r>
              <a:rPr lang="el-GR" sz="2400" dirty="0">
                <a:solidFill>
                  <a:srgbClr val="202124"/>
                </a:solidFill>
                <a:latin typeface="arial" panose="020B0604020202020204" pitchFamily="34" charset="0"/>
              </a:rPr>
              <a:t>ι</a:t>
            </a:r>
            <a:r>
              <a:rPr lang="en-US" sz="2400" dirty="0">
                <a:solidFill>
                  <a:srgbClr val="202124"/>
                </a:solidFill>
                <a:latin typeface="arial" panose="020B0604020202020204" pitchFamily="34" charset="0"/>
              </a:rPr>
              <a:t> miners </a:t>
            </a:r>
            <a:r>
              <a:rPr lang="el-GR" sz="2400" dirty="0">
                <a:solidFill>
                  <a:srgbClr val="202124"/>
                </a:solidFill>
                <a:latin typeface="arial" panose="020B0604020202020204" pitchFamily="34" charset="0"/>
              </a:rPr>
              <a:t>μπορούν να αγνοήσουν </a:t>
            </a:r>
            <a:r>
              <a:rPr lang="en-US" sz="2400" dirty="0">
                <a:solidFill>
                  <a:srgbClr val="202124"/>
                </a:solidFill>
                <a:latin typeface="arial" panose="020B0604020202020204" pitchFamily="34" charset="0"/>
              </a:rPr>
              <a:t>Transactions </a:t>
            </a:r>
            <a:r>
              <a:rPr lang="el-GR" sz="2400" dirty="0">
                <a:solidFill>
                  <a:srgbClr val="202124"/>
                </a:solidFill>
                <a:latin typeface="arial" panose="020B0604020202020204" pitchFamily="34" charset="0"/>
              </a:rPr>
              <a:t>που η τιμή</a:t>
            </a:r>
            <a:r>
              <a:rPr lang="en-US" sz="2400" dirty="0">
                <a:solidFill>
                  <a:srgbClr val="202124"/>
                </a:solidFill>
                <a:latin typeface="arial" panose="020B0604020202020204" pitchFamily="34" charset="0"/>
              </a:rPr>
              <a:t> Gas </a:t>
            </a:r>
            <a:r>
              <a:rPr lang="el-GR" sz="2400" dirty="0">
                <a:solidFill>
                  <a:srgbClr val="202124"/>
                </a:solidFill>
                <a:latin typeface="arial" panose="020B0604020202020204" pitchFamily="34" charset="0"/>
              </a:rPr>
              <a:t>είναι πολύ χαμηλή</a:t>
            </a:r>
          </a:p>
          <a:p>
            <a:pPr lvl="1">
              <a:defRPr/>
            </a:pPr>
            <a:r>
              <a:rPr lang="el-GR" sz="2100" dirty="0">
                <a:solidFill>
                  <a:srgbClr val="202124"/>
                </a:solidFill>
                <a:latin typeface="arial" panose="020B0604020202020204" pitchFamily="34" charset="0"/>
              </a:rPr>
              <a:t>Όπου </a:t>
            </a:r>
            <a:r>
              <a:rPr lang="fr-FR" sz="2100" dirty="0">
                <a:solidFill>
                  <a:srgbClr val="202124"/>
                </a:solidFill>
                <a:latin typeface="arial" panose="020B0604020202020204" pitchFamily="34" charset="0"/>
              </a:rPr>
              <a:t>Gas </a:t>
            </a:r>
            <a:r>
              <a:rPr lang="fr-FR" sz="2100" dirty="0" err="1">
                <a:solidFill>
                  <a:srgbClr val="202124"/>
                </a:solidFill>
                <a:latin typeface="arial" panose="020B0604020202020204" pitchFamily="34" charset="0"/>
              </a:rPr>
              <a:t>limit</a:t>
            </a:r>
            <a:r>
              <a:rPr lang="fr-FR" sz="2100" dirty="0">
                <a:solidFill>
                  <a:srgbClr val="202124"/>
                </a:solidFill>
                <a:latin typeface="arial" panose="020B0604020202020204" pitchFamily="34" charset="0"/>
              </a:rPr>
              <a:t>: </a:t>
            </a:r>
            <a:r>
              <a:rPr lang="el-GR" sz="2100" dirty="0">
                <a:solidFill>
                  <a:srgbClr val="202124"/>
                </a:solidFill>
                <a:latin typeface="arial" panose="020B0604020202020204" pitchFamily="34" charset="0"/>
              </a:rPr>
              <a:t>είναι το μέγιστο όριο μονάδων</a:t>
            </a:r>
            <a:r>
              <a:rPr lang="en-US" sz="2100" dirty="0">
                <a:solidFill>
                  <a:srgbClr val="202124"/>
                </a:solidFill>
                <a:latin typeface="arial" panose="020B0604020202020204" pitchFamily="34" charset="0"/>
              </a:rPr>
              <a:t> gas </a:t>
            </a:r>
            <a:r>
              <a:rPr lang="el-GR" sz="2100" dirty="0">
                <a:solidFill>
                  <a:srgbClr val="202124"/>
                </a:solidFill>
                <a:latin typeface="arial" panose="020B0604020202020204" pitchFamily="34" charset="0"/>
              </a:rPr>
              <a:t>που θέλει κάποιος να ξοδέψει σε ένα </a:t>
            </a:r>
            <a:r>
              <a:rPr lang="en-US" sz="2100" dirty="0">
                <a:solidFill>
                  <a:srgbClr val="202124"/>
                </a:solidFill>
                <a:latin typeface="arial" panose="020B0604020202020204" pitchFamily="34" charset="0"/>
              </a:rPr>
              <a:t>transaction</a:t>
            </a:r>
          </a:p>
          <a:p>
            <a:pPr lvl="1">
              <a:defRPr/>
            </a:pPr>
            <a:r>
              <a:rPr lang="el-GR" sz="2100" dirty="0">
                <a:solidFill>
                  <a:srgbClr val="202124"/>
                </a:solidFill>
                <a:latin typeface="arial" panose="020B0604020202020204" pitchFamily="34" charset="0"/>
              </a:rPr>
              <a:t>Οι μονάδες </a:t>
            </a:r>
            <a:r>
              <a:rPr lang="en-US" sz="2100" dirty="0">
                <a:solidFill>
                  <a:srgbClr val="202124"/>
                </a:solidFill>
                <a:latin typeface="arial" panose="020B0604020202020204" pitchFamily="34" charset="0"/>
              </a:rPr>
              <a:t>gas </a:t>
            </a:r>
            <a:r>
              <a:rPr lang="el-GR" sz="2100" dirty="0">
                <a:solidFill>
                  <a:srgbClr val="202124"/>
                </a:solidFill>
                <a:latin typeface="arial" panose="020B0604020202020204" pitchFamily="34" charset="0"/>
              </a:rPr>
              <a:t>που είναι απαραίτητες για ένα </a:t>
            </a:r>
            <a:r>
              <a:rPr lang="en-US" sz="2100" dirty="0">
                <a:solidFill>
                  <a:srgbClr val="202124"/>
                </a:solidFill>
                <a:latin typeface="arial" panose="020B0604020202020204" pitchFamily="34" charset="0"/>
              </a:rPr>
              <a:t>transaction </a:t>
            </a:r>
            <a:r>
              <a:rPr lang="el-GR" sz="2100" dirty="0">
                <a:solidFill>
                  <a:srgbClr val="202124"/>
                </a:solidFill>
                <a:latin typeface="arial" panose="020B0604020202020204" pitchFamily="34" charset="0"/>
              </a:rPr>
              <a:t>καθορίζονται από το πόσος κώδικας θα εκτελεσθεί στο </a:t>
            </a:r>
            <a:r>
              <a:rPr lang="en-US" sz="2100" dirty="0">
                <a:solidFill>
                  <a:srgbClr val="202124"/>
                </a:solidFill>
                <a:latin typeface="arial" panose="020B0604020202020204" pitchFamily="34" charset="0"/>
              </a:rPr>
              <a:t>blockchain</a:t>
            </a:r>
            <a:endParaRPr lang="el-GR" sz="2100" dirty="0">
              <a:solidFill>
                <a:srgbClr val="202124"/>
              </a:solidFill>
              <a:latin typeface="arial" panose="020B0604020202020204" pitchFamily="34" charset="0"/>
            </a:endParaRPr>
          </a:p>
          <a:p>
            <a:pPr marL="342900" lvl="1" indent="-342900">
              <a:defRPr/>
            </a:pPr>
            <a:endParaRPr lang="en-US" sz="2100" dirty="0">
              <a:solidFill>
                <a:srgbClr val="202124"/>
              </a:solidFill>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4F7D6AA8-56FC-6671-3227-ACB09346E76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52912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6DBB-0C7B-6852-F192-A144B332D5F9}"/>
              </a:ext>
            </a:extLst>
          </p:cNvPr>
          <p:cNvSpPr>
            <a:spLocks noGrp="1"/>
          </p:cNvSpPr>
          <p:nvPr>
            <p:ph type="title"/>
          </p:nvPr>
        </p:nvSpPr>
        <p:spPr/>
        <p:txBody>
          <a:bodyPr/>
          <a:lstStyle/>
          <a:p>
            <a:r>
              <a:rPr lang="en-US" dirty="0"/>
              <a:t>Required tools </a:t>
            </a:r>
            <a:r>
              <a:rPr lang="el-GR" dirty="0"/>
              <a:t>(Ι)</a:t>
            </a:r>
            <a:endParaRPr lang="en-US" dirty="0"/>
          </a:p>
        </p:txBody>
      </p:sp>
      <p:sp>
        <p:nvSpPr>
          <p:cNvPr id="5" name="Slide Number Placeholder 4">
            <a:extLst>
              <a:ext uri="{FF2B5EF4-FFF2-40B4-BE49-F238E27FC236}">
                <a16:creationId xmlns:a16="http://schemas.microsoft.com/office/drawing/2014/main" id="{9140FF9C-807C-BE78-4DBE-B89186841232}"/>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9" name="Picture 8">
            <a:extLst>
              <a:ext uri="{FF2B5EF4-FFF2-40B4-BE49-F238E27FC236}">
                <a16:creationId xmlns:a16="http://schemas.microsoft.com/office/drawing/2014/main" id="{57721AB0-B7B6-75AE-0B1F-1F05F794BC5B}"/>
              </a:ext>
            </a:extLst>
          </p:cNvPr>
          <p:cNvPicPr>
            <a:picLocks noChangeAspect="1"/>
          </p:cNvPicPr>
          <p:nvPr/>
        </p:nvPicPr>
        <p:blipFill>
          <a:blip r:embed="rId2"/>
          <a:stretch>
            <a:fillRect/>
          </a:stretch>
        </p:blipFill>
        <p:spPr>
          <a:xfrm>
            <a:off x="7716090" y="2813666"/>
            <a:ext cx="2321123" cy="446789"/>
          </a:xfrm>
          <a:prstGeom prst="rect">
            <a:avLst/>
          </a:prstGeom>
        </p:spPr>
      </p:pic>
      <p:pic>
        <p:nvPicPr>
          <p:cNvPr id="14" name="Picture 13">
            <a:extLst>
              <a:ext uri="{FF2B5EF4-FFF2-40B4-BE49-F238E27FC236}">
                <a16:creationId xmlns:a16="http://schemas.microsoft.com/office/drawing/2014/main" id="{D2C87D24-CA36-923D-8965-AB7B76623EA2}"/>
              </a:ext>
            </a:extLst>
          </p:cNvPr>
          <p:cNvPicPr>
            <a:picLocks noChangeAspect="1"/>
          </p:cNvPicPr>
          <p:nvPr/>
        </p:nvPicPr>
        <p:blipFill>
          <a:blip r:embed="rId3"/>
          <a:stretch>
            <a:fillRect/>
          </a:stretch>
        </p:blipFill>
        <p:spPr>
          <a:xfrm>
            <a:off x="7716090" y="5515848"/>
            <a:ext cx="2200275" cy="476250"/>
          </a:xfrm>
          <a:prstGeom prst="rect">
            <a:avLst/>
          </a:prstGeom>
        </p:spPr>
      </p:pic>
      <p:pic>
        <p:nvPicPr>
          <p:cNvPr id="27" name="Picture 26">
            <a:extLst>
              <a:ext uri="{FF2B5EF4-FFF2-40B4-BE49-F238E27FC236}">
                <a16:creationId xmlns:a16="http://schemas.microsoft.com/office/drawing/2014/main" id="{73EBD782-D6FE-9E0B-4AA9-59C238697D98}"/>
              </a:ext>
            </a:extLst>
          </p:cNvPr>
          <p:cNvPicPr>
            <a:picLocks noChangeAspect="1"/>
          </p:cNvPicPr>
          <p:nvPr/>
        </p:nvPicPr>
        <p:blipFill>
          <a:blip r:embed="rId4"/>
          <a:stretch>
            <a:fillRect/>
          </a:stretch>
        </p:blipFill>
        <p:spPr>
          <a:xfrm>
            <a:off x="7716092" y="3849071"/>
            <a:ext cx="2200275" cy="446789"/>
          </a:xfrm>
          <a:prstGeom prst="rect">
            <a:avLst/>
          </a:prstGeom>
        </p:spPr>
      </p:pic>
      <p:sp>
        <p:nvSpPr>
          <p:cNvPr id="6" name="Content Placeholder 2">
            <a:extLst>
              <a:ext uri="{FF2B5EF4-FFF2-40B4-BE49-F238E27FC236}">
                <a16:creationId xmlns:a16="http://schemas.microsoft.com/office/drawing/2014/main" id="{A042EE10-2274-5BCD-2476-5DA7A5D2A321}"/>
              </a:ext>
            </a:extLst>
          </p:cNvPr>
          <p:cNvSpPr>
            <a:spLocks noGrp="1"/>
          </p:cNvSpPr>
          <p:nvPr>
            <p:ph idx="1"/>
          </p:nvPr>
        </p:nvSpPr>
        <p:spPr>
          <a:xfrm>
            <a:off x="1090708" y="2483994"/>
            <a:ext cx="9261832" cy="3623732"/>
          </a:xfrm>
        </p:spPr>
        <p:txBody>
          <a:bodyPr>
            <a:normAutofit lnSpcReduction="10000"/>
          </a:bodyPr>
          <a:lstStyle/>
          <a:p>
            <a:r>
              <a:rPr lang="en-US" sz="2400" dirty="0"/>
              <a:t>Visual Studio Code</a:t>
            </a:r>
            <a:endParaRPr lang="el-GR" sz="2400" dirty="0"/>
          </a:p>
          <a:p>
            <a:pPr lvl="1"/>
            <a:r>
              <a:rPr lang="el-GR" sz="2200" dirty="0"/>
              <a:t>Το περιβάλλον ανάπτυξης κώδικα </a:t>
            </a:r>
          </a:p>
          <a:p>
            <a:r>
              <a:rPr lang="en-US" sz="2400" dirty="0"/>
              <a:t>Git</a:t>
            </a:r>
            <a:endParaRPr lang="el-GR" sz="2400" dirty="0"/>
          </a:p>
          <a:p>
            <a:pPr lvl="1"/>
            <a:r>
              <a:rPr lang="en-US" sz="2200" dirty="0"/>
              <a:t>Source Version Control</a:t>
            </a:r>
          </a:p>
          <a:p>
            <a:r>
              <a:rPr lang="en-US" sz="2400" dirty="0" err="1"/>
              <a:t>Github</a:t>
            </a:r>
            <a:endParaRPr lang="en-US" sz="2400" dirty="0"/>
          </a:p>
          <a:p>
            <a:pPr lvl="1"/>
            <a:r>
              <a:rPr lang="en-US" sz="2200" dirty="0"/>
              <a:t>Source repository</a:t>
            </a:r>
          </a:p>
          <a:p>
            <a:r>
              <a:rPr lang="en-US" sz="2400" dirty="0" err="1"/>
              <a:t>Metamask</a:t>
            </a:r>
            <a:endParaRPr lang="el-GR" sz="2400" dirty="0"/>
          </a:p>
          <a:p>
            <a:pPr lvl="1"/>
            <a:r>
              <a:rPr lang="el-GR" sz="2200" dirty="0"/>
              <a:t>Ψηφιακό Πορτοφόλι</a:t>
            </a:r>
          </a:p>
          <a:p>
            <a:endParaRPr lang="en-US" sz="2400" dirty="0"/>
          </a:p>
          <a:p>
            <a:endParaRPr lang="el-GR" sz="2400" dirty="0"/>
          </a:p>
          <a:p>
            <a:endParaRPr lang="en-US" dirty="0"/>
          </a:p>
        </p:txBody>
      </p:sp>
      <p:pic>
        <p:nvPicPr>
          <p:cNvPr id="11" name="Picture 10">
            <a:extLst>
              <a:ext uri="{FF2B5EF4-FFF2-40B4-BE49-F238E27FC236}">
                <a16:creationId xmlns:a16="http://schemas.microsoft.com/office/drawing/2014/main" id="{F590C0D0-819B-B12A-B812-43B08E1DD63B}"/>
              </a:ext>
            </a:extLst>
          </p:cNvPr>
          <p:cNvPicPr>
            <a:picLocks noChangeAspect="1"/>
          </p:cNvPicPr>
          <p:nvPr/>
        </p:nvPicPr>
        <p:blipFill>
          <a:blip r:embed="rId5"/>
          <a:stretch>
            <a:fillRect/>
          </a:stretch>
        </p:blipFill>
        <p:spPr>
          <a:xfrm>
            <a:off x="7917238" y="4681033"/>
            <a:ext cx="1797978" cy="476250"/>
          </a:xfrm>
          <a:prstGeom prst="rect">
            <a:avLst/>
          </a:prstGeom>
        </p:spPr>
      </p:pic>
    </p:spTree>
    <p:extLst>
      <p:ext uri="{BB962C8B-B14F-4D97-AF65-F5344CB8AC3E}">
        <p14:creationId xmlns:p14="http://schemas.microsoft.com/office/powerpoint/2010/main" val="2462599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7E04-B1C5-D039-7E60-0A44613270AD}"/>
              </a:ext>
            </a:extLst>
          </p:cNvPr>
          <p:cNvSpPr>
            <a:spLocks noGrp="1"/>
          </p:cNvSpPr>
          <p:nvPr>
            <p:ph type="title"/>
          </p:nvPr>
        </p:nvSpPr>
        <p:spPr/>
        <p:txBody>
          <a:bodyPr/>
          <a:lstStyle/>
          <a:p>
            <a:r>
              <a:rPr lang="en-US" dirty="0"/>
              <a:t>Required tools</a:t>
            </a:r>
            <a:r>
              <a:rPr lang="el-GR" dirty="0"/>
              <a:t> (ΙΙ)</a:t>
            </a:r>
            <a:r>
              <a:rPr lang="en-US" dirty="0"/>
              <a:t> </a:t>
            </a:r>
          </a:p>
        </p:txBody>
      </p:sp>
      <p:sp>
        <p:nvSpPr>
          <p:cNvPr id="3" name="Content Placeholder 2">
            <a:extLst>
              <a:ext uri="{FF2B5EF4-FFF2-40B4-BE49-F238E27FC236}">
                <a16:creationId xmlns:a16="http://schemas.microsoft.com/office/drawing/2014/main" id="{1B31A521-1FED-13F6-BA63-35D70888BF36}"/>
              </a:ext>
            </a:extLst>
          </p:cNvPr>
          <p:cNvSpPr>
            <a:spLocks noGrp="1"/>
          </p:cNvSpPr>
          <p:nvPr>
            <p:ph idx="1"/>
          </p:nvPr>
        </p:nvSpPr>
        <p:spPr/>
        <p:txBody>
          <a:bodyPr>
            <a:normAutofit fontScale="92500" lnSpcReduction="10000"/>
          </a:bodyPr>
          <a:lstStyle/>
          <a:p>
            <a:r>
              <a:rPr lang="el-GR" sz="1800" dirty="0">
                <a:effectLst/>
                <a:latin typeface="Times New Roman" panose="02020603050405020304" pitchFamily="18" charset="0"/>
                <a:ea typeface="Calibri" panose="020F0502020204030204" pitchFamily="34" charset="0"/>
              </a:rPr>
              <a:t>NPM ( </a:t>
            </a:r>
            <a:r>
              <a:rPr lang="el-GR" sz="1800" dirty="0" err="1">
                <a:effectLst/>
                <a:latin typeface="Times New Roman" panose="02020603050405020304" pitchFamily="18" charset="0"/>
                <a:ea typeface="Calibri" panose="020F0502020204030204" pitchFamily="34" charset="0"/>
              </a:rPr>
              <a:t>Node</a:t>
            </a:r>
            <a:r>
              <a:rPr lang="el-GR" sz="1800" dirty="0">
                <a:effectLst/>
                <a:latin typeface="Times New Roman" panose="02020603050405020304" pitchFamily="18" charset="0"/>
                <a:ea typeface="Calibri" panose="020F0502020204030204" pitchFamily="34" charset="0"/>
              </a:rPr>
              <a:t> </a:t>
            </a:r>
            <a:r>
              <a:rPr lang="el-GR" sz="1800" dirty="0" err="1">
                <a:effectLst/>
                <a:latin typeface="Times New Roman" panose="02020603050405020304" pitchFamily="18" charset="0"/>
                <a:ea typeface="Calibri" panose="020F0502020204030204" pitchFamily="34" charset="0"/>
              </a:rPr>
              <a:t>Package</a:t>
            </a:r>
            <a:r>
              <a:rPr lang="el-GR" sz="1800" dirty="0">
                <a:effectLst/>
                <a:latin typeface="Times New Roman" panose="02020603050405020304" pitchFamily="18" charset="0"/>
                <a:ea typeface="Calibri" panose="020F0502020204030204" pitchFamily="34" charset="0"/>
              </a:rPr>
              <a:t> </a:t>
            </a:r>
            <a:r>
              <a:rPr lang="el-GR" sz="1800" dirty="0" err="1">
                <a:effectLst/>
                <a:latin typeface="Times New Roman" panose="02020603050405020304" pitchFamily="18" charset="0"/>
                <a:ea typeface="Calibri" panose="020F0502020204030204" pitchFamily="34" charset="0"/>
              </a:rPr>
              <a:t>Manager</a:t>
            </a:r>
            <a:r>
              <a:rPr lang="el-GR" sz="1800" dirty="0">
                <a:effectLst/>
                <a:latin typeface="Times New Roman" panose="02020603050405020304" pitchFamily="18" charset="0"/>
                <a:ea typeface="Calibri" panose="020F0502020204030204" pitchFamily="34" charset="0"/>
              </a:rPr>
              <a:t> ) </a:t>
            </a:r>
            <a:endParaRPr lang="en-US" sz="1800" dirty="0">
              <a:effectLst/>
              <a:latin typeface="Times New Roman" panose="02020603050405020304" pitchFamily="18" charset="0"/>
              <a:ea typeface="Calibri" panose="020F0502020204030204" pitchFamily="34" charset="0"/>
            </a:endParaRPr>
          </a:p>
          <a:p>
            <a:pPr lvl="1"/>
            <a:r>
              <a:rPr lang="el-GR" dirty="0">
                <a:effectLst/>
                <a:latin typeface="Times New Roman" panose="02020603050405020304" pitchFamily="18" charset="0"/>
                <a:ea typeface="Calibri" panose="020F0502020204030204" pitchFamily="34" charset="0"/>
              </a:rPr>
              <a:t>αποτελεί το πρόγραμμα διαχείρισης βιβλιοθηκών της </a:t>
            </a:r>
            <a:r>
              <a:rPr lang="el-GR" dirty="0" err="1">
                <a:effectLst/>
                <a:latin typeface="Times New Roman" panose="02020603050405020304" pitchFamily="18" charset="0"/>
                <a:ea typeface="Calibri" panose="020F0502020204030204" pitchFamily="34" charset="0"/>
              </a:rPr>
              <a:t>Javascript</a:t>
            </a:r>
            <a:r>
              <a:rPr lang="el-GR" dirty="0">
                <a:effectLst/>
                <a:latin typeface="Times New Roman" panose="02020603050405020304" pitchFamily="18" charset="0"/>
                <a:ea typeface="Calibri" panose="020F0502020204030204" pitchFamily="34" charset="0"/>
              </a:rPr>
              <a:t> </a:t>
            </a:r>
            <a:endParaRPr lang="en-US" dirty="0">
              <a:effectLst/>
              <a:latin typeface="Times New Roman" panose="02020603050405020304" pitchFamily="18" charset="0"/>
              <a:ea typeface="Calibri" panose="020F0502020204030204" pitchFamily="34" charset="0"/>
            </a:endParaRPr>
          </a:p>
          <a:p>
            <a:pPr lvl="1"/>
            <a:r>
              <a:rPr lang="en-US" dirty="0" err="1">
                <a:effectLst/>
                <a:latin typeface="Times New Roman" panose="02020603050405020304" pitchFamily="18" charset="0"/>
                <a:ea typeface="Calibri" panose="020F0502020204030204" pitchFamily="34" charset="0"/>
              </a:rPr>
              <a:t>npm</a:t>
            </a:r>
            <a:r>
              <a:rPr lang="en-US" dirty="0">
                <a:effectLst/>
                <a:latin typeface="Times New Roman" panose="02020603050405020304" pitchFamily="18" charset="0"/>
                <a:ea typeface="Calibri" panose="020F0502020204030204" pitchFamily="34" charset="0"/>
              </a:rPr>
              <a:t> install &lt;package&gt; </a:t>
            </a:r>
            <a:endParaRPr lang="el-GR" dirty="0">
              <a:effectLst/>
              <a:latin typeface="Times New Roman" panose="02020603050405020304" pitchFamily="18" charset="0"/>
              <a:ea typeface="Calibri" panose="020F0502020204030204" pitchFamily="34" charset="0"/>
            </a:endParaRPr>
          </a:p>
          <a:p>
            <a:r>
              <a:rPr lang="en-US" dirty="0">
                <a:latin typeface="Times New Roman" panose="02020603050405020304" pitchFamily="18" charset="0"/>
              </a:rPr>
              <a:t>Node.js</a:t>
            </a:r>
          </a:p>
          <a:p>
            <a:pPr lvl="1"/>
            <a:r>
              <a:rPr lang="el-GR" dirty="0">
                <a:latin typeface="Times New Roman" panose="02020603050405020304" pitchFamily="18" charset="0"/>
              </a:rPr>
              <a:t>Περιβάλλον εκτέλεσης </a:t>
            </a:r>
            <a:r>
              <a:rPr lang="en-US" dirty="0">
                <a:latin typeface="Times New Roman" panose="02020603050405020304" pitchFamily="18" charset="0"/>
              </a:rPr>
              <a:t>JavaScript</a:t>
            </a:r>
          </a:p>
          <a:p>
            <a:r>
              <a:rPr lang="en-US" dirty="0">
                <a:latin typeface="Times New Roman" panose="02020603050405020304" pitchFamily="18" charset="0"/>
              </a:rPr>
              <a:t>Truffle </a:t>
            </a:r>
          </a:p>
          <a:p>
            <a:pPr lvl="1"/>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μετατρέ</a:t>
            </a:r>
            <a:r>
              <a:rPr lang="el-GR" dirty="0">
                <a:latin typeface="Times New Roman" panose="02020603050405020304" pitchFamily="18" charset="0"/>
                <a:ea typeface="Times New Roman" panose="02020603050405020304" pitchFamily="18" charset="0"/>
                <a:cs typeface="Times New Roman" panose="02020603050405020304" pitchFamily="18" charset="0"/>
              </a:rPr>
              <a:t>π</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ει το έξυπνο συμβόλαιο σε γλώσσα μηχανής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compile</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με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truffle build</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lvl="1"/>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deploy</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smart contract</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σε οποιοδήποτε δημόσιο ή ιδιωτικό δίκτυο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(“truffle migrate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ntwrkname</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latin typeface="Times New Roman" panose="02020603050405020304" pitchFamily="18" charset="0"/>
            </a:endParaRPr>
          </a:p>
          <a:p>
            <a:r>
              <a:rPr lang="en-US" dirty="0">
                <a:latin typeface="Times New Roman" panose="02020603050405020304" pitchFamily="18" charset="0"/>
              </a:rPr>
              <a:t>Ganache</a:t>
            </a:r>
          </a:p>
          <a:p>
            <a:pPr lvl="1"/>
            <a:r>
              <a:rPr lang="el-GR" dirty="0">
                <a:latin typeface="Times New Roman" panose="02020603050405020304" pitchFamily="18" charset="0"/>
                <a:ea typeface="Times New Roman" panose="02020603050405020304" pitchFamily="18" charset="0"/>
                <a:cs typeface="Times New Roman" panose="02020603050405020304" pitchFamily="18" charset="0"/>
              </a:rPr>
              <a:t>ε</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ξομοιώνει το δίκτυο του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Ethereum</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τοπικά </a:t>
            </a:r>
            <a:endParaRPr lang="en-US" dirty="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E8BAC713-5433-4378-653D-2A3785EC3782}"/>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12" name="Picture 11">
            <a:extLst>
              <a:ext uri="{FF2B5EF4-FFF2-40B4-BE49-F238E27FC236}">
                <a16:creationId xmlns:a16="http://schemas.microsoft.com/office/drawing/2014/main" id="{630E41A5-C782-A671-D8C9-506B198624D7}"/>
              </a:ext>
            </a:extLst>
          </p:cNvPr>
          <p:cNvPicPr>
            <a:picLocks noChangeAspect="1"/>
          </p:cNvPicPr>
          <p:nvPr/>
        </p:nvPicPr>
        <p:blipFill>
          <a:blip r:embed="rId3"/>
          <a:stretch>
            <a:fillRect/>
          </a:stretch>
        </p:blipFill>
        <p:spPr>
          <a:xfrm>
            <a:off x="8846008" y="2760192"/>
            <a:ext cx="1865984" cy="767687"/>
          </a:xfrm>
          <a:prstGeom prst="rect">
            <a:avLst/>
          </a:prstGeom>
        </p:spPr>
      </p:pic>
      <p:pic>
        <p:nvPicPr>
          <p:cNvPr id="14" name="Picture 13">
            <a:extLst>
              <a:ext uri="{FF2B5EF4-FFF2-40B4-BE49-F238E27FC236}">
                <a16:creationId xmlns:a16="http://schemas.microsoft.com/office/drawing/2014/main" id="{3BAB8FE9-AB1C-D472-D18B-C49B922648EF}"/>
              </a:ext>
            </a:extLst>
          </p:cNvPr>
          <p:cNvPicPr>
            <a:picLocks noChangeAspect="1"/>
          </p:cNvPicPr>
          <p:nvPr/>
        </p:nvPicPr>
        <p:blipFill>
          <a:blip r:embed="rId4"/>
          <a:stretch>
            <a:fillRect/>
          </a:stretch>
        </p:blipFill>
        <p:spPr>
          <a:xfrm>
            <a:off x="8846008" y="3684571"/>
            <a:ext cx="1713135" cy="555171"/>
          </a:xfrm>
          <a:prstGeom prst="rect">
            <a:avLst/>
          </a:prstGeom>
        </p:spPr>
      </p:pic>
      <p:pic>
        <p:nvPicPr>
          <p:cNvPr id="16" name="Picture 15">
            <a:extLst>
              <a:ext uri="{FF2B5EF4-FFF2-40B4-BE49-F238E27FC236}">
                <a16:creationId xmlns:a16="http://schemas.microsoft.com/office/drawing/2014/main" id="{958343BC-AAC5-035A-3839-AA1F7CDCD2E7}"/>
              </a:ext>
            </a:extLst>
          </p:cNvPr>
          <p:cNvPicPr>
            <a:picLocks noChangeAspect="1"/>
          </p:cNvPicPr>
          <p:nvPr/>
        </p:nvPicPr>
        <p:blipFill>
          <a:blip r:embed="rId5"/>
          <a:stretch>
            <a:fillRect/>
          </a:stretch>
        </p:blipFill>
        <p:spPr>
          <a:xfrm>
            <a:off x="9244069" y="4396434"/>
            <a:ext cx="944960" cy="867195"/>
          </a:xfrm>
          <a:prstGeom prst="rect">
            <a:avLst/>
          </a:prstGeom>
        </p:spPr>
      </p:pic>
      <p:pic>
        <p:nvPicPr>
          <p:cNvPr id="18" name="Picture 17">
            <a:extLst>
              <a:ext uri="{FF2B5EF4-FFF2-40B4-BE49-F238E27FC236}">
                <a16:creationId xmlns:a16="http://schemas.microsoft.com/office/drawing/2014/main" id="{1B6120BB-D2E0-0CA6-CF3A-2600D0995B43}"/>
              </a:ext>
            </a:extLst>
          </p:cNvPr>
          <p:cNvPicPr>
            <a:picLocks noChangeAspect="1"/>
          </p:cNvPicPr>
          <p:nvPr/>
        </p:nvPicPr>
        <p:blipFill>
          <a:blip r:embed="rId6"/>
          <a:stretch>
            <a:fillRect/>
          </a:stretch>
        </p:blipFill>
        <p:spPr>
          <a:xfrm>
            <a:off x="9148339" y="5333235"/>
            <a:ext cx="1108471" cy="1131185"/>
          </a:xfrm>
          <a:prstGeom prst="rect">
            <a:avLst/>
          </a:prstGeom>
        </p:spPr>
      </p:pic>
    </p:spTree>
    <p:extLst>
      <p:ext uri="{BB962C8B-B14F-4D97-AF65-F5344CB8AC3E}">
        <p14:creationId xmlns:p14="http://schemas.microsoft.com/office/powerpoint/2010/main" val="313473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6DBB-0C7B-6852-F192-A144B332D5F9}"/>
              </a:ext>
            </a:extLst>
          </p:cNvPr>
          <p:cNvSpPr>
            <a:spLocks noGrp="1"/>
          </p:cNvSpPr>
          <p:nvPr>
            <p:ph type="title"/>
          </p:nvPr>
        </p:nvSpPr>
        <p:spPr/>
        <p:txBody>
          <a:bodyPr/>
          <a:lstStyle/>
          <a:p>
            <a:r>
              <a:rPr lang="en-US" dirty="0"/>
              <a:t>Required Languages</a:t>
            </a:r>
          </a:p>
        </p:txBody>
      </p:sp>
      <p:sp>
        <p:nvSpPr>
          <p:cNvPr id="5" name="Slide Number Placeholder 4">
            <a:extLst>
              <a:ext uri="{FF2B5EF4-FFF2-40B4-BE49-F238E27FC236}">
                <a16:creationId xmlns:a16="http://schemas.microsoft.com/office/drawing/2014/main" id="{9140FF9C-807C-BE78-4DBE-B89186841232}"/>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Content Placeholder 7">
            <a:extLst>
              <a:ext uri="{FF2B5EF4-FFF2-40B4-BE49-F238E27FC236}">
                <a16:creationId xmlns:a16="http://schemas.microsoft.com/office/drawing/2014/main" id="{812A0661-514F-387E-70E8-9538B83707B5}"/>
              </a:ext>
            </a:extLst>
          </p:cNvPr>
          <p:cNvSpPr>
            <a:spLocks noGrp="1"/>
          </p:cNvSpPr>
          <p:nvPr>
            <p:ph idx="1"/>
          </p:nvPr>
        </p:nvSpPr>
        <p:spPr>
          <a:xfrm>
            <a:off x="855822" y="2324100"/>
            <a:ext cx="8825659" cy="3416300"/>
          </a:xfrm>
        </p:spPr>
        <p:txBody>
          <a:bodyPr>
            <a:normAutofit fontScale="70000" lnSpcReduction="20000"/>
          </a:bodyPr>
          <a:lstStyle/>
          <a:p>
            <a:pPr algn="l"/>
            <a:r>
              <a:rPr lang="en-US" b="0" i="0" dirty="0">
                <a:solidFill>
                  <a:srgbClr val="202124"/>
                </a:solidFill>
                <a:effectLst/>
                <a:latin typeface="Google Sans"/>
              </a:rPr>
              <a:t>Solidity (Smart Contract Language)</a:t>
            </a:r>
            <a:endParaRPr lang="el-GR" dirty="0">
              <a:solidFill>
                <a:srgbClr val="202124"/>
              </a:solidFill>
              <a:latin typeface="Google Sans"/>
            </a:endParaRPr>
          </a:p>
          <a:p>
            <a:pPr lvl="1"/>
            <a:r>
              <a:rPr lang="el-GR" dirty="0">
                <a:solidFill>
                  <a:srgbClr val="040C28"/>
                </a:solidFill>
                <a:latin typeface="Google Sans"/>
              </a:rPr>
              <a:t>Υψηλού επιπέδου γλώσσα για υλοποίηση </a:t>
            </a:r>
            <a:r>
              <a:rPr lang="en-US" dirty="0">
                <a:solidFill>
                  <a:srgbClr val="040C28"/>
                </a:solidFill>
                <a:latin typeface="Google Sans"/>
              </a:rPr>
              <a:t>smart contracts</a:t>
            </a:r>
            <a:endParaRPr lang="el-GR" b="0" i="0" dirty="0">
              <a:solidFill>
                <a:srgbClr val="040C28"/>
              </a:solidFill>
              <a:effectLst/>
              <a:latin typeface="Google Sans"/>
            </a:endParaRPr>
          </a:p>
          <a:p>
            <a:pPr lvl="1"/>
            <a:r>
              <a:rPr lang="el-GR" dirty="0">
                <a:solidFill>
                  <a:srgbClr val="040C28"/>
                </a:solidFill>
                <a:latin typeface="Google Sans"/>
              </a:rPr>
              <a:t>Αντικειμενοστραφής</a:t>
            </a:r>
          </a:p>
          <a:p>
            <a:pPr lvl="1"/>
            <a:r>
              <a:rPr lang="el-GR" b="0" i="0" dirty="0">
                <a:solidFill>
                  <a:srgbClr val="040C28"/>
                </a:solidFill>
                <a:effectLst/>
                <a:latin typeface="Google Sans"/>
              </a:rPr>
              <a:t>Εκτελείται στο </a:t>
            </a:r>
            <a:r>
              <a:rPr lang="en-US" b="0" i="0" dirty="0">
                <a:solidFill>
                  <a:srgbClr val="202124"/>
                </a:solidFill>
                <a:effectLst/>
                <a:latin typeface="Google Sans"/>
              </a:rPr>
              <a:t>Ethereum Virtual Machine (EVM)</a:t>
            </a:r>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HTML</a:t>
            </a:r>
          </a:p>
          <a:p>
            <a:pPr lvl="1"/>
            <a:r>
              <a:rPr lang="el-GR" dirty="0">
                <a:solidFill>
                  <a:srgbClr val="202124"/>
                </a:solidFill>
                <a:latin typeface="arial" panose="020B0604020202020204" pitchFamily="34" charset="0"/>
              </a:rPr>
              <a:t>Είναι η γλώσσα που εκτελείτε στον </a:t>
            </a:r>
            <a:r>
              <a:rPr lang="en-US" dirty="0">
                <a:solidFill>
                  <a:srgbClr val="202124"/>
                </a:solidFill>
                <a:latin typeface="arial" panose="020B0604020202020204" pitchFamily="34" charset="0"/>
              </a:rPr>
              <a:t>browser</a:t>
            </a:r>
            <a:endParaRPr lang="el-GR" dirty="0">
              <a:solidFill>
                <a:srgbClr val="202124"/>
              </a:solidFill>
              <a:latin typeface="arial" panose="020B0604020202020204" pitchFamily="34" charset="0"/>
            </a:endParaRPr>
          </a:p>
          <a:p>
            <a:pPr lvl="1"/>
            <a:r>
              <a:rPr lang="el-GR" dirty="0">
                <a:solidFill>
                  <a:srgbClr val="202124"/>
                </a:solidFill>
                <a:latin typeface="arial" panose="020B0604020202020204" pitchFamily="34" charset="0"/>
              </a:rPr>
              <a:t>Παρουσιάζει τα δεδομένα στο χρήστη</a:t>
            </a:r>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JS </a:t>
            </a:r>
          </a:p>
          <a:p>
            <a:pPr lvl="1"/>
            <a:r>
              <a:rPr lang="el-GR" b="0" i="0" dirty="0">
                <a:solidFill>
                  <a:srgbClr val="202124"/>
                </a:solidFill>
                <a:effectLst/>
                <a:latin typeface="arial" panose="020B0604020202020204" pitchFamily="34" charset="0"/>
              </a:rPr>
              <a:t>Με την </a:t>
            </a:r>
            <a:r>
              <a:rPr lang="en-US" b="0" i="0" dirty="0">
                <a:solidFill>
                  <a:srgbClr val="202124"/>
                </a:solidFill>
                <a:effectLst/>
                <a:latin typeface="arial" panose="020B0604020202020204" pitchFamily="34" charset="0"/>
              </a:rPr>
              <a:t>web3 </a:t>
            </a:r>
            <a:r>
              <a:rPr lang="el-GR" b="0" i="0" dirty="0">
                <a:solidFill>
                  <a:srgbClr val="202124"/>
                </a:solidFill>
                <a:effectLst/>
                <a:latin typeface="arial" panose="020B0604020202020204" pitchFamily="34" charset="0"/>
              </a:rPr>
              <a:t>βιβλιοθήκη επικοινωνεί με το </a:t>
            </a:r>
            <a:r>
              <a:rPr lang="en-US" b="0" i="0" dirty="0">
                <a:solidFill>
                  <a:srgbClr val="202124"/>
                </a:solidFill>
                <a:effectLst/>
                <a:latin typeface="arial" panose="020B0604020202020204" pitchFamily="34" charset="0"/>
              </a:rPr>
              <a:t>smart contract</a:t>
            </a:r>
          </a:p>
          <a:p>
            <a:pPr lvl="1"/>
            <a:r>
              <a:rPr lang="el-GR" dirty="0">
                <a:solidFill>
                  <a:srgbClr val="202124"/>
                </a:solidFill>
                <a:latin typeface="arial" panose="020B0604020202020204" pitchFamily="34" charset="0"/>
              </a:rPr>
              <a:t>Είναι ο ενδιάμεσος της </a:t>
            </a:r>
            <a:r>
              <a:rPr lang="en-US" dirty="0">
                <a:solidFill>
                  <a:srgbClr val="202124"/>
                </a:solidFill>
                <a:latin typeface="arial" panose="020B0604020202020204" pitchFamily="34" charset="0"/>
              </a:rPr>
              <a:t>HTML </a:t>
            </a:r>
            <a:r>
              <a:rPr lang="el-GR" dirty="0">
                <a:solidFill>
                  <a:srgbClr val="202124"/>
                </a:solidFill>
                <a:latin typeface="arial" panose="020B0604020202020204" pitchFamily="34" charset="0"/>
              </a:rPr>
              <a:t>και </a:t>
            </a:r>
            <a:r>
              <a:rPr lang="en-US" dirty="0">
                <a:solidFill>
                  <a:srgbClr val="202124"/>
                </a:solidFill>
                <a:latin typeface="arial" panose="020B0604020202020204" pitchFamily="34" charset="0"/>
              </a:rPr>
              <a:t>Solidity</a:t>
            </a:r>
          </a:p>
          <a:p>
            <a:r>
              <a:rPr lang="en-US" b="0" i="0" dirty="0">
                <a:solidFill>
                  <a:srgbClr val="202124"/>
                </a:solidFill>
                <a:effectLst/>
                <a:latin typeface="arial" panose="020B0604020202020204" pitchFamily="34" charset="0"/>
              </a:rPr>
              <a:t>CSS</a:t>
            </a:r>
          </a:p>
          <a:p>
            <a:pPr lvl="1"/>
            <a:r>
              <a:rPr lang="el-GR" dirty="0">
                <a:solidFill>
                  <a:srgbClr val="202124"/>
                </a:solidFill>
                <a:latin typeface="arial" panose="020B0604020202020204" pitchFamily="34" charset="0"/>
              </a:rPr>
              <a:t>Βελτιώνει την εμφάνιση στο χρήστη (</a:t>
            </a:r>
            <a:r>
              <a:rPr lang="el-GR" dirty="0" err="1">
                <a:solidFill>
                  <a:srgbClr val="202124"/>
                </a:solidFill>
                <a:latin typeface="arial" panose="020B0604020202020204" pitchFamily="34" charset="0"/>
              </a:rPr>
              <a:t>χρώματα,μεγέθη</a:t>
            </a:r>
            <a:r>
              <a:rPr lang="el-GR" dirty="0">
                <a:solidFill>
                  <a:srgbClr val="202124"/>
                </a:solidFill>
                <a:latin typeface="arial" panose="020B0604020202020204" pitchFamily="34" charset="0"/>
              </a:rPr>
              <a:t> εικόνων/γραμματοσειρών)</a:t>
            </a:r>
            <a:br>
              <a:rPr lang="en-US" b="0" i="0" dirty="0">
                <a:solidFill>
                  <a:srgbClr val="202124"/>
                </a:solidFill>
                <a:effectLst/>
                <a:latin typeface="arial" panose="020B0604020202020204" pitchFamily="34" charset="0"/>
              </a:rPr>
            </a:br>
            <a:endParaRPr lang="en-US" dirty="0"/>
          </a:p>
        </p:txBody>
      </p:sp>
      <p:pic>
        <p:nvPicPr>
          <p:cNvPr id="11" name="Picture 10">
            <a:extLst>
              <a:ext uri="{FF2B5EF4-FFF2-40B4-BE49-F238E27FC236}">
                <a16:creationId xmlns:a16="http://schemas.microsoft.com/office/drawing/2014/main" id="{B4BFE137-70C3-39E0-616E-34F5B3998D3A}"/>
              </a:ext>
            </a:extLst>
          </p:cNvPr>
          <p:cNvPicPr>
            <a:picLocks noChangeAspect="1"/>
          </p:cNvPicPr>
          <p:nvPr/>
        </p:nvPicPr>
        <p:blipFill>
          <a:blip r:embed="rId3"/>
          <a:stretch>
            <a:fillRect/>
          </a:stretch>
        </p:blipFill>
        <p:spPr>
          <a:xfrm>
            <a:off x="6665737" y="4502300"/>
            <a:ext cx="4832873" cy="1382032"/>
          </a:xfrm>
          <a:prstGeom prst="rect">
            <a:avLst/>
          </a:prstGeom>
        </p:spPr>
      </p:pic>
      <p:pic>
        <p:nvPicPr>
          <p:cNvPr id="4" name="Picture 3">
            <a:extLst>
              <a:ext uri="{FF2B5EF4-FFF2-40B4-BE49-F238E27FC236}">
                <a16:creationId xmlns:a16="http://schemas.microsoft.com/office/drawing/2014/main" id="{948932FA-53A4-0EE6-6DD0-A5AFC4C75422}"/>
              </a:ext>
            </a:extLst>
          </p:cNvPr>
          <p:cNvPicPr>
            <a:picLocks noChangeAspect="1"/>
          </p:cNvPicPr>
          <p:nvPr/>
        </p:nvPicPr>
        <p:blipFill>
          <a:blip r:embed="rId4"/>
          <a:stretch>
            <a:fillRect/>
          </a:stretch>
        </p:blipFill>
        <p:spPr>
          <a:xfrm>
            <a:off x="6870004" y="2324100"/>
            <a:ext cx="4424341" cy="1987550"/>
          </a:xfrm>
          <a:prstGeom prst="rect">
            <a:avLst/>
          </a:prstGeom>
        </p:spPr>
      </p:pic>
    </p:spTree>
    <p:extLst>
      <p:ext uri="{BB962C8B-B14F-4D97-AF65-F5344CB8AC3E}">
        <p14:creationId xmlns:p14="http://schemas.microsoft.com/office/powerpoint/2010/main" val="319412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D24A-4CAC-33D6-E94D-5995AFBCB6AB}"/>
              </a:ext>
            </a:extLst>
          </p:cNvPr>
          <p:cNvSpPr>
            <a:spLocks noGrp="1"/>
          </p:cNvSpPr>
          <p:nvPr>
            <p:ph type="title"/>
          </p:nvPr>
        </p:nvSpPr>
        <p:spPr>
          <a:xfrm>
            <a:off x="794657" y="973668"/>
            <a:ext cx="10396082" cy="706964"/>
          </a:xfrm>
        </p:spPr>
        <p:txBody>
          <a:bodyPr/>
          <a:lstStyle/>
          <a:p>
            <a:r>
              <a:rPr lang="en-US" dirty="0"/>
              <a:t>Smart Contract implementation with Solidity</a:t>
            </a:r>
          </a:p>
        </p:txBody>
      </p:sp>
      <p:graphicFrame>
        <p:nvGraphicFramePr>
          <p:cNvPr id="4" name="Table 4">
            <a:extLst>
              <a:ext uri="{FF2B5EF4-FFF2-40B4-BE49-F238E27FC236}">
                <a16:creationId xmlns:a16="http://schemas.microsoft.com/office/drawing/2014/main" id="{7AFE1B72-52A4-57A1-E15C-DBD612F49160}"/>
              </a:ext>
            </a:extLst>
          </p:cNvPr>
          <p:cNvGraphicFramePr>
            <a:graphicFrameLocks noGrp="1"/>
          </p:cNvGraphicFramePr>
          <p:nvPr>
            <p:ph idx="1"/>
            <p:extLst>
              <p:ext uri="{D42A27DB-BD31-4B8C-83A1-F6EECF244321}">
                <p14:modId xmlns:p14="http://schemas.microsoft.com/office/powerpoint/2010/main" val="2676258069"/>
              </p:ext>
            </p:extLst>
          </p:nvPr>
        </p:nvGraphicFramePr>
        <p:xfrm>
          <a:off x="479395" y="1828800"/>
          <a:ext cx="2929630" cy="4829453"/>
        </p:xfrm>
        <a:graphic>
          <a:graphicData uri="http://schemas.openxmlformats.org/drawingml/2006/table">
            <a:tbl>
              <a:tblPr firstRow="1" bandRow="1">
                <a:tableStyleId>{073A0DAA-6AF3-43AB-8588-CEC1D06C72B9}</a:tableStyleId>
              </a:tblPr>
              <a:tblGrid>
                <a:gridCol w="2929630">
                  <a:extLst>
                    <a:ext uri="{9D8B030D-6E8A-4147-A177-3AD203B41FA5}">
                      <a16:colId xmlns:a16="http://schemas.microsoft.com/office/drawing/2014/main" val="1743615933"/>
                    </a:ext>
                  </a:extLst>
                </a:gridCol>
              </a:tblGrid>
              <a:tr h="4829453">
                <a:tc>
                  <a:txBody>
                    <a:bodyPr/>
                    <a:lstStyle/>
                    <a:p>
                      <a:pPr marL="0" marR="0" algn="just">
                        <a:lnSpc>
                          <a:spcPct val="107000"/>
                        </a:lnSpc>
                        <a:spcBef>
                          <a:spcPts val="0"/>
                        </a:spcBef>
                        <a:spcAft>
                          <a:spcPts val="0"/>
                        </a:spcAft>
                      </a:pPr>
                      <a:r>
                        <a:rPr lang="en-US" sz="1000" dirty="0">
                          <a:effectLst/>
                          <a:latin typeface="Times New Roman" panose="02020603050405020304" pitchFamily="18" charset="0"/>
                          <a:ea typeface="Times New Roman" panose="02020603050405020304" pitchFamily="18" charset="0"/>
                        </a:rPr>
                        <a:t>contract </a:t>
                      </a:r>
                      <a:r>
                        <a:rPr lang="en-US" sz="1000" dirty="0" err="1">
                          <a:effectLst/>
                          <a:latin typeface="Times New Roman" panose="02020603050405020304" pitchFamily="18" charset="0"/>
                          <a:ea typeface="Times New Roman" panose="02020603050405020304" pitchFamily="18" charset="0"/>
                        </a:rPr>
                        <a:t>SupplyChain</a:t>
                      </a:r>
                      <a:r>
                        <a:rPr lang="en-US" sz="1000" dirty="0">
                          <a:effectLst/>
                          <a:latin typeface="Times New Roman" panose="02020603050405020304" pitchFamily="18" charset="0"/>
                          <a:ea typeface="Times New Roman" panose="02020603050405020304" pitchFamily="18" charset="0"/>
                        </a:rPr>
                        <a:t> is </a:t>
                      </a:r>
                      <a:r>
                        <a:rPr lang="en-US" sz="1000" dirty="0" err="1">
                          <a:effectLst/>
                          <a:latin typeface="Times New Roman" panose="02020603050405020304" pitchFamily="18" charset="0"/>
                          <a:ea typeface="Times New Roman" panose="02020603050405020304" pitchFamily="18" charset="0"/>
                        </a:rPr>
                        <a:t>AllRoles</a:t>
                      </a:r>
                      <a:r>
                        <a:rPr lang="en-US" sz="1000" dirty="0">
                          <a:effectLst/>
                          <a:latin typeface="Times New Roman" panose="02020603050405020304" pitchFamily="18" charset="0"/>
                          <a:ea typeface="Times New Roman" panose="02020603050405020304" pitchFamily="18" charset="0"/>
                        </a:rPr>
                        <a:t>, Ownable {</a:t>
                      </a:r>
                      <a:endParaRPr lang="en-US" sz="12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address deployer;</a:t>
                      </a:r>
                      <a:endParaRPr lang="en-US" sz="1100" dirty="0">
                        <a:effectLst/>
                        <a:latin typeface="Times New Roman" panose="02020603050405020304" pitchFamily="18" charset="0"/>
                        <a:ea typeface="Calibri" panose="020F0502020204030204" pitchFamily="34" charset="0"/>
                      </a:endParaRPr>
                    </a:p>
                    <a:p>
                      <a:pPr marL="0" marR="0" algn="just" defTabSz="457200" rtl="0" eaLnBrk="1" latinLnBrk="0" hangingPunct="1">
                        <a:lnSpc>
                          <a:spcPct val="107000"/>
                        </a:lnSpc>
                        <a:spcBef>
                          <a:spcPts val="0"/>
                        </a:spcBef>
                        <a:spcAft>
                          <a:spcPts val="0"/>
                        </a:spcAft>
                      </a:pPr>
                      <a:r>
                        <a:rPr lang="en-US" sz="900" b="1" kern="1200" dirty="0">
                          <a:solidFill>
                            <a:schemeClr val="lt1"/>
                          </a:solidFill>
                          <a:effectLst/>
                          <a:latin typeface="Times New Roman" panose="02020603050405020304" pitchFamily="18" charset="0"/>
                          <a:ea typeface="Times New Roman" panose="02020603050405020304" pitchFamily="18" charset="0"/>
                          <a:cs typeface="+mn-cs"/>
                        </a:rPr>
                        <a:t>    address </a:t>
                      </a:r>
                      <a:r>
                        <a:rPr lang="en-US" sz="900" b="1" kern="1200" dirty="0" err="1">
                          <a:solidFill>
                            <a:schemeClr val="lt1"/>
                          </a:solidFill>
                          <a:effectLst/>
                          <a:latin typeface="Times New Roman" panose="02020603050405020304" pitchFamily="18" charset="0"/>
                          <a:ea typeface="Times New Roman" panose="02020603050405020304" pitchFamily="18" charset="0"/>
                          <a:cs typeface="+mn-cs"/>
                        </a:rPr>
                        <a:t>emptyAddress</a:t>
                      </a:r>
                      <a:r>
                        <a:rPr lang="en-US" sz="900" b="1" kern="1200" dirty="0">
                          <a:solidFill>
                            <a:schemeClr val="lt1"/>
                          </a:solidFill>
                          <a:effectLst/>
                          <a:latin typeface="Times New Roman" panose="02020603050405020304" pitchFamily="18" charset="0"/>
                          <a:ea typeface="Times New Roman" panose="02020603050405020304" pitchFamily="18" charset="0"/>
                          <a:cs typeface="+mn-cs"/>
                        </a:rPr>
                        <a:t> = 0x00000000000000000…;</a:t>
                      </a:r>
                      <a:endParaRPr lang="en-US" sz="900" b="1" kern="1200" dirty="0">
                        <a:solidFill>
                          <a:schemeClr val="lt1"/>
                        </a:solidFill>
                        <a:effectLst/>
                        <a:latin typeface="Times New Roman" panose="02020603050405020304" pitchFamily="18" charset="0"/>
                        <a:ea typeface="Calibri" panose="020F0502020204030204" pitchFamily="34" charset="0"/>
                        <a:cs typeface="+mn-cs"/>
                      </a:endParaRPr>
                    </a:p>
                    <a:p>
                      <a:pPr marL="0" marR="0" algn="just" defTabSz="457200" rtl="0" eaLnBrk="1" latinLnBrk="0" hangingPunct="1">
                        <a:lnSpc>
                          <a:spcPct val="107000"/>
                        </a:lnSpc>
                        <a:spcBef>
                          <a:spcPts val="0"/>
                        </a:spcBef>
                        <a:spcAft>
                          <a:spcPts val="0"/>
                        </a:spcAft>
                      </a:pPr>
                      <a:r>
                        <a:rPr lang="en-US" sz="900" b="1" kern="1200" dirty="0">
                          <a:solidFill>
                            <a:schemeClr val="lt1"/>
                          </a:solidFill>
                          <a:effectLst/>
                          <a:latin typeface="Times New Roman" panose="02020603050405020304" pitchFamily="18" charset="0"/>
                          <a:ea typeface="Times New Roman" panose="02020603050405020304" pitchFamily="18" charset="0"/>
                          <a:cs typeface="+mn-cs"/>
                        </a:rPr>
                        <a:t>  constructor() public {</a:t>
                      </a:r>
                      <a:endParaRPr lang="en-US" sz="900" b="1" kern="1200" dirty="0">
                        <a:solidFill>
                          <a:schemeClr val="lt1"/>
                        </a:solidFill>
                        <a:effectLst/>
                        <a:latin typeface="Times New Roman" panose="02020603050405020304" pitchFamily="18" charset="0"/>
                        <a:ea typeface="Calibri" panose="020F0502020204030204" pitchFamily="34" charset="0"/>
                        <a:cs typeface="+mn-cs"/>
                      </a:endParaRPr>
                    </a:p>
                    <a:p>
                      <a:pPr marL="0" marR="0" algn="just" defTabSz="457200" rtl="0" eaLnBrk="1" latinLnBrk="0" hangingPunct="1">
                        <a:lnSpc>
                          <a:spcPct val="107000"/>
                        </a:lnSpc>
                        <a:spcBef>
                          <a:spcPts val="0"/>
                        </a:spcBef>
                        <a:spcAft>
                          <a:spcPts val="0"/>
                        </a:spcAft>
                      </a:pPr>
                      <a:r>
                        <a:rPr lang="en-US" sz="900" b="1" kern="1200" dirty="0">
                          <a:solidFill>
                            <a:schemeClr val="lt1"/>
                          </a:solidFill>
                          <a:effectLst/>
                          <a:latin typeface="Times New Roman" panose="02020603050405020304" pitchFamily="18" charset="0"/>
                          <a:ea typeface="Times New Roman" panose="02020603050405020304" pitchFamily="18" charset="0"/>
                          <a:cs typeface="+mn-cs"/>
                        </a:rPr>
                        <a:t>        deployer = </a:t>
                      </a:r>
                      <a:r>
                        <a:rPr lang="en-US" sz="900" b="1" kern="1200" dirty="0" err="1">
                          <a:solidFill>
                            <a:schemeClr val="lt1"/>
                          </a:solidFill>
                          <a:effectLst/>
                          <a:latin typeface="Times New Roman" panose="02020603050405020304" pitchFamily="18" charset="0"/>
                          <a:ea typeface="Times New Roman" panose="02020603050405020304" pitchFamily="18" charset="0"/>
                          <a:cs typeface="+mn-cs"/>
                        </a:rPr>
                        <a:t>msg.sender</a:t>
                      </a:r>
                      <a:r>
                        <a:rPr lang="en-US" sz="900" b="1" kern="1200" dirty="0">
                          <a:solidFill>
                            <a:schemeClr val="lt1"/>
                          </a:solidFill>
                          <a:effectLst/>
                          <a:latin typeface="Times New Roman" panose="02020603050405020304" pitchFamily="18" charset="0"/>
                          <a:ea typeface="Times New Roman" panose="02020603050405020304" pitchFamily="18" charset="0"/>
                          <a:cs typeface="+mn-cs"/>
                        </a:rPr>
                        <a:t>;</a:t>
                      </a:r>
                      <a:endParaRPr lang="en-US" sz="900" b="1" kern="1200" dirty="0">
                        <a:solidFill>
                          <a:schemeClr val="lt1"/>
                        </a:solidFill>
                        <a:effectLst/>
                        <a:latin typeface="Times New Roman" panose="02020603050405020304" pitchFamily="18" charset="0"/>
                        <a:ea typeface="Calibri" panose="020F0502020204030204" pitchFamily="34" charset="0"/>
                        <a:cs typeface="+mn-cs"/>
                      </a:endParaRPr>
                    </a:p>
                    <a:p>
                      <a:pPr marL="0" marR="0" algn="just" defTabSz="457200" rtl="0" eaLnBrk="1" latinLnBrk="0" hangingPunct="1">
                        <a:lnSpc>
                          <a:spcPct val="107000"/>
                        </a:lnSpc>
                        <a:spcBef>
                          <a:spcPts val="0"/>
                        </a:spcBef>
                        <a:spcAft>
                          <a:spcPts val="0"/>
                        </a:spcAft>
                      </a:pPr>
                      <a:r>
                        <a:rPr lang="en-US" sz="900" b="1" kern="1200" dirty="0">
                          <a:solidFill>
                            <a:schemeClr val="lt1"/>
                          </a:solidFill>
                          <a:effectLst/>
                          <a:latin typeface="Times New Roman" panose="02020603050405020304" pitchFamily="18" charset="0"/>
                          <a:ea typeface="Times New Roman" panose="02020603050405020304" pitchFamily="18" charset="0"/>
                          <a:cs typeface="+mn-cs"/>
                        </a:rPr>
                        <a:t>    }</a:t>
                      </a:r>
                      <a:endParaRPr lang="en-US" sz="900" b="1" kern="1200" dirty="0">
                        <a:solidFill>
                          <a:schemeClr val="lt1"/>
                        </a:solidFill>
                        <a:effectLst/>
                        <a:latin typeface="Times New Roman" panose="02020603050405020304" pitchFamily="18" charset="0"/>
                        <a:ea typeface="Calibri" panose="020F0502020204030204" pitchFamily="34" charset="0"/>
                        <a:cs typeface="+mn-cs"/>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struct Location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string latitude;</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string longitude;</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string </a:t>
                      </a:r>
                      <a:r>
                        <a:rPr lang="en-US" sz="900" dirty="0" err="1">
                          <a:effectLst/>
                          <a:latin typeface="Times New Roman" panose="02020603050405020304" pitchFamily="18" charset="0"/>
                          <a:ea typeface="Times New Roman" panose="02020603050405020304" pitchFamily="18" charset="0"/>
                        </a:rPr>
                        <a:t>locationAddress</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struct Farm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farmId</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string </a:t>
                      </a:r>
                      <a:r>
                        <a:rPr lang="en-US" sz="900" dirty="0" err="1">
                          <a:effectLst/>
                          <a:latin typeface="Times New Roman" panose="02020603050405020304" pitchFamily="18" charset="0"/>
                          <a:ea typeface="Times New Roman" panose="02020603050405020304" pitchFamily="18" charset="0"/>
                        </a:rPr>
                        <a:t>farmName</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Location </a:t>
                      </a:r>
                      <a:r>
                        <a:rPr lang="en-US" sz="900" dirty="0" err="1">
                          <a:effectLst/>
                          <a:latin typeface="Times New Roman" panose="02020603050405020304" pitchFamily="18" charset="0"/>
                          <a:ea typeface="Times New Roman" panose="02020603050405020304" pitchFamily="18" charset="0"/>
                        </a:rPr>
                        <a:t>location</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mapping (</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=&gt; Farm) farms;</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mapping (</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=&gt; Location) </a:t>
                      </a:r>
                      <a:r>
                        <a:rPr lang="en-US" sz="900" dirty="0" err="1">
                          <a:effectLst/>
                          <a:latin typeface="Times New Roman" panose="02020603050405020304" pitchFamily="18" charset="0"/>
                          <a:ea typeface="Times New Roman" panose="02020603050405020304" pitchFamily="18" charset="0"/>
                        </a:rPr>
                        <a:t>farmLocation</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event </a:t>
                      </a:r>
                      <a:r>
                        <a:rPr lang="en-US" sz="900" dirty="0" err="1">
                          <a:effectLst/>
                          <a:latin typeface="Times New Roman" panose="02020603050405020304" pitchFamily="18" charset="0"/>
                          <a:ea typeface="Times New Roman" panose="02020603050405020304" pitchFamily="18" charset="0"/>
                        </a:rPr>
                        <a:t>FarmRegistered</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farmId</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enum</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OlivesState</a:t>
                      </a:r>
                      <a:r>
                        <a:rPr lang="en-US" sz="900" dirty="0">
                          <a:effectLst/>
                          <a:latin typeface="Times New Roman" panose="02020603050405020304" pitchFamily="18" charset="0"/>
                          <a:ea typeface="Times New Roman" panose="02020603050405020304" pitchFamily="18" charset="0"/>
                        </a:rPr>
                        <a:t> {Harvested, Sorted}</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struct Olives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olivesId</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string notes;</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harvestYear</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address </a:t>
                      </a:r>
                      <a:r>
                        <a:rPr lang="en-US" sz="900" dirty="0" err="1">
                          <a:effectLst/>
                          <a:latin typeface="Times New Roman" panose="02020603050405020304" pitchFamily="18" charset="0"/>
                          <a:ea typeface="Times New Roman" panose="02020603050405020304" pitchFamily="18" charset="0"/>
                        </a:rPr>
                        <a:t>farmOwner</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OlivesState</a:t>
                      </a:r>
                      <a:r>
                        <a:rPr lang="en-US" sz="900" dirty="0">
                          <a:effectLst/>
                          <a:latin typeface="Times New Roman" panose="02020603050405020304" pitchFamily="18" charset="0"/>
                          <a:ea typeface="Times New Roman" panose="02020603050405020304" pitchFamily="18" charset="0"/>
                        </a:rPr>
                        <a:t> state;</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Farm </a:t>
                      </a:r>
                      <a:r>
                        <a:rPr lang="en-US" sz="900" dirty="0" err="1">
                          <a:effectLst/>
                          <a:latin typeface="Times New Roman" panose="02020603050405020304" pitchFamily="18" charset="0"/>
                          <a:ea typeface="Times New Roman" panose="02020603050405020304" pitchFamily="18" charset="0"/>
                        </a:rPr>
                        <a:t>farm</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276493785"/>
                  </a:ext>
                </a:extLst>
              </a:tr>
            </a:tbl>
          </a:graphicData>
        </a:graphic>
      </p:graphicFrame>
      <p:graphicFrame>
        <p:nvGraphicFramePr>
          <p:cNvPr id="5" name="Table 4">
            <a:extLst>
              <a:ext uri="{FF2B5EF4-FFF2-40B4-BE49-F238E27FC236}">
                <a16:creationId xmlns:a16="http://schemas.microsoft.com/office/drawing/2014/main" id="{C2CC26A4-BCAF-A522-766D-5F9AF05BBE12}"/>
              </a:ext>
            </a:extLst>
          </p:cNvPr>
          <p:cNvGraphicFramePr>
            <a:graphicFrameLocks/>
          </p:cNvGraphicFramePr>
          <p:nvPr>
            <p:extLst>
              <p:ext uri="{D42A27DB-BD31-4B8C-83A1-F6EECF244321}">
                <p14:modId xmlns:p14="http://schemas.microsoft.com/office/powerpoint/2010/main" val="2714506682"/>
              </p:ext>
            </p:extLst>
          </p:nvPr>
        </p:nvGraphicFramePr>
        <p:xfrm>
          <a:off x="3709818" y="1828800"/>
          <a:ext cx="3651683" cy="4973097"/>
        </p:xfrm>
        <a:graphic>
          <a:graphicData uri="http://schemas.openxmlformats.org/drawingml/2006/table">
            <a:tbl>
              <a:tblPr firstRow="1" bandRow="1">
                <a:tableStyleId>{073A0DAA-6AF3-43AB-8588-CEC1D06C72B9}</a:tableStyleId>
              </a:tblPr>
              <a:tblGrid>
                <a:gridCol w="3651683">
                  <a:extLst>
                    <a:ext uri="{9D8B030D-6E8A-4147-A177-3AD203B41FA5}">
                      <a16:colId xmlns:a16="http://schemas.microsoft.com/office/drawing/2014/main" val="1743615933"/>
                    </a:ext>
                  </a:extLst>
                </a:gridCol>
              </a:tblGrid>
              <a:tr h="4973097">
                <a:tc>
                  <a:txBody>
                    <a:bodyPr/>
                    <a:lstStyle/>
                    <a:p>
                      <a:pPr marL="0" marR="0" algn="just">
                        <a:lnSpc>
                          <a:spcPct val="107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 mapping (</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=&gt; Olives) olives;</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event </a:t>
                      </a:r>
                      <a:r>
                        <a:rPr lang="en-US" sz="900" dirty="0" err="1">
                          <a:effectLst/>
                          <a:latin typeface="Times New Roman" panose="02020603050405020304" pitchFamily="18" charset="0"/>
                          <a:ea typeface="Times New Roman" panose="02020603050405020304" pitchFamily="18" charset="0"/>
                        </a:rPr>
                        <a:t>OlivesHarvested</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olivesId</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event </a:t>
                      </a:r>
                      <a:r>
                        <a:rPr lang="en-US" sz="900" dirty="0" err="1">
                          <a:effectLst/>
                          <a:latin typeface="Times New Roman" panose="02020603050405020304" pitchFamily="18" charset="0"/>
                          <a:ea typeface="Times New Roman" panose="02020603050405020304" pitchFamily="18" charset="0"/>
                        </a:rPr>
                        <a:t>OlivesSorted</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olivesId</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enum</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OliveJarState</a:t>
                      </a:r>
                      <a:r>
                        <a:rPr lang="en-US" sz="900" dirty="0">
                          <a:effectLst/>
                          <a:latin typeface="Times New Roman" panose="02020603050405020304" pitchFamily="18" charset="0"/>
                          <a:ea typeface="Times New Roman" panose="02020603050405020304" pitchFamily="18" charset="0"/>
                        </a:rPr>
                        <a:t> {Bottled, </a:t>
                      </a:r>
                      <a:r>
                        <a:rPr lang="en-US" sz="900" dirty="0" err="1">
                          <a:effectLst/>
                          <a:latin typeface="Times New Roman" panose="02020603050405020304" pitchFamily="18" charset="0"/>
                          <a:ea typeface="Times New Roman" panose="02020603050405020304" pitchFamily="18" charset="0"/>
                        </a:rPr>
                        <a:t>ForDistributionSold</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ShippedRetail</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ForSale</a:t>
                      </a:r>
                      <a:r>
                        <a:rPr lang="en-US" sz="900" dirty="0">
                          <a:effectLst/>
                          <a:latin typeface="Times New Roman" panose="02020603050405020304" pitchFamily="18" charset="0"/>
                          <a:ea typeface="Times New Roman" panose="02020603050405020304" pitchFamily="18" charset="0"/>
                        </a:rPr>
                        <a:t>,  Sold}</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struct </a:t>
                      </a:r>
                      <a:r>
                        <a:rPr lang="en-US" sz="900" dirty="0" err="1">
                          <a:effectLst/>
                          <a:latin typeface="Times New Roman" panose="02020603050405020304" pitchFamily="18" charset="0"/>
                          <a:ea typeface="Times New Roman" panose="02020603050405020304" pitchFamily="18" charset="0"/>
                        </a:rPr>
                        <a:t>OlivesJar</a:t>
                      </a:r>
                      <a:r>
                        <a:rPr lang="en-US" sz="9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sku</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Olives </a:t>
                      </a:r>
                      <a:r>
                        <a:rPr lang="en-US" sz="900" dirty="0" err="1">
                          <a:effectLst/>
                          <a:latin typeface="Times New Roman" panose="02020603050405020304" pitchFamily="18" charset="0"/>
                          <a:ea typeface="Times New Roman" panose="02020603050405020304" pitchFamily="18" charset="0"/>
                        </a:rPr>
                        <a:t>olives</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price;</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OliveJarState</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oliveJarState</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address buyer;</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address </a:t>
                      </a:r>
                      <a:r>
                        <a:rPr lang="en-US" sz="900" dirty="0" err="1">
                          <a:effectLst/>
                          <a:latin typeface="Times New Roman" panose="02020603050405020304" pitchFamily="18" charset="0"/>
                          <a:ea typeface="Times New Roman" panose="02020603050405020304" pitchFamily="18" charset="0"/>
                        </a:rPr>
                        <a:t>bottleOwner</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string </a:t>
                      </a:r>
                      <a:r>
                        <a:rPr lang="en-US" sz="900" dirty="0" err="1">
                          <a:effectLst/>
                          <a:latin typeface="Times New Roman" panose="02020603050405020304" pitchFamily="18" charset="0"/>
                          <a:ea typeface="Times New Roman" panose="02020603050405020304" pitchFamily="18" charset="0"/>
                        </a:rPr>
                        <a:t>oliveNotes</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mapping (</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=&gt; </a:t>
                      </a:r>
                      <a:r>
                        <a:rPr lang="en-US" sz="900" dirty="0" err="1">
                          <a:effectLst/>
                          <a:latin typeface="Times New Roman" panose="02020603050405020304" pitchFamily="18" charset="0"/>
                          <a:ea typeface="Times New Roman" panose="02020603050405020304" pitchFamily="18" charset="0"/>
                        </a:rPr>
                        <a:t>OlivesJar</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olivesJar</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event </a:t>
                      </a:r>
                      <a:r>
                        <a:rPr lang="en-US" sz="900" dirty="0" err="1">
                          <a:effectLst/>
                          <a:latin typeface="Times New Roman" panose="02020603050405020304" pitchFamily="18" charset="0"/>
                          <a:ea typeface="Times New Roman" panose="02020603050405020304" pitchFamily="18" charset="0"/>
                        </a:rPr>
                        <a:t>OlivesBottled</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sku</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event </a:t>
                      </a:r>
                      <a:r>
                        <a:rPr lang="en-US" sz="900" dirty="0" err="1">
                          <a:effectLst/>
                          <a:latin typeface="Times New Roman" panose="02020603050405020304" pitchFamily="18" charset="0"/>
                          <a:ea typeface="Times New Roman" panose="02020603050405020304" pitchFamily="18" charset="0"/>
                        </a:rPr>
                        <a:t>OlivesJarForDistributionSold</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sku</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event </a:t>
                      </a:r>
                      <a:r>
                        <a:rPr lang="en-US" sz="900" dirty="0" err="1">
                          <a:effectLst/>
                          <a:latin typeface="Times New Roman" panose="02020603050405020304" pitchFamily="18" charset="0"/>
                          <a:ea typeface="Times New Roman" panose="02020603050405020304" pitchFamily="18" charset="0"/>
                        </a:rPr>
                        <a:t>OlivesJarShippedRetail</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sku</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event </a:t>
                      </a:r>
                      <a:r>
                        <a:rPr lang="en-US" sz="900" dirty="0" err="1">
                          <a:effectLst/>
                          <a:latin typeface="Times New Roman" panose="02020603050405020304" pitchFamily="18" charset="0"/>
                          <a:ea typeface="Times New Roman" panose="02020603050405020304" pitchFamily="18" charset="0"/>
                        </a:rPr>
                        <a:t>OlivesJarForSale</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sku</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event </a:t>
                      </a:r>
                      <a:r>
                        <a:rPr lang="en-US" sz="900" dirty="0" err="1">
                          <a:effectLst/>
                          <a:latin typeface="Times New Roman" panose="02020603050405020304" pitchFamily="18" charset="0"/>
                          <a:ea typeface="Times New Roman" panose="02020603050405020304" pitchFamily="18" charset="0"/>
                        </a:rPr>
                        <a:t>OlivesJarSold</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sku</a:t>
                      </a:r>
                      <a:r>
                        <a:rPr lang="en-US" sz="9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modifier </a:t>
                      </a:r>
                      <a:r>
                        <a:rPr lang="en-US" sz="900" dirty="0" err="1">
                          <a:effectLst/>
                          <a:latin typeface="Times New Roman" panose="02020603050405020304" pitchFamily="18" charset="0"/>
                          <a:ea typeface="Times New Roman" panose="02020603050405020304" pitchFamily="18" charset="0"/>
                        </a:rPr>
                        <a:t>verifyCaller</a:t>
                      </a:r>
                      <a:r>
                        <a:rPr lang="en-US" sz="900" dirty="0">
                          <a:effectLst/>
                          <a:latin typeface="Times New Roman" panose="02020603050405020304" pitchFamily="18" charset="0"/>
                          <a:ea typeface="Times New Roman" panose="02020603050405020304" pitchFamily="18" charset="0"/>
                        </a:rPr>
                        <a:t>(address _address)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require(</a:t>
                      </a:r>
                      <a:r>
                        <a:rPr lang="en-US" sz="900" dirty="0" err="1">
                          <a:effectLst/>
                          <a:latin typeface="Times New Roman" panose="02020603050405020304" pitchFamily="18" charset="0"/>
                          <a:ea typeface="Times New Roman" panose="02020603050405020304" pitchFamily="18" charset="0"/>
                        </a:rPr>
                        <a:t>msg.sender</a:t>
                      </a:r>
                      <a:r>
                        <a:rPr lang="en-US" sz="900" dirty="0">
                          <a:effectLst/>
                          <a:latin typeface="Times New Roman" panose="02020603050405020304" pitchFamily="18" charset="0"/>
                          <a:ea typeface="Times New Roman" panose="02020603050405020304" pitchFamily="18" charset="0"/>
                        </a:rPr>
                        <a:t> == _address, "Caller cannot be verified!");</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_;</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function </a:t>
                      </a:r>
                      <a:r>
                        <a:rPr lang="en-US" sz="900" dirty="0" err="1">
                          <a:effectLst/>
                          <a:latin typeface="Times New Roman" panose="02020603050405020304" pitchFamily="18" charset="0"/>
                          <a:ea typeface="Times New Roman" panose="02020603050405020304" pitchFamily="18" charset="0"/>
                        </a:rPr>
                        <a:t>registerFarm</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farmId</a:t>
                      </a:r>
                      <a:r>
                        <a:rPr lang="en-US" sz="900" dirty="0">
                          <a:effectLst/>
                          <a:latin typeface="Times New Roman" panose="02020603050405020304" pitchFamily="18" charset="0"/>
                          <a:ea typeface="Times New Roman" panose="02020603050405020304" pitchFamily="18" charset="0"/>
                        </a:rPr>
                        <a:t>, string _</a:t>
                      </a:r>
                      <a:r>
                        <a:rPr lang="en-US" sz="900" dirty="0" err="1">
                          <a:effectLst/>
                          <a:latin typeface="Times New Roman" panose="02020603050405020304" pitchFamily="18" charset="0"/>
                          <a:ea typeface="Times New Roman" panose="02020603050405020304" pitchFamily="18" charset="0"/>
                        </a:rPr>
                        <a:t>farmName</a:t>
                      </a:r>
                      <a:r>
                        <a:rPr lang="en-US" sz="900" dirty="0">
                          <a:effectLst/>
                          <a:latin typeface="Times New Roman" panose="02020603050405020304" pitchFamily="18" charset="0"/>
                          <a:ea typeface="Times New Roman" panose="02020603050405020304" pitchFamily="18" charset="0"/>
                        </a:rPr>
                        <a:t>, string _</a:t>
                      </a:r>
                      <a:r>
                        <a:rPr lang="en-US" sz="900" dirty="0" err="1">
                          <a:effectLst/>
                          <a:latin typeface="Times New Roman" panose="02020603050405020304" pitchFamily="18" charset="0"/>
                          <a:ea typeface="Times New Roman" panose="02020603050405020304" pitchFamily="18" charset="0"/>
                        </a:rPr>
                        <a:t>farmLatitude</a:t>
                      </a:r>
                      <a:r>
                        <a:rPr lang="en-US" sz="900" dirty="0">
                          <a:effectLst/>
                          <a:latin typeface="Times New Roman" panose="02020603050405020304" pitchFamily="18" charset="0"/>
                          <a:ea typeface="Times New Roman" panose="02020603050405020304" pitchFamily="18" charset="0"/>
                        </a:rPr>
                        <a:t>, string _</a:t>
                      </a:r>
                      <a:r>
                        <a:rPr lang="en-US" sz="900" dirty="0" err="1">
                          <a:effectLst/>
                          <a:latin typeface="Times New Roman" panose="02020603050405020304" pitchFamily="18" charset="0"/>
                          <a:ea typeface="Times New Roman" panose="02020603050405020304" pitchFamily="18" charset="0"/>
                        </a:rPr>
                        <a:t>farmLongitude</a:t>
                      </a:r>
                      <a:r>
                        <a:rPr lang="en-US" sz="900" dirty="0">
                          <a:effectLst/>
                          <a:latin typeface="Times New Roman" panose="02020603050405020304" pitchFamily="18" charset="0"/>
                          <a:ea typeface="Times New Roman" panose="02020603050405020304" pitchFamily="18" charset="0"/>
                        </a:rPr>
                        <a:t>, string _</a:t>
                      </a:r>
                      <a:r>
                        <a:rPr lang="en-US" sz="900" dirty="0" err="1">
                          <a:effectLst/>
                          <a:latin typeface="Times New Roman" panose="02020603050405020304" pitchFamily="18" charset="0"/>
                          <a:ea typeface="Times New Roman" panose="02020603050405020304" pitchFamily="18" charset="0"/>
                        </a:rPr>
                        <a:t>locationAddress</a:t>
                      </a:r>
                      <a:r>
                        <a:rPr lang="en-US" sz="900" dirty="0">
                          <a:effectLst/>
                          <a:latin typeface="Times New Roman" panose="02020603050405020304" pitchFamily="18" charset="0"/>
                          <a:ea typeface="Times New Roman" panose="02020603050405020304" pitchFamily="18" charset="0"/>
                        </a:rPr>
                        <a:t>) public {  … } </a:t>
                      </a:r>
                      <a:endParaRPr lang="en-US" sz="11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276493785"/>
                  </a:ext>
                </a:extLst>
              </a:tr>
            </a:tbl>
          </a:graphicData>
        </a:graphic>
      </p:graphicFrame>
      <p:graphicFrame>
        <p:nvGraphicFramePr>
          <p:cNvPr id="6" name="Table 4">
            <a:extLst>
              <a:ext uri="{FF2B5EF4-FFF2-40B4-BE49-F238E27FC236}">
                <a16:creationId xmlns:a16="http://schemas.microsoft.com/office/drawing/2014/main" id="{D915799D-3031-F7A4-912A-A9E7DF965ADC}"/>
              </a:ext>
            </a:extLst>
          </p:cNvPr>
          <p:cNvGraphicFramePr>
            <a:graphicFrameLocks/>
          </p:cNvGraphicFramePr>
          <p:nvPr>
            <p:extLst>
              <p:ext uri="{D42A27DB-BD31-4B8C-83A1-F6EECF244321}">
                <p14:modId xmlns:p14="http://schemas.microsoft.com/office/powerpoint/2010/main" val="4240171750"/>
              </p:ext>
            </p:extLst>
          </p:nvPr>
        </p:nvGraphicFramePr>
        <p:xfrm>
          <a:off x="7519386" y="1828801"/>
          <a:ext cx="4193219" cy="5029200"/>
        </p:xfrm>
        <a:graphic>
          <a:graphicData uri="http://schemas.openxmlformats.org/drawingml/2006/table">
            <a:tbl>
              <a:tblPr firstRow="1" bandRow="1">
                <a:tableStyleId>{073A0DAA-6AF3-43AB-8588-CEC1D06C72B9}</a:tableStyleId>
              </a:tblPr>
              <a:tblGrid>
                <a:gridCol w="4193219">
                  <a:extLst>
                    <a:ext uri="{9D8B030D-6E8A-4147-A177-3AD203B41FA5}">
                      <a16:colId xmlns:a16="http://schemas.microsoft.com/office/drawing/2014/main" val="1743615933"/>
                    </a:ext>
                  </a:extLst>
                </a:gridCol>
              </a:tblGrid>
              <a:tr h="5029200">
                <a:tc>
                  <a:txBody>
                    <a:bodyPr/>
                    <a:lstStyle/>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function </a:t>
                      </a:r>
                      <a:r>
                        <a:rPr lang="en-US" sz="900" dirty="0" err="1">
                          <a:effectLst/>
                          <a:latin typeface="Times New Roman" panose="02020603050405020304" pitchFamily="18" charset="0"/>
                          <a:ea typeface="Times New Roman" panose="02020603050405020304" pitchFamily="18" charset="0"/>
                        </a:rPr>
                        <a:t>getFarmInfo</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_</a:t>
                      </a:r>
                      <a:r>
                        <a:rPr lang="en-US" sz="900" dirty="0" err="1">
                          <a:effectLst/>
                          <a:latin typeface="Times New Roman" panose="02020603050405020304" pitchFamily="18" charset="0"/>
                          <a:ea typeface="Times New Roman" panose="02020603050405020304" pitchFamily="18" charset="0"/>
                        </a:rPr>
                        <a:t>farmId</a:t>
                      </a:r>
                      <a:r>
                        <a:rPr lang="en-US" sz="900" dirty="0">
                          <a:effectLst/>
                          <a:latin typeface="Times New Roman" panose="02020603050405020304" pitchFamily="18" charset="0"/>
                          <a:ea typeface="Times New Roman" panose="02020603050405020304" pitchFamily="18" charset="0"/>
                        </a:rPr>
                        <a:t>) public view </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returns (</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farmId</a:t>
                      </a:r>
                      <a:r>
                        <a:rPr lang="en-US" sz="900" dirty="0">
                          <a:effectLst/>
                          <a:latin typeface="Times New Roman" panose="02020603050405020304" pitchFamily="18" charset="0"/>
                          <a:ea typeface="Times New Roman" panose="02020603050405020304" pitchFamily="18" charset="0"/>
                        </a:rPr>
                        <a:t>, string </a:t>
                      </a:r>
                      <a:r>
                        <a:rPr lang="en-US" sz="900" dirty="0" err="1">
                          <a:effectLst/>
                          <a:latin typeface="Times New Roman" panose="02020603050405020304" pitchFamily="18" charset="0"/>
                          <a:ea typeface="Times New Roman" panose="02020603050405020304" pitchFamily="18" charset="0"/>
                        </a:rPr>
                        <a:t>farmName</a:t>
                      </a:r>
                      <a:r>
                        <a:rPr lang="en-US" sz="900" dirty="0">
                          <a:effectLst/>
                          <a:latin typeface="Times New Roman" panose="02020603050405020304" pitchFamily="18" charset="0"/>
                          <a:ea typeface="Times New Roman" panose="02020603050405020304" pitchFamily="18" charset="0"/>
                        </a:rPr>
                        <a:t>, string latitude, string longitude, string </a:t>
                      </a:r>
                      <a:r>
                        <a:rPr lang="en-US" sz="900" dirty="0" err="1">
                          <a:effectLst/>
                          <a:latin typeface="Times New Roman" panose="02020603050405020304" pitchFamily="18" charset="0"/>
                          <a:ea typeface="Times New Roman" panose="02020603050405020304" pitchFamily="18" charset="0"/>
                        </a:rPr>
                        <a:t>locationAddress</a:t>
                      </a:r>
                      <a:r>
                        <a:rPr lang="en-US" sz="900" dirty="0">
                          <a:effectLst/>
                          <a:latin typeface="Times New Roman" panose="02020603050405020304" pitchFamily="18" charset="0"/>
                          <a:ea typeface="Times New Roman" panose="02020603050405020304" pitchFamily="18" charset="0"/>
                        </a:rPr>
                        <a:t>) {</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Farm storage </a:t>
                      </a:r>
                      <a:r>
                        <a:rPr lang="en-US" sz="900" dirty="0" err="1">
                          <a:effectLst/>
                          <a:latin typeface="Times New Roman" panose="02020603050405020304" pitchFamily="18" charset="0"/>
                          <a:ea typeface="Times New Roman" panose="02020603050405020304" pitchFamily="18" charset="0"/>
                        </a:rPr>
                        <a:t>returnFarm</a:t>
                      </a:r>
                      <a:r>
                        <a:rPr lang="en-US" sz="900" dirty="0">
                          <a:effectLst/>
                          <a:latin typeface="Times New Roman" panose="02020603050405020304" pitchFamily="18" charset="0"/>
                          <a:ea typeface="Times New Roman" panose="02020603050405020304" pitchFamily="18" charset="0"/>
                        </a:rPr>
                        <a:t> = farms[_</a:t>
                      </a:r>
                      <a:r>
                        <a:rPr lang="en-US" sz="900" dirty="0" err="1">
                          <a:effectLst/>
                          <a:latin typeface="Times New Roman" panose="02020603050405020304" pitchFamily="18" charset="0"/>
                          <a:ea typeface="Times New Roman" panose="02020603050405020304" pitchFamily="18" charset="0"/>
                        </a:rPr>
                        <a:t>farmId</a:t>
                      </a:r>
                      <a:r>
                        <a:rPr lang="en-US" sz="900" dirty="0">
                          <a:effectLst/>
                          <a:latin typeface="Times New Roman" panose="02020603050405020304" pitchFamily="18" charset="0"/>
                          <a:ea typeface="Times New Roman" panose="02020603050405020304" pitchFamily="18" charset="0"/>
                        </a:rPr>
                        <a:t>];</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farmId</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returnFarm.farmId</a:t>
                      </a:r>
                      <a:r>
                        <a:rPr lang="en-US" sz="900" dirty="0">
                          <a:effectLst/>
                          <a:latin typeface="Times New Roman" panose="02020603050405020304" pitchFamily="18" charset="0"/>
                          <a:ea typeface="Times New Roman" panose="02020603050405020304" pitchFamily="18" charset="0"/>
                        </a:rPr>
                        <a:t>;</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farmName</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returnFarm.farmName</a:t>
                      </a:r>
                      <a:r>
                        <a:rPr lang="en-US" sz="900" dirty="0">
                          <a:effectLst/>
                          <a:latin typeface="Times New Roman" panose="02020603050405020304" pitchFamily="18" charset="0"/>
                          <a:ea typeface="Times New Roman" panose="02020603050405020304" pitchFamily="18" charset="0"/>
                        </a:rPr>
                        <a:t>;</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function </a:t>
                      </a:r>
                      <a:r>
                        <a:rPr lang="en-US" sz="900" dirty="0" err="1">
                          <a:effectLst/>
                          <a:latin typeface="Times New Roman" panose="02020603050405020304" pitchFamily="18" charset="0"/>
                          <a:ea typeface="Times New Roman" panose="02020603050405020304" pitchFamily="18" charset="0"/>
                        </a:rPr>
                        <a:t>harvestOlives</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olivesId</a:t>
                      </a:r>
                      <a:r>
                        <a:rPr lang="en-US" sz="900" dirty="0">
                          <a:effectLst/>
                          <a:latin typeface="Times New Roman" panose="02020603050405020304" pitchFamily="18" charset="0"/>
                          <a:ea typeface="Times New Roman" panose="02020603050405020304" pitchFamily="18" charset="0"/>
                        </a:rPr>
                        <a:t>, string _notes, </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_</a:t>
                      </a:r>
                      <a:r>
                        <a:rPr lang="en-US" sz="900" dirty="0" err="1">
                          <a:effectLst/>
                          <a:latin typeface="Times New Roman" panose="02020603050405020304" pitchFamily="18" charset="0"/>
                          <a:ea typeface="Times New Roman" panose="02020603050405020304" pitchFamily="18" charset="0"/>
                        </a:rPr>
                        <a:t>harvestYear</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farmId</a:t>
                      </a:r>
                      <a:r>
                        <a:rPr lang="en-US" sz="900" dirty="0">
                          <a:effectLst/>
                          <a:latin typeface="Times New Roman" panose="02020603050405020304" pitchFamily="18" charset="0"/>
                          <a:ea typeface="Times New Roman" panose="02020603050405020304" pitchFamily="18" charset="0"/>
                        </a:rPr>
                        <a:t>) public </a:t>
                      </a:r>
                      <a:r>
                        <a:rPr lang="en-US" sz="900" dirty="0" err="1">
                          <a:effectLst/>
                          <a:latin typeface="Times New Roman" panose="02020603050405020304" pitchFamily="18" charset="0"/>
                          <a:ea typeface="Times New Roman" panose="02020603050405020304" pitchFamily="18" charset="0"/>
                        </a:rPr>
                        <a:t>onlyProducer</a:t>
                      </a:r>
                      <a:r>
                        <a:rPr lang="en-US" sz="900" dirty="0">
                          <a:effectLst/>
                          <a:latin typeface="Times New Roman" panose="02020603050405020304" pitchFamily="18" charset="0"/>
                          <a:ea typeface="Times New Roman" panose="02020603050405020304" pitchFamily="18" charset="0"/>
                        </a:rPr>
                        <a:t> {</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Olives storage </a:t>
                      </a:r>
                      <a:r>
                        <a:rPr lang="en-US" sz="900" dirty="0" err="1">
                          <a:effectLst/>
                          <a:latin typeface="Times New Roman" panose="02020603050405020304" pitchFamily="18" charset="0"/>
                          <a:ea typeface="Times New Roman" panose="02020603050405020304" pitchFamily="18" charset="0"/>
                        </a:rPr>
                        <a:t>olivesStorage</a:t>
                      </a:r>
                      <a:r>
                        <a:rPr lang="en-US" sz="900" dirty="0">
                          <a:effectLst/>
                          <a:latin typeface="Times New Roman" panose="02020603050405020304" pitchFamily="18" charset="0"/>
                          <a:ea typeface="Times New Roman" panose="02020603050405020304" pitchFamily="18" charset="0"/>
                        </a:rPr>
                        <a:t> = olives[</a:t>
                      </a:r>
                      <a:r>
                        <a:rPr lang="en-US" sz="900" dirty="0" err="1">
                          <a:effectLst/>
                          <a:latin typeface="Times New Roman" panose="02020603050405020304" pitchFamily="18" charset="0"/>
                          <a:ea typeface="Times New Roman" panose="02020603050405020304" pitchFamily="18" charset="0"/>
                        </a:rPr>
                        <a:t>olivesId</a:t>
                      </a:r>
                      <a:r>
                        <a:rPr lang="en-US" sz="900" dirty="0">
                          <a:effectLst/>
                          <a:latin typeface="Times New Roman" panose="02020603050405020304" pitchFamily="18" charset="0"/>
                          <a:ea typeface="Times New Roman" panose="02020603050405020304" pitchFamily="18" charset="0"/>
                        </a:rPr>
                        <a:t>];</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olivesStorage.olivesId</a:t>
                      </a:r>
                      <a:r>
                        <a:rPr lang="en-US" sz="900" dirty="0">
                          <a:effectLst/>
                          <a:latin typeface="Times New Roman" panose="02020603050405020304" pitchFamily="18" charset="0"/>
                          <a:ea typeface="Times New Roman" panose="02020603050405020304" pitchFamily="18" charset="0"/>
                        </a:rPr>
                        <a:t> = </a:t>
                      </a:r>
                      <a:r>
                        <a:rPr lang="en-US" sz="900" dirty="0" err="1">
                          <a:effectLst/>
                          <a:latin typeface="Times New Roman" panose="02020603050405020304" pitchFamily="18" charset="0"/>
                          <a:ea typeface="Times New Roman" panose="02020603050405020304" pitchFamily="18" charset="0"/>
                        </a:rPr>
                        <a:t>olivesId</a:t>
                      </a:r>
                      <a:r>
                        <a:rPr lang="en-US" sz="900" dirty="0">
                          <a:effectLst/>
                          <a:latin typeface="Times New Roman" panose="02020603050405020304" pitchFamily="18" charset="0"/>
                          <a:ea typeface="Times New Roman" panose="02020603050405020304" pitchFamily="18" charset="0"/>
                        </a:rPr>
                        <a:t>;</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emit </a:t>
                      </a:r>
                      <a:r>
                        <a:rPr lang="en-US" sz="900" dirty="0" err="1">
                          <a:effectLst/>
                          <a:latin typeface="Times New Roman" panose="02020603050405020304" pitchFamily="18" charset="0"/>
                          <a:ea typeface="Times New Roman" panose="02020603050405020304" pitchFamily="18" charset="0"/>
                        </a:rPr>
                        <a:t>OlivesHarvested</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olivesId</a:t>
                      </a:r>
                      <a:r>
                        <a:rPr lang="en-US" sz="900" dirty="0">
                          <a:effectLst/>
                          <a:latin typeface="Times New Roman" panose="02020603050405020304" pitchFamily="18" charset="0"/>
                          <a:ea typeface="Times New Roman" panose="02020603050405020304" pitchFamily="18" charset="0"/>
                        </a:rPr>
                        <a:t>);</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function </a:t>
                      </a:r>
                      <a:r>
                        <a:rPr lang="en-US" sz="900" dirty="0" err="1">
                          <a:effectLst/>
                          <a:latin typeface="Times New Roman" panose="02020603050405020304" pitchFamily="18" charset="0"/>
                          <a:ea typeface="Times New Roman" panose="02020603050405020304" pitchFamily="18" charset="0"/>
                        </a:rPr>
                        <a:t>getBottleInfo</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_</a:t>
                      </a:r>
                      <a:r>
                        <a:rPr lang="en-US" sz="900" dirty="0" err="1">
                          <a:effectLst/>
                          <a:latin typeface="Times New Roman" panose="02020603050405020304" pitchFamily="18" charset="0"/>
                          <a:ea typeface="Times New Roman" panose="02020603050405020304" pitchFamily="18" charset="0"/>
                        </a:rPr>
                        <a:t>sku</a:t>
                      </a:r>
                      <a:r>
                        <a:rPr lang="en-US" sz="900" dirty="0">
                          <a:effectLst/>
                          <a:latin typeface="Times New Roman" panose="02020603050405020304" pitchFamily="18" charset="0"/>
                          <a:ea typeface="Times New Roman" panose="02020603050405020304" pitchFamily="18" charset="0"/>
                        </a:rPr>
                        <a:t>) public view </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oliveJarExists</a:t>
                      </a:r>
                      <a:r>
                        <a:rPr lang="en-US" sz="900" dirty="0">
                          <a:effectLst/>
                          <a:latin typeface="Times New Roman" panose="02020603050405020304" pitchFamily="18" charset="0"/>
                          <a:ea typeface="Times New Roman" panose="02020603050405020304" pitchFamily="18" charset="0"/>
                        </a:rPr>
                        <a:t>(_</a:t>
                      </a:r>
                      <a:r>
                        <a:rPr lang="en-US" sz="900" dirty="0" err="1">
                          <a:effectLst/>
                          <a:latin typeface="Times New Roman" panose="02020603050405020304" pitchFamily="18" charset="0"/>
                          <a:ea typeface="Times New Roman" panose="02020603050405020304" pitchFamily="18" charset="0"/>
                        </a:rPr>
                        <a:t>sku</a:t>
                      </a:r>
                      <a:r>
                        <a:rPr lang="en-US" sz="900" dirty="0">
                          <a:effectLst/>
                          <a:latin typeface="Times New Roman" panose="02020603050405020304" pitchFamily="18" charset="0"/>
                          <a:ea typeface="Times New Roman" panose="02020603050405020304" pitchFamily="18" charset="0"/>
                        </a:rPr>
                        <a:t>)</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returns (</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sku</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price, address owner, address buyer, string state, </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oliveId</a:t>
                      </a:r>
                      <a:r>
                        <a:rPr lang="en-US" sz="900" dirty="0">
                          <a:effectLst/>
                          <a:latin typeface="Times New Roman" panose="02020603050405020304" pitchFamily="18" charset="0"/>
                          <a:ea typeface="Times New Roman" panose="02020603050405020304" pitchFamily="18" charset="0"/>
                        </a:rPr>
                        <a:t>, string notes) {</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r>
                        <a:rPr lang="en-US" sz="900" dirty="0" err="1">
                          <a:effectLst/>
                          <a:latin typeface="Times New Roman" panose="02020603050405020304" pitchFamily="18" charset="0"/>
                          <a:ea typeface="Times New Roman" panose="02020603050405020304" pitchFamily="18" charset="0"/>
                        </a:rPr>
                        <a:t>sku</a:t>
                      </a:r>
                      <a:r>
                        <a:rPr lang="en-US" sz="900" dirty="0">
                          <a:effectLst/>
                          <a:latin typeface="Times New Roman" panose="02020603050405020304" pitchFamily="18" charset="0"/>
                          <a:ea typeface="Times New Roman" panose="02020603050405020304" pitchFamily="18" charset="0"/>
                        </a:rPr>
                        <a:t> = _</a:t>
                      </a:r>
                      <a:r>
                        <a:rPr lang="en-US" sz="900" dirty="0" err="1">
                          <a:effectLst/>
                          <a:latin typeface="Times New Roman" panose="02020603050405020304" pitchFamily="18" charset="0"/>
                          <a:ea typeface="Times New Roman" panose="02020603050405020304" pitchFamily="18" charset="0"/>
                        </a:rPr>
                        <a:t>sku</a:t>
                      </a:r>
                      <a:r>
                        <a:rPr lang="en-US" sz="900" dirty="0">
                          <a:effectLst/>
                          <a:latin typeface="Times New Roman" panose="02020603050405020304" pitchFamily="18" charset="0"/>
                          <a:ea typeface="Times New Roman" panose="02020603050405020304" pitchFamily="18" charset="0"/>
                        </a:rPr>
                        <a:t>;</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price = </a:t>
                      </a:r>
                      <a:r>
                        <a:rPr lang="en-US" sz="900" dirty="0" err="1">
                          <a:effectLst/>
                          <a:latin typeface="Times New Roman" panose="02020603050405020304" pitchFamily="18" charset="0"/>
                          <a:ea typeface="Times New Roman" panose="02020603050405020304" pitchFamily="18" charset="0"/>
                        </a:rPr>
                        <a:t>olivesJar</a:t>
                      </a:r>
                      <a:r>
                        <a:rPr lang="en-US" sz="900" dirty="0">
                          <a:effectLst/>
                          <a:latin typeface="Times New Roman" panose="02020603050405020304" pitchFamily="18" charset="0"/>
                          <a:ea typeface="Times New Roman" panose="02020603050405020304" pitchFamily="18" charset="0"/>
                        </a:rPr>
                        <a:t>[_</a:t>
                      </a:r>
                      <a:r>
                        <a:rPr lang="en-US" sz="900" dirty="0" err="1">
                          <a:effectLst/>
                          <a:latin typeface="Times New Roman" panose="02020603050405020304" pitchFamily="18" charset="0"/>
                          <a:ea typeface="Times New Roman" panose="02020603050405020304" pitchFamily="18" charset="0"/>
                        </a:rPr>
                        <a:t>sku</a:t>
                      </a:r>
                      <a:r>
                        <a:rPr lang="en-US" sz="900" dirty="0">
                          <a:effectLst/>
                          <a:latin typeface="Times New Roman" panose="02020603050405020304" pitchFamily="18" charset="0"/>
                          <a:ea typeface="Times New Roman" panose="02020603050405020304" pitchFamily="18" charset="0"/>
                        </a:rPr>
                        <a:t>].price;</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owner = </a:t>
                      </a:r>
                      <a:r>
                        <a:rPr lang="en-US" sz="900" dirty="0" err="1">
                          <a:effectLst/>
                          <a:latin typeface="Times New Roman" panose="02020603050405020304" pitchFamily="18" charset="0"/>
                          <a:ea typeface="Times New Roman" panose="02020603050405020304" pitchFamily="18" charset="0"/>
                        </a:rPr>
                        <a:t>olivesJar</a:t>
                      </a:r>
                      <a:r>
                        <a:rPr lang="en-US" sz="900" dirty="0">
                          <a:effectLst/>
                          <a:latin typeface="Times New Roman" panose="02020603050405020304" pitchFamily="18" charset="0"/>
                          <a:ea typeface="Times New Roman" panose="02020603050405020304" pitchFamily="18" charset="0"/>
                        </a:rPr>
                        <a:t>[_</a:t>
                      </a:r>
                      <a:r>
                        <a:rPr lang="en-US" sz="900" dirty="0" err="1">
                          <a:effectLst/>
                          <a:latin typeface="Times New Roman" panose="02020603050405020304" pitchFamily="18" charset="0"/>
                          <a:ea typeface="Times New Roman" panose="02020603050405020304" pitchFamily="18" charset="0"/>
                        </a:rPr>
                        <a:t>sku</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bottleOwner</a:t>
                      </a:r>
                      <a:r>
                        <a:rPr lang="en-US" sz="900" dirty="0">
                          <a:effectLst/>
                          <a:latin typeface="Times New Roman" panose="02020603050405020304" pitchFamily="18" charset="0"/>
                          <a:ea typeface="Times New Roman" panose="02020603050405020304" pitchFamily="18" charset="0"/>
                        </a:rPr>
                        <a:t>;</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buyer = </a:t>
                      </a:r>
                      <a:r>
                        <a:rPr lang="en-US" sz="900" dirty="0" err="1">
                          <a:effectLst/>
                          <a:latin typeface="Times New Roman" panose="02020603050405020304" pitchFamily="18" charset="0"/>
                          <a:ea typeface="Times New Roman" panose="02020603050405020304" pitchFamily="18" charset="0"/>
                        </a:rPr>
                        <a:t>olivesJar</a:t>
                      </a:r>
                      <a:r>
                        <a:rPr lang="en-US" sz="900" dirty="0">
                          <a:effectLst/>
                          <a:latin typeface="Times New Roman" panose="02020603050405020304" pitchFamily="18" charset="0"/>
                          <a:ea typeface="Times New Roman" panose="02020603050405020304" pitchFamily="18" charset="0"/>
                        </a:rPr>
                        <a:t>[_</a:t>
                      </a:r>
                      <a:r>
                        <a:rPr lang="en-US" sz="900" dirty="0" err="1">
                          <a:effectLst/>
                          <a:latin typeface="Times New Roman" panose="02020603050405020304" pitchFamily="18" charset="0"/>
                          <a:ea typeface="Times New Roman" panose="02020603050405020304" pitchFamily="18" charset="0"/>
                        </a:rPr>
                        <a:t>sku</a:t>
                      </a:r>
                      <a:r>
                        <a:rPr lang="en-US" sz="900" dirty="0">
                          <a:effectLst/>
                          <a:latin typeface="Times New Roman" panose="02020603050405020304" pitchFamily="18" charset="0"/>
                          <a:ea typeface="Times New Roman" panose="02020603050405020304" pitchFamily="18" charset="0"/>
                        </a:rPr>
                        <a:t>].buyer;</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if(</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olivesJar</a:t>
                      </a:r>
                      <a:r>
                        <a:rPr lang="en-US" sz="900" dirty="0">
                          <a:effectLst/>
                          <a:latin typeface="Times New Roman" panose="02020603050405020304" pitchFamily="18" charset="0"/>
                          <a:ea typeface="Times New Roman" panose="02020603050405020304" pitchFamily="18" charset="0"/>
                        </a:rPr>
                        <a:t>[_</a:t>
                      </a:r>
                      <a:r>
                        <a:rPr lang="en-US" sz="900" dirty="0" err="1">
                          <a:effectLst/>
                          <a:latin typeface="Times New Roman" panose="02020603050405020304" pitchFamily="18" charset="0"/>
                          <a:ea typeface="Times New Roman" panose="02020603050405020304" pitchFamily="18" charset="0"/>
                        </a:rPr>
                        <a:t>sku</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oliveJarState</a:t>
                      </a:r>
                      <a:r>
                        <a:rPr lang="en-US" sz="900" dirty="0">
                          <a:effectLst/>
                          <a:latin typeface="Times New Roman" panose="02020603050405020304" pitchFamily="18" charset="0"/>
                          <a:ea typeface="Times New Roman" panose="02020603050405020304" pitchFamily="18" charset="0"/>
                        </a:rPr>
                        <a:t>) == 0) {</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state = "Jar of Olives Created";</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if(</a:t>
                      </a:r>
                      <a:r>
                        <a:rPr lang="en-US" sz="900" dirty="0" err="1">
                          <a:effectLst/>
                          <a:latin typeface="Times New Roman" panose="02020603050405020304" pitchFamily="18" charset="0"/>
                          <a:ea typeface="Times New Roman" panose="02020603050405020304" pitchFamily="18" charset="0"/>
                        </a:rPr>
                        <a:t>uint</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olivesJar</a:t>
                      </a:r>
                      <a:r>
                        <a:rPr lang="en-US" sz="900" dirty="0">
                          <a:effectLst/>
                          <a:latin typeface="Times New Roman" panose="02020603050405020304" pitchFamily="18" charset="0"/>
                          <a:ea typeface="Times New Roman" panose="02020603050405020304" pitchFamily="18" charset="0"/>
                        </a:rPr>
                        <a:t>[_</a:t>
                      </a:r>
                      <a:r>
                        <a:rPr lang="en-US" sz="900" dirty="0" err="1">
                          <a:effectLst/>
                          <a:latin typeface="Times New Roman" panose="02020603050405020304" pitchFamily="18" charset="0"/>
                          <a:ea typeface="Times New Roman" panose="02020603050405020304" pitchFamily="18" charset="0"/>
                        </a:rPr>
                        <a:t>sku</a:t>
                      </a:r>
                      <a:r>
                        <a:rPr lang="en-US" sz="900" dirty="0">
                          <a:effectLst/>
                          <a:latin typeface="Times New Roman" panose="02020603050405020304" pitchFamily="18" charset="0"/>
                          <a:ea typeface="Times New Roman" panose="02020603050405020304" pitchFamily="18" charset="0"/>
                        </a:rPr>
                        <a:t>].</a:t>
                      </a:r>
                      <a:r>
                        <a:rPr lang="en-US" sz="900" dirty="0" err="1">
                          <a:effectLst/>
                          <a:latin typeface="Times New Roman" panose="02020603050405020304" pitchFamily="18" charset="0"/>
                          <a:ea typeface="Times New Roman" panose="02020603050405020304" pitchFamily="18" charset="0"/>
                        </a:rPr>
                        <a:t>oliveJarState</a:t>
                      </a:r>
                      <a:r>
                        <a:rPr lang="en-US" sz="900" dirty="0">
                          <a:effectLst/>
                          <a:latin typeface="Times New Roman" panose="02020603050405020304" pitchFamily="18" charset="0"/>
                          <a:ea typeface="Times New Roman" panose="02020603050405020304" pitchFamily="18" charset="0"/>
                        </a:rPr>
                        <a:t>) == 1) {</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state = "Jar of Olives sold for Distribution";</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a:t>
                      </a:r>
                    </a:p>
                    <a:p>
                      <a:pPr marL="0" marR="0" algn="just">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         </a:t>
                      </a:r>
                    </a:p>
                  </a:txBody>
                  <a:tcPr marL="68580" marR="68580" marT="0" marB="0"/>
                </a:tc>
                <a:extLst>
                  <a:ext uri="{0D108BD9-81ED-4DB2-BD59-A6C34878D82A}">
                    <a16:rowId xmlns:a16="http://schemas.microsoft.com/office/drawing/2014/main" val="2276493785"/>
                  </a:ext>
                </a:extLst>
              </a:tr>
            </a:tbl>
          </a:graphicData>
        </a:graphic>
      </p:graphicFrame>
      <p:sp>
        <p:nvSpPr>
          <p:cNvPr id="7" name="Slide Number Placeholder 6">
            <a:extLst>
              <a:ext uri="{FF2B5EF4-FFF2-40B4-BE49-F238E27FC236}">
                <a16:creationId xmlns:a16="http://schemas.microsoft.com/office/drawing/2014/main" id="{147CD5AC-4056-B874-57FD-D2F5279B23C6}"/>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3" name="Table 15">
            <a:extLst>
              <a:ext uri="{FF2B5EF4-FFF2-40B4-BE49-F238E27FC236}">
                <a16:creationId xmlns:a16="http://schemas.microsoft.com/office/drawing/2014/main" id="{9A33B573-42CB-601F-B713-86FF24F8FD31}"/>
              </a:ext>
            </a:extLst>
          </p:cNvPr>
          <p:cNvGraphicFramePr>
            <a:graphicFrameLocks noGrp="1"/>
          </p:cNvGraphicFramePr>
          <p:nvPr>
            <p:extLst>
              <p:ext uri="{D42A27DB-BD31-4B8C-83A1-F6EECF244321}">
                <p14:modId xmlns:p14="http://schemas.microsoft.com/office/powerpoint/2010/main" val="3885276393"/>
              </p:ext>
            </p:extLst>
          </p:nvPr>
        </p:nvGraphicFramePr>
        <p:xfrm>
          <a:off x="10450286" y="6326138"/>
          <a:ext cx="1632857" cy="475759"/>
        </p:xfrm>
        <a:graphic>
          <a:graphicData uri="http://schemas.openxmlformats.org/drawingml/2006/table">
            <a:tbl>
              <a:tblPr firstRow="1" bandRow="1">
                <a:tableStyleId>{5C22544A-7EE6-4342-B048-85BDC9FD1C3A}</a:tableStyleId>
              </a:tblPr>
              <a:tblGrid>
                <a:gridCol w="1632857">
                  <a:extLst>
                    <a:ext uri="{9D8B030D-6E8A-4147-A177-3AD203B41FA5}">
                      <a16:colId xmlns:a16="http://schemas.microsoft.com/office/drawing/2014/main" val="1099867203"/>
                    </a:ext>
                  </a:extLst>
                </a:gridCol>
              </a:tblGrid>
              <a:tr h="475759">
                <a:tc>
                  <a:txBody>
                    <a:bodyPr/>
                    <a:lstStyle/>
                    <a:p>
                      <a:r>
                        <a:rPr lang="en-US" sz="1400" dirty="0" err="1"/>
                        <a:t>SupplyChain.sol</a:t>
                      </a:r>
                      <a:endParaRPr lang="en-US" sz="1400" dirty="0"/>
                    </a:p>
                  </a:txBody>
                  <a:tcPr/>
                </a:tc>
                <a:extLst>
                  <a:ext uri="{0D108BD9-81ED-4DB2-BD59-A6C34878D82A}">
                    <a16:rowId xmlns:a16="http://schemas.microsoft.com/office/drawing/2014/main" val="3347309403"/>
                  </a:ext>
                </a:extLst>
              </a:tr>
            </a:tbl>
          </a:graphicData>
        </a:graphic>
      </p:graphicFrame>
    </p:spTree>
    <p:extLst>
      <p:ext uri="{BB962C8B-B14F-4D97-AF65-F5344CB8AC3E}">
        <p14:creationId xmlns:p14="http://schemas.microsoft.com/office/powerpoint/2010/main" val="425591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290B-9376-BE96-C11A-8235957C860C}"/>
              </a:ext>
            </a:extLst>
          </p:cNvPr>
          <p:cNvSpPr>
            <a:spLocks noGrp="1"/>
          </p:cNvSpPr>
          <p:nvPr>
            <p:ph type="title"/>
          </p:nvPr>
        </p:nvSpPr>
        <p:spPr>
          <a:xfrm>
            <a:off x="1154954" y="973668"/>
            <a:ext cx="9556589" cy="706964"/>
          </a:xfrm>
        </p:spPr>
        <p:txBody>
          <a:bodyPr/>
          <a:lstStyle/>
          <a:p>
            <a:r>
              <a:rPr lang="en-US" dirty="0"/>
              <a:t> JS &amp; Web3 Interacting with the contract</a:t>
            </a:r>
          </a:p>
        </p:txBody>
      </p:sp>
      <p:pic>
        <p:nvPicPr>
          <p:cNvPr id="12" name="Content Placeholder 11">
            <a:extLst>
              <a:ext uri="{FF2B5EF4-FFF2-40B4-BE49-F238E27FC236}">
                <a16:creationId xmlns:a16="http://schemas.microsoft.com/office/drawing/2014/main" id="{8239D041-744B-E6B4-927D-72E0794B0361}"/>
              </a:ext>
            </a:extLst>
          </p:cNvPr>
          <p:cNvPicPr>
            <a:picLocks noGrp="1" noChangeAspect="1"/>
          </p:cNvPicPr>
          <p:nvPr>
            <p:ph idx="1"/>
          </p:nvPr>
        </p:nvPicPr>
        <p:blipFill>
          <a:blip r:embed="rId3"/>
          <a:stretch>
            <a:fillRect/>
          </a:stretch>
        </p:blipFill>
        <p:spPr>
          <a:xfrm>
            <a:off x="433231" y="1985817"/>
            <a:ext cx="5889702" cy="4682101"/>
          </a:xfrm>
          <a:effectLst>
            <a:glow rad="63500">
              <a:schemeClr val="accent2">
                <a:satMod val="175000"/>
                <a:alpha val="40000"/>
              </a:schemeClr>
            </a:glow>
            <a:softEdge rad="12700"/>
          </a:effectLst>
        </p:spPr>
      </p:pic>
      <p:pic>
        <p:nvPicPr>
          <p:cNvPr id="14" name="Picture 13">
            <a:extLst>
              <a:ext uri="{FF2B5EF4-FFF2-40B4-BE49-F238E27FC236}">
                <a16:creationId xmlns:a16="http://schemas.microsoft.com/office/drawing/2014/main" id="{404804E8-29E4-1684-BA43-C7F9E32B9DC4}"/>
              </a:ext>
            </a:extLst>
          </p:cNvPr>
          <p:cNvPicPr>
            <a:picLocks noChangeAspect="1"/>
          </p:cNvPicPr>
          <p:nvPr/>
        </p:nvPicPr>
        <p:blipFill>
          <a:blip r:embed="rId4"/>
          <a:stretch>
            <a:fillRect/>
          </a:stretch>
        </p:blipFill>
        <p:spPr>
          <a:xfrm>
            <a:off x="6400800" y="1680632"/>
            <a:ext cx="5504873" cy="4987287"/>
          </a:xfrm>
          <a:prstGeom prst="rect">
            <a:avLst/>
          </a:prstGeom>
          <a:effectLst>
            <a:glow rad="63500">
              <a:schemeClr val="accent1">
                <a:satMod val="175000"/>
                <a:alpha val="40000"/>
              </a:schemeClr>
            </a:glow>
          </a:effectLst>
        </p:spPr>
      </p:pic>
      <p:graphicFrame>
        <p:nvGraphicFramePr>
          <p:cNvPr id="15" name="Table 15">
            <a:extLst>
              <a:ext uri="{FF2B5EF4-FFF2-40B4-BE49-F238E27FC236}">
                <a16:creationId xmlns:a16="http://schemas.microsoft.com/office/drawing/2014/main" id="{FE8370F1-1BEE-DC1E-F55B-20C15E769C10}"/>
              </a:ext>
            </a:extLst>
          </p:cNvPr>
          <p:cNvGraphicFramePr>
            <a:graphicFrameLocks noGrp="1"/>
          </p:cNvGraphicFramePr>
          <p:nvPr>
            <p:extLst>
              <p:ext uri="{D42A27DB-BD31-4B8C-83A1-F6EECF244321}">
                <p14:modId xmlns:p14="http://schemas.microsoft.com/office/powerpoint/2010/main" val="114686034"/>
              </p:ext>
            </p:extLst>
          </p:nvPr>
        </p:nvGraphicFramePr>
        <p:xfrm>
          <a:off x="10986013" y="6326138"/>
          <a:ext cx="997527" cy="443379"/>
        </p:xfrm>
        <a:graphic>
          <a:graphicData uri="http://schemas.openxmlformats.org/drawingml/2006/table">
            <a:tbl>
              <a:tblPr firstRow="1" bandRow="1">
                <a:tableStyleId>{5C22544A-7EE6-4342-B048-85BDC9FD1C3A}</a:tableStyleId>
              </a:tblPr>
              <a:tblGrid>
                <a:gridCol w="997527">
                  <a:extLst>
                    <a:ext uri="{9D8B030D-6E8A-4147-A177-3AD203B41FA5}">
                      <a16:colId xmlns:a16="http://schemas.microsoft.com/office/drawing/2014/main" val="1099867203"/>
                    </a:ext>
                  </a:extLst>
                </a:gridCol>
              </a:tblGrid>
              <a:tr h="443379">
                <a:tc>
                  <a:txBody>
                    <a:bodyPr/>
                    <a:lstStyle/>
                    <a:p>
                      <a:r>
                        <a:rPr lang="en-US" dirty="0"/>
                        <a:t>App.js</a:t>
                      </a:r>
                    </a:p>
                  </a:txBody>
                  <a:tcPr/>
                </a:tc>
                <a:extLst>
                  <a:ext uri="{0D108BD9-81ED-4DB2-BD59-A6C34878D82A}">
                    <a16:rowId xmlns:a16="http://schemas.microsoft.com/office/drawing/2014/main" val="3347309403"/>
                  </a:ext>
                </a:extLst>
              </a:tr>
            </a:tbl>
          </a:graphicData>
        </a:graphic>
      </p:graphicFrame>
      <p:sp>
        <p:nvSpPr>
          <p:cNvPr id="16" name="Slide Number Placeholder 15">
            <a:extLst>
              <a:ext uri="{FF2B5EF4-FFF2-40B4-BE49-F238E27FC236}">
                <a16:creationId xmlns:a16="http://schemas.microsoft.com/office/drawing/2014/main" id="{568BE37A-0168-AB2C-D4AC-EAA8269125C7}"/>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04711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AAE1-22ED-768B-44AD-2169BA535D1D}"/>
              </a:ext>
            </a:extLst>
          </p:cNvPr>
          <p:cNvSpPr>
            <a:spLocks noGrp="1"/>
          </p:cNvSpPr>
          <p:nvPr>
            <p:ph type="title"/>
          </p:nvPr>
        </p:nvSpPr>
        <p:spPr/>
        <p:txBody>
          <a:bodyPr/>
          <a:lstStyle/>
          <a:p>
            <a:r>
              <a:rPr lang="en-US" dirty="0"/>
              <a:t>User Interface - HTML</a:t>
            </a:r>
          </a:p>
        </p:txBody>
      </p:sp>
      <p:pic>
        <p:nvPicPr>
          <p:cNvPr id="5" name="Content Placeholder 4">
            <a:extLst>
              <a:ext uri="{FF2B5EF4-FFF2-40B4-BE49-F238E27FC236}">
                <a16:creationId xmlns:a16="http://schemas.microsoft.com/office/drawing/2014/main" id="{BCD8203A-1176-E601-819E-DA4A353FB73D}"/>
              </a:ext>
            </a:extLst>
          </p:cNvPr>
          <p:cNvPicPr>
            <a:picLocks noGrp="1" noChangeAspect="1"/>
          </p:cNvPicPr>
          <p:nvPr>
            <p:ph idx="1"/>
          </p:nvPr>
        </p:nvPicPr>
        <p:blipFill>
          <a:blip r:embed="rId2"/>
          <a:stretch>
            <a:fillRect/>
          </a:stretch>
        </p:blipFill>
        <p:spPr>
          <a:xfrm>
            <a:off x="1807028" y="1952986"/>
            <a:ext cx="7121071" cy="4772558"/>
          </a:xfrm>
        </p:spPr>
      </p:pic>
      <p:sp>
        <p:nvSpPr>
          <p:cNvPr id="6" name="Slide Number Placeholder 5">
            <a:extLst>
              <a:ext uri="{FF2B5EF4-FFF2-40B4-BE49-F238E27FC236}">
                <a16:creationId xmlns:a16="http://schemas.microsoft.com/office/drawing/2014/main" id="{48F95F4F-6F14-F314-DFB7-5831A395626A}"/>
              </a:ext>
            </a:extLst>
          </p:cNvPr>
          <p:cNvSpPr>
            <a:spLocks noGrp="1"/>
          </p:cNvSpPr>
          <p:nvPr>
            <p:ph type="sldNum" sz="quarter" idx="12"/>
          </p:nvPr>
        </p:nvSpPr>
        <p:spPr/>
        <p:txBody>
          <a:bodyPr/>
          <a:lstStyle/>
          <a:p>
            <a:fld id="{D57F1E4F-1CFF-5643-939E-217C01CDF565}" type="slidenum">
              <a:rPr lang="en-US" smtClean="0"/>
              <a:pPr/>
              <a:t>9</a:t>
            </a:fld>
            <a:endParaRPr lang="en-US" dirty="0"/>
          </a:p>
        </p:txBody>
      </p:sp>
      <p:graphicFrame>
        <p:nvGraphicFramePr>
          <p:cNvPr id="3" name="Table 15">
            <a:extLst>
              <a:ext uri="{FF2B5EF4-FFF2-40B4-BE49-F238E27FC236}">
                <a16:creationId xmlns:a16="http://schemas.microsoft.com/office/drawing/2014/main" id="{A16D1655-318C-296D-E9FD-2E07ED94E95C}"/>
              </a:ext>
            </a:extLst>
          </p:cNvPr>
          <p:cNvGraphicFramePr>
            <a:graphicFrameLocks noGrp="1"/>
          </p:cNvGraphicFramePr>
          <p:nvPr>
            <p:extLst>
              <p:ext uri="{D42A27DB-BD31-4B8C-83A1-F6EECF244321}">
                <p14:modId xmlns:p14="http://schemas.microsoft.com/office/powerpoint/2010/main" val="2548579434"/>
              </p:ext>
            </p:extLst>
          </p:nvPr>
        </p:nvGraphicFramePr>
        <p:xfrm>
          <a:off x="10591801" y="6326137"/>
          <a:ext cx="1391740" cy="531863"/>
        </p:xfrm>
        <a:graphic>
          <a:graphicData uri="http://schemas.openxmlformats.org/drawingml/2006/table">
            <a:tbl>
              <a:tblPr firstRow="1" bandRow="1">
                <a:tableStyleId>{5C22544A-7EE6-4342-B048-85BDC9FD1C3A}</a:tableStyleId>
              </a:tblPr>
              <a:tblGrid>
                <a:gridCol w="1391740">
                  <a:extLst>
                    <a:ext uri="{9D8B030D-6E8A-4147-A177-3AD203B41FA5}">
                      <a16:colId xmlns:a16="http://schemas.microsoft.com/office/drawing/2014/main" val="1099867203"/>
                    </a:ext>
                  </a:extLst>
                </a:gridCol>
              </a:tblGrid>
              <a:tr h="531863">
                <a:tc>
                  <a:txBody>
                    <a:bodyPr/>
                    <a:lstStyle/>
                    <a:p>
                      <a:r>
                        <a:rPr lang="en-US" dirty="0"/>
                        <a:t>Index.html</a:t>
                      </a:r>
                    </a:p>
                  </a:txBody>
                  <a:tcPr/>
                </a:tc>
                <a:extLst>
                  <a:ext uri="{0D108BD9-81ED-4DB2-BD59-A6C34878D82A}">
                    <a16:rowId xmlns:a16="http://schemas.microsoft.com/office/drawing/2014/main" val="3347309403"/>
                  </a:ext>
                </a:extLst>
              </a:tr>
            </a:tbl>
          </a:graphicData>
        </a:graphic>
      </p:graphicFrame>
    </p:spTree>
    <p:extLst>
      <p:ext uri="{BB962C8B-B14F-4D97-AF65-F5344CB8AC3E}">
        <p14:creationId xmlns:p14="http://schemas.microsoft.com/office/powerpoint/2010/main" val="2059321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Έγγραφο" ma:contentTypeID="0x0101006DA0D79246697B43A4A279C3CD1B69C6" ma:contentTypeVersion="12" ma:contentTypeDescription="Δημιουργία νέου εγγράφου" ma:contentTypeScope="" ma:versionID="798d2c809d989c0e8fbdf8cb2d83c344">
  <xsd:schema xmlns:xsd="http://www.w3.org/2001/XMLSchema" xmlns:xs="http://www.w3.org/2001/XMLSchema" xmlns:p="http://schemas.microsoft.com/office/2006/metadata/properties" xmlns:ns3="e9aeb209-22bc-49bc-add0-a2cfcd197f2c" xmlns:ns4="7171668c-2a4f-44b3-aaa6-50738a25327d" targetNamespace="http://schemas.microsoft.com/office/2006/metadata/properties" ma:root="true" ma:fieldsID="6ca536b9856823598b93c13c12d94539" ns3:_="" ns4:_="">
    <xsd:import namespace="e9aeb209-22bc-49bc-add0-a2cfcd197f2c"/>
    <xsd:import namespace="7171668c-2a4f-44b3-aaa6-50738a25327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aeb209-22bc-49bc-add0-a2cfcd197f2c" elementFormDefault="qualified">
    <xsd:import namespace="http://schemas.microsoft.com/office/2006/documentManagement/types"/>
    <xsd:import namespace="http://schemas.microsoft.com/office/infopath/2007/PartnerControls"/>
    <xsd:element name="SharedWithUsers" ma:index="8" nillable="true" ma:displayName="Κοινή χρήση με"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Κοινή χρήση με λεπτομέρειες" ma:internalName="SharedWithDetails" ma:readOnly="true">
      <xsd:simpleType>
        <xsd:restriction base="dms:Note">
          <xsd:maxLength value="255"/>
        </xsd:restriction>
      </xsd:simpleType>
    </xsd:element>
    <xsd:element name="SharingHintHash" ma:index="10" nillable="true" ma:displayName="Κοινή χρήση κατακερματισμού υπόδειξης"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71668c-2a4f-44b3-aaa6-50738a25327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171668c-2a4f-44b3-aaa6-50738a25327d" xsi:nil="true"/>
  </documentManagement>
</p:properties>
</file>

<file path=customXml/itemProps1.xml><?xml version="1.0" encoding="utf-8"?>
<ds:datastoreItem xmlns:ds="http://schemas.openxmlformats.org/officeDocument/2006/customXml" ds:itemID="{05D2ED47-972C-4827-8387-77ABCC339C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aeb209-22bc-49bc-add0-a2cfcd197f2c"/>
    <ds:schemaRef ds:uri="7171668c-2a4f-44b3-aaa6-50738a2532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E035A8-965A-41D6-AF21-9A58FF105BC1}">
  <ds:schemaRefs>
    <ds:schemaRef ds:uri="http://schemas.microsoft.com/sharepoint/v3/contenttype/forms"/>
  </ds:schemaRefs>
</ds:datastoreItem>
</file>

<file path=customXml/itemProps3.xml><?xml version="1.0" encoding="utf-8"?>
<ds:datastoreItem xmlns:ds="http://schemas.openxmlformats.org/officeDocument/2006/customXml" ds:itemID="{D9850C4E-6BF8-4244-BC8C-C9BF4FC3D798}">
  <ds:schemaRefs>
    <ds:schemaRef ds:uri="http://purl.org/dc/terms/"/>
    <ds:schemaRef ds:uri="http://purl.org/dc/dcmitype/"/>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http://purl.org/dc/elements/1.1/"/>
    <ds:schemaRef ds:uri="e9aeb209-22bc-49bc-add0-a2cfcd197f2c"/>
    <ds:schemaRef ds:uri="http://schemas.openxmlformats.org/package/2006/metadata/core-properties"/>
    <ds:schemaRef ds:uri="7171668c-2a4f-44b3-aaa6-50738a25327d"/>
  </ds:schemaRefs>
</ds:datastoreItem>
</file>

<file path=docProps/app.xml><?xml version="1.0" encoding="utf-8"?>
<Properties xmlns="http://schemas.openxmlformats.org/officeDocument/2006/extended-properties" xmlns:vt="http://schemas.openxmlformats.org/officeDocument/2006/docPropsVTypes">
  <Template>{CBC40E81-FC2C-44C5-8B0D-0DC39AF7769F}tf02900722</Template>
  <TotalTime>6490</TotalTime>
  <Words>1813</Words>
  <Application>Microsoft Office PowerPoint</Application>
  <PresentationFormat>Widescreen</PresentationFormat>
  <Paragraphs>226</Paragraphs>
  <Slides>17</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Arial</vt:lpstr>
      <vt:lpstr>Calibri</vt:lpstr>
      <vt:lpstr>Century Gothic</vt:lpstr>
      <vt:lpstr>Google Sans</vt:lpstr>
      <vt:lpstr>Rubik</vt:lpstr>
      <vt:lpstr>Segoe UI</vt:lpstr>
      <vt:lpstr>source-serif-pro</vt:lpstr>
      <vt:lpstr>Times New Roman</vt:lpstr>
      <vt:lpstr>Trebuchet MS</vt:lpstr>
      <vt:lpstr>Wingdings 3</vt:lpstr>
      <vt:lpstr>Ion Boardroom</vt:lpstr>
      <vt:lpstr>  “Αποκεντρωμένη εφαρμογή Ethereum blockchain για την ιχνηλασιμότητα της εφοδιαστικής αλυσίδας επιτραπέζιων ελαιών”  Mεταπτυχιακό Πρόγραμμα: AthensMBA – Part Time  Επιβλέπων: ΓΕΩΡΓΙΟΣ ΠΑΠΑΔΟΠΟΥΛΟΣ, ΕΔΙΠ ΕΜΠ ΣΧΟΛΗ  ΜΗΧΑΝΟΛΟΓΩΝ  ΜΗΧΑΝΙΚΩΝ  </vt:lpstr>
      <vt:lpstr>Smart Contract</vt:lpstr>
      <vt:lpstr>Smart Contract Transaction Cost </vt:lpstr>
      <vt:lpstr>Required tools (Ι)</vt:lpstr>
      <vt:lpstr>Required tools (ΙΙ) </vt:lpstr>
      <vt:lpstr>Required Languages</vt:lpstr>
      <vt:lpstr>Smart Contract implementation with Solidity</vt:lpstr>
      <vt:lpstr> JS &amp; Web3 Interacting with the contract</vt:lpstr>
      <vt:lpstr>User Interface - HTML</vt:lpstr>
      <vt:lpstr>Ganache</vt:lpstr>
      <vt:lpstr>Σενάριο εφαρμογής ιχνηλασιμότητας επιτραπέζιων ελαιών</vt:lpstr>
      <vt:lpstr>Ρόλοι σεναρίου ιχνηλασιμότητας </vt:lpstr>
      <vt:lpstr>Εγγραφή Ελαιώνα &amp; Παραγωγού</vt:lpstr>
      <vt:lpstr>Επιβεβαίωση Συναλλαγής</vt:lpstr>
      <vt:lpstr>Συγκομιδή , Διαλογή κ Συντήρηση  </vt:lpstr>
      <vt:lpstr>Σελίδα Συγκέντρωσης Πληροφοριών</vt:lpstr>
      <vt:lpstr>ΣΑΣ ΕΥΧΑΡΙΣΤΩ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Αποκεντρωμένη εφαρμογή blockchain για την ιχνηλασιμότητα της εφοδιαστικής αλυσίδας επιτραπέζιων ελαιών με χρήση Etherium  Mεταπτυχιακό Πρόγραμμα: AthensMBA – Part Time Επιβλέπων: ΓΕΩΡΓΙΟΣ ΠΑΠΑΔΟΠΟΥΛΟΣ, ΕΔΙΠ ΕΜΠ ΣΧΟΛΗ  ΜΗΧΑΝΟΛΟΓΩΝ  ΜΗΧΑΝΙΚΩΝ  Αθήνα 2023</dc:title>
  <dc:creator>Papoutsis Georgios</dc:creator>
  <cp:lastModifiedBy>Papoutsis Georgios</cp:lastModifiedBy>
  <cp:revision>91</cp:revision>
  <dcterms:created xsi:type="dcterms:W3CDTF">2023-02-13T08:12:53Z</dcterms:created>
  <dcterms:modified xsi:type="dcterms:W3CDTF">2023-03-10T17:10:37Z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0x0101006DA0D79246697B43A4A279C3CD1B69C6</vt:lpwstr>
  </property>
  <property fmtid="{D5CDD505-2E9C-101B-9397-08002B2CF9AE}" pid="3" name="MSIP_Label_db0727d9-47d1-49ba-ba4c-74bb9ff3456d_Enabled">
    <vt:lpwstr>true</vt:lpwstr>
  </property>
  <property fmtid="{D5CDD505-2E9C-101B-9397-08002B2CF9AE}" pid="4" name="MSIP_Label_db0727d9-47d1-49ba-ba4c-74bb9ff3456d_SetDate">
    <vt:lpwstr>2023-03-08T08:59:45Z</vt:lpwstr>
  </property>
  <property fmtid="{D5CDD505-2E9C-101B-9397-08002B2CF9AE}" pid="5" name="MSIP_Label_db0727d9-47d1-49ba-ba4c-74bb9ff3456d_Method">
    <vt:lpwstr>Privileged</vt:lpwstr>
  </property>
  <property fmtid="{D5CDD505-2E9C-101B-9397-08002B2CF9AE}" pid="6" name="MSIP_Label_db0727d9-47d1-49ba-ba4c-74bb9ff3456d_Name">
    <vt:lpwstr>Public</vt:lpwstr>
  </property>
  <property fmtid="{D5CDD505-2E9C-101B-9397-08002B2CF9AE}" pid="7" name="MSIP_Label_db0727d9-47d1-49ba-ba4c-74bb9ff3456d_SiteId">
    <vt:lpwstr>a0193d36-db66-482f-bcee-193d3214acce</vt:lpwstr>
  </property>
  <property fmtid="{D5CDD505-2E9C-101B-9397-08002B2CF9AE}" pid="8" name="MSIP_Label_db0727d9-47d1-49ba-ba4c-74bb9ff3456d_ActionId">
    <vt:lpwstr>a98638ef-3d2e-462b-88b8-b6aa8cf26e01</vt:lpwstr>
  </property>
  <property fmtid="{D5CDD505-2E9C-101B-9397-08002B2CF9AE}" pid="9" name="MSIP_Label_db0727d9-47d1-49ba-ba4c-74bb9ff3456d_ContentBits">
    <vt:lpwstr>2</vt:lpwstr>
  </property>
</Properties>
</file>