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i Malliari" initials="EM" lastIdx="1" clrIdx="0">
    <p:extLst>
      <p:ext uri="{19B8F6BF-5375-455C-9EA6-DF929625EA0E}">
        <p15:presenceInfo xmlns:p15="http://schemas.microsoft.com/office/powerpoint/2012/main" userId="19d02214fff1b9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21327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8035F-7979-4676-BC0A-D287DA5E2485}"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193398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215632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735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1979122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384747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390641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386809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2899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273013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396092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28035F-7979-4676-BC0A-D287DA5E2485}"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10292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28035F-7979-4676-BC0A-D287DA5E2485}"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26343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422654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178221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328035F-7979-4676-BC0A-D287DA5E2485}" type="datetimeFigureOut">
              <a:rPr lang="en-US" smtClean="0"/>
              <a:t>9/23/2021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40240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8035F-7979-4676-BC0A-D287DA5E2485}"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ED5C8-1101-402E-A6F2-4AB0740BC37D}" type="slidenum">
              <a:rPr lang="en-US" smtClean="0"/>
              <a:t>‹#›</a:t>
            </a:fld>
            <a:endParaRPr lang="en-US"/>
          </a:p>
        </p:txBody>
      </p:sp>
    </p:spTree>
    <p:extLst>
      <p:ext uri="{BB962C8B-B14F-4D97-AF65-F5344CB8AC3E}">
        <p14:creationId xmlns:p14="http://schemas.microsoft.com/office/powerpoint/2010/main" val="4957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28035F-7979-4676-BC0A-D287DA5E2485}" type="datetimeFigureOut">
              <a:rPr lang="en-US" smtClean="0"/>
              <a:t>9/23/2021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DED5C8-1101-402E-A6F2-4AB0740BC37D}" type="slidenum">
              <a:rPr lang="en-US" smtClean="0"/>
              <a:t>‹#›</a:t>
            </a:fld>
            <a:endParaRPr lang="en-US"/>
          </a:p>
        </p:txBody>
      </p:sp>
    </p:spTree>
    <p:extLst>
      <p:ext uri="{BB962C8B-B14F-4D97-AF65-F5344CB8AC3E}">
        <p14:creationId xmlns:p14="http://schemas.microsoft.com/office/powerpoint/2010/main" val="18376729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822" y="715993"/>
            <a:ext cx="8307237" cy="2682816"/>
          </a:xfrm>
        </p:spPr>
        <p:txBody>
          <a:bodyPr>
            <a:noAutofit/>
          </a:bodyPr>
          <a:lstStyle/>
          <a:p>
            <a:pPr algn="ctr"/>
            <a:r>
              <a:rPr lang="el-GR" sz="5400" dirty="0" smtClean="0"/>
              <a:t>Ανάλυση κοινωνικών δικτύων και Παροχή Συστάσεων σε χρήστες</a:t>
            </a:r>
            <a:endParaRPr lang="en-US" sz="5400" dirty="0"/>
          </a:p>
        </p:txBody>
      </p:sp>
      <p:sp>
        <p:nvSpPr>
          <p:cNvPr id="11" name="Subtitle 10"/>
          <p:cNvSpPr>
            <a:spLocks noGrp="1"/>
          </p:cNvSpPr>
          <p:nvPr>
            <p:ph type="subTitle" idx="1"/>
          </p:nvPr>
        </p:nvSpPr>
        <p:spPr>
          <a:xfrm>
            <a:off x="1042811" y="3936305"/>
            <a:ext cx="8825658" cy="861420"/>
          </a:xfrm>
          <a:scene3d>
            <a:camera prst="orthographicFront"/>
            <a:lightRig rig="threePt" dir="t"/>
          </a:scene3d>
          <a:sp3d>
            <a:bevelT prst="slope"/>
          </a:sp3d>
        </p:spPr>
        <p:txBody>
          <a:bodyPr/>
          <a:lstStyle/>
          <a:p>
            <a:r>
              <a:rPr lang="el-GR" b="1" dirty="0" smtClean="0"/>
              <a:t>Διπλωματικη εργασΙα</a:t>
            </a:r>
          </a:p>
          <a:p>
            <a:r>
              <a:rPr lang="el-GR" sz="1800" dirty="0" smtClean="0">
                <a:solidFill>
                  <a:schemeClr val="tx1"/>
                </a:solidFill>
              </a:rPr>
              <a:t>ΜΠΑΣΤΟΥΛΗΣ ΓΕΩΡΓΙΟΣ</a:t>
            </a:r>
            <a:endParaRPr lang="en-US" sz="1800" dirty="0">
              <a:solidFill>
                <a:schemeClr val="tx1"/>
              </a:solidFill>
            </a:endParaRPr>
          </a:p>
        </p:txBody>
      </p:sp>
      <p:sp>
        <p:nvSpPr>
          <p:cNvPr id="12" name="Subtitle 10"/>
          <p:cNvSpPr txBox="1">
            <a:spLocks/>
          </p:cNvSpPr>
          <p:nvPr/>
        </p:nvSpPr>
        <p:spPr>
          <a:xfrm>
            <a:off x="1042811" y="4878021"/>
            <a:ext cx="5918706" cy="1695308"/>
          </a:xfrm>
          <a:prstGeom prst="rect">
            <a:avLst/>
          </a:prstGeom>
          <a:scene3d>
            <a:camera prst="orthographicFront"/>
            <a:lightRig rig="threePt" dir="t"/>
          </a:scene3d>
          <a:sp3d>
            <a:bevelT prst="slope"/>
          </a:sp3d>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l-GR" sz="1800" b="1" dirty="0" smtClean="0"/>
              <a:t>ΕΠΙΒΛΕΠΩΝΤΕΣ</a:t>
            </a:r>
            <a:endParaRPr lang="el-GR" sz="1800" b="1" dirty="0" smtClean="0"/>
          </a:p>
          <a:p>
            <a:r>
              <a:rPr lang="el-GR" sz="1600" dirty="0" smtClean="0">
                <a:solidFill>
                  <a:schemeClr val="tx1"/>
                </a:solidFill>
              </a:rPr>
              <a:t>ΧΑΤΖΗΛΥΓΕΡΟΥΔΗΣ ΙΩΑΝΝΗΣ, ΚΑΘΗΓΗΤΗΣ</a:t>
            </a:r>
            <a:endParaRPr lang="el-GR" sz="1600" dirty="0" smtClean="0">
              <a:solidFill>
                <a:schemeClr val="tx1"/>
              </a:solidFill>
            </a:endParaRPr>
          </a:p>
          <a:p>
            <a:r>
              <a:rPr lang="el-GR" sz="1600" dirty="0" smtClean="0">
                <a:solidFill>
                  <a:schemeClr val="tx1"/>
                </a:solidFill>
              </a:rPr>
              <a:t>ΜΑΚΡΗΣ ΧΡΗΣΤΟΣ, ΑΝΑΠΛΗΡΩΤΗΣ </a:t>
            </a:r>
            <a:r>
              <a:rPr lang="el-GR" sz="1600" dirty="0" smtClean="0">
                <a:solidFill>
                  <a:schemeClr val="tx1"/>
                </a:solidFill>
              </a:rPr>
              <a:t>ΚΑΘΗΓΗΤΗΣ</a:t>
            </a:r>
          </a:p>
          <a:p>
            <a:r>
              <a:rPr lang="el-GR" sz="1600" b="1" dirty="0" smtClean="0"/>
              <a:t>ΣΥΝΕΠΙΒΛΕΠΩΝ</a:t>
            </a:r>
          </a:p>
          <a:p>
            <a:r>
              <a:rPr lang="el-GR" sz="1600" dirty="0" smtClean="0">
                <a:solidFill>
                  <a:schemeClr val="tx1"/>
                </a:solidFill>
              </a:rPr>
              <a:t>ΠΕΡΙΚΟΣ ΙΣΙΔΩΡΟΣ, ΔΙΔΑΣΚΩΝ ΑΑΔΕ</a:t>
            </a:r>
          </a:p>
          <a:p>
            <a:endParaRPr lang="el-GR"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03845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33" y="0"/>
            <a:ext cx="9404723" cy="763607"/>
          </a:xfrm>
        </p:spPr>
        <p:txBody>
          <a:bodyPr/>
          <a:lstStyle/>
          <a:p>
            <a:pPr algn="ctr"/>
            <a:r>
              <a:rPr lang="en-US" sz="4000" dirty="0" smtClean="0"/>
              <a:t>Model-based </a:t>
            </a:r>
            <a:r>
              <a:rPr lang="el-GR" sz="4000" dirty="0" smtClean="0"/>
              <a:t>Τεχνικές</a:t>
            </a:r>
            <a:endParaRPr lang="en-US" sz="4000" dirty="0"/>
          </a:p>
        </p:txBody>
      </p:sp>
      <p:sp>
        <p:nvSpPr>
          <p:cNvPr id="3" name="Content Placeholder 2"/>
          <p:cNvSpPr>
            <a:spLocks noGrp="1"/>
          </p:cNvSpPr>
          <p:nvPr>
            <p:ph idx="1"/>
          </p:nvPr>
        </p:nvSpPr>
        <p:spPr>
          <a:xfrm>
            <a:off x="404571" y="884377"/>
            <a:ext cx="10490590" cy="5826974"/>
          </a:xfrm>
        </p:spPr>
        <p:txBody>
          <a:bodyPr/>
          <a:lstStyle/>
          <a:p>
            <a:pPr marL="0" indent="0">
              <a:buNone/>
            </a:pPr>
            <a:r>
              <a:rPr lang="el-GR" dirty="0"/>
              <a:t>Οι </a:t>
            </a:r>
            <a:r>
              <a:rPr lang="en-GB" i="1" dirty="0"/>
              <a:t>Model</a:t>
            </a:r>
            <a:r>
              <a:rPr lang="el-GR" i="1" dirty="0"/>
              <a:t>-</a:t>
            </a:r>
            <a:r>
              <a:rPr lang="en-GB" i="1" dirty="0"/>
              <a:t>based </a:t>
            </a:r>
            <a:r>
              <a:rPr lang="en-GB" i="1" dirty="0" smtClean="0"/>
              <a:t>Collaborative Filtering </a:t>
            </a:r>
            <a:r>
              <a:rPr lang="el-GR" dirty="0" smtClean="0"/>
              <a:t>προσεγγίσεις, </a:t>
            </a:r>
            <a:r>
              <a:rPr lang="el-GR" dirty="0"/>
              <a:t>σε αντίθεση με τις </a:t>
            </a:r>
            <a:r>
              <a:rPr lang="en-GB" dirty="0"/>
              <a:t>M</a:t>
            </a:r>
            <a:r>
              <a:rPr lang="en-GB" dirty="0" smtClean="0"/>
              <a:t>emory</a:t>
            </a:r>
            <a:r>
              <a:rPr lang="el-GR" dirty="0"/>
              <a:t>-</a:t>
            </a:r>
            <a:r>
              <a:rPr lang="en-GB" dirty="0"/>
              <a:t>based</a:t>
            </a:r>
            <a:r>
              <a:rPr lang="el-GR" dirty="0"/>
              <a:t> που βασίζονται στην ομαδοποίηση χρηστών/αντικειμένων και χρησιμοποιούν απευθείας τις αποθηκευμένες αξιολογήσεις για την παραγωγή προτάσεων, χρησιμοποιούν </a:t>
            </a:r>
            <a:r>
              <a:rPr lang="el-GR" dirty="0" smtClean="0"/>
              <a:t>αυτές</a:t>
            </a:r>
            <a:r>
              <a:rPr lang="en-US" dirty="0" smtClean="0"/>
              <a:t> </a:t>
            </a:r>
            <a:r>
              <a:rPr lang="el-GR" dirty="0"/>
              <a:t>τις βαθμολογίες για να μάθουν ένα προγνωστικό </a:t>
            </a:r>
            <a:r>
              <a:rPr lang="el-GR" dirty="0" smtClean="0"/>
              <a:t>μοντέλο</a:t>
            </a:r>
            <a:r>
              <a:rPr lang="en-US" dirty="0" smtClean="0"/>
              <a:t>.</a:t>
            </a:r>
            <a:r>
              <a:rPr lang="el-GR" dirty="0" smtClean="0"/>
              <a:t> </a:t>
            </a:r>
            <a:endParaRPr lang="en-US" dirty="0" smtClean="0"/>
          </a:p>
          <a:p>
            <a:pPr marL="0" indent="0">
              <a:buNone/>
            </a:pPr>
            <a:r>
              <a:rPr lang="el-GR" dirty="0" smtClean="0"/>
              <a:t>Τα </a:t>
            </a:r>
            <a:r>
              <a:rPr lang="el-GR" dirty="0"/>
              <a:t>χαρακτηριστικά των χρηστών και των αντικειμένων καταγράφονται από τις παραμέτρους του μοντέλου, οι οποίες μαθαίνονται από τα δεδομένα εκπαίδευσης (</a:t>
            </a:r>
            <a:r>
              <a:rPr lang="en-GB" dirty="0"/>
              <a:t>training data</a:t>
            </a:r>
            <a:r>
              <a:rPr lang="el-GR" dirty="0"/>
              <a:t>) και αργότερα χρησιμοποιούνται για την πρόβλεψη αξιολογήσεων. Ένα τέτοιο μοντέλο, δέχεται ως είσοδο τον πίνακα αλληλεπιδράσεων μεταξύ χρηστών-αντικειμένων και μέσω μεθόδων παραγοντοποίησης, μαθαίνει να προβλέπει τις αξιολογήσεις των χρηστών για νέα αντικείμενα.</a:t>
            </a:r>
            <a:r>
              <a:rPr lang="el-GR" dirty="0" smtClean="0"/>
              <a:t> </a:t>
            </a:r>
          </a:p>
          <a:p>
            <a:pPr marL="0" indent="0">
              <a:buNone/>
            </a:pPr>
            <a:endParaRPr lang="el-GR" dirty="0"/>
          </a:p>
          <a:p>
            <a:pPr marL="0" indent="0">
              <a:buNone/>
            </a:pPr>
            <a:r>
              <a:rPr lang="el-GR" dirty="0" smtClean="0"/>
              <a:t>Οι μέθοδοι που ξεχωρίζουν στις </a:t>
            </a:r>
            <a:r>
              <a:rPr lang="en-US" dirty="0" smtClean="0"/>
              <a:t>Model-based </a:t>
            </a:r>
            <a:r>
              <a:rPr lang="el-GR" dirty="0" smtClean="0"/>
              <a:t>τεχνικές είναι οι:</a:t>
            </a:r>
          </a:p>
          <a:p>
            <a:r>
              <a:rPr lang="en-US" dirty="0" smtClean="0"/>
              <a:t>Matrix Factorization</a:t>
            </a:r>
          </a:p>
          <a:p>
            <a:r>
              <a:rPr lang="en-US" dirty="0" smtClean="0"/>
              <a:t>Singular Value Decomposition</a:t>
            </a:r>
            <a:r>
              <a:rPr lang="el-GR" dirty="0" smtClean="0"/>
              <a:t> (</a:t>
            </a:r>
            <a:r>
              <a:rPr lang="en-US" dirty="0" smtClean="0"/>
              <a:t>SVD)</a:t>
            </a:r>
          </a:p>
          <a:p>
            <a:pPr marL="0" indent="0">
              <a:buNone/>
            </a:pPr>
            <a:r>
              <a:rPr lang="el-GR" dirty="0" smtClean="0"/>
              <a:t>Πρόκειται για τεχνικές διάσπασης μητρώου σε διανύσματα χαμηλότερων διαστάσεων.</a:t>
            </a:r>
            <a:endParaRPr lang="en-US" dirty="0" smtClean="0"/>
          </a:p>
          <a:p>
            <a:pPr marL="0" indent="0">
              <a:buNone/>
            </a:pPr>
            <a:endParaRPr lang="en-US" dirty="0" smtClean="0"/>
          </a:p>
        </p:txBody>
      </p:sp>
    </p:spTree>
    <p:extLst>
      <p:ext uri="{BB962C8B-B14F-4D97-AF65-F5344CB8AC3E}">
        <p14:creationId xmlns:p14="http://schemas.microsoft.com/office/powerpoint/2010/main" val="5446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1782"/>
            <a:ext cx="9404723" cy="720475"/>
          </a:xfrm>
        </p:spPr>
        <p:txBody>
          <a:bodyPr/>
          <a:lstStyle/>
          <a:p>
            <a:pPr algn="ctr"/>
            <a:r>
              <a:rPr lang="en-US" sz="4000" dirty="0" smtClean="0"/>
              <a:t>Matrix Factorization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84" y="3007217"/>
            <a:ext cx="5572664" cy="2953636"/>
          </a:xfrm>
        </p:spPr>
      </p:pic>
      <p:sp>
        <p:nvSpPr>
          <p:cNvPr id="5" name="TextBox 4"/>
          <p:cNvSpPr txBox="1"/>
          <p:nvPr/>
        </p:nvSpPr>
        <p:spPr>
          <a:xfrm>
            <a:off x="336431" y="1166073"/>
            <a:ext cx="11179834" cy="1477328"/>
          </a:xfrm>
          <a:prstGeom prst="rect">
            <a:avLst/>
          </a:prstGeom>
          <a:noFill/>
        </p:spPr>
        <p:txBody>
          <a:bodyPr wrap="square" rtlCol="0">
            <a:spAutoFit/>
          </a:bodyPr>
          <a:lstStyle/>
          <a:p>
            <a:r>
              <a:rPr lang="el-GR" dirty="0"/>
              <a:t>Πρόκειται για παραγοντοποίηση/διάσπαση του μητρώου </a:t>
            </a:r>
            <a:r>
              <a:rPr lang="en-GB" dirty="0"/>
              <a:t>user</a:t>
            </a:r>
            <a:r>
              <a:rPr lang="el-GR" dirty="0"/>
              <a:t>-</a:t>
            </a:r>
            <a:r>
              <a:rPr lang="en-GB" dirty="0" smtClean="0"/>
              <a:t>item</a:t>
            </a:r>
            <a:r>
              <a:rPr lang="el-GR" dirty="0" smtClean="0"/>
              <a:t>, </a:t>
            </a:r>
            <a:r>
              <a:rPr lang="el-GR" dirty="0"/>
              <a:t>το οποίο περιέχει </a:t>
            </a:r>
            <a:r>
              <a:rPr lang="el-GR" dirty="0" smtClean="0"/>
              <a:t>βαθμολογίες των χρηστών σε αντικείμενα, </a:t>
            </a:r>
            <a:r>
              <a:rPr lang="el-GR" dirty="0"/>
              <a:t>σε χαμηλότερων διαστάσεων μητρώα </a:t>
            </a:r>
            <a:r>
              <a:rPr lang="en-GB" dirty="0"/>
              <a:t>user</a:t>
            </a:r>
            <a:r>
              <a:rPr lang="el-GR" dirty="0"/>
              <a:t> και </a:t>
            </a:r>
            <a:r>
              <a:rPr lang="en-GB" dirty="0"/>
              <a:t>item</a:t>
            </a:r>
            <a:r>
              <a:rPr lang="el-GR" dirty="0"/>
              <a:t> αντίστοιχα, και στη συνέχεια ανακατασκευή του με τις προβλέψεις </a:t>
            </a:r>
            <a:r>
              <a:rPr lang="el-GR" dirty="0" smtClean="0"/>
              <a:t>βαθμολογίας για </a:t>
            </a:r>
            <a:r>
              <a:rPr lang="el-GR" dirty="0"/>
              <a:t>νέα </a:t>
            </a:r>
            <a:r>
              <a:rPr lang="el-GR" dirty="0" smtClean="0"/>
              <a:t>αντικείμενα. Τα μητρώα </a:t>
            </a:r>
            <a:r>
              <a:rPr lang="en-US" dirty="0" smtClean="0"/>
              <a:t>user </a:t>
            </a:r>
            <a:r>
              <a:rPr lang="el-GR" dirty="0" smtClean="0"/>
              <a:t>και </a:t>
            </a:r>
            <a:r>
              <a:rPr lang="en-US" dirty="0" smtClean="0"/>
              <a:t>item </a:t>
            </a:r>
            <a:r>
              <a:rPr lang="el-GR" dirty="0" smtClean="0"/>
              <a:t>μαθαίνονται </a:t>
            </a:r>
            <a:r>
              <a:rPr lang="el-GR" dirty="0"/>
              <a:t>έτσι ώστε </a:t>
            </a:r>
            <a:r>
              <a:rPr lang="el-GR" dirty="0" smtClean="0"/>
              <a:t>τα </a:t>
            </a:r>
            <a:r>
              <a:rPr lang="el-GR" dirty="0"/>
              <a:t>εσωτερικά </a:t>
            </a:r>
            <a:r>
              <a:rPr lang="el-GR" dirty="0" smtClean="0"/>
              <a:t>γινόμενά τους να </a:t>
            </a:r>
            <a:r>
              <a:rPr lang="el-GR" dirty="0"/>
              <a:t>προσεγγίζουν τις γνωστές αξιολογήσεις </a:t>
            </a:r>
            <a:r>
              <a:rPr lang="el-GR" dirty="0" smtClean="0"/>
              <a:t>του αρχικού μητρώου, </a:t>
            </a:r>
            <a:r>
              <a:rPr lang="el-GR" dirty="0"/>
              <a:t>σε σχέση με κάποιο μέτρο </a:t>
            </a:r>
            <a:r>
              <a:rPr lang="el-GR" dirty="0" smtClean="0"/>
              <a:t>απώλειας</a:t>
            </a:r>
            <a:endParaRPr lang="en-US" dirty="0"/>
          </a:p>
        </p:txBody>
      </p:sp>
      <p:sp>
        <p:nvSpPr>
          <p:cNvPr id="7" name="TextBox 6"/>
          <p:cNvSpPr txBox="1"/>
          <p:nvPr/>
        </p:nvSpPr>
        <p:spPr>
          <a:xfrm>
            <a:off x="6909758" y="2751825"/>
            <a:ext cx="4727275" cy="3693319"/>
          </a:xfrm>
          <a:prstGeom prst="rect">
            <a:avLst/>
          </a:prstGeom>
          <a:noFill/>
        </p:spPr>
        <p:txBody>
          <a:bodyPr wrap="square" rtlCol="0">
            <a:spAutoFit/>
          </a:bodyPr>
          <a:lstStyle/>
          <a:p>
            <a:r>
              <a:rPr lang="el-GR" dirty="0" smtClean="0"/>
              <a:t>Αυτές οι τεχνικές, </a:t>
            </a:r>
            <a:r>
              <a:rPr lang="el-GR" dirty="0"/>
              <a:t>σε αντίθεση με τις </a:t>
            </a:r>
            <a:r>
              <a:rPr lang="en-GB" dirty="0"/>
              <a:t>memory</a:t>
            </a:r>
            <a:r>
              <a:rPr lang="el-GR" dirty="0"/>
              <a:t>-</a:t>
            </a:r>
            <a:r>
              <a:rPr lang="en-GB" dirty="0"/>
              <a:t>based</a:t>
            </a:r>
            <a:r>
              <a:rPr lang="el-GR" dirty="0"/>
              <a:t> τεχνικές που παράγουν προτάσεις βάσει των γειτόνων και των ομοιοτήτων μεταξύ χρηστών ή αντικειμένων, υποθέτουν ότι η ομοιότητα προκαλείται ταυτόχρονα από κάποια κρυμμένη και χαμηλότερης διάστασης δομή στα δεδομένα. Για παράδειγμα, η βαθμολογία που δίνει ένας χρήστης σε μια ταινία μπορεί να θεωρηθεί ότι εξαρτάται από κάποιους σιωπηρώς παράγοντες, όπως η προτίμηση του χρήστη για διάφορα είδη ταινιών.</a:t>
            </a:r>
            <a:endParaRPr lang="en-US" dirty="0"/>
          </a:p>
        </p:txBody>
      </p:sp>
    </p:spTree>
    <p:extLst>
      <p:ext uri="{BB962C8B-B14F-4D97-AF65-F5344CB8AC3E}">
        <p14:creationId xmlns:p14="http://schemas.microsoft.com/office/powerpoint/2010/main" val="358712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81782"/>
            <a:ext cx="9404723" cy="616958"/>
          </a:xfrm>
        </p:spPr>
        <p:txBody>
          <a:bodyPr/>
          <a:lstStyle/>
          <a:p>
            <a:pPr algn="ctr"/>
            <a:r>
              <a:rPr lang="en-US" sz="4000" dirty="0" smtClean="0"/>
              <a:t>Singular Value Decomposition</a:t>
            </a:r>
            <a:endParaRPr lang="en-US" sz="4000" dirty="0"/>
          </a:p>
        </p:txBody>
      </p:sp>
      <p:sp>
        <p:nvSpPr>
          <p:cNvPr id="3" name="Content Placeholder 2"/>
          <p:cNvSpPr>
            <a:spLocks noGrp="1"/>
          </p:cNvSpPr>
          <p:nvPr>
            <p:ph idx="1"/>
          </p:nvPr>
        </p:nvSpPr>
        <p:spPr>
          <a:xfrm>
            <a:off x="646113" y="1173023"/>
            <a:ext cx="10102401" cy="5529700"/>
          </a:xfrm>
        </p:spPr>
        <p:txBody>
          <a:bodyPr>
            <a:normAutofit/>
          </a:bodyPr>
          <a:lstStyle/>
          <a:p>
            <a:pPr marL="0" indent="0">
              <a:buNone/>
            </a:pPr>
            <a:r>
              <a:rPr lang="el-GR" dirty="0" smtClean="0"/>
              <a:t>Η τεχνική </a:t>
            </a:r>
            <a:r>
              <a:rPr lang="en-US" dirty="0" smtClean="0"/>
              <a:t>Singular Value Decomposition </a:t>
            </a:r>
            <a:r>
              <a:rPr lang="el-GR" dirty="0" smtClean="0"/>
              <a:t>είναι μία μέθοδος από τη γραμμική άλγεβρα που έχει χρησιμοποιηθεί γενικά για τη μείωση διαστάσεων στη μηχανική μάθηση. </a:t>
            </a:r>
          </a:p>
          <a:p>
            <a:pPr marL="0" indent="0">
              <a:buNone/>
            </a:pPr>
            <a:r>
              <a:rPr lang="el-GR" dirty="0" smtClean="0"/>
              <a:t>Όπως το </a:t>
            </a:r>
            <a:r>
              <a:rPr lang="en-US" dirty="0" smtClean="0"/>
              <a:t>Matrix Factorization, </a:t>
            </a:r>
            <a:r>
              <a:rPr lang="el-GR" dirty="0" smtClean="0"/>
              <a:t>έτσι και το </a:t>
            </a:r>
            <a:r>
              <a:rPr lang="en-US" dirty="0" smtClean="0"/>
              <a:t>SVD </a:t>
            </a:r>
            <a:r>
              <a:rPr lang="el-GR" dirty="0" smtClean="0"/>
              <a:t>διασπάει το μητρώο που περιέχει τις βαθμολογίες των χρηστών προς αντικείμενα σε χαμηλότερης διάστασης μητρώα για τους χρήστες και τα αντικείμενα ξεχωριστά. Η διαφορά είναι πως στο </a:t>
            </a:r>
            <a:r>
              <a:rPr lang="en-US" dirty="0" smtClean="0"/>
              <a:t>SVD </a:t>
            </a:r>
            <a:r>
              <a:rPr lang="el-GR" dirty="0" smtClean="0"/>
              <a:t>η διάσπαση οδηγεί σε 3 μητρώα, αντί για 2 που οδηγεί το </a:t>
            </a:r>
            <a:r>
              <a:rPr lang="en-US" dirty="0" smtClean="0"/>
              <a:t>Matrix Factorization. </a:t>
            </a:r>
            <a:r>
              <a:rPr lang="el-GR" dirty="0" smtClean="0"/>
              <a:t>Το επιπλέον μητρώο είναι ένα διαγώνιο μητρώο που περιέχει μη-αρνητικές τιμές και προσδιορίζει τους ισχυρούς παράγοντες από τους αδύναμους. Αυτό οδηγεί σε μία καλύτερη και ακριβέστερη κατασκευή του μητρώου χρηστών-αντικειμένων.</a:t>
            </a:r>
            <a:endParaRPr lang="el-GR" dirty="0"/>
          </a:p>
          <a:p>
            <a:pPr marL="0" indent="0">
              <a:buNone/>
            </a:pPr>
            <a:r>
              <a:rPr lang="el-GR" dirty="0" smtClean="0"/>
              <a:t>Η τεχνική αυτή έγινε ευρέως γνωστή και δημοφιλής το 2009, όταν απέσπασε το </a:t>
            </a:r>
            <a:r>
              <a:rPr lang="en-US" dirty="0" smtClean="0"/>
              <a:t>Netflix Prize, </a:t>
            </a:r>
            <a:r>
              <a:rPr lang="el-GR" dirty="0" smtClean="0"/>
              <a:t>ένα βραβείο για το καλύτερο Σύστημα Συστάσεων στην πλατφόρμα του </a:t>
            </a:r>
            <a:r>
              <a:rPr lang="en-US" dirty="0" smtClean="0"/>
              <a:t>Netflix. </a:t>
            </a:r>
            <a:r>
              <a:rPr lang="el-GR" dirty="0" smtClean="0"/>
              <a:t>Στόχος ήταν να βελτιωθεί η απόδοση του Συστήματος Συστάσεων κατά 10%, κάτι το οποίο πέτυχε η </a:t>
            </a:r>
            <a:r>
              <a:rPr lang="en-US" b="1" dirty="0" smtClean="0"/>
              <a:t>BellKor's </a:t>
            </a:r>
            <a:r>
              <a:rPr lang="en-US" b="1" dirty="0"/>
              <a:t>Pragmatic Chaos </a:t>
            </a:r>
            <a:r>
              <a:rPr lang="en-US" b="1" dirty="0" smtClean="0"/>
              <a:t>team</a:t>
            </a:r>
            <a:r>
              <a:rPr lang="el-GR" dirty="0"/>
              <a:t> </a:t>
            </a:r>
            <a:r>
              <a:rPr lang="el-GR" dirty="0" smtClean="0"/>
              <a:t>και απέσπασε το έπαθλο του 1 εκατομμυρίου δολαρίων.</a:t>
            </a:r>
            <a:endParaRPr lang="en-US" dirty="0" smtClean="0"/>
          </a:p>
          <a:p>
            <a:pPr marL="0" indent="0">
              <a:buNone/>
            </a:pPr>
            <a:endParaRPr lang="en-US" dirty="0"/>
          </a:p>
        </p:txBody>
      </p:sp>
    </p:spTree>
    <p:extLst>
      <p:ext uri="{BB962C8B-B14F-4D97-AF65-F5344CB8AC3E}">
        <p14:creationId xmlns:p14="http://schemas.microsoft.com/office/powerpoint/2010/main" val="117939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122" y="4077642"/>
            <a:ext cx="4866214" cy="2430583"/>
          </a:xfrm>
          <a:prstGeom prst="rect">
            <a:avLst/>
          </a:prstGeom>
        </p:spPr>
      </p:pic>
      <p:sp>
        <p:nvSpPr>
          <p:cNvPr id="3" name="TextBox 2"/>
          <p:cNvSpPr txBox="1"/>
          <p:nvPr/>
        </p:nvSpPr>
        <p:spPr>
          <a:xfrm>
            <a:off x="4295955" y="224286"/>
            <a:ext cx="6133381" cy="707886"/>
          </a:xfrm>
          <a:prstGeom prst="rect">
            <a:avLst/>
          </a:prstGeom>
          <a:noFill/>
        </p:spPr>
        <p:txBody>
          <a:bodyPr wrap="square" rtlCol="0">
            <a:spAutoFit/>
          </a:bodyPr>
          <a:lstStyle/>
          <a:p>
            <a:r>
              <a:rPr lang="en-US" sz="4000" dirty="0" smtClean="0"/>
              <a:t>Netflix Prize</a:t>
            </a:r>
            <a:endParaRPr lang="en-US" sz="4000" dirty="0"/>
          </a:p>
        </p:txBody>
      </p:sp>
      <p:sp>
        <p:nvSpPr>
          <p:cNvPr id="4" name="TextBox 3"/>
          <p:cNvSpPr txBox="1"/>
          <p:nvPr/>
        </p:nvSpPr>
        <p:spPr>
          <a:xfrm>
            <a:off x="828136" y="1243496"/>
            <a:ext cx="96012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l-GR" dirty="0" smtClean="0"/>
              <a:t>Ξεκίνησε τον Οκτώβριο του 2006</a:t>
            </a:r>
          </a:p>
          <a:p>
            <a:pPr marL="285750" indent="-285750">
              <a:lnSpc>
                <a:spcPct val="150000"/>
              </a:lnSpc>
              <a:buFont typeface="Arial" panose="020B0604020202020204" pitchFamily="34" charset="0"/>
              <a:buChar char="•"/>
            </a:pPr>
            <a:r>
              <a:rPr lang="el-GR" dirty="0" smtClean="0"/>
              <a:t>Έπαθλο αξίας 1 εκατομμυρίου δολαρίων</a:t>
            </a:r>
            <a:endParaRPr lang="el-GR" dirty="0"/>
          </a:p>
          <a:p>
            <a:pPr marL="285750" indent="-285750">
              <a:lnSpc>
                <a:spcPct val="150000"/>
              </a:lnSpc>
              <a:buFont typeface="Arial" panose="020B0604020202020204" pitchFamily="34" charset="0"/>
              <a:buChar char="•"/>
            </a:pPr>
            <a:r>
              <a:rPr lang="en-US" dirty="0" smtClean="0"/>
              <a:t>Training dataset: 100</a:t>
            </a:r>
            <a:r>
              <a:rPr lang="el-GR" dirty="0"/>
              <a:t> </a:t>
            </a:r>
            <a:r>
              <a:rPr lang="el-GR" dirty="0" smtClean="0"/>
              <a:t>εκατομμύρια βαθμολογίες </a:t>
            </a:r>
            <a:r>
              <a:rPr lang="en-US" dirty="0" smtClean="0"/>
              <a:t>(1-5 star</a:t>
            </a:r>
            <a:r>
              <a:rPr lang="en-US" dirty="0"/>
              <a:t>s</a:t>
            </a:r>
            <a:r>
              <a:rPr lang="en-US" dirty="0" smtClean="0"/>
              <a:t> ratings) </a:t>
            </a:r>
            <a:r>
              <a:rPr lang="el-GR" dirty="0" smtClean="0"/>
              <a:t>από 480 χιλιάδες χρήστες σε 18 χιλιάδες ταινίες</a:t>
            </a:r>
          </a:p>
          <a:p>
            <a:pPr marL="285750" indent="-285750">
              <a:lnSpc>
                <a:spcPct val="150000"/>
              </a:lnSpc>
              <a:buFont typeface="Arial" panose="020B0604020202020204" pitchFamily="34" charset="0"/>
              <a:buChar char="•"/>
            </a:pPr>
            <a:r>
              <a:rPr lang="el-GR" dirty="0" smtClean="0"/>
              <a:t>Στόχος</a:t>
            </a:r>
            <a:r>
              <a:rPr lang="el-GR" dirty="0"/>
              <a:t>:</a:t>
            </a:r>
            <a:endParaRPr lang="el-GR" dirty="0" smtClean="0"/>
          </a:p>
          <a:p>
            <a:pPr marL="742950" lvl="1" indent="-285750">
              <a:lnSpc>
                <a:spcPct val="150000"/>
              </a:lnSpc>
              <a:buFont typeface="Courier New" panose="02070309020205020404" pitchFamily="49" charset="0"/>
              <a:buChar char="o"/>
            </a:pPr>
            <a:r>
              <a:rPr lang="el-GR" dirty="0" smtClean="0"/>
              <a:t>Αύξηση της απόδοσης του αλγορίθμου για την παροχή συστάσεων κατά τουλάχιστον 10%</a:t>
            </a:r>
            <a:endParaRPr lang="en-US" dirty="0"/>
          </a:p>
        </p:txBody>
      </p:sp>
      <p:sp>
        <p:nvSpPr>
          <p:cNvPr id="5" name="TextBox 4"/>
          <p:cNvSpPr txBox="1"/>
          <p:nvPr/>
        </p:nvSpPr>
        <p:spPr>
          <a:xfrm>
            <a:off x="828136" y="4692770"/>
            <a:ext cx="4420516" cy="1200329"/>
          </a:xfrm>
          <a:prstGeom prst="rect">
            <a:avLst/>
          </a:prstGeom>
          <a:noFill/>
        </p:spPr>
        <p:txBody>
          <a:bodyPr wrap="square" rtlCol="0">
            <a:spAutoFit/>
          </a:bodyPr>
          <a:lstStyle/>
          <a:p>
            <a:r>
              <a:rPr lang="el-GR" dirty="0" smtClean="0"/>
              <a:t>Με τη χρήση του αλγορίθμου </a:t>
            </a:r>
            <a:r>
              <a:rPr lang="en-US" dirty="0" smtClean="0"/>
              <a:t>SVD </a:t>
            </a:r>
            <a:r>
              <a:rPr lang="el-GR" dirty="0" smtClean="0"/>
              <a:t>η </a:t>
            </a:r>
            <a:r>
              <a:rPr lang="en-US" b="1" dirty="0" smtClean="0"/>
              <a:t>BellKor's Pragmatic Chaos team</a:t>
            </a:r>
            <a:r>
              <a:rPr lang="el-GR" b="1" dirty="0" smtClean="0"/>
              <a:t>, </a:t>
            </a:r>
            <a:r>
              <a:rPr lang="el-GR" dirty="0" smtClean="0"/>
              <a:t>κατάφερε το 2009 να μειώσει το </a:t>
            </a:r>
            <a:r>
              <a:rPr lang="en-US" dirty="0" smtClean="0"/>
              <a:t>RMSE </a:t>
            </a:r>
            <a:r>
              <a:rPr lang="el-GR" dirty="0" smtClean="0"/>
              <a:t>από 0.9525 σε 0.8572! </a:t>
            </a:r>
            <a:endParaRPr lang="en-US" dirty="0"/>
          </a:p>
        </p:txBody>
      </p:sp>
    </p:spTree>
    <p:extLst>
      <p:ext uri="{BB962C8B-B14F-4D97-AF65-F5344CB8AC3E}">
        <p14:creationId xmlns:p14="http://schemas.microsoft.com/office/powerpoint/2010/main" val="16328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07" y="107661"/>
            <a:ext cx="9404723" cy="1400530"/>
          </a:xfrm>
        </p:spPr>
        <p:txBody>
          <a:bodyPr/>
          <a:lstStyle/>
          <a:p>
            <a:pPr algn="ctr"/>
            <a:r>
              <a:rPr lang="en-US" sz="4000" dirty="0" smtClean="0"/>
              <a:t>Deep Learning </a:t>
            </a:r>
            <a:r>
              <a:rPr lang="el-GR" sz="4000" dirty="0" smtClean="0"/>
              <a:t>στα Συστήματα Συστάσεων</a:t>
            </a:r>
            <a:endParaRPr lang="en-US" sz="4000" dirty="0"/>
          </a:p>
        </p:txBody>
      </p:sp>
      <p:sp>
        <p:nvSpPr>
          <p:cNvPr id="3" name="Content Placeholder 2"/>
          <p:cNvSpPr>
            <a:spLocks noGrp="1"/>
          </p:cNvSpPr>
          <p:nvPr>
            <p:ph idx="1"/>
          </p:nvPr>
        </p:nvSpPr>
        <p:spPr>
          <a:xfrm>
            <a:off x="435294" y="1800058"/>
            <a:ext cx="11408774" cy="4675686"/>
          </a:xfrm>
        </p:spPr>
        <p:txBody>
          <a:bodyPr>
            <a:normAutofit lnSpcReduction="10000"/>
          </a:bodyPr>
          <a:lstStyle/>
          <a:p>
            <a:pPr marL="0" indent="0">
              <a:buNone/>
            </a:pPr>
            <a:r>
              <a:rPr lang="el-GR" dirty="0"/>
              <a:t>Παρόλο που τα Συστήματα Προτάσεων παρέχουν αποτελεσματικούς τρόπους αντιμετώπισης του προβλήματος υπερφόρτωσης πληροφοριών, αντιμετωπίζουν επίσης πολλές διαφορετικές προκλήσεις, όπως η ακρίβεια των προτάσεων, η αραιότητα των δεδομένων (</a:t>
            </a:r>
            <a:r>
              <a:rPr lang="en-GB" dirty="0"/>
              <a:t>data sparsity</a:t>
            </a:r>
            <a:r>
              <a:rPr lang="el-GR" dirty="0"/>
              <a:t>) , το πρόβλημα εκκίνησης (</a:t>
            </a:r>
            <a:r>
              <a:rPr lang="en-GB" dirty="0"/>
              <a:t>cold start </a:t>
            </a:r>
            <a:r>
              <a:rPr lang="en-GB" dirty="0" smtClean="0"/>
              <a:t>problem</a:t>
            </a:r>
            <a:r>
              <a:rPr lang="el-GR" dirty="0"/>
              <a:t>) και η κλιμάκωση (</a:t>
            </a:r>
            <a:r>
              <a:rPr lang="en-GB" dirty="0"/>
              <a:t>scalability</a:t>
            </a:r>
            <a:r>
              <a:rPr lang="el-GR" dirty="0"/>
              <a:t>). </a:t>
            </a:r>
            <a:endParaRPr lang="el-GR" dirty="0" smtClean="0"/>
          </a:p>
          <a:p>
            <a:pPr marL="0" indent="0">
              <a:buNone/>
            </a:pPr>
            <a:r>
              <a:rPr lang="el-GR" dirty="0"/>
              <a:t>Οι τεχνικές βαθιάς μάθησης χρησιμοποιούνται όλο και περισσότερο τα τελευταία χρόνια στον τομέα προτάσεων ξεκινώντας την περίοδο 2013-2014. Δεδομένου ότι η ικανότητα επεξεργασίας δεδομένων των τεχνικών βαθιάς μάθησης αυξάνεται λόγω των εξελίξεων σε μεγάλες εγκαταστάσεις δεδομένων και ύπερ-υπολογιστών, οι ερευνητές έχουν ήδη αρχίσει να επωφελούνται από τεχνικές βαθιάς μάθησης σε Συστήματα </a:t>
            </a:r>
            <a:r>
              <a:rPr lang="el-GR" dirty="0" smtClean="0"/>
              <a:t>Προτάσεων.</a:t>
            </a:r>
          </a:p>
          <a:p>
            <a:pPr marL="0" indent="0">
              <a:buNone/>
            </a:pPr>
            <a:r>
              <a:rPr lang="el-GR" dirty="0" smtClean="0"/>
              <a:t>Κάποια πλεονεκτήματα του </a:t>
            </a:r>
            <a:r>
              <a:rPr lang="en-US" dirty="0" smtClean="0"/>
              <a:t>Deep Learning </a:t>
            </a:r>
            <a:r>
              <a:rPr lang="el-GR" dirty="0" smtClean="0"/>
              <a:t>στα Συστήματα Συστάσεων</a:t>
            </a:r>
          </a:p>
          <a:p>
            <a:r>
              <a:rPr lang="el-GR" dirty="0" smtClean="0"/>
              <a:t>Μείωση διαστάσεων</a:t>
            </a:r>
          </a:p>
          <a:p>
            <a:r>
              <a:rPr lang="el-GR" dirty="0"/>
              <a:t>Ε</a:t>
            </a:r>
            <a:r>
              <a:rPr lang="el-GR" dirty="0" smtClean="0"/>
              <a:t>ξαγωγή </a:t>
            </a:r>
            <a:r>
              <a:rPr lang="el-GR" dirty="0"/>
              <a:t>χαρακτηριστικών από διαφορετικές πηγές </a:t>
            </a:r>
            <a:r>
              <a:rPr lang="el-GR" dirty="0" smtClean="0"/>
              <a:t>δεδομένων</a:t>
            </a:r>
          </a:p>
          <a:p>
            <a:r>
              <a:rPr lang="el-GR" dirty="0" smtClean="0"/>
              <a:t>Αντιμετώπιση της αραιότητας των δεδομένων</a:t>
            </a:r>
            <a:endParaRPr lang="en-US" dirty="0"/>
          </a:p>
        </p:txBody>
      </p:sp>
    </p:spTree>
    <p:extLst>
      <p:ext uri="{BB962C8B-B14F-4D97-AF65-F5344CB8AC3E}">
        <p14:creationId xmlns:p14="http://schemas.microsoft.com/office/powerpoint/2010/main" val="109314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48" y="81782"/>
            <a:ext cx="9879096" cy="1238060"/>
          </a:xfrm>
        </p:spPr>
        <p:txBody>
          <a:bodyPr/>
          <a:lstStyle/>
          <a:p>
            <a:pPr algn="ctr"/>
            <a:r>
              <a:rPr lang="el-GR" sz="4000" dirty="0" smtClean="0"/>
              <a:t>Συστήματα Συστάσεων σε Κοινωνικά Δίκτυα</a:t>
            </a:r>
            <a:endParaRPr lang="en-US" sz="4000" dirty="0"/>
          </a:p>
        </p:txBody>
      </p:sp>
      <p:sp>
        <p:nvSpPr>
          <p:cNvPr id="3" name="Content Placeholder 2"/>
          <p:cNvSpPr>
            <a:spLocks noGrp="1"/>
          </p:cNvSpPr>
          <p:nvPr>
            <p:ph idx="1"/>
          </p:nvPr>
        </p:nvSpPr>
        <p:spPr>
          <a:xfrm>
            <a:off x="395945" y="1621597"/>
            <a:ext cx="11517134" cy="5012116"/>
          </a:xfrm>
        </p:spPr>
        <p:txBody>
          <a:bodyPr>
            <a:normAutofit lnSpcReduction="10000"/>
          </a:bodyPr>
          <a:lstStyle/>
          <a:p>
            <a:pPr marL="0" indent="0">
              <a:buNone/>
            </a:pPr>
            <a:r>
              <a:rPr lang="el-GR" dirty="0"/>
              <a:t>Ως κοινωνικό δίκτυο εννοούμε ένα σύνολο χρηστών οι οποίοι συσχετίζονται μεταξύ </a:t>
            </a:r>
            <a:r>
              <a:rPr lang="el-GR" dirty="0" smtClean="0"/>
              <a:t>τους. </a:t>
            </a:r>
            <a:r>
              <a:rPr lang="el-GR" dirty="0"/>
              <a:t>Οι συσχετίσεις μεταξύ των χρηστών μπορεί να απεικονίζεται ως η φιλία μεταξύ τους ή ως η εμπιστοσύνη και ο συμμερισμός των προτιμήσεών </a:t>
            </a:r>
            <a:r>
              <a:rPr lang="el-GR" dirty="0" smtClean="0"/>
              <a:t>τους. </a:t>
            </a:r>
          </a:p>
          <a:p>
            <a:pPr marL="0" indent="0">
              <a:buNone/>
            </a:pPr>
            <a:endParaRPr lang="el-GR" dirty="0" smtClean="0"/>
          </a:p>
          <a:p>
            <a:pPr marL="0" indent="0">
              <a:buNone/>
            </a:pPr>
            <a:r>
              <a:rPr lang="el-GR" dirty="0" smtClean="0"/>
              <a:t>Στην </a:t>
            </a:r>
            <a:r>
              <a:rPr lang="el-GR" dirty="0"/>
              <a:t>πραγματική ζωή, οι άνθρωποι καταφεύγουν συχνά σε φίλους στα κοινωνικά τους δίκτυα για συμβουλές πριν αγοράσουν ένα προϊόν ή καταναλώσουν μια </a:t>
            </a:r>
            <a:r>
              <a:rPr lang="el-GR" dirty="0" smtClean="0"/>
              <a:t>υπηρεσία. </a:t>
            </a:r>
            <a:r>
              <a:rPr lang="el-GR" dirty="0"/>
              <a:t>Τα ευρήματα στους τομείς της κοινωνιολογίας και της ψυχολογίας δείχνουν ότι οι άνθρωποι τείνουν να συσχετίζονται και να συνδέονται με παρόμοιους άλλους </a:t>
            </a:r>
            <a:r>
              <a:rPr lang="el-GR" dirty="0" smtClean="0"/>
              <a:t>χρήστες</a:t>
            </a:r>
            <a:r>
              <a:rPr lang="en-US" dirty="0" smtClean="0"/>
              <a:t> </a:t>
            </a:r>
            <a:r>
              <a:rPr lang="el-GR" dirty="0" smtClean="0"/>
              <a:t>και να επηρεάζονται από τις προτιμήσεις τους. </a:t>
            </a:r>
          </a:p>
          <a:p>
            <a:pPr marL="0" indent="0">
              <a:buNone/>
            </a:pPr>
            <a:endParaRPr lang="el-GR" dirty="0"/>
          </a:p>
          <a:p>
            <a:pPr marL="0" indent="0">
              <a:buNone/>
            </a:pPr>
            <a:r>
              <a:rPr lang="el-GR" dirty="0"/>
              <a:t>Τα διαδικτυακά κοινωνικά δίκτυα προσφέρουν νέες ευκαιρίες για περαιτέρω βελτίωση της ακρίβειας των Συστημάτων Συστάσεων καθώς πέραν των πληροφοριών που εξάγουμε από τις αξιολογήσεις και συμπεριφορές που φέρουν οι χρήστες για αντικείμενα, μπορούμε να εκμεταλλευτούμε τις συσχετίσεις με άλλους χρήστες. Ένα κοινωνικό δίκτυο μπορεί να θεωρηθεί ως ένα γράφημα που απεικονίζει τους χρήστες ως οντότητες και τις συσχετίσεις τους ως ακμές. </a:t>
            </a:r>
          </a:p>
          <a:p>
            <a:pPr marL="0" indent="0">
              <a:buNone/>
            </a:pPr>
            <a:endParaRPr lang="en-US" dirty="0"/>
          </a:p>
        </p:txBody>
      </p:sp>
    </p:spTree>
    <p:extLst>
      <p:ext uri="{BB962C8B-B14F-4D97-AF65-F5344CB8AC3E}">
        <p14:creationId xmlns:p14="http://schemas.microsoft.com/office/powerpoint/2010/main" val="404397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496" y="142167"/>
            <a:ext cx="9404723" cy="1400530"/>
          </a:xfrm>
        </p:spPr>
        <p:txBody>
          <a:bodyPr/>
          <a:lstStyle/>
          <a:p>
            <a:pPr algn="ctr"/>
            <a:r>
              <a:rPr lang="el-GR" sz="4000" dirty="0" smtClean="0"/>
              <a:t>Συστήματα Συστάσεων σε Κοινωνικά Δίκτυα</a:t>
            </a:r>
            <a:endParaRPr lang="en-US"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78438" y="2087591"/>
            <a:ext cx="5193101" cy="3873262"/>
          </a:xfrm>
          <a:prstGeom prst="rect">
            <a:avLst/>
          </a:prstGeom>
        </p:spPr>
      </p:pic>
      <p:sp>
        <p:nvSpPr>
          <p:cNvPr id="5" name="TextBox 4"/>
          <p:cNvSpPr txBox="1"/>
          <p:nvPr/>
        </p:nvSpPr>
        <p:spPr>
          <a:xfrm>
            <a:off x="706496" y="1690776"/>
            <a:ext cx="5625293" cy="4801314"/>
          </a:xfrm>
          <a:prstGeom prst="rect">
            <a:avLst/>
          </a:prstGeom>
          <a:noFill/>
        </p:spPr>
        <p:txBody>
          <a:bodyPr wrap="square" rtlCol="0">
            <a:spAutoFit/>
          </a:bodyPr>
          <a:lstStyle/>
          <a:p>
            <a:r>
              <a:rPr lang="el-GR" dirty="0"/>
              <a:t>Ένα Σύστημα </a:t>
            </a:r>
            <a:r>
              <a:rPr lang="el-GR" dirty="0" smtClean="0"/>
              <a:t>Συστάσεων σε </a:t>
            </a:r>
            <a:r>
              <a:rPr lang="el-GR" dirty="0"/>
              <a:t>κοινωνικό δίκτυο βελτιώνει την ακρίβεια του παραδοσιακού Συστήματος </a:t>
            </a:r>
            <a:r>
              <a:rPr lang="el-GR" dirty="0" smtClean="0"/>
              <a:t>Συστάσεων λαμβάνοντας </a:t>
            </a:r>
            <a:r>
              <a:rPr lang="el-GR" dirty="0"/>
              <a:t>υπόψη κοινωνικά ενδιαφέροντα και κοινωνική εμπιστοσύνη μεταξύ των χρηστών ως πρόσθετες </a:t>
            </a:r>
            <a:r>
              <a:rPr lang="el-GR" dirty="0" smtClean="0"/>
              <a:t>εισόδους.</a:t>
            </a:r>
            <a:r>
              <a:rPr lang="el-GR" dirty="0"/>
              <a:t> Λόγω της κοινωνικής εμπιστοσύνης, ένας χρήστης μπορεί να ακούσει ένα τραγούδι που προτείνουν οι στενοί φίλοι του στο </a:t>
            </a:r>
            <a:r>
              <a:rPr lang="en-GB" dirty="0"/>
              <a:t>Facebook</a:t>
            </a:r>
            <a:r>
              <a:rPr lang="el-GR" dirty="0"/>
              <a:t>. Η κοινωνική εμπιστοσύνη μεταξύ ενός ζεύγους φίλων μπορεί να δημιουργηθεί με βάση τη ρητή ανατροφοδότηση του χρήστη Α σχετικά με τον χρήστη Β (π.χ., με ψηφοφορία </a:t>
            </a:r>
            <a:r>
              <a:rPr lang="el-GR" dirty="0" smtClean="0"/>
              <a:t>*</a:t>
            </a:r>
            <a:r>
              <a:rPr lang="en-GB" i="1" dirty="0" smtClean="0"/>
              <a:t>explicit </a:t>
            </a:r>
            <a:r>
              <a:rPr lang="en-GB" i="1" dirty="0"/>
              <a:t>feedback</a:t>
            </a:r>
            <a:r>
              <a:rPr lang="el-GR" dirty="0"/>
              <a:t>), ή μπορεί να συναχθεί από τα σιωπηρά σχόλια (π.χ., τη συχνότητα και την ποσότητα </a:t>
            </a:r>
            <a:r>
              <a:rPr lang="el-GR" dirty="0" smtClean="0"/>
              <a:t>αλληλεπίδρασης-επικοινωνίας-ανταλλαγής </a:t>
            </a:r>
            <a:r>
              <a:rPr lang="en-GB" dirty="0"/>
              <a:t>email</a:t>
            </a:r>
            <a:r>
              <a:rPr lang="el-GR" dirty="0"/>
              <a:t> μεταξύ Α και Β </a:t>
            </a:r>
            <a:r>
              <a:rPr lang="el-GR" dirty="0" smtClean="0"/>
              <a:t>*</a:t>
            </a:r>
            <a:r>
              <a:rPr lang="en-GB" i="1" dirty="0" smtClean="0"/>
              <a:t>implicit </a:t>
            </a:r>
            <a:r>
              <a:rPr lang="en-GB" i="1" dirty="0"/>
              <a:t>feedback</a:t>
            </a:r>
            <a:r>
              <a:rPr lang="el-GR" dirty="0"/>
              <a:t>). </a:t>
            </a:r>
            <a:endParaRPr lang="en-US" dirty="0"/>
          </a:p>
        </p:txBody>
      </p:sp>
    </p:spTree>
    <p:extLst>
      <p:ext uri="{BB962C8B-B14F-4D97-AF65-F5344CB8AC3E}">
        <p14:creationId xmlns:p14="http://schemas.microsoft.com/office/powerpoint/2010/main" val="395267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0" y="185300"/>
            <a:ext cx="9404723" cy="763606"/>
          </a:xfrm>
        </p:spPr>
        <p:txBody>
          <a:bodyPr/>
          <a:lstStyle/>
          <a:p>
            <a:pPr algn="ctr"/>
            <a:r>
              <a:rPr lang="el-GR" sz="4000" dirty="0" smtClean="0"/>
              <a:t>Ομοιότητα μέσα στον Γράφο</a:t>
            </a:r>
            <a:endParaRPr lang="en-US" sz="4000" dirty="0"/>
          </a:p>
        </p:txBody>
      </p:sp>
      <p:sp>
        <p:nvSpPr>
          <p:cNvPr id="3" name="Content Placeholder 2"/>
          <p:cNvSpPr>
            <a:spLocks noGrp="1"/>
          </p:cNvSpPr>
          <p:nvPr>
            <p:ph idx="1"/>
          </p:nvPr>
        </p:nvSpPr>
        <p:spPr>
          <a:xfrm>
            <a:off x="317325" y="1190446"/>
            <a:ext cx="11569874" cy="5339920"/>
          </a:xfrm>
        </p:spPr>
        <p:txBody>
          <a:bodyPr>
            <a:normAutofit lnSpcReduction="10000"/>
          </a:bodyPr>
          <a:lstStyle/>
          <a:p>
            <a:pPr marL="0" indent="0">
              <a:buNone/>
            </a:pPr>
            <a:r>
              <a:rPr lang="el-GR" dirty="0"/>
              <a:t>Το θέμα του προσδιορισμού της ομοιότητας των γραφημάτων </a:t>
            </a:r>
            <a:r>
              <a:rPr lang="el-GR" dirty="0" smtClean="0"/>
              <a:t>θεωρείται </a:t>
            </a:r>
            <a:r>
              <a:rPr lang="el-GR" dirty="0"/>
              <a:t>ως ιδιαίτερα σημαντικό ερευνητικό πεδίο στον παγκόσμιο ιστό, την τεχνητή νοημοσύνη και την έρευνα </a:t>
            </a:r>
            <a:r>
              <a:rPr lang="el-GR" dirty="0" smtClean="0"/>
              <a:t>πληροφοριών.</a:t>
            </a:r>
          </a:p>
          <a:p>
            <a:pPr marL="0" indent="0">
              <a:buNone/>
            </a:pPr>
            <a:r>
              <a:rPr lang="el-GR" dirty="0"/>
              <a:t>Μ</a:t>
            </a:r>
            <a:r>
              <a:rPr lang="el-GR" dirty="0" smtClean="0"/>
              <a:t>πορούμε </a:t>
            </a:r>
            <a:r>
              <a:rPr lang="el-GR" dirty="0"/>
              <a:t>να κατηγοριοποιήσουμε τα μέτρα ομοιότητας </a:t>
            </a:r>
            <a:r>
              <a:rPr lang="el-GR" dirty="0" smtClean="0"/>
              <a:t>στους Γράφους σε </a:t>
            </a:r>
            <a:r>
              <a:rPr lang="el-GR" dirty="0"/>
              <a:t>3 ευρύτερες </a:t>
            </a:r>
            <a:r>
              <a:rPr lang="el-GR" dirty="0" smtClean="0"/>
              <a:t>κατηγορίες ως εξής:</a:t>
            </a:r>
          </a:p>
          <a:p>
            <a:pPr marL="0" indent="0">
              <a:buNone/>
            </a:pPr>
            <a:endParaRPr lang="el-GR" dirty="0"/>
          </a:p>
          <a:p>
            <a:pPr marL="457200" indent="-457200">
              <a:buFont typeface="+mj-lt"/>
              <a:buAutoNum type="arabicPeriod"/>
            </a:pPr>
            <a:r>
              <a:rPr lang="el-GR" u="sng" dirty="0"/>
              <a:t>Δομική ομοιότητα</a:t>
            </a:r>
            <a:r>
              <a:rPr lang="el-GR" dirty="0"/>
              <a:t> (</a:t>
            </a:r>
            <a:r>
              <a:rPr lang="en-GB" dirty="0"/>
              <a:t>link</a:t>
            </a:r>
            <a:r>
              <a:rPr lang="el-GR" dirty="0"/>
              <a:t> – </a:t>
            </a:r>
            <a:r>
              <a:rPr lang="en-GB" dirty="0"/>
              <a:t>based</a:t>
            </a:r>
            <a:r>
              <a:rPr lang="el-GR" dirty="0"/>
              <a:t>). Σε αυτόν τον τύπο ομοιότητας, εξετάζονται οι σύνδεσμοι μεταξύ των κόμβων στο γράφημα, δηλαδή οι ακμές του. Οι σύνδεσμοι μπορούν να αντιπροσωπεύουν: σχέση εμπιστοσύνης, φιλία, πληρωμές </a:t>
            </a:r>
            <a:r>
              <a:rPr lang="el-GR" dirty="0" smtClean="0"/>
              <a:t>κλπ.</a:t>
            </a:r>
          </a:p>
          <a:p>
            <a:pPr marL="457200" indent="-457200">
              <a:buFont typeface="+mj-lt"/>
              <a:buAutoNum type="arabicPeriod"/>
            </a:pPr>
            <a:r>
              <a:rPr lang="el-GR" u="sng" dirty="0"/>
              <a:t>Ομοιότητα περιεχομένου</a:t>
            </a:r>
            <a:r>
              <a:rPr lang="el-GR" dirty="0"/>
              <a:t> (</a:t>
            </a:r>
            <a:r>
              <a:rPr lang="en-GB" dirty="0"/>
              <a:t>text</a:t>
            </a:r>
            <a:r>
              <a:rPr lang="el-GR" dirty="0"/>
              <a:t> - </a:t>
            </a:r>
            <a:r>
              <a:rPr lang="en-GB" dirty="0"/>
              <a:t>based</a:t>
            </a:r>
            <a:r>
              <a:rPr lang="el-GR" dirty="0"/>
              <a:t>). Σε αυτόν τον τύπο ομοιότητας, εξετάζονται τα χαρακτηριστικά των κόμβων στο γράφημα. Η ομοιότητα περιεχομένου ενός ιστότοπου φιλίας θα μπορούσε ενδεχομένως να βασίζεται στην ημερομηνία γέννησης, στα χόμπι, στο ενδιαφέρον των ταινιών και στην ηλικία των </a:t>
            </a:r>
            <a:r>
              <a:rPr lang="el-GR" dirty="0" smtClean="0"/>
              <a:t>χρηστών.</a:t>
            </a:r>
          </a:p>
          <a:p>
            <a:pPr marL="457200" indent="-457200">
              <a:buFont typeface="+mj-lt"/>
              <a:buAutoNum type="arabicPeriod"/>
            </a:pPr>
            <a:r>
              <a:rPr lang="el-GR" u="sng" dirty="0"/>
              <a:t>Ομοιότητα λέξεων-κλειδιών </a:t>
            </a:r>
            <a:r>
              <a:rPr lang="el-GR" dirty="0"/>
              <a:t>(</a:t>
            </a:r>
            <a:r>
              <a:rPr lang="en-GB" dirty="0"/>
              <a:t>word</a:t>
            </a:r>
            <a:r>
              <a:rPr lang="el-GR" dirty="0"/>
              <a:t> - </a:t>
            </a:r>
            <a:r>
              <a:rPr lang="en-GB" dirty="0"/>
              <a:t>based</a:t>
            </a:r>
            <a:r>
              <a:rPr lang="el-GR" dirty="0"/>
              <a:t>). Όπως και στην ομοιότητα </a:t>
            </a:r>
            <a:r>
              <a:rPr lang="el-GR" dirty="0" smtClean="0"/>
              <a:t>περιεχομένου παραπάνω</a:t>
            </a:r>
            <a:r>
              <a:rPr lang="el-GR" dirty="0"/>
              <a:t>, η ομοιότητα κόμβων μπορεί να οριστεί βάσει συλλογών λέξεων ή λέξεων-κλειδιών που αντιπροσωπεύουν τους </a:t>
            </a:r>
            <a:r>
              <a:rPr lang="el-GR" dirty="0" smtClean="0"/>
              <a:t>χρήστες.</a:t>
            </a:r>
          </a:p>
          <a:p>
            <a:pPr marL="457200" indent="-457200">
              <a:buFont typeface="+mj-lt"/>
              <a:buAutoNum type="arabicPeriod"/>
            </a:pPr>
            <a:endParaRPr lang="en-US" dirty="0"/>
          </a:p>
        </p:txBody>
      </p:sp>
    </p:spTree>
    <p:extLst>
      <p:ext uri="{BB962C8B-B14F-4D97-AF65-F5344CB8AC3E}">
        <p14:creationId xmlns:p14="http://schemas.microsoft.com/office/powerpoint/2010/main" val="45579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26" y="116288"/>
            <a:ext cx="9404723" cy="841244"/>
          </a:xfrm>
        </p:spPr>
        <p:txBody>
          <a:bodyPr/>
          <a:lstStyle/>
          <a:p>
            <a:pPr algn="ctr"/>
            <a:r>
              <a:rPr lang="el-GR" sz="4000" dirty="0" smtClean="0"/>
              <a:t>Ο αλγόριθμος </a:t>
            </a:r>
            <a:r>
              <a:rPr lang="en-US" sz="4000" dirty="0" smtClean="0"/>
              <a:t>SimRank</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12639"/>
                <a:ext cx="11007306" cy="5331293"/>
              </a:xfrm>
            </p:spPr>
            <p:txBody>
              <a:bodyPr>
                <a:normAutofit lnSpcReduction="10000"/>
              </a:bodyPr>
              <a:lstStyle/>
              <a:p>
                <a:pPr marL="0" indent="0">
                  <a:buNone/>
                </a:pPr>
                <a:r>
                  <a:rPr lang="el-GR" dirty="0" smtClean="0"/>
                  <a:t>Πρόκειται για </a:t>
                </a:r>
                <a:r>
                  <a:rPr lang="en-US" dirty="0" smtClean="0"/>
                  <a:t>link-based </a:t>
                </a:r>
                <a:r>
                  <a:rPr lang="el-GR" dirty="0" smtClean="0"/>
                  <a:t>μέτρο ομοιότητας καθώς ο αλγόριθμος </a:t>
                </a:r>
                <a:r>
                  <a:rPr lang="en-US" dirty="0" smtClean="0"/>
                  <a:t>SimRank </a:t>
                </a:r>
                <a:r>
                  <a:rPr lang="el-GR" dirty="0" smtClean="0"/>
                  <a:t>αναλύει τη δομή του Γράφου ως προς τις ακμές που συνδέουν τις οντότητες.</a:t>
                </a:r>
              </a:p>
              <a:p>
                <a:pPr marL="0" indent="0">
                  <a:buNone/>
                </a:pPr>
                <a:r>
                  <a:rPr lang="el-GR" dirty="0"/>
                  <a:t>Η λογική πίσω από τον αλγόριθμο </a:t>
                </a:r>
                <a:r>
                  <a:rPr lang="en-GB" dirty="0"/>
                  <a:t>SimRank</a:t>
                </a:r>
                <a:r>
                  <a:rPr lang="el-GR" dirty="0"/>
                  <a:t> είναι ότι, σε πολλούς τομείς, παρόμοια αντικείμενα αναφέρονται από παρόμοια αντικείμενα. Πιο συγκεκριμένα, τα αντικείμενα  ‘</a:t>
                </a:r>
                <a:r>
                  <a:rPr lang="en-GB" dirty="0"/>
                  <a:t>a</a:t>
                </a:r>
                <a:r>
                  <a:rPr lang="el-GR" dirty="0"/>
                  <a:t>’ και ‘</a:t>
                </a:r>
                <a:r>
                  <a:rPr lang="en-GB" dirty="0"/>
                  <a:t>b</a:t>
                </a:r>
                <a:r>
                  <a:rPr lang="el-GR" dirty="0"/>
                  <a:t>’ θεωρούνται όμοια εάν είναι στραμμένα από αντικείμενα ‘</a:t>
                </a:r>
                <a:r>
                  <a:rPr lang="en-GB" dirty="0"/>
                  <a:t>c</a:t>
                </a:r>
                <a:r>
                  <a:rPr lang="el-GR" dirty="0"/>
                  <a:t>’ και ‘</a:t>
                </a:r>
                <a:r>
                  <a:rPr lang="en-GB" dirty="0"/>
                  <a:t>d</a:t>
                </a:r>
                <a:r>
                  <a:rPr lang="el-GR" dirty="0"/>
                  <a:t>’ αντίστοιχα, και τα ‘</a:t>
                </a:r>
                <a:r>
                  <a:rPr lang="en-GB" dirty="0"/>
                  <a:t>c</a:t>
                </a:r>
                <a:r>
                  <a:rPr lang="el-GR" dirty="0"/>
                  <a:t>’ και ‘</a:t>
                </a:r>
                <a:r>
                  <a:rPr lang="en-GB" dirty="0"/>
                  <a:t>d</a:t>
                </a:r>
                <a:r>
                  <a:rPr lang="el-GR" dirty="0"/>
                  <a:t>’ είναι μεταξύ τους όμοια. </a:t>
                </a:r>
                <a:endParaRPr lang="en-US" dirty="0" smtClean="0"/>
              </a:p>
              <a:p>
                <a:pPr marL="0" indent="0">
                  <a:buNone/>
                </a:pPr>
                <a:endParaRPr lang="el-GR" dirty="0" smtClean="0"/>
              </a:p>
              <a:p>
                <a:pPr marL="0" indent="0">
                  <a:buNone/>
                </a:pPr>
                <a:r>
                  <a:rPr lang="el-GR" dirty="0"/>
                  <a:t>Για έναν κόμβο </a:t>
                </a:r>
                <a14:m>
                  <m:oMath xmlns:m="http://schemas.openxmlformats.org/officeDocument/2006/math">
                    <m:r>
                      <a:rPr lang="en-GB" i="1">
                        <a:latin typeface="Cambria Math" panose="02040503050406030204" pitchFamily="18" charset="0"/>
                      </a:rPr>
                      <m:t>𝑣</m:t>
                    </m:r>
                  </m:oMath>
                </a14:m>
                <a:r>
                  <a:rPr lang="el-GR" dirty="0"/>
                  <a:t> σε έναν κατευθυνόμενο Γράφο, δηλώνουμε με </a:t>
                </a:r>
                <a14:m>
                  <m:oMath xmlns:m="http://schemas.openxmlformats.org/officeDocument/2006/math">
                    <m:r>
                      <a:rPr lang="en-GB" i="1">
                        <a:latin typeface="Cambria Math" panose="02040503050406030204" pitchFamily="18" charset="0"/>
                      </a:rPr>
                      <m:t>𝐼</m:t>
                    </m:r>
                  </m:oMath>
                </a14:m>
                <a:r>
                  <a:rPr lang="en-GB" dirty="0"/>
                  <a:t> </a:t>
                </a:r>
                <a14:m>
                  <m:oMath xmlns:m="http://schemas.openxmlformats.org/officeDocument/2006/math">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m:t>
                    </m:r>
                  </m:oMath>
                </a14:m>
                <a:r>
                  <a:rPr lang="el-GR" dirty="0"/>
                  <a:t>και </a:t>
                </a:r>
                <a14:m>
                  <m:oMath xmlns:m="http://schemas.openxmlformats.org/officeDocument/2006/math">
                    <m:r>
                      <a:rPr lang="en-GB" i="1">
                        <a:latin typeface="Cambria Math" panose="02040503050406030204" pitchFamily="18" charset="0"/>
                      </a:rPr>
                      <m:t>𝑂</m:t>
                    </m:r>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m:t>
                    </m:r>
                  </m:oMath>
                </a14:m>
                <a:r>
                  <a:rPr lang="el-GR" dirty="0"/>
                  <a:t>το σύνολο των γειτόνων που δείχνουν στον χρήστη και το σύνολο των γειτόνων στους οποίους δείχνει ο χρήστης αντίστοιχα. Οι χρήστες που ανήκουν στα δύο αυτά σύνολα αναπαρίστανται ως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𝑖</m:t>
                        </m:r>
                      </m:sub>
                    </m:sSub>
                  </m:oMath>
                </a14:m>
                <a:r>
                  <a:rPr lang="en-GB" dirty="0"/>
                  <a:t> </a:t>
                </a:r>
                <a14:m>
                  <m:oMath xmlns:m="http://schemas.openxmlformats.org/officeDocument/2006/math">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m:t>
                    </m:r>
                  </m:oMath>
                </a14:m>
                <a:r>
                  <a:rPr lang="el-GR" dirty="0"/>
                  <a:t> και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𝑂</m:t>
                        </m:r>
                      </m:e>
                      <m:sub>
                        <m:r>
                          <a:rPr lang="en-GB" i="1">
                            <a:latin typeface="Cambria Math" panose="02040503050406030204" pitchFamily="18" charset="0"/>
                          </a:rPr>
                          <m:t>𝑖</m:t>
                        </m:r>
                      </m:sub>
                    </m:sSub>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m:t>
                    </m:r>
                  </m:oMath>
                </a14:m>
                <a:r>
                  <a:rPr lang="el-GR" dirty="0"/>
                  <a:t> αντίστοιχα για 1 ≤ </a:t>
                </a:r>
                <a14:m>
                  <m:oMath xmlns:m="http://schemas.openxmlformats.org/officeDocument/2006/math">
                    <m:r>
                      <a:rPr lang="en-GB" i="1">
                        <a:latin typeface="Cambria Math" panose="02040503050406030204" pitchFamily="18" charset="0"/>
                      </a:rPr>
                      <m:t>𝑖</m:t>
                    </m:r>
                  </m:oMath>
                </a14:m>
                <a:r>
                  <a:rPr lang="el-GR" dirty="0" smtClean="0"/>
                  <a:t> </a:t>
                </a:r>
                <a:r>
                  <a:rPr lang="el-GR" dirty="0"/>
                  <a:t>≤ |</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𝐼</m:t>
                    </m:r>
                  </m:oMath>
                </a14:m>
                <a:r>
                  <a:rPr lang="en-GB" dirty="0"/>
                  <a:t> </a:t>
                </a:r>
                <a14:m>
                  <m:oMath xmlns:m="http://schemas.openxmlformats.org/officeDocument/2006/math">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m:t>
                    </m:r>
                  </m:oMath>
                </a14:m>
                <a:r>
                  <a:rPr lang="el-GR" dirty="0"/>
                  <a:t>| και 1 ≤ </a:t>
                </a:r>
                <a14:m>
                  <m:oMath xmlns:m="http://schemas.openxmlformats.org/officeDocument/2006/math">
                    <m:r>
                      <a:rPr lang="en-GB" i="1">
                        <a:latin typeface="Cambria Math" panose="02040503050406030204" pitchFamily="18" charset="0"/>
                      </a:rPr>
                      <m:t>𝑖</m:t>
                    </m:r>
                  </m:oMath>
                </a14:m>
                <a:r>
                  <a:rPr lang="el-GR" dirty="0" smtClean="0"/>
                  <a:t> </a:t>
                </a:r>
                <a:r>
                  <a:rPr lang="el-GR" dirty="0"/>
                  <a:t>≤</a:t>
                </a:r>
                <a:r>
                  <a:rPr lang="el-GR" dirty="0" smtClean="0"/>
                  <a:t> </a:t>
                </a:r>
                <a:r>
                  <a:rPr lang="el-GR" dirty="0"/>
                  <a:t>|</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𝑂</m:t>
                    </m:r>
                    <m:r>
                      <a:rPr lang="el-GR" i="1">
                        <a:latin typeface="Cambria Math" panose="02040503050406030204" pitchFamily="18" charset="0"/>
                      </a:rPr>
                      <m:t>(</m:t>
                    </m:r>
                    <m:r>
                      <a:rPr lang="en-GB" i="1">
                        <a:latin typeface="Cambria Math" panose="02040503050406030204" pitchFamily="18" charset="0"/>
                      </a:rPr>
                      <m:t>𝑣</m:t>
                    </m:r>
                    <m:r>
                      <a:rPr lang="el-GR" i="1">
                        <a:latin typeface="Cambria Math" panose="02040503050406030204" pitchFamily="18" charset="0"/>
                      </a:rPr>
                      <m:t>)| </m:t>
                    </m:r>
                  </m:oMath>
                </a14:m>
                <a:r>
                  <a:rPr lang="el-GR" dirty="0"/>
                  <a:t>αντίστοιχα. Ας θέσουμε την ομοιότητα μεταξύ των αντικειμένων ‘</a:t>
                </a:r>
                <a:r>
                  <a:rPr lang="en-GB" dirty="0"/>
                  <a:t>a</a:t>
                </a:r>
                <a:r>
                  <a:rPr lang="el-GR" dirty="0"/>
                  <a:t>’ και ‘</a:t>
                </a:r>
                <a:r>
                  <a:rPr lang="en-GB" dirty="0"/>
                  <a:t>b</a:t>
                </a:r>
                <a:r>
                  <a:rPr lang="el-GR" dirty="0"/>
                  <a:t>’ ως  </a:t>
                </a:r>
                <a14:m>
                  <m:oMath xmlns:m="http://schemas.openxmlformats.org/officeDocument/2006/math">
                    <m:r>
                      <a:rPr lang="en-GB" i="1">
                        <a:latin typeface="Cambria Math" panose="02040503050406030204" pitchFamily="18" charset="0"/>
                      </a:rPr>
                      <m:t>𝑠</m:t>
                    </m:r>
                    <m:d>
                      <m:dPr>
                        <m:ctrlPr>
                          <a:rPr lang="en-US" i="1">
                            <a:latin typeface="Cambria Math" panose="02040503050406030204" pitchFamily="18" charset="0"/>
                          </a:rPr>
                        </m:ctrlPr>
                      </m:dPr>
                      <m:e>
                        <m:r>
                          <a:rPr lang="en-GB" i="1">
                            <a:latin typeface="Cambria Math" panose="02040503050406030204" pitchFamily="18" charset="0"/>
                          </a:rPr>
                          <m:t>𝑎</m:t>
                        </m:r>
                        <m:r>
                          <a:rPr lang="el-GR" i="1">
                            <a:latin typeface="Cambria Math" panose="02040503050406030204" pitchFamily="18" charset="0"/>
                          </a:rPr>
                          <m:t>,</m:t>
                        </m:r>
                        <m:r>
                          <a:rPr lang="en-GB" i="1">
                            <a:latin typeface="Cambria Math" panose="02040503050406030204" pitchFamily="18" charset="0"/>
                          </a:rPr>
                          <m:t>𝑏</m:t>
                        </m:r>
                      </m:e>
                    </m:d>
                    <m:r>
                      <a:rPr lang="el-GR" i="1">
                        <a:latin typeface="Cambria Math" panose="02040503050406030204" pitchFamily="18" charset="0"/>
                      </a:rPr>
                      <m:t>∈</m:t>
                    </m:r>
                  </m:oMath>
                </a14:m>
                <a:r>
                  <a:rPr lang="el-GR" dirty="0"/>
                  <a:t> [0,1] έχουμε</a:t>
                </a:r>
                <a:r>
                  <a:rPr lang="el-GR" dirty="0" smtClean="0"/>
                  <a:t>:</a:t>
                </a:r>
                <a:endParaRPr lang="en-US" dirty="0" smtClean="0"/>
              </a:p>
              <a:p>
                <a:pPr marL="0" indent="0">
                  <a:buNone/>
                </a:pPr>
                <a:endParaRPr lang="en-US" dirty="0"/>
              </a:p>
              <a:p>
                <a:pPr marL="0" indent="0" algn="ctr">
                  <a:buNone/>
                </a:pPr>
                <a:r>
                  <a:rPr lang="en-US" dirty="0"/>
                  <a:t>s</a:t>
                </a:r>
                <a14:m>
                  <m:oMath xmlns:m="http://schemas.openxmlformats.org/officeDocument/2006/math">
                    <m:d>
                      <m:dPr>
                        <m:ctrlPr>
                          <a:rPr lang="en-US" i="1">
                            <a:latin typeface="Cambria Math" panose="02040503050406030204" pitchFamily="18" charset="0"/>
                          </a:rPr>
                        </m:ctrlPr>
                      </m:dPr>
                      <m:e>
                        <m:r>
                          <a:rPr lang="en-GB" i="1">
                            <a:latin typeface="Cambria Math" panose="02040503050406030204" pitchFamily="18" charset="0"/>
                          </a:rPr>
                          <m:t>𝑎</m:t>
                        </m:r>
                        <m:r>
                          <a:rPr lang="en-GB" i="1">
                            <a:latin typeface="Cambria Math" panose="02040503050406030204" pitchFamily="18" charset="0"/>
                          </a:rPr>
                          <m:t>,</m:t>
                        </m:r>
                        <m:r>
                          <a:rPr lang="en-GB" i="1">
                            <a:latin typeface="Cambria Math" panose="02040503050406030204" pitchFamily="18" charset="0"/>
                          </a:rPr>
                          <m:t>𝑏</m:t>
                        </m:r>
                      </m:e>
                    </m:d>
                    <m:r>
                      <a:rPr lang="en-GB" i="1">
                        <a:latin typeface="Cambria Math" panose="02040503050406030204" pitchFamily="18" charset="0"/>
                      </a:rPr>
                      <m:t>= </m:t>
                    </m:r>
                    <m:f>
                      <m:fPr>
                        <m:ctrlPr>
                          <a:rPr lang="en-US" i="1">
                            <a:latin typeface="Cambria Math" panose="02040503050406030204" pitchFamily="18" charset="0"/>
                          </a:rPr>
                        </m:ctrlPr>
                      </m:fPr>
                      <m:num>
                        <m:r>
                          <a:rPr lang="en-GB" i="1">
                            <a:latin typeface="Cambria Math" panose="02040503050406030204" pitchFamily="18" charset="0"/>
                          </a:rPr>
                          <m:t>𝐶</m:t>
                        </m:r>
                      </m:num>
                      <m:den>
                        <m:d>
                          <m:dPr>
                            <m:begChr m:val="|"/>
                            <m:endChr m:val="|"/>
                            <m:ctrlPr>
                              <a:rPr lang="en-US" i="1">
                                <a:latin typeface="Cambria Math" panose="02040503050406030204" pitchFamily="18" charset="0"/>
                              </a:rPr>
                            </m:ctrlPr>
                          </m:dPr>
                          <m:e>
                            <m:r>
                              <a:rPr lang="en-GB" i="1">
                                <a:latin typeface="Cambria Math" panose="02040503050406030204" pitchFamily="18" charset="0"/>
                              </a:rPr>
                              <m:t>𝐼</m:t>
                            </m:r>
                            <m:d>
                              <m:dPr>
                                <m:ctrlPr>
                                  <a:rPr lang="en-US" i="1">
                                    <a:latin typeface="Cambria Math" panose="02040503050406030204" pitchFamily="18" charset="0"/>
                                  </a:rPr>
                                </m:ctrlPr>
                              </m:dPr>
                              <m:e>
                                <m:r>
                                  <a:rPr lang="en-GB" i="1">
                                    <a:latin typeface="Cambria Math" panose="02040503050406030204" pitchFamily="18" charset="0"/>
                                  </a:rPr>
                                  <m:t>𝑎</m:t>
                                </m:r>
                              </m:e>
                            </m:d>
                          </m:e>
                        </m:d>
                        <m:r>
                          <a:rPr lang="en-GB" i="1">
                            <a:latin typeface="Cambria Math" panose="02040503050406030204" pitchFamily="18" charset="0"/>
                          </a:rPr>
                          <m:t>|</m:t>
                        </m:r>
                        <m:r>
                          <a:rPr lang="en-GB" i="1">
                            <a:latin typeface="Cambria Math" panose="02040503050406030204" pitchFamily="18" charset="0"/>
                          </a:rPr>
                          <m:t>𝐼</m:t>
                        </m:r>
                        <m:d>
                          <m:dPr>
                            <m:ctrlPr>
                              <a:rPr lang="en-US"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m:t>
                        </m:r>
                      </m:den>
                    </m:f>
                    <m:nary>
                      <m:naryPr>
                        <m:chr m:val="∑"/>
                        <m:ctrlPr>
                          <a:rPr lang="en-US"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m:t>
                        </m:r>
                        <m:r>
                          <a:rPr lang="en-GB" i="1">
                            <a:latin typeface="Cambria Math" panose="02040503050406030204" pitchFamily="18" charset="0"/>
                          </a:rPr>
                          <m:t>𝐼</m:t>
                        </m:r>
                        <m:d>
                          <m:dPr>
                            <m:ctrlPr>
                              <a:rPr lang="en-US" i="1">
                                <a:latin typeface="Cambria Math" panose="02040503050406030204" pitchFamily="18" charset="0"/>
                              </a:rPr>
                            </m:ctrlPr>
                          </m:dPr>
                          <m:e>
                            <m:r>
                              <a:rPr lang="en-GB" i="1">
                                <a:latin typeface="Cambria Math" panose="02040503050406030204" pitchFamily="18" charset="0"/>
                              </a:rPr>
                              <m:t>𝑎</m:t>
                            </m:r>
                          </m:e>
                        </m:d>
                        <m:r>
                          <a:rPr lang="en-GB" i="1">
                            <a:latin typeface="Cambria Math" panose="02040503050406030204" pitchFamily="18" charset="0"/>
                          </a:rPr>
                          <m:t>|</m:t>
                        </m:r>
                      </m:sup>
                      <m:e>
                        <m:nary>
                          <m:naryPr>
                            <m:chr m:val="∑"/>
                            <m:ctrlPr>
                              <a:rPr lang="en-US" i="1">
                                <a:latin typeface="Cambria Math" panose="02040503050406030204" pitchFamily="18" charset="0"/>
                              </a:rPr>
                            </m:ctrlPr>
                          </m:naryPr>
                          <m:sub>
                            <m: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m:t>
                            </m:r>
                            <m:r>
                              <a:rPr lang="en-GB" i="1">
                                <a:latin typeface="Cambria Math" panose="02040503050406030204" pitchFamily="18" charset="0"/>
                              </a:rPr>
                              <m:t>𝐼</m:t>
                            </m:r>
                            <m:d>
                              <m:dPr>
                                <m:ctrlPr>
                                  <a:rPr lang="en-US"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m:t>
                            </m:r>
                          </m:sup>
                          <m:e>
                            <m:r>
                              <a:rPr lang="en-GB" i="1">
                                <a:latin typeface="Cambria Math" panose="02040503050406030204" pitchFamily="18" charset="0"/>
                              </a:rPr>
                              <m:t>𝑠</m:t>
                            </m:r>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𝑖</m:t>
                                </m:r>
                              </m:sub>
                            </m:sSub>
                            <m:d>
                              <m:dPr>
                                <m:ctrlPr>
                                  <a:rPr lang="en-US" i="1">
                                    <a:latin typeface="Cambria Math" panose="02040503050406030204" pitchFamily="18" charset="0"/>
                                  </a:rPr>
                                </m:ctrlPr>
                              </m:dPr>
                              <m:e>
                                <m:r>
                                  <a:rPr lang="en-GB" i="1">
                                    <a:latin typeface="Cambria Math" panose="02040503050406030204" pitchFamily="18" charset="0"/>
                                  </a:rPr>
                                  <m:t>𝑎</m:t>
                                </m:r>
                              </m:e>
                            </m:d>
                            <m:r>
                              <a:rPr lang="en-GB" i="1">
                                <a:latin typeface="Cambria Math" panose="02040503050406030204" pitchFamily="18" charset="0"/>
                              </a:rPr>
                              <m:t>, </m:t>
                            </m:r>
                            <m:sSub>
                              <m:sSubPr>
                                <m:ctrlPr>
                                  <a:rPr lang="en-US"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𝑗</m:t>
                                </m:r>
                              </m:sub>
                            </m:sSub>
                            <m:d>
                              <m:dPr>
                                <m:ctrlPr>
                                  <a:rPr lang="en-US"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m:t>
                            </m:r>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12639"/>
                <a:ext cx="11007306" cy="5331293"/>
              </a:xfrm>
              <a:blipFill rotWithShape="0">
                <a:blip r:embed="rId2"/>
                <a:stretch>
                  <a:fillRect l="-554" t="-1259" r="-1052"/>
                </a:stretch>
              </a:blipFill>
            </p:spPr>
            <p:txBody>
              <a:bodyPr/>
              <a:lstStyle/>
              <a:p>
                <a:r>
                  <a:rPr lang="en-US">
                    <a:noFill/>
                  </a:rPr>
                  <a:t> </a:t>
                </a:r>
              </a:p>
            </p:txBody>
          </p:sp>
        </mc:Fallback>
      </mc:AlternateContent>
    </p:spTree>
    <p:extLst>
      <p:ext uri="{BB962C8B-B14F-4D97-AF65-F5344CB8AC3E}">
        <p14:creationId xmlns:p14="http://schemas.microsoft.com/office/powerpoint/2010/main" val="8954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450" y="202552"/>
            <a:ext cx="9404723" cy="1400530"/>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1409943" y="987750"/>
            <a:ext cx="8946541" cy="700265"/>
          </a:xfrm>
        </p:spPr>
        <p:txBody>
          <a:bodyPr>
            <a:normAutofit/>
          </a:bodyPr>
          <a:lstStyle/>
          <a:p>
            <a:pPr marL="0" indent="0" algn="ctr">
              <a:buNone/>
            </a:pPr>
            <a:r>
              <a:rPr lang="el-GR" sz="3200" dirty="0" smtClean="0"/>
              <a:t>Σύνολα Δεδομένων</a:t>
            </a:r>
            <a:endParaRPr lang="en-US" sz="3200" dirty="0"/>
          </a:p>
        </p:txBody>
      </p:sp>
      <p:sp>
        <p:nvSpPr>
          <p:cNvPr id="4" name="TextBox 3"/>
          <p:cNvSpPr txBox="1"/>
          <p:nvPr/>
        </p:nvSpPr>
        <p:spPr>
          <a:xfrm>
            <a:off x="586596" y="1506719"/>
            <a:ext cx="10593237" cy="2308324"/>
          </a:xfrm>
          <a:prstGeom prst="rect">
            <a:avLst/>
          </a:prstGeom>
          <a:noFill/>
        </p:spPr>
        <p:txBody>
          <a:bodyPr wrap="square" rtlCol="0">
            <a:spAutoFit/>
          </a:bodyPr>
          <a:lstStyle/>
          <a:p>
            <a:r>
              <a:rPr lang="el-GR" dirty="0"/>
              <a:t>Στο </a:t>
            </a:r>
            <a:r>
              <a:rPr lang="el-GR" dirty="0" smtClean="0"/>
              <a:t>πείραμά μας εφαρμόζουμε </a:t>
            </a:r>
            <a:r>
              <a:rPr lang="el-GR" dirty="0"/>
              <a:t>διάφορους </a:t>
            </a:r>
            <a:r>
              <a:rPr lang="el-GR" dirty="0" smtClean="0"/>
              <a:t>αλγορίθμους </a:t>
            </a:r>
            <a:r>
              <a:rPr lang="el-GR" dirty="0"/>
              <a:t>που προσεγγίζουν την παροχή προτάσεων σε κοινωνικά δίκτυα με διαφορετικό </a:t>
            </a:r>
            <a:r>
              <a:rPr lang="el-GR" dirty="0" smtClean="0"/>
              <a:t>τρόπο</a:t>
            </a:r>
            <a:r>
              <a:rPr lang="el-GR" dirty="0"/>
              <a:t> </a:t>
            </a:r>
            <a:r>
              <a:rPr lang="el-GR" dirty="0" smtClean="0"/>
              <a:t>λαμβάνοντας υπόψη τόσο τις αξιολογήσεις τους προς αντικείμενα όσο και τις σχέσεις εμπιστοσύνης μεταξύ τους.</a:t>
            </a:r>
          </a:p>
          <a:p>
            <a:r>
              <a:rPr lang="el-GR" dirty="0"/>
              <a:t>Ο τομέας στον οποίο γίνονται οι προτάσεις είναι  οι ταινίες και τα σύνολα δεδομένων είναι το  </a:t>
            </a:r>
            <a:r>
              <a:rPr lang="en-GB" dirty="0"/>
              <a:t>FilmTrust</a:t>
            </a:r>
            <a:r>
              <a:rPr lang="el-GR" dirty="0"/>
              <a:t> και το </a:t>
            </a:r>
            <a:r>
              <a:rPr lang="en-GB" dirty="0" smtClean="0"/>
              <a:t>CiaoDVD</a:t>
            </a:r>
            <a:r>
              <a:rPr lang="el-GR" dirty="0" smtClean="0"/>
              <a:t>. </a:t>
            </a:r>
            <a:r>
              <a:rPr lang="el-GR" dirty="0"/>
              <a:t>Και τα δύο σύνολα δεδομένων ήταν σε μορφή </a:t>
            </a:r>
            <a:r>
              <a:rPr lang="en-GB" dirty="0"/>
              <a:t>CSV</a:t>
            </a:r>
            <a:r>
              <a:rPr lang="el-GR" dirty="0"/>
              <a:t> και ήταν ήδη σχεδόν έτοιμα για διοχέτευση στους αλγόριθμους.</a:t>
            </a:r>
            <a:endParaRPr lang="en-US" dirty="0"/>
          </a:p>
          <a:p>
            <a:endParaRPr lang="el-GR"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705600" y="3815043"/>
            <a:ext cx="4672641" cy="24203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586596" y="3408128"/>
            <a:ext cx="5713562" cy="3693319"/>
          </a:xfrm>
          <a:prstGeom prst="rect">
            <a:avLst/>
          </a:prstGeom>
          <a:noFill/>
        </p:spPr>
        <p:txBody>
          <a:bodyPr wrap="square" rtlCol="0">
            <a:spAutoFit/>
          </a:bodyPr>
          <a:lstStyle/>
          <a:p>
            <a:pPr marL="285750" indent="-285750">
              <a:buFont typeface="Arial" panose="020B0604020202020204" pitchFamily="34" charset="0"/>
              <a:buChar char="•"/>
            </a:pPr>
            <a:r>
              <a:rPr lang="el-GR" dirty="0"/>
              <a:t>Το </a:t>
            </a:r>
            <a:r>
              <a:rPr lang="en-GB" dirty="0"/>
              <a:t>FilmTrust </a:t>
            </a:r>
            <a:r>
              <a:rPr lang="el-GR" dirty="0" smtClean="0"/>
              <a:t>είναι </a:t>
            </a:r>
            <a:r>
              <a:rPr lang="el-GR" dirty="0"/>
              <a:t>ένα μικρό σύνολο δεδομένων που ανιχνεύτηκε από ολόκληρο τον ιστότοπο </a:t>
            </a:r>
            <a:r>
              <a:rPr lang="en-GB" dirty="0"/>
              <a:t>FilmTrust</a:t>
            </a:r>
            <a:r>
              <a:rPr lang="el-GR" dirty="0"/>
              <a:t> τον Ιούνιο του 2011</a:t>
            </a:r>
            <a:r>
              <a:rPr lang="el-GR" dirty="0" smtClean="0"/>
              <a:t>. </a:t>
            </a:r>
            <a:r>
              <a:rPr lang="el-GR" dirty="0"/>
              <a:t>Π</a:t>
            </a:r>
            <a:r>
              <a:rPr lang="el-GR" dirty="0" smtClean="0"/>
              <a:t>εριέχει </a:t>
            </a:r>
            <a:r>
              <a:rPr lang="el-GR" dirty="0"/>
              <a:t>1508 χρήστες, 2071 στοιχεία, 35497 αξιολογήσεις και 1853 </a:t>
            </a:r>
            <a:r>
              <a:rPr lang="el-GR" dirty="0" smtClean="0"/>
              <a:t>συνδέσεις </a:t>
            </a:r>
            <a:r>
              <a:rPr lang="el-GR" dirty="0"/>
              <a:t>εμπιστοσύνης</a:t>
            </a:r>
            <a:r>
              <a:rPr lang="el-GR" dirty="0" smtClean="0"/>
              <a:t>.</a:t>
            </a:r>
          </a:p>
          <a:p>
            <a:pPr marL="285750" indent="-285750">
              <a:buFont typeface="Arial" panose="020B0604020202020204" pitchFamily="34" charset="0"/>
              <a:buChar char="•"/>
            </a:pPr>
            <a:r>
              <a:rPr lang="el-GR" dirty="0"/>
              <a:t>Το σύνολο δεδομένων </a:t>
            </a:r>
            <a:r>
              <a:rPr lang="en-GB" dirty="0" smtClean="0"/>
              <a:t>CiaoDVD</a:t>
            </a:r>
            <a:r>
              <a:rPr lang="el-GR" dirty="0" smtClean="0"/>
              <a:t> </a:t>
            </a:r>
            <a:r>
              <a:rPr lang="el-GR" dirty="0"/>
              <a:t>είναι ένα σύνολο δεδομένων που ανιχνεύτηκε </a:t>
            </a:r>
            <a:r>
              <a:rPr lang="el-GR" dirty="0" smtClean="0"/>
              <a:t>από </a:t>
            </a:r>
            <a:r>
              <a:rPr lang="el-GR" dirty="0"/>
              <a:t>την κατηγορία </a:t>
            </a:r>
            <a:r>
              <a:rPr lang="en-GB" dirty="0"/>
              <a:t>DVD</a:t>
            </a:r>
            <a:r>
              <a:rPr lang="el-GR" dirty="0"/>
              <a:t> από τον ιστότοπο </a:t>
            </a:r>
            <a:r>
              <a:rPr lang="en-GB" dirty="0"/>
              <a:t>dvd</a:t>
            </a:r>
            <a:r>
              <a:rPr lang="el-GR" dirty="0"/>
              <a:t>.</a:t>
            </a:r>
            <a:r>
              <a:rPr lang="en-GB" dirty="0"/>
              <a:t>ciao</a:t>
            </a:r>
            <a:r>
              <a:rPr lang="el-GR" dirty="0"/>
              <a:t>.</a:t>
            </a:r>
            <a:r>
              <a:rPr lang="en-GB" dirty="0"/>
              <a:t>co</a:t>
            </a:r>
            <a:r>
              <a:rPr lang="el-GR" dirty="0"/>
              <a:t>.</a:t>
            </a:r>
            <a:r>
              <a:rPr lang="en-GB" dirty="0"/>
              <a:t>uk</a:t>
            </a:r>
            <a:r>
              <a:rPr lang="el-GR" dirty="0"/>
              <a:t> τον Δεκέμβριο του </a:t>
            </a:r>
            <a:r>
              <a:rPr lang="el-GR" dirty="0" smtClean="0"/>
              <a:t>2013. Περιέχει </a:t>
            </a:r>
            <a:r>
              <a:rPr lang="el-GR" dirty="0"/>
              <a:t>6212 χρήστες, 15001 αξιολογήσεις και 40133 </a:t>
            </a:r>
            <a:r>
              <a:rPr lang="el-GR" dirty="0" smtClean="0"/>
              <a:t>συνδέσεις εμπιστοσύνης.</a:t>
            </a: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9324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92" y="452718"/>
            <a:ext cx="9334842" cy="798112"/>
          </a:xfrm>
        </p:spPr>
        <p:txBody>
          <a:bodyPr/>
          <a:lstStyle/>
          <a:p>
            <a:r>
              <a:rPr lang="el-GR" b="1" dirty="0" smtClean="0"/>
              <a:t>Συστήματα Συστάσεων</a:t>
            </a:r>
            <a:br>
              <a:rPr lang="el-GR" b="1" dirty="0" smtClean="0"/>
            </a:br>
            <a:r>
              <a:rPr lang="en-US" b="1" dirty="0" smtClean="0"/>
              <a:t>Recommender Systems</a:t>
            </a:r>
            <a:endParaRPr lang="en-US" b="1" dirty="0"/>
          </a:p>
        </p:txBody>
      </p:sp>
      <p:sp>
        <p:nvSpPr>
          <p:cNvPr id="3" name="Content Placeholder 2"/>
          <p:cNvSpPr>
            <a:spLocks noGrp="1"/>
          </p:cNvSpPr>
          <p:nvPr>
            <p:ph idx="1"/>
          </p:nvPr>
        </p:nvSpPr>
        <p:spPr>
          <a:xfrm>
            <a:off x="715992" y="1966824"/>
            <a:ext cx="10903789" cy="4247070"/>
          </a:xfrm>
        </p:spPr>
        <p:txBody>
          <a:bodyPr/>
          <a:lstStyle/>
          <a:p>
            <a:r>
              <a:rPr lang="el-GR" dirty="0" smtClean="0"/>
              <a:t>Τα Συστήματα Συστάσεων λειτουργούν ως ένα εργαλείο φιλτραρίσματος πληροφοριών το οποίο αποσκοπεί στην παροχή προτάσεων προς το χρήστη οι οποίες είναι πιθανόν να τον ενδιαφέρουν.</a:t>
            </a:r>
            <a:endParaRPr lang="en-US" dirty="0" smtClean="0"/>
          </a:p>
          <a:p>
            <a:pPr marL="400050" lvl="1" indent="0">
              <a:buNone/>
            </a:pPr>
            <a:r>
              <a:rPr lang="el-GR" dirty="0" smtClean="0"/>
              <a:t> </a:t>
            </a:r>
            <a:r>
              <a:rPr lang="en-US" dirty="0" smtClean="0"/>
              <a:t>     </a:t>
            </a:r>
            <a:r>
              <a:rPr lang="el-GR" dirty="0" smtClean="0"/>
              <a:t>  	Τέτοια συστήματα συναντιούνται στις περισσότερες ψηφιακές πλατφόρμες που   	  		       χρησιμοποιούμε καθημερινά, συνήθως στη μορφή λίστας αντικειμένων.</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41" y="3985176"/>
            <a:ext cx="2574574" cy="134325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8064" y="4204921"/>
            <a:ext cx="4795356" cy="24484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225" y="3985176"/>
            <a:ext cx="2118413" cy="244846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1448" y="5469147"/>
            <a:ext cx="4189853" cy="1184239"/>
          </a:xfrm>
          <a:prstGeom prst="rect">
            <a:avLst/>
          </a:prstGeom>
        </p:spPr>
      </p:pic>
    </p:spTree>
    <p:extLst>
      <p:ext uri="{BB962C8B-B14F-4D97-AF65-F5344CB8AC3E}">
        <p14:creationId xmlns:p14="http://schemas.microsoft.com/office/powerpoint/2010/main" val="444365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749" y="193925"/>
            <a:ext cx="9404723" cy="772233"/>
          </a:xfrm>
        </p:spPr>
        <p:txBody>
          <a:bodyPr/>
          <a:lstStyle/>
          <a:p>
            <a:pPr algn="ctr"/>
            <a:r>
              <a:rPr lang="el-GR" sz="4000" dirty="0"/>
              <a:t>Πειραματική </a:t>
            </a:r>
            <a:r>
              <a:rPr lang="el-GR" sz="4000" dirty="0" smtClean="0"/>
              <a:t>Διαδικασία</a:t>
            </a:r>
            <a:r>
              <a:rPr lang="en-US" sz="4000" dirty="0" smtClean="0"/>
              <a:t/>
            </a:r>
            <a:br>
              <a:rPr lang="en-US" sz="4000" dirty="0" smtClean="0"/>
            </a:br>
            <a:endParaRPr lang="en-US" sz="3200" dirty="0"/>
          </a:p>
        </p:txBody>
      </p:sp>
      <p:sp>
        <p:nvSpPr>
          <p:cNvPr id="3" name="Content Placeholder 2"/>
          <p:cNvSpPr>
            <a:spLocks noGrp="1"/>
          </p:cNvSpPr>
          <p:nvPr>
            <p:ph idx="1"/>
          </p:nvPr>
        </p:nvSpPr>
        <p:spPr>
          <a:xfrm>
            <a:off x="378693" y="1612970"/>
            <a:ext cx="10999549" cy="5184645"/>
          </a:xfrm>
        </p:spPr>
        <p:txBody>
          <a:bodyPr/>
          <a:lstStyle/>
          <a:p>
            <a:pPr marL="0" indent="0">
              <a:buNone/>
            </a:pPr>
            <a:r>
              <a:rPr lang="el-GR" dirty="0" smtClean="0"/>
              <a:t>Βασισμένοι στην ιδέα ότι ένα μοντέλο μηχανικής μάθησης είναι αποδοτικότερο όσο περισσότερες πληροφορίες εκμάθησης τροφοδοτείται, χρησιμοποιήσαμε τον αλγόριθμο </a:t>
            </a:r>
            <a:r>
              <a:rPr lang="en-US" dirty="0" smtClean="0"/>
              <a:t>SimRank</a:t>
            </a:r>
            <a:r>
              <a:rPr lang="el-GR" dirty="0" smtClean="0"/>
              <a:t> προκειμένου να εμπλουτίσουμε τα δεδομένα μας. </a:t>
            </a:r>
          </a:p>
          <a:p>
            <a:pPr marL="0" indent="0">
              <a:buNone/>
            </a:pPr>
            <a:r>
              <a:rPr lang="el-GR" dirty="0" smtClean="0"/>
              <a:t>Ο </a:t>
            </a:r>
            <a:r>
              <a:rPr lang="el-GR" dirty="0"/>
              <a:t>αλγόριθμος </a:t>
            </a:r>
            <a:r>
              <a:rPr lang="en-US" dirty="0"/>
              <a:t>SimRank </a:t>
            </a:r>
            <a:r>
              <a:rPr lang="el-GR" dirty="0"/>
              <a:t>χρησιμοποιήθηκε στο τμήμα δεδομένων που περιέχει τις διασυνδέσεις των χρηστών μεταξύ τους. Αναλύοντας έτσι τη δομή του κοινωνικού Γράφου των δεδομένων μας, καταλήξαμε σε ένα νέο σύνολο δεδομένων, φυσικά βασισμένο στο προηγούμενο, το οποίο όμως περιέχει νέες διασυνδέσεις μεταξύ των χρηστών. </a:t>
            </a:r>
            <a:endParaRPr lang="en-US" dirty="0" smtClean="0"/>
          </a:p>
          <a:p>
            <a:pPr marL="0" indent="0">
              <a:buNone/>
            </a:pPr>
            <a:r>
              <a:rPr lang="el-GR" dirty="0" smtClean="0"/>
              <a:t>Οι </a:t>
            </a:r>
            <a:r>
              <a:rPr lang="el-GR" dirty="0"/>
              <a:t>προσθήκες που έγιναν ήταν ουσιαστικά </a:t>
            </a:r>
            <a:r>
              <a:rPr lang="el-GR" dirty="0" smtClean="0"/>
              <a:t>3 </a:t>
            </a:r>
            <a:r>
              <a:rPr lang="el-GR" dirty="0"/>
              <a:t>νέοι ‘έμπιστοι χρήστες’ για κάθε χρήστη του </a:t>
            </a:r>
            <a:r>
              <a:rPr lang="el-GR" dirty="0" smtClean="0"/>
              <a:t>Γράφου. Οι νέοι χρήστες που προστέθηκαν για κάθε ατομικό χρήστη είναι αυτοί με τον υψηλότερο βαθμό ομοιότητας μετά την υλοποίηση του </a:t>
            </a:r>
            <a:r>
              <a:rPr lang="en-US" dirty="0" smtClean="0"/>
              <a:t>SimRank.</a:t>
            </a:r>
            <a:endParaRPr lang="el-GR" dirty="0" smtClean="0"/>
          </a:p>
          <a:p>
            <a:pPr marL="0" indent="0">
              <a:buNone/>
            </a:pPr>
            <a:r>
              <a:rPr lang="el-GR" dirty="0" smtClean="0"/>
              <a:t>Ο </a:t>
            </a:r>
            <a:r>
              <a:rPr lang="el-GR" dirty="0"/>
              <a:t>λόγος που επιλέξαμε το </a:t>
            </a:r>
            <a:r>
              <a:rPr lang="en-US" dirty="0"/>
              <a:t>FilmTrust </a:t>
            </a:r>
            <a:r>
              <a:rPr lang="el-GR" dirty="0"/>
              <a:t>αντί του </a:t>
            </a:r>
            <a:r>
              <a:rPr lang="en-US" dirty="0"/>
              <a:t>CiaoDVD </a:t>
            </a:r>
            <a:r>
              <a:rPr lang="el-GR" dirty="0"/>
              <a:t>είναι η πολύ μεγαλύτερη πυκνότητα τόσο των βαθμολογιών όσο και των σχέσεων εμπιστοσύνης μεταξύ των χρηστών</a:t>
            </a:r>
            <a:r>
              <a:rPr lang="el-GR" dirty="0" smtClean="0"/>
              <a:t>.</a:t>
            </a:r>
            <a:endParaRPr lang="en-US" dirty="0"/>
          </a:p>
          <a:p>
            <a:pPr marL="0" indent="0">
              <a:buNone/>
            </a:pPr>
            <a:endParaRPr lang="en-US" dirty="0"/>
          </a:p>
        </p:txBody>
      </p:sp>
      <p:sp>
        <p:nvSpPr>
          <p:cNvPr id="4" name="TextBox 3"/>
          <p:cNvSpPr txBox="1"/>
          <p:nvPr/>
        </p:nvSpPr>
        <p:spPr>
          <a:xfrm>
            <a:off x="2755346" y="966158"/>
            <a:ext cx="5341527" cy="523220"/>
          </a:xfrm>
          <a:prstGeom prst="rect">
            <a:avLst/>
          </a:prstGeom>
          <a:noFill/>
        </p:spPr>
        <p:txBody>
          <a:bodyPr wrap="none" rtlCol="0">
            <a:spAutoFit/>
          </a:bodyPr>
          <a:lstStyle/>
          <a:p>
            <a:r>
              <a:rPr lang="el-GR" sz="2800" dirty="0"/>
              <a:t>Εμπλουτισμός των δεδομένων</a:t>
            </a:r>
            <a:endParaRPr lang="en-US" sz="2800" dirty="0"/>
          </a:p>
        </p:txBody>
      </p:sp>
    </p:spTree>
    <p:extLst>
      <p:ext uri="{BB962C8B-B14F-4D97-AF65-F5344CB8AC3E}">
        <p14:creationId xmlns:p14="http://schemas.microsoft.com/office/powerpoint/2010/main" val="394047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33" y="168046"/>
            <a:ext cx="9404723" cy="780859"/>
          </a:xfrm>
        </p:spPr>
        <p:txBody>
          <a:bodyPr/>
          <a:lstStyle/>
          <a:p>
            <a:pPr algn="ctr"/>
            <a:r>
              <a:rPr lang="el-GR" sz="4000" dirty="0"/>
              <a:t>Πειραματική </a:t>
            </a:r>
            <a:r>
              <a:rPr lang="el-GR" sz="4000" dirty="0" smtClean="0"/>
              <a:t>Διαδικασία</a:t>
            </a:r>
            <a:r>
              <a:rPr lang="en-US" sz="4000" dirty="0" smtClean="0"/>
              <a:t/>
            </a:r>
            <a:br>
              <a:rPr lang="en-US" sz="4000" dirty="0" smtClean="0"/>
            </a:b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61682" y="4198191"/>
            <a:ext cx="4524812" cy="2099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Content Placeholder 4"/>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95105" y="4198191"/>
            <a:ext cx="4491431" cy="2099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961682" y="1474029"/>
            <a:ext cx="9821337" cy="1754326"/>
          </a:xfrm>
          <a:prstGeom prst="rect">
            <a:avLst/>
          </a:prstGeom>
          <a:noFill/>
        </p:spPr>
        <p:txBody>
          <a:bodyPr wrap="square" rtlCol="0">
            <a:spAutoFit/>
          </a:bodyPr>
          <a:lstStyle/>
          <a:p>
            <a:r>
              <a:rPr lang="el-GR" dirty="0" smtClean="0"/>
              <a:t>Απεικονίζουμε μία τυχαία γειτονία του Γράφου πριν και μετά την υλοποίηση του </a:t>
            </a:r>
            <a:r>
              <a:rPr lang="en-US" dirty="0" smtClean="0"/>
              <a:t>SimRank.</a:t>
            </a:r>
          </a:p>
          <a:p>
            <a:endParaRPr lang="en-US" dirty="0"/>
          </a:p>
          <a:p>
            <a:r>
              <a:rPr lang="el-GR" dirty="0" smtClean="0"/>
              <a:t>Εύκολα διακρίνουμε πως ο χρήστης ’60’ είναι πλέον διασυνδεδεμένος με περισσότερους χρήστες. </a:t>
            </a:r>
            <a:r>
              <a:rPr lang="el-GR" dirty="0"/>
              <a:t>Ομοίως φυσικά και οι υπόλοιποι χρήστες στην γειτονία που φαίνεται στην παραπάνω εικόνα έχουν πλέον αναπτύξει νέες σχέσεις εμπιστοσύνης με περισσότερους χρήστες</a:t>
            </a:r>
            <a:endParaRPr lang="en-US" dirty="0"/>
          </a:p>
        </p:txBody>
      </p:sp>
      <p:sp>
        <p:nvSpPr>
          <p:cNvPr id="7" name="TextBox 6"/>
          <p:cNvSpPr txBox="1"/>
          <p:nvPr/>
        </p:nvSpPr>
        <p:spPr>
          <a:xfrm>
            <a:off x="1030787" y="3643512"/>
            <a:ext cx="4455707" cy="369332"/>
          </a:xfrm>
          <a:prstGeom prst="rect">
            <a:avLst/>
          </a:prstGeom>
          <a:noFill/>
        </p:spPr>
        <p:txBody>
          <a:bodyPr wrap="square" rtlCol="0">
            <a:spAutoFit/>
          </a:bodyPr>
          <a:lstStyle/>
          <a:p>
            <a:r>
              <a:rPr lang="el-GR" dirty="0" smtClean="0"/>
              <a:t>Απεικόνιση Γράφου πριν τον </a:t>
            </a:r>
            <a:r>
              <a:rPr lang="en-US" dirty="0" smtClean="0"/>
              <a:t>SimRank</a:t>
            </a:r>
            <a:endParaRPr lang="en-US" dirty="0"/>
          </a:p>
        </p:txBody>
      </p:sp>
      <p:sp>
        <p:nvSpPr>
          <p:cNvPr id="9" name="TextBox 8"/>
          <p:cNvSpPr txBox="1"/>
          <p:nvPr/>
        </p:nvSpPr>
        <p:spPr>
          <a:xfrm>
            <a:off x="6448178" y="3643512"/>
            <a:ext cx="4334841" cy="369332"/>
          </a:xfrm>
          <a:prstGeom prst="rect">
            <a:avLst/>
          </a:prstGeom>
          <a:noFill/>
        </p:spPr>
        <p:txBody>
          <a:bodyPr wrap="none" rtlCol="0">
            <a:spAutoFit/>
          </a:bodyPr>
          <a:lstStyle/>
          <a:p>
            <a:r>
              <a:rPr lang="el-GR" dirty="0" smtClean="0"/>
              <a:t>Απεικόνιση Γράφου μετά τον </a:t>
            </a:r>
            <a:r>
              <a:rPr lang="en-US" dirty="0" smtClean="0"/>
              <a:t>SimRank</a:t>
            </a:r>
            <a:endParaRPr lang="en-US" dirty="0"/>
          </a:p>
        </p:txBody>
      </p:sp>
      <p:sp>
        <p:nvSpPr>
          <p:cNvPr id="10" name="TextBox 9"/>
          <p:cNvSpPr txBox="1"/>
          <p:nvPr/>
        </p:nvSpPr>
        <p:spPr>
          <a:xfrm>
            <a:off x="3441940" y="948905"/>
            <a:ext cx="4246675" cy="523220"/>
          </a:xfrm>
          <a:prstGeom prst="rect">
            <a:avLst/>
          </a:prstGeom>
          <a:noFill/>
        </p:spPr>
        <p:txBody>
          <a:bodyPr wrap="none" rtlCol="0">
            <a:spAutoFit/>
          </a:bodyPr>
          <a:lstStyle/>
          <a:p>
            <a:r>
              <a:rPr lang="el-GR" sz="2800" dirty="0"/>
              <a:t>Απεικόνιση του Γράφου</a:t>
            </a:r>
            <a:endParaRPr lang="en-US" sz="2800" dirty="0"/>
          </a:p>
        </p:txBody>
      </p:sp>
    </p:spTree>
    <p:extLst>
      <p:ext uri="{BB962C8B-B14F-4D97-AF65-F5344CB8AC3E}">
        <p14:creationId xmlns:p14="http://schemas.microsoft.com/office/powerpoint/2010/main" val="24795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495" y="176672"/>
            <a:ext cx="9404723" cy="798112"/>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456331" y="1785498"/>
            <a:ext cx="11396363" cy="4839589"/>
          </a:xfrm>
        </p:spPr>
        <p:txBody>
          <a:bodyPr/>
          <a:lstStyle/>
          <a:p>
            <a:pPr>
              <a:buFont typeface="Arial" panose="020B0604020202020204" pitchFamily="34" charset="0"/>
              <a:buChar char="•"/>
            </a:pPr>
            <a:r>
              <a:rPr lang="en-US" u="sng" dirty="0" smtClean="0"/>
              <a:t>SVD++ </a:t>
            </a:r>
          </a:p>
          <a:p>
            <a:pPr marL="0" indent="0">
              <a:buNone/>
            </a:pPr>
            <a:r>
              <a:rPr lang="el-GR" dirty="0" smtClean="0"/>
              <a:t>Βασική ιδέα: Ο </a:t>
            </a:r>
            <a:r>
              <a:rPr lang="en-GB" dirty="0"/>
              <a:t>SVD</a:t>
            </a:r>
            <a:r>
              <a:rPr lang="el-GR" dirty="0"/>
              <a:t> ++ </a:t>
            </a:r>
            <a:r>
              <a:rPr lang="el-GR" dirty="0" smtClean="0"/>
              <a:t> </a:t>
            </a:r>
            <a:r>
              <a:rPr lang="el-GR" dirty="0"/>
              <a:t>είναι μια επέκταση της ήδη υπάρχουσας τεχνικής </a:t>
            </a:r>
            <a:r>
              <a:rPr lang="en-GB" dirty="0" smtClean="0"/>
              <a:t>Singular Value Decomposition (SVD),</a:t>
            </a:r>
            <a:r>
              <a:rPr lang="el-GR" dirty="0" smtClean="0"/>
              <a:t> </a:t>
            </a:r>
            <a:r>
              <a:rPr lang="el-GR" dirty="0"/>
              <a:t>που επιτρέπει στο υπάρχον </a:t>
            </a:r>
            <a:r>
              <a:rPr lang="en-GB" dirty="0"/>
              <a:t>SVD</a:t>
            </a:r>
            <a:r>
              <a:rPr lang="el-GR" dirty="0"/>
              <a:t> μοντέλο να λαμβάνει υπόψη περαιτέρω έμμεσα δεδομένα ανατροφοδότησης (</a:t>
            </a:r>
            <a:r>
              <a:rPr lang="en-GB" dirty="0"/>
              <a:t>implicit feedback</a:t>
            </a:r>
            <a:r>
              <a:rPr lang="el-GR" dirty="0"/>
              <a:t>). </a:t>
            </a:r>
            <a:r>
              <a:rPr lang="en-US" dirty="0" smtClean="0"/>
              <a:t>*</a:t>
            </a:r>
            <a:r>
              <a:rPr lang="el-GR" dirty="0" smtClean="0"/>
              <a:t>Δεν χρησιμοποιεί πληροφορίες περί κοινωνικής εμπιστοσύνης</a:t>
            </a:r>
          </a:p>
          <a:p>
            <a:pPr>
              <a:buFont typeface="Arial" panose="020B0604020202020204" pitchFamily="34" charset="0"/>
              <a:buChar char="•"/>
            </a:pPr>
            <a:r>
              <a:rPr lang="en-US" u="sng" dirty="0" smtClean="0"/>
              <a:t>Social Matrix Factorization</a:t>
            </a:r>
          </a:p>
          <a:p>
            <a:pPr marL="0" indent="0">
              <a:buNone/>
            </a:pPr>
            <a:r>
              <a:rPr lang="el-GR" dirty="0" smtClean="0"/>
              <a:t>Βασική ιδέα: Είναι </a:t>
            </a:r>
            <a:r>
              <a:rPr lang="el-GR" dirty="0"/>
              <a:t>μια προσέγγιση βάσει μοντέλου (</a:t>
            </a:r>
            <a:r>
              <a:rPr lang="en-GB" dirty="0"/>
              <a:t>model</a:t>
            </a:r>
            <a:r>
              <a:rPr lang="el-GR" dirty="0"/>
              <a:t>-</a:t>
            </a:r>
            <a:r>
              <a:rPr lang="en-GB" dirty="0"/>
              <a:t>based</a:t>
            </a:r>
            <a:r>
              <a:rPr lang="el-GR" dirty="0"/>
              <a:t>) για σύσταση σε κοινωνικά δίκτυα χρησιμοποιώντας τεχνικές παραγοντοποίησης μητρώου χρηστών-αντικειμένων (</a:t>
            </a:r>
            <a:r>
              <a:rPr lang="en-GB" dirty="0"/>
              <a:t>Matrix Factorization</a:t>
            </a:r>
            <a:r>
              <a:rPr lang="el-GR" dirty="0"/>
              <a:t>). Η κύρια ιδέα πίσω από αυτό το μοντέλο είναι η διάδοση εμπιστοσύνης μεταξύ των χρηστών</a:t>
            </a:r>
            <a:r>
              <a:rPr lang="el-GR" dirty="0" smtClean="0"/>
              <a:t>.</a:t>
            </a:r>
            <a:r>
              <a:rPr lang="el-GR" dirty="0"/>
              <a:t> </a:t>
            </a:r>
            <a:r>
              <a:rPr lang="el-GR" dirty="0" smtClean="0"/>
              <a:t>Συγκεκριμένα, </a:t>
            </a:r>
            <a:r>
              <a:rPr lang="el-GR" dirty="0"/>
              <a:t>η εκτίμηση του διανύσματος κρυμμένων χαρακτηριστικών ενός χρήστη είναι ο σταθμισμένος μέσος όρος των διανυσμάτων κρυμμένων χαρακτηριστικών των άμεσων γειτόνων του.</a:t>
            </a:r>
            <a:endParaRPr lang="en-US" i="1" u="sng" dirty="0"/>
          </a:p>
        </p:txBody>
      </p:sp>
      <p:sp>
        <p:nvSpPr>
          <p:cNvPr id="4" name="TextBox 3"/>
          <p:cNvSpPr txBox="1"/>
          <p:nvPr/>
        </p:nvSpPr>
        <p:spPr>
          <a:xfrm>
            <a:off x="4252823" y="990631"/>
            <a:ext cx="2153154" cy="523220"/>
          </a:xfrm>
          <a:prstGeom prst="rect">
            <a:avLst/>
          </a:prstGeom>
          <a:noFill/>
        </p:spPr>
        <p:txBody>
          <a:bodyPr wrap="none" rtlCol="0">
            <a:spAutoFit/>
          </a:bodyPr>
          <a:lstStyle/>
          <a:p>
            <a:r>
              <a:rPr lang="el-GR" sz="2800" dirty="0" smtClean="0"/>
              <a:t>Αλγόριθμοι</a:t>
            </a:r>
            <a:endParaRPr lang="en-US" sz="2800" dirty="0"/>
          </a:p>
        </p:txBody>
      </p:sp>
    </p:spTree>
    <p:extLst>
      <p:ext uri="{BB962C8B-B14F-4D97-AF65-F5344CB8AC3E}">
        <p14:creationId xmlns:p14="http://schemas.microsoft.com/office/powerpoint/2010/main" val="1598469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35" y="199738"/>
            <a:ext cx="9404723" cy="789486"/>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473584" y="1880389"/>
            <a:ext cx="10990922" cy="4977611"/>
          </a:xfrm>
        </p:spPr>
        <p:txBody>
          <a:bodyPr/>
          <a:lstStyle/>
          <a:p>
            <a:pPr>
              <a:buFont typeface="Arial" panose="020B0604020202020204" pitchFamily="34" charset="0"/>
              <a:buChar char="•"/>
            </a:pPr>
            <a:r>
              <a:rPr lang="en-US" u="sng" dirty="0" smtClean="0"/>
              <a:t>Recommend with Social Trust Ensemble (RSTE)</a:t>
            </a:r>
          </a:p>
          <a:p>
            <a:pPr marL="0" indent="0">
              <a:buNone/>
            </a:pPr>
            <a:r>
              <a:rPr lang="el-GR" dirty="0" smtClean="0"/>
              <a:t>Βασική ιδέα: </a:t>
            </a:r>
            <a:r>
              <a:rPr lang="el-GR" dirty="0"/>
              <a:t>είναι μια προσέγγιση βάσει μοντέλου (</a:t>
            </a:r>
            <a:r>
              <a:rPr lang="en-GB" dirty="0"/>
              <a:t>model</a:t>
            </a:r>
            <a:r>
              <a:rPr lang="el-GR" dirty="0"/>
              <a:t>-</a:t>
            </a:r>
            <a:r>
              <a:rPr lang="en-GB" dirty="0"/>
              <a:t>based</a:t>
            </a:r>
            <a:r>
              <a:rPr lang="el-GR" dirty="0"/>
              <a:t>) για σύσταση σε κοινωνικά δίκτυα χρησιμοποιώντας τεχνικές παραγοντοποίησης μητρώου χρηστών-αντικειμένων (</a:t>
            </a:r>
            <a:r>
              <a:rPr lang="en-GB" dirty="0"/>
              <a:t>Matrix Factorization</a:t>
            </a:r>
            <a:r>
              <a:rPr lang="el-GR" dirty="0" smtClean="0"/>
              <a:t>) όπου προστίθεται </a:t>
            </a:r>
            <a:r>
              <a:rPr lang="el-GR" dirty="0"/>
              <a:t>μια παράμετρος ‘α’ προκειμένου να συντονίσει την επιρροή που ασκούν οι έμπιστοι φίλοι στις προτάσεις του </a:t>
            </a:r>
            <a:r>
              <a:rPr lang="el-GR" dirty="0" smtClean="0"/>
              <a:t>χρήστη.</a:t>
            </a:r>
          </a:p>
          <a:p>
            <a:pPr>
              <a:buFont typeface="Arial" panose="020B0604020202020204" pitchFamily="34" charset="0"/>
              <a:buChar char="•"/>
            </a:pPr>
            <a:r>
              <a:rPr lang="en-US" u="sng" dirty="0" smtClean="0"/>
              <a:t>Social Regularization</a:t>
            </a:r>
          </a:p>
          <a:p>
            <a:pPr marL="0" indent="0">
              <a:buNone/>
            </a:pPr>
            <a:r>
              <a:rPr lang="el-GR" dirty="0" smtClean="0"/>
              <a:t>Βασική ιδέα: </a:t>
            </a:r>
            <a:r>
              <a:rPr lang="el-GR" dirty="0"/>
              <a:t>είναι μια προσέγγιση βάσει μοντέλου (</a:t>
            </a:r>
            <a:r>
              <a:rPr lang="en-GB" dirty="0"/>
              <a:t>model</a:t>
            </a:r>
            <a:r>
              <a:rPr lang="el-GR" dirty="0"/>
              <a:t>-</a:t>
            </a:r>
            <a:r>
              <a:rPr lang="en-GB" dirty="0"/>
              <a:t>based</a:t>
            </a:r>
            <a:r>
              <a:rPr lang="el-GR" dirty="0"/>
              <a:t>) για σύσταση σε κοινωνικά δίκτυα χρησιμοποιώντας τεχνικές παραγοντοποίησης μητρώου χρηστών-αντικειμένων (</a:t>
            </a:r>
            <a:r>
              <a:rPr lang="en-GB" dirty="0"/>
              <a:t>Matrix Factorization</a:t>
            </a:r>
            <a:r>
              <a:rPr lang="el-GR" dirty="0" smtClean="0"/>
              <a:t>) παρόμοια της </a:t>
            </a:r>
            <a:r>
              <a:rPr lang="en-US" dirty="0" smtClean="0"/>
              <a:t>RSTE</a:t>
            </a:r>
            <a:r>
              <a:rPr lang="el-GR" dirty="0" smtClean="0"/>
              <a:t>. Η διαφορά είναι πως εισάγει όρους κανονικοποίησης προκειμένου να επηρεάζεται διαφορετικά από τους έμπιστους χρήστες αναλόγως το ποσοστό ομοιότητας.</a:t>
            </a:r>
            <a:endParaRPr lang="en-US" dirty="0" smtClean="0"/>
          </a:p>
          <a:p>
            <a:pPr marL="0" indent="0">
              <a:buNone/>
            </a:pPr>
            <a:endParaRPr lang="en-US" dirty="0"/>
          </a:p>
        </p:txBody>
      </p:sp>
      <p:sp>
        <p:nvSpPr>
          <p:cNvPr id="4" name="TextBox 3"/>
          <p:cNvSpPr txBox="1"/>
          <p:nvPr/>
        </p:nvSpPr>
        <p:spPr>
          <a:xfrm>
            <a:off x="4252823" y="989224"/>
            <a:ext cx="2153154" cy="523220"/>
          </a:xfrm>
          <a:prstGeom prst="rect">
            <a:avLst/>
          </a:prstGeom>
          <a:noFill/>
        </p:spPr>
        <p:txBody>
          <a:bodyPr wrap="none" rtlCol="0">
            <a:spAutoFit/>
          </a:bodyPr>
          <a:lstStyle/>
          <a:p>
            <a:r>
              <a:rPr lang="el-GR" sz="2800" dirty="0" smtClean="0"/>
              <a:t>Αλγόριθμοι</a:t>
            </a:r>
            <a:endParaRPr lang="en-US" sz="2800" dirty="0"/>
          </a:p>
        </p:txBody>
      </p:sp>
    </p:spTree>
    <p:extLst>
      <p:ext uri="{BB962C8B-B14F-4D97-AF65-F5344CB8AC3E}">
        <p14:creationId xmlns:p14="http://schemas.microsoft.com/office/powerpoint/2010/main" val="367551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19805"/>
            <a:ext cx="9404723" cy="798112"/>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706497" y="1750994"/>
            <a:ext cx="11163450" cy="4813708"/>
          </a:xfrm>
        </p:spPr>
        <p:txBody>
          <a:bodyPr>
            <a:normAutofit/>
          </a:bodyPr>
          <a:lstStyle/>
          <a:p>
            <a:pPr>
              <a:buFont typeface="Arial" panose="020B0604020202020204" pitchFamily="34" charset="0"/>
              <a:buChar char="•"/>
            </a:pPr>
            <a:r>
              <a:rPr lang="en-US" u="sng" dirty="0" smtClean="0"/>
              <a:t>TrustSVD</a:t>
            </a:r>
          </a:p>
          <a:p>
            <a:pPr marL="0" indent="0">
              <a:buNone/>
            </a:pPr>
            <a:r>
              <a:rPr lang="el-GR" dirty="0" smtClean="0"/>
              <a:t>Βασική ιδέα: </a:t>
            </a:r>
            <a:r>
              <a:rPr lang="el-GR" dirty="0"/>
              <a:t>Ο </a:t>
            </a:r>
            <a:r>
              <a:rPr lang="en-GB" dirty="0"/>
              <a:t>TrustSVD </a:t>
            </a:r>
            <a:r>
              <a:rPr lang="el-GR" dirty="0" smtClean="0"/>
              <a:t>είναι </a:t>
            </a:r>
            <a:r>
              <a:rPr lang="el-GR" dirty="0"/>
              <a:t>μια </a:t>
            </a:r>
            <a:r>
              <a:rPr lang="el-GR" dirty="0" smtClean="0"/>
              <a:t>τεχνική η </a:t>
            </a:r>
            <a:r>
              <a:rPr lang="el-GR" dirty="0"/>
              <a:t>οποία επεκτείνει το υπάρχον μοντέλο </a:t>
            </a:r>
            <a:r>
              <a:rPr lang="en-GB" dirty="0"/>
              <a:t>SVD</a:t>
            </a:r>
            <a:r>
              <a:rPr lang="el-GR" dirty="0"/>
              <a:t> </a:t>
            </a:r>
            <a:r>
              <a:rPr lang="el-GR" dirty="0" smtClean="0"/>
              <a:t>++ </a:t>
            </a:r>
            <a:r>
              <a:rPr lang="el-GR" dirty="0"/>
              <a:t>το οποίο εμπεριέχει την ρητή και σιωπηρή επίδραση των </a:t>
            </a:r>
            <a:r>
              <a:rPr lang="el-GR" dirty="0" smtClean="0"/>
              <a:t>αξιολογήσεων, ώστε να </a:t>
            </a:r>
            <a:r>
              <a:rPr lang="el-GR" dirty="0"/>
              <a:t>ενσωματώνει τόσο τη ρητή (</a:t>
            </a:r>
            <a:r>
              <a:rPr lang="en-GB" dirty="0"/>
              <a:t>explicit</a:t>
            </a:r>
            <a:r>
              <a:rPr lang="el-GR" dirty="0"/>
              <a:t>) όσο και τη σιωπηρή (</a:t>
            </a:r>
            <a:r>
              <a:rPr lang="en-GB" dirty="0"/>
              <a:t>implicit</a:t>
            </a:r>
            <a:r>
              <a:rPr lang="el-GR" dirty="0"/>
              <a:t>) επίδραση των αξιολογήσεων στοιχείων καθώς και την εμπιστοσύνη των </a:t>
            </a:r>
            <a:r>
              <a:rPr lang="el-GR" dirty="0" smtClean="0"/>
              <a:t>χρηστών.</a:t>
            </a:r>
          </a:p>
          <a:p>
            <a:pPr>
              <a:buFont typeface="Arial" panose="020B0604020202020204" pitchFamily="34" charset="0"/>
              <a:buChar char="•"/>
            </a:pPr>
            <a:r>
              <a:rPr lang="en-US" u="sng" dirty="0" smtClean="0"/>
              <a:t>GraphRec</a:t>
            </a:r>
          </a:p>
          <a:p>
            <a:pPr marL="0" indent="0">
              <a:buNone/>
            </a:pPr>
            <a:r>
              <a:rPr lang="el-GR" dirty="0" smtClean="0"/>
              <a:t>Βασική ιδέα: </a:t>
            </a:r>
            <a:r>
              <a:rPr lang="en-US" dirty="0" smtClean="0"/>
              <a:t>O GraphRec </a:t>
            </a:r>
            <a:r>
              <a:rPr lang="el-GR" dirty="0" smtClean="0"/>
              <a:t>είναι ένα </a:t>
            </a:r>
            <a:r>
              <a:rPr lang="el-GR" dirty="0"/>
              <a:t>σύστημα </a:t>
            </a:r>
            <a:r>
              <a:rPr lang="el-GR" dirty="0" smtClean="0"/>
              <a:t>νευρωνικού </a:t>
            </a:r>
            <a:r>
              <a:rPr lang="el-GR" dirty="0"/>
              <a:t>δικτύου γραφημάτων για κοινωνικές προτάσεις. Αυτή η προσέγγιση συλλαμβάνει από κοινού αλληλεπιδράσεις και απόψεις στο γράφημα </a:t>
            </a:r>
            <a:r>
              <a:rPr lang="el-GR" dirty="0" smtClean="0"/>
              <a:t>χρηστών-αντικειμένων και χρηστών-χρηστών. Συνεπώς </a:t>
            </a:r>
            <a:r>
              <a:rPr lang="el-GR" dirty="0"/>
              <a:t>μοντελοποιεί δύο γραφήματα και ετερογενείς δυνάμεις. Το μοντέλο αποτελείται από τρία στοιχεία: μοντελοποίηση χρήστη, μοντελοποίηση αντικειμένων και πρόβλεψη βαθμολογίας</a:t>
            </a:r>
            <a:r>
              <a:rPr lang="el-GR" dirty="0" smtClean="0"/>
              <a:t>. </a:t>
            </a:r>
            <a:endParaRPr lang="en-US" dirty="0"/>
          </a:p>
          <a:p>
            <a:pPr marL="0" indent="0">
              <a:buNone/>
            </a:pPr>
            <a:endParaRPr lang="en-US" dirty="0"/>
          </a:p>
        </p:txBody>
      </p:sp>
      <p:sp>
        <p:nvSpPr>
          <p:cNvPr id="4" name="TextBox 3"/>
          <p:cNvSpPr txBox="1"/>
          <p:nvPr/>
        </p:nvSpPr>
        <p:spPr>
          <a:xfrm>
            <a:off x="4270914" y="1017917"/>
            <a:ext cx="2153154" cy="523220"/>
          </a:xfrm>
          <a:prstGeom prst="rect">
            <a:avLst/>
          </a:prstGeom>
          <a:noFill/>
        </p:spPr>
        <p:txBody>
          <a:bodyPr wrap="none" rtlCol="0">
            <a:spAutoFit/>
          </a:bodyPr>
          <a:lstStyle/>
          <a:p>
            <a:r>
              <a:rPr lang="el-GR" sz="2800" dirty="0" smtClean="0"/>
              <a:t>Αλγόριθμοι</a:t>
            </a:r>
            <a:endParaRPr lang="en-US" sz="2800" dirty="0"/>
          </a:p>
        </p:txBody>
      </p:sp>
    </p:spTree>
    <p:extLst>
      <p:ext uri="{BB962C8B-B14F-4D97-AF65-F5344CB8AC3E}">
        <p14:creationId xmlns:p14="http://schemas.microsoft.com/office/powerpoint/2010/main" val="402774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99035"/>
            <a:ext cx="9404723" cy="737727"/>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645130" y="5423223"/>
            <a:ext cx="10732049" cy="790924"/>
          </a:xfrm>
        </p:spPr>
        <p:txBody>
          <a:bodyPr/>
          <a:lstStyle/>
          <a:p>
            <a:pPr marL="0" indent="0">
              <a:buNone/>
            </a:pPr>
            <a:r>
              <a:rPr lang="el-GR" dirty="0" smtClean="0"/>
              <a:t>Αποτελέσματα των αλγορίθμων στα </a:t>
            </a:r>
            <a:r>
              <a:rPr lang="en-US" dirty="0" smtClean="0"/>
              <a:t>datasets</a:t>
            </a:r>
            <a:r>
              <a:rPr lang="el-GR" dirty="0" smtClean="0"/>
              <a:t>  </a:t>
            </a:r>
            <a:r>
              <a:rPr lang="en-US" dirty="0"/>
              <a:t>FilmTrust</a:t>
            </a:r>
            <a:r>
              <a:rPr lang="el-GR" dirty="0"/>
              <a:t>, </a:t>
            </a:r>
            <a:r>
              <a:rPr lang="en-US" dirty="0"/>
              <a:t>CiaoDVD </a:t>
            </a:r>
            <a:r>
              <a:rPr lang="el-GR" dirty="0"/>
              <a:t>σε ποσοστά  </a:t>
            </a:r>
            <a:r>
              <a:rPr lang="en-US" dirty="0"/>
              <a:t>train</a:t>
            </a:r>
            <a:r>
              <a:rPr lang="el-GR" dirty="0"/>
              <a:t> / </a:t>
            </a:r>
            <a:r>
              <a:rPr lang="en-US" dirty="0"/>
              <a:t>test </a:t>
            </a:r>
            <a:r>
              <a:rPr lang="el-GR" dirty="0"/>
              <a:t> 60%-40% και 80% -20% αντίστοιχα.</a:t>
            </a:r>
            <a:endParaRPr lang="en-US" dirty="0"/>
          </a:p>
          <a:p>
            <a:pPr marL="0" indent="0">
              <a:buNone/>
            </a:pPr>
            <a:endParaRPr lang="en-US" dirty="0"/>
          </a:p>
        </p:txBody>
      </p:sp>
      <p:sp>
        <p:nvSpPr>
          <p:cNvPr id="4" name="TextBox 3"/>
          <p:cNvSpPr txBox="1"/>
          <p:nvPr/>
        </p:nvSpPr>
        <p:spPr>
          <a:xfrm>
            <a:off x="4007220" y="836762"/>
            <a:ext cx="2779928" cy="523220"/>
          </a:xfrm>
          <a:prstGeom prst="rect">
            <a:avLst/>
          </a:prstGeom>
          <a:noFill/>
        </p:spPr>
        <p:txBody>
          <a:bodyPr wrap="none" rtlCol="0">
            <a:spAutoFit/>
          </a:bodyPr>
          <a:lstStyle/>
          <a:p>
            <a:r>
              <a:rPr lang="el-GR" sz="2800" dirty="0" smtClean="0"/>
              <a:t>Αποτελέσματα </a:t>
            </a:r>
            <a:endParaRPr lang="en-US" sz="28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32214" y="1638368"/>
            <a:ext cx="7636073" cy="3506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1418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010" y="64527"/>
            <a:ext cx="9404723" cy="754980"/>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115095" y="1420365"/>
            <a:ext cx="11685841" cy="5308239"/>
          </a:xfrm>
        </p:spPr>
        <p:txBody>
          <a:bodyPr>
            <a:normAutofit lnSpcReduction="10000"/>
          </a:bodyPr>
          <a:lstStyle/>
          <a:p>
            <a:r>
              <a:rPr lang="el-GR" sz="1800" dirty="0"/>
              <a:t>Η απόδοση του </a:t>
            </a:r>
            <a:r>
              <a:rPr lang="en-US" sz="1800" dirty="0"/>
              <a:t>SVD</a:t>
            </a:r>
            <a:r>
              <a:rPr lang="el-GR" sz="1800" dirty="0"/>
              <a:t>++ είναι σταθερά χειρότερη από αυτήν όλων των υπόλοιπων αλγορίθμων και στα 2 </a:t>
            </a:r>
            <a:r>
              <a:rPr lang="en-US" sz="1800" dirty="0"/>
              <a:t>dataset</a:t>
            </a:r>
            <a:r>
              <a:rPr lang="el-GR" sz="1800" dirty="0" smtClean="0"/>
              <a:t>. Κάτι που μας οδηγεί στο συμπέρασμα ότι οι κοινωνικές σχέσεις εμπιστοσύνης ενισχύουν την απόδοση των Συστημάτων Συστάσεων.</a:t>
            </a:r>
          </a:p>
          <a:p>
            <a:r>
              <a:rPr lang="en-US" sz="1800" dirty="0"/>
              <a:t>SocialMF </a:t>
            </a:r>
            <a:r>
              <a:rPr lang="el-GR" sz="1800" dirty="0"/>
              <a:t>– </a:t>
            </a:r>
            <a:r>
              <a:rPr lang="en-US" sz="1800" dirty="0"/>
              <a:t>Social</a:t>
            </a:r>
            <a:r>
              <a:rPr lang="el-GR" sz="1800" dirty="0"/>
              <a:t>_</a:t>
            </a:r>
            <a:r>
              <a:rPr lang="en-US" sz="1800" dirty="0"/>
              <a:t>RSTE </a:t>
            </a:r>
            <a:r>
              <a:rPr lang="el-GR" sz="1800" dirty="0"/>
              <a:t>– </a:t>
            </a:r>
            <a:r>
              <a:rPr lang="en-US" sz="1800" dirty="0"/>
              <a:t>Social</a:t>
            </a:r>
            <a:r>
              <a:rPr lang="el-GR" sz="1800" dirty="0"/>
              <a:t>_</a:t>
            </a:r>
            <a:r>
              <a:rPr lang="en-US" sz="1800" dirty="0"/>
              <a:t>Reg </a:t>
            </a:r>
            <a:r>
              <a:rPr lang="el-GR" sz="1800" dirty="0"/>
              <a:t>παρουσιάζουν πολύ όμοια συμπεριφορά. Η συμπεριφορά αυτή είναι απολύτως λογική καθώς αυτές οι τεχνικές ακολουθούν πολύ παρόμοια λογική όσον αφορά τη χρησιμοποίηση του κοινωνικού παράγοντα των </a:t>
            </a:r>
            <a:r>
              <a:rPr lang="el-GR" sz="1800" dirty="0" smtClean="0"/>
              <a:t>δεδομένων. </a:t>
            </a:r>
            <a:r>
              <a:rPr lang="el-GR" sz="1800" dirty="0"/>
              <a:t>Η κοινωνική κανονικοποίηση </a:t>
            </a:r>
            <a:r>
              <a:rPr lang="el-GR" sz="1800" dirty="0" smtClean="0"/>
              <a:t>που εισάγει ο </a:t>
            </a:r>
            <a:r>
              <a:rPr lang="en-US" sz="1800" dirty="0" smtClean="0"/>
              <a:t>SocialReg </a:t>
            </a:r>
            <a:r>
              <a:rPr lang="el-GR" sz="1800" dirty="0" smtClean="0"/>
              <a:t>επιτρέπει </a:t>
            </a:r>
            <a:r>
              <a:rPr lang="el-GR" sz="1800" dirty="0"/>
              <a:t>στο μοντέλο να διαλέξει μόνον εκείνες τις κοινωνικές συνδέσεις του χρήστη οι οποίες θα επωφελήσουν τις προτάσεις και όχι άλλες που πιθανώς θα τις </a:t>
            </a:r>
            <a:r>
              <a:rPr lang="el-GR" sz="1800" dirty="0" smtClean="0"/>
              <a:t>βλάψουν</a:t>
            </a:r>
            <a:r>
              <a:rPr lang="en-US" sz="1800" dirty="0" smtClean="0"/>
              <a:t> </a:t>
            </a:r>
            <a:r>
              <a:rPr lang="el-GR" sz="1800" dirty="0" smtClean="0"/>
              <a:t>οδηγεί αυτόν τον αλγόριθμο σε ελαφρώς καλύτερη συμπεριφορά.</a:t>
            </a:r>
          </a:p>
          <a:p>
            <a:r>
              <a:rPr lang="en-US" sz="1800" dirty="0" smtClean="0"/>
              <a:t>O TrustSVD </a:t>
            </a:r>
            <a:r>
              <a:rPr lang="el-GR" sz="1800" dirty="0" smtClean="0"/>
              <a:t>έχει καλύτερη απόδοση από τους παραπάνω. Μας </a:t>
            </a:r>
            <a:r>
              <a:rPr lang="el-GR" sz="1800" dirty="0"/>
              <a:t>δείχνει πόσο σημαντικό είναι να εμπλουτίζουμε στον μέγιστο δυνατό βαθμό τα χαρακτηριστικά διανύσματα των χρηστών (</a:t>
            </a:r>
            <a:r>
              <a:rPr lang="en-US" sz="1800" dirty="0"/>
              <a:t>latent feature vectors</a:t>
            </a:r>
            <a:r>
              <a:rPr lang="el-GR" sz="1800" dirty="0"/>
              <a:t>). Η διαφορά του με τις προαναφερθέντες τεχνικές είναι πως λαμβάνει υπόψιν τόσο τη ρητή (</a:t>
            </a:r>
            <a:r>
              <a:rPr lang="en-GB" sz="1800" dirty="0"/>
              <a:t>explicit</a:t>
            </a:r>
            <a:r>
              <a:rPr lang="el-GR" sz="1800" dirty="0"/>
              <a:t>) όσο και τη σιωπηρή (</a:t>
            </a:r>
            <a:r>
              <a:rPr lang="en-GB" sz="1800" dirty="0"/>
              <a:t>implicit</a:t>
            </a:r>
            <a:r>
              <a:rPr lang="el-GR" sz="1800" dirty="0"/>
              <a:t>) επίδραση των αξιολογήσεων στοιχείων καθώς και την εμπιστοσύνη των χρηστών. </a:t>
            </a:r>
            <a:endParaRPr lang="el-GR" sz="1800" dirty="0" smtClean="0"/>
          </a:p>
          <a:p>
            <a:r>
              <a:rPr lang="el-GR" sz="1800" dirty="0" smtClean="0"/>
              <a:t>Ο </a:t>
            </a:r>
            <a:r>
              <a:rPr lang="en-US" sz="1800" dirty="0" smtClean="0"/>
              <a:t>GrpahRec </a:t>
            </a:r>
            <a:r>
              <a:rPr lang="el-GR" sz="1800" dirty="0" smtClean="0"/>
              <a:t>παρουσιάζει μεγάλη </a:t>
            </a:r>
            <a:r>
              <a:rPr lang="el-GR" sz="1800" dirty="0"/>
              <a:t>βελτίωση </a:t>
            </a:r>
            <a:r>
              <a:rPr lang="el-GR" sz="1800" dirty="0" smtClean="0"/>
              <a:t>όταν </a:t>
            </a:r>
            <a:r>
              <a:rPr lang="el-GR" sz="1800" dirty="0"/>
              <a:t>χρησιμοποιεί το 80% των δεδομένων ως </a:t>
            </a:r>
            <a:r>
              <a:rPr lang="en-US" sz="1800" dirty="0"/>
              <a:t>train set </a:t>
            </a:r>
            <a:r>
              <a:rPr lang="el-GR" sz="1800" dirty="0"/>
              <a:t>από ότι όταν χρησιμοποιεί το 60</a:t>
            </a:r>
            <a:r>
              <a:rPr lang="el-GR" sz="1800" dirty="0" smtClean="0"/>
              <a:t>%. </a:t>
            </a:r>
            <a:r>
              <a:rPr lang="el-GR" sz="1800" dirty="0"/>
              <a:t>Έ</a:t>
            </a:r>
            <a:r>
              <a:rPr lang="el-GR" sz="1800" dirty="0" smtClean="0"/>
              <a:t>χει </a:t>
            </a:r>
            <a:r>
              <a:rPr lang="el-GR" sz="1800" dirty="0"/>
              <a:t>πάρα πολύ καλή απόδοση στο </a:t>
            </a:r>
            <a:r>
              <a:rPr lang="en-US" sz="1800" dirty="0"/>
              <a:t>FilmTrust </a:t>
            </a:r>
            <a:r>
              <a:rPr lang="el-GR" sz="1800" dirty="0" err="1"/>
              <a:t>dataset</a:t>
            </a:r>
            <a:r>
              <a:rPr lang="el-GR" sz="1800" dirty="0"/>
              <a:t> σε σχέση με τους υπόλοιπους </a:t>
            </a:r>
            <a:r>
              <a:rPr lang="el-GR" sz="1800" dirty="0" smtClean="0"/>
              <a:t>αλγορίθμους. Αξιοποιεί την πυκνότητα που χαρακτηρίζει αυτό το </a:t>
            </a:r>
            <a:r>
              <a:rPr lang="en-US" sz="1800" dirty="0" smtClean="0"/>
              <a:t>dataset </a:t>
            </a:r>
            <a:r>
              <a:rPr lang="el-GR" sz="1800" dirty="0" smtClean="0"/>
              <a:t>σε σχέση με το </a:t>
            </a:r>
            <a:r>
              <a:rPr lang="en-US" sz="1800" dirty="0" smtClean="0"/>
              <a:t>CiaoDVD.</a:t>
            </a:r>
            <a:endParaRPr lang="en-US" sz="1800" dirty="0"/>
          </a:p>
        </p:txBody>
      </p:sp>
      <p:sp>
        <p:nvSpPr>
          <p:cNvPr id="4" name="TextBox 3"/>
          <p:cNvSpPr txBox="1"/>
          <p:nvPr/>
        </p:nvSpPr>
        <p:spPr>
          <a:xfrm>
            <a:off x="2916798" y="819507"/>
            <a:ext cx="4358886" cy="461665"/>
          </a:xfrm>
          <a:prstGeom prst="rect">
            <a:avLst/>
          </a:prstGeom>
          <a:noFill/>
        </p:spPr>
        <p:txBody>
          <a:bodyPr wrap="none" rtlCol="0">
            <a:spAutoFit/>
          </a:bodyPr>
          <a:lstStyle/>
          <a:p>
            <a:r>
              <a:rPr lang="el-GR" sz="2400" dirty="0" smtClean="0"/>
              <a:t>Σχολιασμός Αποτελεσμάτων</a:t>
            </a:r>
            <a:endParaRPr lang="en-US" sz="1600" dirty="0"/>
          </a:p>
        </p:txBody>
      </p:sp>
    </p:spTree>
    <p:extLst>
      <p:ext uri="{BB962C8B-B14F-4D97-AF65-F5344CB8AC3E}">
        <p14:creationId xmlns:p14="http://schemas.microsoft.com/office/powerpoint/2010/main" val="158759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59420"/>
            <a:ext cx="9404723" cy="841244"/>
          </a:xfrm>
        </p:spPr>
        <p:txBody>
          <a:bodyPr/>
          <a:lstStyle/>
          <a:p>
            <a:pPr algn="ctr"/>
            <a:r>
              <a:rPr lang="el-GR" sz="4000" dirty="0" smtClean="0"/>
              <a:t>Πειραματική Διαδικασία</a:t>
            </a:r>
            <a:endParaRPr lang="en-US" sz="4000" dirty="0"/>
          </a:p>
        </p:txBody>
      </p:sp>
      <p:sp>
        <p:nvSpPr>
          <p:cNvPr id="4" name="TextBox 3"/>
          <p:cNvSpPr txBox="1"/>
          <p:nvPr/>
        </p:nvSpPr>
        <p:spPr>
          <a:xfrm>
            <a:off x="4149306" y="983411"/>
            <a:ext cx="2680542" cy="523220"/>
          </a:xfrm>
          <a:prstGeom prst="rect">
            <a:avLst/>
          </a:prstGeom>
          <a:noFill/>
        </p:spPr>
        <p:txBody>
          <a:bodyPr wrap="none" rtlCol="0">
            <a:spAutoFit/>
          </a:bodyPr>
          <a:lstStyle/>
          <a:p>
            <a:r>
              <a:rPr lang="el-GR" sz="2800" dirty="0" smtClean="0"/>
              <a:t>Αποτελέσματα</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82074" y="1824655"/>
            <a:ext cx="7574070" cy="2837905"/>
          </a:xfrm>
          <a:prstGeom prst="rect">
            <a:avLst/>
          </a:prstGeom>
        </p:spPr>
      </p:pic>
      <p:sp>
        <p:nvSpPr>
          <p:cNvPr id="6" name="TextBox 5"/>
          <p:cNvSpPr txBox="1"/>
          <p:nvPr/>
        </p:nvSpPr>
        <p:spPr>
          <a:xfrm>
            <a:off x="1270312" y="5098212"/>
            <a:ext cx="8438529" cy="646331"/>
          </a:xfrm>
          <a:prstGeom prst="rect">
            <a:avLst/>
          </a:prstGeom>
          <a:noFill/>
        </p:spPr>
        <p:txBody>
          <a:bodyPr wrap="none" rtlCol="0">
            <a:spAutoFit/>
          </a:bodyPr>
          <a:lstStyle/>
          <a:p>
            <a:pPr algn="ctr"/>
            <a:r>
              <a:rPr lang="el-GR" dirty="0"/>
              <a:t>Αποτελέσματα του Αλγορίθμων στα εμπλουτισμένα δεδομένα του </a:t>
            </a:r>
            <a:r>
              <a:rPr lang="en-GB" dirty="0"/>
              <a:t>FilmTrust </a:t>
            </a:r>
            <a:endParaRPr lang="el-GR" dirty="0" smtClean="0"/>
          </a:p>
          <a:p>
            <a:pPr algn="ctr"/>
            <a:r>
              <a:rPr lang="en-GB" dirty="0" smtClean="0"/>
              <a:t>dataset</a:t>
            </a:r>
            <a:r>
              <a:rPr lang="el-GR" dirty="0" smtClean="0"/>
              <a:t> </a:t>
            </a:r>
            <a:r>
              <a:rPr lang="el-GR" dirty="0"/>
              <a:t>σε ποσοστά  </a:t>
            </a:r>
            <a:r>
              <a:rPr lang="en-US" dirty="0"/>
              <a:t>train</a:t>
            </a:r>
            <a:r>
              <a:rPr lang="el-GR" dirty="0"/>
              <a:t> / </a:t>
            </a:r>
            <a:r>
              <a:rPr lang="en-US" dirty="0"/>
              <a:t>test </a:t>
            </a:r>
            <a:r>
              <a:rPr lang="el-GR" dirty="0"/>
              <a:t> 60%-40% και 80% -20% αντίστοιχα.</a:t>
            </a:r>
            <a:endParaRPr lang="en-US" dirty="0"/>
          </a:p>
        </p:txBody>
      </p:sp>
    </p:spTree>
    <p:extLst>
      <p:ext uri="{BB962C8B-B14F-4D97-AF65-F5344CB8AC3E}">
        <p14:creationId xmlns:p14="http://schemas.microsoft.com/office/powerpoint/2010/main" val="3371242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22" y="193925"/>
            <a:ext cx="9404723" cy="789486"/>
          </a:xfrm>
        </p:spPr>
        <p:txBody>
          <a:bodyPr/>
          <a:lstStyle/>
          <a:p>
            <a:pPr algn="ctr"/>
            <a:r>
              <a:rPr lang="el-GR" sz="4000" dirty="0" smtClean="0"/>
              <a:t>Πειραματική Διαδικασία</a:t>
            </a:r>
            <a:endParaRPr lang="en-US" sz="4000" dirty="0"/>
          </a:p>
        </p:txBody>
      </p:sp>
      <p:sp>
        <p:nvSpPr>
          <p:cNvPr id="3" name="Content Placeholder 2"/>
          <p:cNvSpPr>
            <a:spLocks noGrp="1"/>
          </p:cNvSpPr>
          <p:nvPr>
            <p:ph idx="1"/>
          </p:nvPr>
        </p:nvSpPr>
        <p:spPr>
          <a:xfrm>
            <a:off x="542595" y="1880390"/>
            <a:ext cx="10197292" cy="4692939"/>
          </a:xfrm>
        </p:spPr>
        <p:txBody>
          <a:bodyPr>
            <a:normAutofit lnSpcReduction="10000"/>
          </a:bodyPr>
          <a:lstStyle/>
          <a:p>
            <a:pPr>
              <a:buFont typeface="Arial" panose="020B0604020202020204" pitchFamily="34" charset="0"/>
              <a:buChar char="•"/>
            </a:pPr>
            <a:r>
              <a:rPr lang="en-US" dirty="0"/>
              <a:t>Social</a:t>
            </a:r>
            <a:r>
              <a:rPr lang="el-GR" dirty="0"/>
              <a:t>_</a:t>
            </a:r>
            <a:r>
              <a:rPr lang="en-US" dirty="0"/>
              <a:t>MF</a:t>
            </a:r>
            <a:r>
              <a:rPr lang="el-GR" dirty="0"/>
              <a:t> – </a:t>
            </a:r>
            <a:r>
              <a:rPr lang="en-US" dirty="0"/>
              <a:t>Social</a:t>
            </a:r>
            <a:r>
              <a:rPr lang="el-GR" dirty="0"/>
              <a:t>_</a:t>
            </a:r>
            <a:r>
              <a:rPr lang="en-US" dirty="0"/>
              <a:t>RSTE</a:t>
            </a:r>
            <a:r>
              <a:rPr lang="el-GR" dirty="0"/>
              <a:t> – </a:t>
            </a:r>
            <a:r>
              <a:rPr lang="en-US" dirty="0"/>
              <a:t>Social</a:t>
            </a:r>
            <a:r>
              <a:rPr lang="el-GR" dirty="0"/>
              <a:t>_</a:t>
            </a:r>
            <a:r>
              <a:rPr lang="en-US" dirty="0"/>
              <a:t>Reg</a:t>
            </a:r>
            <a:r>
              <a:rPr lang="el-GR" dirty="0"/>
              <a:t> – </a:t>
            </a:r>
            <a:r>
              <a:rPr lang="en-US" dirty="0"/>
              <a:t>TrustSVD </a:t>
            </a:r>
            <a:r>
              <a:rPr lang="el-GR" dirty="0"/>
              <a:t>παρατηρούμε πως η επίδοσή τους παρουσιάζει παρόμοια ή βελτιωμένη συμπεριφορά. Τόσο το </a:t>
            </a:r>
            <a:r>
              <a:rPr lang="en-US" dirty="0"/>
              <a:t>RMSE </a:t>
            </a:r>
            <a:r>
              <a:rPr lang="el-GR" dirty="0"/>
              <a:t>όσο και το </a:t>
            </a:r>
            <a:r>
              <a:rPr lang="en-US" dirty="0"/>
              <a:t>MAE </a:t>
            </a:r>
            <a:r>
              <a:rPr lang="el-GR" dirty="0"/>
              <a:t>στις περισσότερες περιπτώσεις έχει μειωθεί που σημαίνει ότι οι προτάσεις </a:t>
            </a:r>
            <a:r>
              <a:rPr lang="el-GR" dirty="0" smtClean="0"/>
              <a:t>που </a:t>
            </a:r>
            <a:r>
              <a:rPr lang="el-GR" dirty="0"/>
              <a:t>παράγονται μετά την εισαγωγή των νέων κοινωνικών </a:t>
            </a:r>
            <a:r>
              <a:rPr lang="el-GR" dirty="0" smtClean="0"/>
              <a:t>σχέσεων</a:t>
            </a:r>
          </a:p>
          <a:p>
            <a:pPr>
              <a:buFont typeface="Arial" panose="020B0604020202020204" pitchFamily="34" charset="0"/>
              <a:buChar char="•"/>
            </a:pPr>
            <a:r>
              <a:rPr lang="el-GR" dirty="0"/>
              <a:t>Η απόδοσή </a:t>
            </a:r>
            <a:r>
              <a:rPr lang="el-GR" dirty="0" smtClean="0"/>
              <a:t>του </a:t>
            </a:r>
            <a:r>
              <a:rPr lang="en-US" dirty="0" smtClean="0"/>
              <a:t>GraphRec</a:t>
            </a:r>
            <a:r>
              <a:rPr lang="el-GR" dirty="0" smtClean="0"/>
              <a:t> </a:t>
            </a:r>
            <a:r>
              <a:rPr lang="el-GR" dirty="0"/>
              <a:t>έχει μειωθεί σημαντικά με τη μετρική </a:t>
            </a:r>
            <a:r>
              <a:rPr lang="en-US" dirty="0"/>
              <a:t>RMSE </a:t>
            </a:r>
            <a:r>
              <a:rPr lang="el-GR" dirty="0"/>
              <a:t>να ανέρχεται από 0.9683 σε 1.732 και 0.9129 σε 1.5863, ενώ η μετρική </a:t>
            </a:r>
            <a:r>
              <a:rPr lang="en-US" dirty="0"/>
              <a:t>MAE </a:t>
            </a:r>
            <a:r>
              <a:rPr lang="el-GR" dirty="0"/>
              <a:t>φτάνει από 0.8201 σε 1.3591 και από 0.6985 σε 1.2645</a:t>
            </a:r>
            <a:r>
              <a:rPr lang="el-GR" dirty="0" smtClean="0"/>
              <a:t>.</a:t>
            </a:r>
            <a:endParaRPr lang="en-US" dirty="0" smtClean="0"/>
          </a:p>
          <a:p>
            <a:pPr marL="0" indent="0">
              <a:buNone/>
            </a:pPr>
            <a:r>
              <a:rPr lang="en-US" dirty="0" smtClean="0"/>
              <a:t>    </a:t>
            </a:r>
            <a:r>
              <a:rPr lang="el-GR" dirty="0" smtClean="0"/>
              <a:t>Αυτό </a:t>
            </a:r>
            <a:r>
              <a:rPr lang="el-GR" dirty="0"/>
              <a:t>δείχνει πως ο αλγόριθμος </a:t>
            </a:r>
            <a:r>
              <a:rPr lang="en-US" dirty="0"/>
              <a:t>GraphRec </a:t>
            </a:r>
            <a:r>
              <a:rPr lang="el-GR" dirty="0"/>
              <a:t>βασίζεται σε μεγάλο βαθμό στις </a:t>
            </a:r>
            <a:r>
              <a:rPr lang="el-GR" dirty="0" smtClean="0"/>
              <a:t>κοινωνικές </a:t>
            </a:r>
            <a:r>
              <a:rPr lang="el-GR" dirty="0"/>
              <a:t>σχέσεις των χρηστών για να φτάσει στη παροχή προτάσεων σε αυτούς. Είναι σημαντικό να σημειωθεί ότι ο αλγόριθμος </a:t>
            </a:r>
            <a:r>
              <a:rPr lang="en-US" dirty="0"/>
              <a:t>SimRank </a:t>
            </a:r>
            <a:r>
              <a:rPr lang="el-GR" dirty="0"/>
              <a:t>είναι ένας γενικός αλγόριθμος που καθορίζει την ομοιότητα οντοτήτων βασιζόμενος μόνο στη δομή του Γράφου και είναι σημαντικό για την εποικοδομητική του λειτουργία οι διασυνδέσεις στο Γράφο να είναι πολλές. Η πυκνότητα ωστόσο του </a:t>
            </a:r>
            <a:r>
              <a:rPr lang="en-US" dirty="0"/>
              <a:t>FilmTrust </a:t>
            </a:r>
            <a:r>
              <a:rPr lang="el-GR" dirty="0"/>
              <a:t>όσον αφορά τις κοινωνικές σχέσεις μεταξύ των χρηστών είναι πολύ μικρή με ποσοστό 0.42%. </a:t>
            </a:r>
            <a:endParaRPr lang="en-US" dirty="0"/>
          </a:p>
          <a:p>
            <a:pPr marL="0" indent="0">
              <a:buNone/>
            </a:pPr>
            <a:endParaRPr lang="en-US" dirty="0"/>
          </a:p>
          <a:p>
            <a:pPr marL="0" indent="0">
              <a:buNone/>
            </a:pPr>
            <a:endParaRPr lang="en-US" dirty="0"/>
          </a:p>
        </p:txBody>
      </p:sp>
      <p:sp>
        <p:nvSpPr>
          <p:cNvPr id="4" name="TextBox 3"/>
          <p:cNvSpPr txBox="1"/>
          <p:nvPr/>
        </p:nvSpPr>
        <p:spPr>
          <a:xfrm>
            <a:off x="3238040" y="1097550"/>
            <a:ext cx="4358886" cy="461665"/>
          </a:xfrm>
          <a:prstGeom prst="rect">
            <a:avLst/>
          </a:prstGeom>
          <a:noFill/>
        </p:spPr>
        <p:txBody>
          <a:bodyPr wrap="none" rtlCol="0">
            <a:spAutoFit/>
          </a:bodyPr>
          <a:lstStyle/>
          <a:p>
            <a:r>
              <a:rPr lang="el-GR" sz="2400" dirty="0" smtClean="0"/>
              <a:t>Σχολιασμός Αποτελεσμάτων</a:t>
            </a:r>
            <a:endParaRPr lang="en-US" sz="2400" dirty="0"/>
          </a:p>
        </p:txBody>
      </p:sp>
    </p:spTree>
    <p:extLst>
      <p:ext uri="{BB962C8B-B14F-4D97-AF65-F5344CB8AC3E}">
        <p14:creationId xmlns:p14="http://schemas.microsoft.com/office/powerpoint/2010/main" val="5634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187" y="254311"/>
            <a:ext cx="9404723" cy="729101"/>
          </a:xfrm>
        </p:spPr>
        <p:txBody>
          <a:bodyPr/>
          <a:lstStyle/>
          <a:p>
            <a:pPr algn="ctr"/>
            <a:r>
              <a:rPr lang="el-GR" sz="4000" dirty="0" smtClean="0"/>
              <a:t>Μελλοντική Έρευνα</a:t>
            </a:r>
            <a:endParaRPr lang="en-US" sz="4000" dirty="0"/>
          </a:p>
        </p:txBody>
      </p:sp>
      <p:sp>
        <p:nvSpPr>
          <p:cNvPr id="3" name="Content Placeholder 2"/>
          <p:cNvSpPr>
            <a:spLocks noGrp="1"/>
          </p:cNvSpPr>
          <p:nvPr>
            <p:ph idx="1"/>
          </p:nvPr>
        </p:nvSpPr>
        <p:spPr>
          <a:xfrm>
            <a:off x="489855" y="1198903"/>
            <a:ext cx="11345587" cy="5184643"/>
          </a:xfrm>
        </p:spPr>
        <p:txBody>
          <a:bodyPr>
            <a:noAutofit/>
          </a:bodyPr>
          <a:lstStyle/>
          <a:p>
            <a:r>
              <a:rPr lang="el-GR" sz="1600" dirty="0"/>
              <a:t>Μία γενική κατεύθυνση που θα προτείναμε ανεπιφύλακτα είναι η επιλογή αρχιτεκτονικών που βασίζονται σε νευρωνικά δίκτυα. Μπορούμε να διακρίνουμε από τα αποτελέσματά μας πως οι δυνατότητες τέτοιων αρχιτεκτονικών είναι πολύ μεγάλες σε σχέση με πιο συμβατικές μεθόδους μηχανικής μάθησης. </a:t>
            </a:r>
            <a:endParaRPr lang="en-US" sz="1600" dirty="0"/>
          </a:p>
          <a:p>
            <a:r>
              <a:rPr lang="el-GR" sz="1600" dirty="0"/>
              <a:t>Τα κοινωνικά δίκτυα είναι εκ φύσεως απολύτως αντιπροσωπευτικά με τη βοήθεια γράφων. Τα νευρωνικά </a:t>
            </a:r>
            <a:r>
              <a:rPr lang="el-GR" sz="1600" dirty="0" smtClean="0"/>
              <a:t>δίκτυα Γράφων μπορούν </a:t>
            </a:r>
            <a:r>
              <a:rPr lang="el-GR" sz="1600" dirty="0"/>
              <a:t>να ενσωματώσουν πληροφορίες σχετικά με τους κόμβους και την τοπολογική δομή του Γράφου πολύ </a:t>
            </a:r>
            <a:r>
              <a:rPr lang="el-GR" sz="1600" dirty="0" smtClean="0"/>
              <a:t>αποδοτικά κάτι που τα καθιστά πολύ κατάλληλα στο πεδίο των Συστημάτων Συστάσεων.</a:t>
            </a:r>
          </a:p>
          <a:p>
            <a:r>
              <a:rPr lang="el-GR" sz="1600" dirty="0"/>
              <a:t>Χ</a:t>
            </a:r>
            <a:r>
              <a:rPr lang="el-GR" sz="1600" dirty="0" smtClean="0"/>
              <a:t>ρησιμοποίηση </a:t>
            </a:r>
            <a:r>
              <a:rPr lang="el-GR" sz="1600" dirty="0"/>
              <a:t>πολλαπλών τεχνικών για την επέκταση των δεδομένων. Στην πειραματική μας διαδικασία χρησιμοποιήσαμε μόνο τον </a:t>
            </a:r>
            <a:r>
              <a:rPr lang="en-US" sz="1600" dirty="0"/>
              <a:t>SimRank</a:t>
            </a:r>
            <a:r>
              <a:rPr lang="el-GR" sz="1600" dirty="0"/>
              <a:t> ο οποίος είναι ένας αλγόριθμος που βασίζεται αποκλειστικά στη δομή του Γράφου προκειμένου να αποτιμήσει την ομοιότητα μεταξύ χρηστών. Είναι </a:t>
            </a:r>
            <a:r>
              <a:rPr lang="el-GR" sz="1600" dirty="0" smtClean="0"/>
              <a:t>βέβαιο </a:t>
            </a:r>
            <a:r>
              <a:rPr lang="el-GR" sz="1600" dirty="0"/>
              <a:t>πως αυτό δεν είναι αρκετό για να οδηγηθούμε σε ένα μεγαλύτερο και γεμάτο σημαντική πληροφορία σύνολο </a:t>
            </a:r>
            <a:r>
              <a:rPr lang="el-GR" sz="1600" dirty="0" smtClean="0"/>
              <a:t>δεδομένων.</a:t>
            </a:r>
          </a:p>
          <a:p>
            <a:r>
              <a:rPr lang="el-GR" sz="1600" dirty="0"/>
              <a:t>Μία ακόμη πρόταση για μελλοντική έρευνα είναι να αναλυθεί περισσότερο ο διαχωρισμός των δεδομένων σε </a:t>
            </a:r>
            <a:r>
              <a:rPr lang="en-US" sz="1600" dirty="0"/>
              <a:t>train</a:t>
            </a:r>
            <a:r>
              <a:rPr lang="el-GR" sz="1600" dirty="0"/>
              <a:t> / </a:t>
            </a:r>
            <a:r>
              <a:rPr lang="en-US" sz="1600" dirty="0"/>
              <a:t>test sets</a:t>
            </a:r>
            <a:r>
              <a:rPr lang="el-GR" sz="1600" dirty="0"/>
              <a:t> προκειμένου οι προτάσεις να είναι πιο αντιπροσωπευτικές για τον κάθε χρήστη </a:t>
            </a:r>
            <a:r>
              <a:rPr lang="el-GR" sz="1600" dirty="0" smtClean="0"/>
              <a:t>ξεχωριστά</a:t>
            </a:r>
            <a:r>
              <a:rPr lang="el-GR" sz="1600" dirty="0"/>
              <a:t> Είναι σαφές πως αν χρησιμοποιήσουμε λιγότερο ποσοστό των δεδομένων για εκπαίδευση του μοντέλου μας οι προτάσεις θα είναι λιγότερο εξατομικευμένες καθώς θα συμβαδίζει περισσότερο με τη μέση άποψη των υπόλοιπων χρηστών. Μία σκέψη πάνω σε αυτό θα ήταν ταινίες που έχουν λάβει λίγες αξιολογήσεις να μην αφήνονται εκτός του </a:t>
            </a:r>
            <a:r>
              <a:rPr lang="en-US" sz="1600" dirty="0"/>
              <a:t>train set </a:t>
            </a:r>
            <a:r>
              <a:rPr lang="el-GR" sz="1600" dirty="0"/>
              <a:t>για χάρη ταινιών που έχουν πολύ περισσότερες αξιολογήσεις</a:t>
            </a:r>
            <a:r>
              <a:rPr lang="el-GR" sz="1600" dirty="0" smtClean="0"/>
              <a:t>.</a:t>
            </a:r>
          </a:p>
          <a:p>
            <a:r>
              <a:rPr lang="el-GR" sz="1600" dirty="0"/>
              <a:t>Ν</a:t>
            </a:r>
            <a:r>
              <a:rPr lang="el-GR" sz="1600" dirty="0" smtClean="0"/>
              <a:t>α </a:t>
            </a:r>
            <a:r>
              <a:rPr lang="el-GR" sz="1600" dirty="0"/>
              <a:t>δημιουργηθεί ένας μηχανισμός αποτίμησης αυτής της εμπιστοσύνης μεταξύ των χρηστών σε τιμές σε όλο το εύρος (0,1]. Αυτό θα οδηγήσει σίγουρα σε καλύτερα αποτελέσματα καθώς οι προτάσεις για τους χρήστες θα επηρεάζονται από τους γειτονικούς χρήστες με βάση το ποσοστό της εμπιστοσύνης που έχουν μεταξύ τους</a:t>
            </a:r>
            <a:r>
              <a:rPr lang="el-GR" sz="1600" dirty="0" smtClean="0"/>
              <a:t>.</a:t>
            </a:r>
            <a:endParaRPr lang="en-US" sz="1600" dirty="0"/>
          </a:p>
        </p:txBody>
      </p:sp>
    </p:spTree>
    <p:extLst>
      <p:ext uri="{BB962C8B-B14F-4D97-AF65-F5344CB8AC3E}">
        <p14:creationId xmlns:p14="http://schemas.microsoft.com/office/powerpoint/2010/main" val="200433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8497"/>
          </a:xfrm>
        </p:spPr>
        <p:txBody>
          <a:bodyPr/>
          <a:lstStyle/>
          <a:p>
            <a:r>
              <a:rPr lang="el-GR" sz="4000" dirty="0" smtClean="0"/>
              <a:t>Επιρροή των Συστημάτων Συστάσεων  </a:t>
            </a:r>
            <a:endParaRPr lang="en-US" sz="4000" dirty="0"/>
          </a:p>
        </p:txBody>
      </p:sp>
      <p:sp>
        <p:nvSpPr>
          <p:cNvPr id="3" name="Content Placeholder 2"/>
          <p:cNvSpPr>
            <a:spLocks noGrp="1"/>
          </p:cNvSpPr>
          <p:nvPr>
            <p:ph idx="1"/>
          </p:nvPr>
        </p:nvSpPr>
        <p:spPr>
          <a:xfrm>
            <a:off x="257923" y="1397311"/>
            <a:ext cx="11577519" cy="5270908"/>
          </a:xfrm>
        </p:spPr>
        <p:txBody>
          <a:bodyPr/>
          <a:lstStyle/>
          <a:p>
            <a:pPr marL="0" indent="0">
              <a:buNone/>
            </a:pPr>
            <a:r>
              <a:rPr lang="el-GR" dirty="0" smtClean="0"/>
              <a:t>Η </a:t>
            </a:r>
            <a:r>
              <a:rPr lang="el-GR" dirty="0"/>
              <a:t>σωστή λειτουργία ενός Συστήματος Προτάσεων είναι ζωτικής σημασίας όταν χρησιμοποιείται σε  εμπορικές εφαρμογές </a:t>
            </a:r>
            <a:r>
              <a:rPr lang="el-GR" dirty="0" smtClean="0"/>
              <a:t>καθώς μπορεί να οδηγήσει σε: </a:t>
            </a:r>
          </a:p>
          <a:p>
            <a:pPr marL="1257300" lvl="2" indent="-457200">
              <a:buFont typeface="+mj-lt"/>
              <a:buAutoNum type="arabicPeriod"/>
            </a:pPr>
            <a:r>
              <a:rPr lang="el-GR" dirty="0" smtClean="0"/>
              <a:t>Αύξηση </a:t>
            </a:r>
            <a:r>
              <a:rPr lang="el-GR" dirty="0"/>
              <a:t>των πωλήσεων </a:t>
            </a:r>
            <a:endParaRPr lang="el-GR" dirty="0" smtClean="0"/>
          </a:p>
          <a:p>
            <a:pPr marL="1257300" lvl="2" indent="-457200">
              <a:buFont typeface="+mj-lt"/>
              <a:buAutoNum type="arabicPeriod"/>
            </a:pPr>
            <a:r>
              <a:rPr lang="el-GR" dirty="0"/>
              <a:t>Αύξηση πωλήσεων </a:t>
            </a:r>
            <a:r>
              <a:rPr lang="el-GR" dirty="0" smtClean="0"/>
              <a:t>διαφορετικών ειδών </a:t>
            </a:r>
            <a:r>
              <a:rPr lang="el-GR" dirty="0"/>
              <a:t>(</a:t>
            </a:r>
            <a:r>
              <a:rPr lang="en-GB" dirty="0"/>
              <a:t>diverse </a:t>
            </a:r>
            <a:r>
              <a:rPr lang="en-GB" dirty="0" smtClean="0"/>
              <a:t>items</a:t>
            </a:r>
            <a:r>
              <a:rPr lang="el-GR" dirty="0" smtClean="0"/>
              <a:t> &amp; </a:t>
            </a:r>
            <a:r>
              <a:rPr lang="en-US" dirty="0" smtClean="0"/>
              <a:t>long tail items</a:t>
            </a:r>
            <a:r>
              <a:rPr lang="el-GR" dirty="0" smtClean="0"/>
              <a:t>) </a:t>
            </a:r>
          </a:p>
          <a:p>
            <a:pPr marL="1257300" lvl="2" indent="-457200">
              <a:buFont typeface="+mj-lt"/>
              <a:buAutoNum type="arabicPeriod"/>
            </a:pPr>
            <a:r>
              <a:rPr lang="el-GR" dirty="0"/>
              <a:t>Αύξηση της ικανοποίησης του χρήστη </a:t>
            </a:r>
            <a:endParaRPr lang="el-GR" dirty="0" smtClean="0"/>
          </a:p>
          <a:p>
            <a:pPr marL="1257300" lvl="2" indent="-457200">
              <a:buFont typeface="+mj-lt"/>
              <a:buAutoNum type="arabicPeriod"/>
            </a:pPr>
            <a:r>
              <a:rPr lang="el-GR" dirty="0" smtClean="0"/>
              <a:t>Αύξηση του βαθμού αφοσίωσης του χρήστη</a:t>
            </a:r>
            <a:endParaRPr lang="en-US" dirty="0" smtClean="0"/>
          </a:p>
          <a:p>
            <a:pPr marL="800100" lvl="2" indent="0">
              <a:buNone/>
            </a:pPr>
            <a:endParaRPr lang="en-US" dirty="0"/>
          </a:p>
          <a:p>
            <a:r>
              <a:rPr lang="el-GR" dirty="0" smtClean="0"/>
              <a:t>Το 70% του συνολικού χρόνου που σπαταλάει κανείς στο </a:t>
            </a:r>
            <a:r>
              <a:rPr lang="en-US" dirty="0" smtClean="0"/>
              <a:t>YouTube </a:t>
            </a:r>
            <a:r>
              <a:rPr lang="el-GR" dirty="0" smtClean="0"/>
              <a:t>οφείλεται στο Σύστημα Συστάσεων που χρησιμοποιεί.</a:t>
            </a:r>
          </a:p>
          <a:p>
            <a:r>
              <a:rPr lang="el-GR" dirty="0" smtClean="0"/>
              <a:t>Το 75% των ταινιών που παρακολουθεί κανείς στο </a:t>
            </a:r>
            <a:r>
              <a:rPr lang="en-US" dirty="0" smtClean="0"/>
              <a:t>Netflix </a:t>
            </a:r>
            <a:r>
              <a:rPr lang="el-GR" dirty="0" smtClean="0"/>
              <a:t>οφείλεται στις προτάσεις που παράγει το Σύστημα Συστάσεων.</a:t>
            </a:r>
          </a:p>
          <a:p>
            <a:r>
              <a:rPr lang="el-GR" dirty="0" smtClean="0"/>
              <a:t>Το 35% των πωλήσεων που γίνονται στο </a:t>
            </a:r>
            <a:r>
              <a:rPr lang="en-US" dirty="0" smtClean="0"/>
              <a:t>Amazon, </a:t>
            </a:r>
            <a:r>
              <a:rPr lang="el-GR" dirty="0" smtClean="0"/>
              <a:t>προέρχονται από τις προτάσεις που παράγει το Σύστημα Συστάσεων.</a:t>
            </a:r>
            <a:endParaRPr lang="en-US" dirty="0"/>
          </a:p>
        </p:txBody>
      </p:sp>
    </p:spTree>
    <p:extLst>
      <p:ext uri="{BB962C8B-B14F-4D97-AF65-F5344CB8AC3E}">
        <p14:creationId xmlns:p14="http://schemas.microsoft.com/office/powerpoint/2010/main" val="282172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8869" y="2872594"/>
            <a:ext cx="6987397" cy="523220"/>
          </a:xfrm>
          <a:prstGeom prst="rect">
            <a:avLst/>
          </a:prstGeom>
          <a:noFill/>
        </p:spPr>
        <p:txBody>
          <a:bodyPr wrap="square" rtlCol="0">
            <a:spAutoFit/>
          </a:bodyPr>
          <a:lstStyle/>
          <a:p>
            <a:r>
              <a:rPr lang="el-GR" sz="2800" dirty="0" smtClean="0"/>
              <a:t>Θερμές Ευχαριστίες</a:t>
            </a:r>
            <a:endParaRPr lang="en-US" sz="2800" dirty="0"/>
          </a:p>
        </p:txBody>
      </p:sp>
    </p:spTree>
    <p:extLst>
      <p:ext uri="{BB962C8B-B14F-4D97-AF65-F5344CB8AC3E}">
        <p14:creationId xmlns:p14="http://schemas.microsoft.com/office/powerpoint/2010/main" val="249070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4595"/>
          </a:xfrm>
        </p:spPr>
        <p:txBody>
          <a:bodyPr/>
          <a:lstStyle/>
          <a:p>
            <a:pPr algn="ctr"/>
            <a:r>
              <a:rPr lang="el-GR" sz="3600" dirty="0" smtClean="0"/>
              <a:t>Εξέλιξη των Συστημάτων Συστάσεων</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379" y="2329434"/>
            <a:ext cx="9605418" cy="4442301"/>
          </a:xfrm>
        </p:spPr>
      </p:pic>
      <p:sp>
        <p:nvSpPr>
          <p:cNvPr id="7" name="TextBox 6"/>
          <p:cNvSpPr txBox="1"/>
          <p:nvPr/>
        </p:nvSpPr>
        <p:spPr>
          <a:xfrm>
            <a:off x="392596" y="1337094"/>
            <a:ext cx="9911751" cy="923330"/>
          </a:xfrm>
          <a:prstGeom prst="rect">
            <a:avLst/>
          </a:prstGeom>
          <a:noFill/>
        </p:spPr>
        <p:txBody>
          <a:bodyPr wrap="square" rtlCol="0">
            <a:spAutoFit/>
          </a:bodyPr>
          <a:lstStyle/>
          <a:p>
            <a:r>
              <a:rPr lang="el-GR" dirty="0" smtClean="0"/>
              <a:t>Ιστορικά, τα Συστήματα Συστάσεων έκαναν την εμφάνισή τους το 1995 και έχουν αναπτυχθεί ραγδαία τόσο ως προς τα προβλήματα που καλούνται να λύσουν, όσο και τις πρακτικές τους εφαρμογές. </a:t>
            </a:r>
            <a:endParaRPr lang="en-US" dirty="0"/>
          </a:p>
        </p:txBody>
      </p:sp>
    </p:spTree>
    <p:extLst>
      <p:ext uri="{BB962C8B-B14F-4D97-AF65-F5344CB8AC3E}">
        <p14:creationId xmlns:p14="http://schemas.microsoft.com/office/powerpoint/2010/main" val="63077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496" y="478597"/>
            <a:ext cx="9404723" cy="1400530"/>
          </a:xfrm>
        </p:spPr>
        <p:txBody>
          <a:bodyPr/>
          <a:lstStyle/>
          <a:p>
            <a:pPr algn="ctr"/>
            <a:r>
              <a:rPr lang="el-GR" sz="3600" dirty="0" smtClean="0"/>
              <a:t>Δεδομένα που χρησιμοποιούν τα Συστήματα Συστάσεων</a:t>
            </a:r>
            <a:endParaRPr lang="en-US" sz="3600" dirty="0"/>
          </a:p>
        </p:txBody>
      </p:sp>
      <p:sp>
        <p:nvSpPr>
          <p:cNvPr id="3" name="Content Placeholder 2"/>
          <p:cNvSpPr>
            <a:spLocks noGrp="1"/>
          </p:cNvSpPr>
          <p:nvPr>
            <p:ph sz="half" idx="1"/>
          </p:nvPr>
        </p:nvSpPr>
        <p:spPr>
          <a:xfrm>
            <a:off x="706496" y="2347959"/>
            <a:ext cx="4396339" cy="4195763"/>
          </a:xfrm>
        </p:spPr>
        <p:txBody>
          <a:bodyPr/>
          <a:lstStyle/>
          <a:p>
            <a:r>
              <a:rPr lang="el-GR" dirty="0" smtClean="0"/>
              <a:t>Χαρακτηριστικές Πληροφορίες</a:t>
            </a:r>
          </a:p>
          <a:p>
            <a:pPr marL="0" indent="0">
              <a:buNone/>
            </a:pPr>
            <a:r>
              <a:rPr lang="el-GR" dirty="0" smtClean="0"/>
              <a:t>Αυτές οι πληροφορίες αφορούν είτε τα αντικείμενα (πχ. </a:t>
            </a:r>
            <a:r>
              <a:rPr lang="en-US" dirty="0" smtClean="0"/>
              <a:t>keywords, </a:t>
            </a:r>
            <a:r>
              <a:rPr lang="el-GR" dirty="0" smtClean="0"/>
              <a:t>κατηγορία αντικειμένου), είτε τους χρήστες (πχ. Δημογραφικά χαρακτηριστικά, δηλωμένες προτιμήσεις).</a:t>
            </a:r>
            <a:r>
              <a:rPr lang="en-US" dirty="0" smtClean="0"/>
              <a:t> </a:t>
            </a:r>
            <a:r>
              <a:rPr lang="el-GR" dirty="0" smtClean="0"/>
              <a:t>Πρόκειται για πληροφορίες που περιγράφουν ρητά τα αντικείμενα και τους χρήστες. </a:t>
            </a:r>
            <a:endParaRPr lang="en-US" dirty="0"/>
          </a:p>
        </p:txBody>
      </p:sp>
      <p:sp>
        <p:nvSpPr>
          <p:cNvPr id="4" name="Content Placeholder 3"/>
          <p:cNvSpPr>
            <a:spLocks noGrp="1"/>
          </p:cNvSpPr>
          <p:nvPr>
            <p:ph sz="half" idx="2"/>
          </p:nvPr>
        </p:nvSpPr>
        <p:spPr>
          <a:xfrm>
            <a:off x="5827022" y="2347959"/>
            <a:ext cx="4396341" cy="4200245"/>
          </a:xfrm>
        </p:spPr>
        <p:txBody>
          <a:bodyPr/>
          <a:lstStyle/>
          <a:p>
            <a:r>
              <a:rPr lang="el-GR" dirty="0" smtClean="0"/>
              <a:t>Αλληλεπιδράσεις μεταξύ χρηστών και αντικειμένων</a:t>
            </a:r>
          </a:p>
          <a:p>
            <a:pPr marL="0" indent="0">
              <a:buNone/>
            </a:pPr>
            <a:r>
              <a:rPr lang="el-GR" dirty="0" smtClean="0"/>
              <a:t>Αυτές οι πληροφορίες περιγράφουν πως ένας χρήστης αλληλοεπίδρασε με ένα αντικείμενο (πχ. Μέσω κάποιας βαθμολογίας που έδωσε στο αντικείμενο). Συνήθως απεικονίζεται με έναν δυσδιάστατο πίνακα, όπου γραμμές απεικονίζουν τους χρήστες και στήλες τα αντικείμενα.</a:t>
            </a:r>
          </a:p>
          <a:p>
            <a:pPr marL="0" indent="0">
              <a:buNone/>
            </a:pPr>
            <a:r>
              <a:rPr lang="el-GR" dirty="0" smtClean="0"/>
              <a:t>Οι πληροφορίες αυτές μπορεί να είναι ρητές (</a:t>
            </a:r>
            <a:r>
              <a:rPr lang="en-US" dirty="0" smtClean="0"/>
              <a:t>rating / like / dislike)  </a:t>
            </a:r>
            <a:r>
              <a:rPr lang="el-GR" dirty="0" smtClean="0"/>
              <a:t>ή σιωπηρές (</a:t>
            </a:r>
            <a:r>
              <a:rPr lang="en-US" dirty="0" smtClean="0"/>
              <a:t>time spen</a:t>
            </a:r>
            <a:r>
              <a:rPr lang="en-US" dirty="0"/>
              <a:t>t</a:t>
            </a:r>
            <a:r>
              <a:rPr lang="en-US" dirty="0" smtClean="0"/>
              <a:t> in page / viewed item).</a:t>
            </a:r>
            <a:endParaRPr lang="en-US" dirty="0"/>
          </a:p>
        </p:txBody>
      </p:sp>
    </p:spTree>
    <p:extLst>
      <p:ext uri="{BB962C8B-B14F-4D97-AF65-F5344CB8AC3E}">
        <p14:creationId xmlns:p14="http://schemas.microsoft.com/office/powerpoint/2010/main" val="305092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338" y="92733"/>
            <a:ext cx="9119107" cy="691550"/>
          </a:xfrm>
        </p:spPr>
        <p:txBody>
          <a:bodyPr/>
          <a:lstStyle/>
          <a:p>
            <a:pPr algn="ctr"/>
            <a:r>
              <a:rPr lang="el-GR" sz="4000" dirty="0" smtClean="0"/>
              <a:t>Κατηγορίες Συστημάτων Συστάσεων</a:t>
            </a:r>
            <a:endParaRPr lang="en-US" sz="4000" dirty="0"/>
          </a:p>
        </p:txBody>
      </p:sp>
      <p:sp>
        <p:nvSpPr>
          <p:cNvPr id="3" name="Text Placeholder 2"/>
          <p:cNvSpPr>
            <a:spLocks noGrp="1"/>
          </p:cNvSpPr>
          <p:nvPr>
            <p:ph type="body" sz="half" idx="2"/>
          </p:nvPr>
        </p:nvSpPr>
        <p:spPr>
          <a:xfrm>
            <a:off x="155277" y="232913"/>
            <a:ext cx="10955052" cy="4839418"/>
          </a:xfrm>
        </p:spPr>
        <p:txBody>
          <a:bodyPr>
            <a:normAutofit/>
          </a:bodyPr>
          <a:lstStyle/>
          <a:p>
            <a:r>
              <a:rPr lang="el-GR" dirty="0"/>
              <a:t>Βασιζόμενοι στις πληροφορίες που χρησιμοποιεί ένα Σύστημα Προτάσεων, μπορούμε να τα χωρίσουμε </a:t>
            </a:r>
            <a:r>
              <a:rPr lang="el-GR" dirty="0" smtClean="0"/>
              <a:t>σε δύο βασικές κατηγορίες</a:t>
            </a:r>
            <a:r>
              <a:rPr lang="en-US" dirty="0" smtClean="0"/>
              <a:t>:</a:t>
            </a:r>
          </a:p>
          <a:p>
            <a:endParaRPr lang="el-GR" dirty="0"/>
          </a:p>
          <a:p>
            <a:r>
              <a:rPr lang="en-US" dirty="0" smtClean="0"/>
              <a:t>		Content-based Filtering		Collaborative Filtering</a:t>
            </a:r>
            <a:endParaRPr lang="en-US" dirty="0"/>
          </a:p>
          <a:p>
            <a:endParaRPr lang="el-GR" dirty="0" smtClean="0"/>
          </a:p>
          <a:p>
            <a:r>
              <a:rPr lang="en-US" sz="2000" u="sng" dirty="0" smtClean="0">
                <a:effectLst>
                  <a:outerShdw blurRad="38100" dist="38100" dir="2700000" algn="tl">
                    <a:srgbClr val="000000">
                      <a:alpha val="43137"/>
                    </a:srgbClr>
                  </a:outerShdw>
                </a:effectLst>
              </a:rPr>
              <a:t>Content-based Filtering</a:t>
            </a:r>
            <a:endParaRPr lang="el-GR" u="sng" dirty="0" smtClean="0">
              <a:effectLst>
                <a:outerShdw blurRad="38100" dist="38100" dir="2700000" algn="tl">
                  <a:srgbClr val="000000">
                    <a:alpha val="43137"/>
                  </a:srgbClr>
                </a:outerShdw>
              </a:effectLst>
            </a:endParaRPr>
          </a:p>
          <a:p>
            <a:r>
              <a:rPr lang="el-GR" dirty="0" smtClean="0"/>
              <a:t>Αυτά τα Συστήματα Συστάσεων χρησιμοποιούν χαρακτηριστικές πληροφορίες για να κάνουν προτάσεις στον χρήστη. Βασίζονται στην ομοιότητα των χαρακτηριστικών που περιγράφουν τα αντικείμενα και προτείνουν αυτά με τον υψηλότερο δείκτη ομοιότητας σε σχέση με τα αντικείμενα που είχε αλληλοεπιδράσει θετικά ο χρήστης στο παρελθόν.</a:t>
            </a:r>
          </a:p>
        </p:txBody>
      </p:sp>
      <p:cxnSp>
        <p:nvCxnSpPr>
          <p:cNvPr id="5" name="Straight Arrow Connector 4"/>
          <p:cNvCxnSpPr/>
          <p:nvPr/>
        </p:nvCxnSpPr>
        <p:spPr>
          <a:xfrm flipH="1">
            <a:off x="3588589" y="1552743"/>
            <a:ext cx="336431" cy="36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045789" y="1544110"/>
            <a:ext cx="319177" cy="36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5277" y="4564087"/>
            <a:ext cx="10472592" cy="1938992"/>
          </a:xfrm>
          <a:prstGeom prst="rect">
            <a:avLst/>
          </a:prstGeom>
          <a:noFill/>
        </p:spPr>
        <p:txBody>
          <a:bodyPr wrap="square" rtlCol="0">
            <a:spAutoFit/>
          </a:bodyPr>
          <a:lstStyle/>
          <a:p>
            <a:r>
              <a:rPr lang="el-GR" dirty="0" smtClean="0"/>
              <a:t>Η λογική που ακολουθείται σε τέτοιου είδους Συστήματα Συστάσεων είναι η εξής:</a:t>
            </a:r>
          </a:p>
          <a:p>
            <a:endParaRPr lang="el-GR" dirty="0" smtClean="0"/>
          </a:p>
          <a:p>
            <a:pPr marL="285750" indent="-285750">
              <a:buFont typeface="Arial" panose="020B0604020202020204" pitchFamily="34" charset="0"/>
              <a:buChar char="•"/>
            </a:pPr>
            <a:r>
              <a:rPr lang="el-GR" sz="1600" dirty="0" smtClean="0"/>
              <a:t>Κάθε αντικείμενο έχει ένα προφίλ χαρακτηριστικών</a:t>
            </a:r>
          </a:p>
          <a:p>
            <a:pPr marL="285750" indent="-285750">
              <a:buFont typeface="Arial" panose="020B0604020202020204" pitchFamily="34" charset="0"/>
              <a:buChar char="•"/>
            </a:pPr>
            <a:r>
              <a:rPr lang="el-GR" sz="1600" dirty="0" smtClean="0"/>
              <a:t>Σε έναν πίνακα αναφέρονται αυτά τα χαρακτηριστικά</a:t>
            </a:r>
          </a:p>
          <a:p>
            <a:pPr marL="285750" indent="-285750">
              <a:buFont typeface="Arial" panose="020B0604020202020204" pitchFamily="34" charset="0"/>
              <a:buChar char="•"/>
            </a:pPr>
            <a:r>
              <a:rPr lang="el-GR" sz="1600" dirty="0" smtClean="0"/>
              <a:t>Σύγκριση των χαρακτηριστικών μεταξύ αντικειμένων για τον καθορισμό της ομοιότητας μεταξύ τους</a:t>
            </a:r>
          </a:p>
          <a:p>
            <a:pPr marL="285750" indent="-285750">
              <a:buFont typeface="Arial" panose="020B0604020202020204" pitchFamily="34" charset="0"/>
              <a:buChar char="•"/>
            </a:pPr>
            <a:r>
              <a:rPr lang="el-GR" sz="1600" dirty="0" smtClean="0"/>
              <a:t>Προτείνονται τα αντικείμενα με το υψηλότερο σκορ ομοιότητας</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317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0189"/>
            <a:ext cx="9404723" cy="711848"/>
          </a:xfrm>
        </p:spPr>
        <p:txBody>
          <a:bodyPr/>
          <a:lstStyle/>
          <a:p>
            <a:pPr algn="ctr"/>
            <a:r>
              <a:rPr lang="en-US" sz="4000" dirty="0" smtClean="0"/>
              <a:t>Collaborative Filtering</a:t>
            </a:r>
            <a:endParaRPr lang="en-US" sz="4000" dirty="0"/>
          </a:p>
        </p:txBody>
      </p:sp>
      <p:sp>
        <p:nvSpPr>
          <p:cNvPr id="3" name="Content Placeholder 2"/>
          <p:cNvSpPr>
            <a:spLocks noGrp="1"/>
          </p:cNvSpPr>
          <p:nvPr>
            <p:ph idx="1"/>
          </p:nvPr>
        </p:nvSpPr>
        <p:spPr>
          <a:xfrm>
            <a:off x="818640" y="1410625"/>
            <a:ext cx="11042681" cy="5219149"/>
          </a:xfrm>
        </p:spPr>
        <p:txBody>
          <a:bodyPr/>
          <a:lstStyle/>
          <a:p>
            <a:pPr marL="0" indent="0">
              <a:buNone/>
            </a:pPr>
            <a:r>
              <a:rPr lang="el-GR" dirty="0" smtClean="0"/>
              <a:t>Η πιο διαδεδομένη και επιτυχημένη μορφή Συστημάτων Συστάσεων που συναντάμε είναι αυτή που στηρίζεται στο </a:t>
            </a:r>
            <a:r>
              <a:rPr lang="en-US" dirty="0" smtClean="0"/>
              <a:t>Collaborative Filtering, </a:t>
            </a:r>
            <a:r>
              <a:rPr lang="el-GR" dirty="0" smtClean="0"/>
              <a:t>ή μεταφρασμένα, Συνεργατικό Φιλτράρισμα.</a:t>
            </a:r>
          </a:p>
          <a:p>
            <a:pPr marL="0" indent="0">
              <a:buNone/>
            </a:pPr>
            <a:endParaRPr lang="el-GR" dirty="0" smtClean="0"/>
          </a:p>
          <a:p>
            <a:pPr marL="0" indent="0">
              <a:buNone/>
            </a:pPr>
            <a:r>
              <a:rPr lang="el-GR" dirty="0" smtClean="0"/>
              <a:t>Η βασική υπόθεση στην οποία στηρίζεται το </a:t>
            </a:r>
            <a:r>
              <a:rPr lang="en-US" dirty="0" smtClean="0"/>
              <a:t>Collaborative Filtering </a:t>
            </a:r>
            <a:r>
              <a:rPr lang="el-GR" dirty="0" smtClean="0"/>
              <a:t>είναι πώς </a:t>
            </a:r>
            <a:r>
              <a:rPr lang="el-GR" dirty="0"/>
              <a:t>εάν ένας </a:t>
            </a:r>
            <a:r>
              <a:rPr lang="el-GR" dirty="0" smtClean="0"/>
              <a:t>χρήστης </a:t>
            </a:r>
            <a:r>
              <a:rPr lang="el-GR" dirty="0"/>
              <a:t>`</a:t>
            </a:r>
            <a:r>
              <a:rPr lang="el-GR" dirty="0" smtClean="0">
                <a:effectLst>
                  <a:outerShdw blurRad="38100" dist="38100" dir="2700000" algn="tl">
                    <a:srgbClr val="000000">
                      <a:alpha val="43137"/>
                    </a:srgbClr>
                  </a:outerShdw>
                </a:effectLst>
              </a:rPr>
              <a:t>Α`</a:t>
            </a:r>
            <a:r>
              <a:rPr lang="el-GR" dirty="0" smtClean="0"/>
              <a:t> </a:t>
            </a:r>
            <a:r>
              <a:rPr lang="el-GR" dirty="0"/>
              <a:t>έχει την ίδια γνώμη με έναν χρήστη </a:t>
            </a:r>
            <a:r>
              <a:rPr lang="el-GR" dirty="0" smtClean="0">
                <a:effectLst>
                  <a:outerShdw blurRad="38100" dist="38100" dir="2700000" algn="tl">
                    <a:srgbClr val="000000">
                      <a:alpha val="43137"/>
                    </a:srgbClr>
                  </a:outerShdw>
                </a:effectLst>
              </a:rPr>
              <a:t>`Β`</a:t>
            </a:r>
            <a:r>
              <a:rPr lang="el-GR" dirty="0" smtClean="0"/>
              <a:t> για </a:t>
            </a:r>
            <a:r>
              <a:rPr lang="el-GR" dirty="0"/>
              <a:t>ένα αντικείμενο, τότε ο χρήστης </a:t>
            </a:r>
            <a:r>
              <a:rPr lang="el-GR" dirty="0" smtClean="0"/>
              <a:t>`</a:t>
            </a:r>
            <a:r>
              <a:rPr lang="el-GR" dirty="0">
                <a:effectLst>
                  <a:outerShdw blurRad="38100" dist="38100" dir="2700000" algn="tl">
                    <a:srgbClr val="000000">
                      <a:alpha val="43137"/>
                    </a:srgbClr>
                  </a:outerShdw>
                </a:effectLst>
              </a:rPr>
              <a:t>Α</a:t>
            </a:r>
            <a:r>
              <a:rPr lang="el-GR" dirty="0" smtClean="0">
                <a:effectLst>
                  <a:outerShdw blurRad="38100" dist="38100" dir="2700000" algn="tl">
                    <a:srgbClr val="000000">
                      <a:alpha val="43137"/>
                    </a:srgbClr>
                  </a:outerShdw>
                </a:effectLst>
              </a:rPr>
              <a:t>` </a:t>
            </a:r>
            <a:r>
              <a:rPr lang="el-GR" dirty="0" smtClean="0"/>
              <a:t> είναι </a:t>
            </a:r>
            <a:r>
              <a:rPr lang="el-GR" dirty="0"/>
              <a:t>πιθανότερο να έχει την γνώμη του </a:t>
            </a:r>
            <a:r>
              <a:rPr lang="el-GR" dirty="0">
                <a:effectLst>
                  <a:outerShdw blurRad="38100" dist="38100" dir="2700000" algn="tl">
                    <a:srgbClr val="000000">
                      <a:alpha val="43137"/>
                    </a:srgbClr>
                  </a:outerShdw>
                </a:effectLst>
              </a:rPr>
              <a:t>`Β`</a:t>
            </a:r>
            <a:r>
              <a:rPr lang="el-GR" dirty="0" smtClean="0"/>
              <a:t> </a:t>
            </a:r>
            <a:r>
              <a:rPr lang="el-GR" dirty="0"/>
              <a:t>για ένα διαφορετικό αντικείμενο σε </a:t>
            </a:r>
            <a:r>
              <a:rPr lang="el-GR" dirty="0" smtClean="0"/>
              <a:t>σχέση </a:t>
            </a:r>
            <a:r>
              <a:rPr lang="el-GR" dirty="0"/>
              <a:t>με άλλους τυχαίους </a:t>
            </a:r>
            <a:r>
              <a:rPr lang="el-GR" dirty="0" smtClean="0"/>
              <a:t>χρήστες.</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847" y="3959814"/>
            <a:ext cx="4223557" cy="2748664"/>
          </a:xfrm>
          <a:prstGeom prst="rect">
            <a:avLst/>
          </a:prstGeom>
        </p:spPr>
      </p:pic>
    </p:spTree>
    <p:extLst>
      <p:ext uri="{BB962C8B-B14F-4D97-AF65-F5344CB8AC3E}">
        <p14:creationId xmlns:p14="http://schemas.microsoft.com/office/powerpoint/2010/main" val="266478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749" y="167243"/>
            <a:ext cx="9404723" cy="677342"/>
          </a:xfrm>
        </p:spPr>
        <p:txBody>
          <a:bodyPr/>
          <a:lstStyle/>
          <a:p>
            <a:pPr algn="ctr"/>
            <a:r>
              <a:rPr lang="en-US" sz="4000" dirty="0" smtClean="0"/>
              <a:t>Collaborative Filtering </a:t>
            </a:r>
            <a:r>
              <a:rPr lang="el-GR" sz="4000" dirty="0" smtClean="0"/>
              <a:t>Τεχνικές</a:t>
            </a:r>
            <a:endParaRPr lang="en-US"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07740" y="3665202"/>
            <a:ext cx="5215558" cy="2927680"/>
          </a:xfrm>
        </p:spPr>
      </p:pic>
      <p:sp>
        <p:nvSpPr>
          <p:cNvPr id="5" name="TextBox 4"/>
          <p:cNvSpPr txBox="1"/>
          <p:nvPr/>
        </p:nvSpPr>
        <p:spPr>
          <a:xfrm>
            <a:off x="336431" y="962232"/>
            <a:ext cx="11386867" cy="2585323"/>
          </a:xfrm>
          <a:prstGeom prst="rect">
            <a:avLst/>
          </a:prstGeom>
          <a:noFill/>
        </p:spPr>
        <p:txBody>
          <a:bodyPr wrap="square" rtlCol="0">
            <a:spAutoFit/>
          </a:bodyPr>
          <a:lstStyle/>
          <a:p>
            <a:r>
              <a:rPr lang="el-GR" dirty="0" smtClean="0"/>
              <a:t>Οι </a:t>
            </a:r>
            <a:r>
              <a:rPr lang="en-US" dirty="0" smtClean="0"/>
              <a:t>Collaborative Filtering </a:t>
            </a:r>
            <a:r>
              <a:rPr lang="el-GR" dirty="0" smtClean="0"/>
              <a:t>τεχνικές, διαχωρίζονται σε 2 υποκατηγορίες ως εξής:</a:t>
            </a:r>
          </a:p>
          <a:p>
            <a:pPr marL="342900" indent="-342900">
              <a:buFont typeface="+mj-lt"/>
              <a:buAutoNum type="arabicPeriod"/>
            </a:pPr>
            <a:endParaRPr lang="el-GR" dirty="0" smtClean="0"/>
          </a:p>
          <a:p>
            <a:pPr marL="285750" indent="-285750">
              <a:buFont typeface="Arial" panose="020B0604020202020204" pitchFamily="34" charset="0"/>
              <a:buChar char="•"/>
            </a:pPr>
            <a:r>
              <a:rPr lang="en-US" dirty="0" smtClean="0"/>
              <a:t>Memory-based </a:t>
            </a:r>
            <a:r>
              <a:rPr lang="el-GR" dirty="0" smtClean="0"/>
              <a:t>ή αλλιώς </a:t>
            </a:r>
            <a:r>
              <a:rPr lang="en-US" dirty="0" smtClean="0"/>
              <a:t>Neighborhood-based </a:t>
            </a:r>
            <a:r>
              <a:rPr lang="el-GR" dirty="0" smtClean="0"/>
              <a:t>και </a:t>
            </a:r>
            <a:endParaRPr lang="en-US" dirty="0" smtClean="0"/>
          </a:p>
          <a:p>
            <a:pPr marL="285750" indent="-285750">
              <a:buFont typeface="Arial" panose="020B0604020202020204" pitchFamily="34" charset="0"/>
              <a:buChar char="•"/>
            </a:pPr>
            <a:r>
              <a:rPr lang="en-US" dirty="0" smtClean="0"/>
              <a:t>Model-based</a:t>
            </a:r>
          </a:p>
          <a:p>
            <a:endParaRPr lang="en-US" dirty="0" smtClean="0"/>
          </a:p>
          <a:p>
            <a:r>
              <a:rPr lang="el-GR" dirty="0"/>
              <a:t> </a:t>
            </a:r>
            <a:r>
              <a:rPr lang="el-GR" dirty="0" smtClean="0"/>
              <a:t>    </a:t>
            </a:r>
            <a:r>
              <a:rPr lang="en-US" u="sng" dirty="0" smtClean="0"/>
              <a:t>Memory-based </a:t>
            </a:r>
            <a:r>
              <a:rPr lang="el-GR" u="sng" dirty="0" smtClean="0"/>
              <a:t>τεχνικές</a:t>
            </a:r>
            <a:endParaRPr lang="en-US" u="sng" dirty="0" smtClean="0"/>
          </a:p>
          <a:p>
            <a:r>
              <a:rPr lang="en-US" dirty="0"/>
              <a:t> </a:t>
            </a:r>
            <a:r>
              <a:rPr lang="en-US" dirty="0" smtClean="0"/>
              <a:t>    </a:t>
            </a:r>
            <a:r>
              <a:rPr lang="el-GR" dirty="0" smtClean="0"/>
              <a:t>Αυτές οι τεχνικές </a:t>
            </a:r>
            <a:r>
              <a:rPr lang="en-US" dirty="0" smtClean="0"/>
              <a:t> </a:t>
            </a:r>
            <a:r>
              <a:rPr lang="el-GR" dirty="0" smtClean="0"/>
              <a:t>(είτε </a:t>
            </a:r>
            <a:r>
              <a:rPr lang="en-US" dirty="0" smtClean="0"/>
              <a:t>User-based </a:t>
            </a:r>
            <a:r>
              <a:rPr lang="el-GR" dirty="0" smtClean="0"/>
              <a:t>είτε </a:t>
            </a:r>
            <a:r>
              <a:rPr lang="en-US" dirty="0" smtClean="0"/>
              <a:t>Item-based)</a:t>
            </a:r>
            <a:r>
              <a:rPr lang="el-GR" dirty="0" smtClean="0"/>
              <a:t> βασίζονται σε ένα μέτρο ομοιότητας προκειμένου </a:t>
            </a:r>
          </a:p>
          <a:p>
            <a:r>
              <a:rPr lang="el-GR" dirty="0"/>
              <a:t> </a:t>
            </a:r>
            <a:r>
              <a:rPr lang="el-GR" dirty="0" smtClean="0"/>
              <a:t>    να σχηματίσουν γειτονιές (</a:t>
            </a:r>
            <a:r>
              <a:rPr lang="en-US" dirty="0" smtClean="0"/>
              <a:t>Clusters) </a:t>
            </a:r>
            <a:r>
              <a:rPr lang="el-GR" dirty="0" smtClean="0"/>
              <a:t>με παρόμοιους χρήστες. Έπειτα υπολογίζεται ένας </a:t>
            </a:r>
          </a:p>
          <a:p>
            <a:r>
              <a:rPr lang="el-GR" dirty="0"/>
              <a:t> </a:t>
            </a:r>
            <a:r>
              <a:rPr lang="el-GR" dirty="0" smtClean="0"/>
              <a:t>    σταθμισμένος συνδυασμός βαθμολογιών των γειτόνων του χρήστη και παράγονται οι προβλέψεις.</a:t>
            </a:r>
            <a:endParaRPr lang="en-US" dirty="0"/>
          </a:p>
        </p:txBody>
      </p:sp>
      <p:sp>
        <p:nvSpPr>
          <p:cNvPr id="6" name="TextBox 5"/>
          <p:cNvSpPr txBox="1"/>
          <p:nvPr/>
        </p:nvSpPr>
        <p:spPr>
          <a:xfrm>
            <a:off x="723749" y="3665202"/>
            <a:ext cx="5598543" cy="2862322"/>
          </a:xfrm>
          <a:prstGeom prst="rect">
            <a:avLst/>
          </a:prstGeom>
          <a:noFill/>
        </p:spPr>
        <p:txBody>
          <a:bodyPr wrap="square" rtlCol="0">
            <a:spAutoFit/>
          </a:bodyPr>
          <a:lstStyle/>
          <a:p>
            <a:r>
              <a:rPr lang="el-GR" dirty="0"/>
              <a:t>Αμφότερες οι </a:t>
            </a:r>
            <a:r>
              <a:rPr lang="en-GB" dirty="0"/>
              <a:t>M</a:t>
            </a:r>
            <a:r>
              <a:rPr lang="en-GB" dirty="0" smtClean="0"/>
              <a:t>emory</a:t>
            </a:r>
            <a:r>
              <a:rPr lang="el-GR" dirty="0"/>
              <a:t>-</a:t>
            </a:r>
            <a:r>
              <a:rPr lang="en-GB" dirty="0"/>
              <a:t>based </a:t>
            </a:r>
            <a:r>
              <a:rPr lang="en-US" dirty="0" smtClean="0"/>
              <a:t>Collaborative </a:t>
            </a:r>
            <a:r>
              <a:rPr lang="en-GB" dirty="0" smtClean="0"/>
              <a:t>Filtering</a:t>
            </a:r>
            <a:r>
              <a:rPr lang="el-GR" dirty="0" smtClean="0"/>
              <a:t> </a:t>
            </a:r>
            <a:r>
              <a:rPr lang="el-GR" dirty="0"/>
              <a:t>προσεγγίσεις συνήθως αντιμετωπίζουν προβλήματα με μεγάλους αραιούς πίνακες (</a:t>
            </a:r>
            <a:r>
              <a:rPr lang="en-GB" dirty="0"/>
              <a:t>data sparsity</a:t>
            </a:r>
            <a:r>
              <a:rPr lang="el-GR" dirty="0"/>
              <a:t>), καθώς ο αριθμός των αλληλεπιδράσεων μεταξύ χρηστών-αντικειμένων μπορεί να είναι πολύ χαμηλός για τη δημιουργία συμπλεγμάτων υψηλής  </a:t>
            </a:r>
            <a:r>
              <a:rPr lang="el-GR" dirty="0" smtClean="0"/>
              <a:t>ποιότητας</a:t>
            </a:r>
            <a:r>
              <a:rPr lang="en-US" dirty="0" smtClean="0"/>
              <a:t>. </a:t>
            </a:r>
          </a:p>
          <a:p>
            <a:r>
              <a:rPr lang="el-GR" dirty="0" smtClean="0"/>
              <a:t>Για την αντιμετώπιση αυτού του προβλήματος, άρχισαν να χρησιμοποιούνται οι </a:t>
            </a:r>
            <a:r>
              <a:rPr lang="en-US" dirty="0" smtClean="0"/>
              <a:t>Model-based Collaborative Filtering </a:t>
            </a:r>
            <a:r>
              <a:rPr lang="el-GR" dirty="0" smtClean="0"/>
              <a:t>τεχνικές</a:t>
            </a:r>
            <a:r>
              <a:rPr lang="en-US" dirty="0" smtClean="0"/>
              <a:t>.</a:t>
            </a:r>
            <a:endParaRPr lang="en-US" dirty="0"/>
          </a:p>
        </p:txBody>
      </p:sp>
    </p:spTree>
    <p:extLst>
      <p:ext uri="{BB962C8B-B14F-4D97-AF65-F5344CB8AC3E}">
        <p14:creationId xmlns:p14="http://schemas.microsoft.com/office/powerpoint/2010/main" val="355580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8" y="81782"/>
            <a:ext cx="9404723" cy="806739"/>
          </a:xfrm>
        </p:spPr>
        <p:txBody>
          <a:bodyPr/>
          <a:lstStyle/>
          <a:p>
            <a:pPr algn="ctr"/>
            <a:r>
              <a:rPr lang="en-US" sz="4000" dirty="0" smtClean="0"/>
              <a:t>Memory-based </a:t>
            </a:r>
            <a:r>
              <a:rPr lang="el-GR" sz="4000" dirty="0" smtClean="0"/>
              <a:t>Τεχνικές</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0588" y="3220536"/>
            <a:ext cx="3535249" cy="3387298"/>
          </a:xfrm>
        </p:spPr>
      </p:pic>
      <p:sp>
        <p:nvSpPr>
          <p:cNvPr id="5" name="TextBox 4"/>
          <p:cNvSpPr txBox="1"/>
          <p:nvPr/>
        </p:nvSpPr>
        <p:spPr>
          <a:xfrm>
            <a:off x="680616" y="1403893"/>
            <a:ext cx="1101522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User-based approach.</a:t>
            </a:r>
          </a:p>
          <a:p>
            <a:r>
              <a:rPr lang="el-GR" dirty="0" smtClean="0"/>
              <a:t>Οι προτάσεις παράγονται αφού ομαδοποιήσουμε τους χρήστες με υψηλή ομοιότητα. Στο παράδειγμα, η </a:t>
            </a:r>
            <a:r>
              <a:rPr lang="en-US" dirty="0" smtClean="0"/>
              <a:t>Jane </a:t>
            </a:r>
            <a:r>
              <a:rPr lang="el-GR" dirty="0" smtClean="0"/>
              <a:t>και ο </a:t>
            </a:r>
            <a:r>
              <a:rPr lang="en-US" dirty="0" smtClean="0"/>
              <a:t>Tim </a:t>
            </a:r>
            <a:r>
              <a:rPr lang="el-GR" dirty="0" smtClean="0"/>
              <a:t>έχουν όμοια συμπεριφορά για τα αντικείμενα 2 και 3. Αυτό υποδεικνύει πως μάλλον θα συμφωνούν και σε περισσότερα αντικείμενα. Έτσι, το αντικείμενο 1 θα ήταν μία καλή πρόταση για τον </a:t>
            </a:r>
            <a:r>
              <a:rPr lang="en-US" dirty="0" smtClean="0"/>
              <a:t>Tim, </a:t>
            </a:r>
            <a:r>
              <a:rPr lang="el-GR" dirty="0" smtClean="0"/>
              <a:t>όπως το αντικείμενο 4 θα ήταν για την </a:t>
            </a:r>
            <a:r>
              <a:rPr lang="en-US" dirty="0" smtClean="0"/>
              <a:t>Jane.</a:t>
            </a:r>
            <a:endParaRPr lang="en-US" dirty="0"/>
          </a:p>
        </p:txBody>
      </p:sp>
      <p:sp>
        <p:nvSpPr>
          <p:cNvPr id="6" name="TextBox 5"/>
          <p:cNvSpPr txBox="1"/>
          <p:nvPr/>
        </p:nvSpPr>
        <p:spPr>
          <a:xfrm>
            <a:off x="680617" y="3579961"/>
            <a:ext cx="7255685"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Item-based approach</a:t>
            </a:r>
          </a:p>
          <a:p>
            <a:r>
              <a:rPr lang="el-GR" dirty="0" smtClean="0"/>
              <a:t>Οι προτάσεις παράγονται αφού ομαδοποιήσουμε τα αντικείμενα που έχουν παρόμοια απήχηση σε πολλούς χρήστες. Στο παράδειγμα, ο </a:t>
            </a:r>
            <a:r>
              <a:rPr lang="en-US" dirty="0" smtClean="0"/>
              <a:t>Don </a:t>
            </a:r>
            <a:r>
              <a:rPr lang="el-GR" dirty="0" smtClean="0"/>
              <a:t>και η </a:t>
            </a:r>
            <a:r>
              <a:rPr lang="en-US" dirty="0" smtClean="0"/>
              <a:t>Sandra </a:t>
            </a:r>
            <a:r>
              <a:rPr lang="el-GR" dirty="0" smtClean="0"/>
              <a:t>αντιδρούν θετικά για το αντικείμενο 1 και 4.</a:t>
            </a:r>
            <a:r>
              <a:rPr lang="en-US" dirty="0" smtClean="0"/>
              <a:t> </a:t>
            </a:r>
            <a:r>
              <a:rPr lang="el-GR" dirty="0" smtClean="0"/>
              <a:t>Αυτό υποδεικνύει ότι, γενικότερα, οι χρήστες που αντιδρούν θετικά για το αντικείμενο 4, θα αντιδρούν θετικά και για το αντικείμενο 1. Έτσι το αντικείμενο 1 θα προταθεί στον </a:t>
            </a:r>
            <a:r>
              <a:rPr lang="en-US" dirty="0" smtClean="0"/>
              <a:t>Tim, </a:t>
            </a:r>
            <a:r>
              <a:rPr lang="el-GR" dirty="0" smtClean="0"/>
              <a:t>ο οποίος αντέδρασε θετικά για το αντικείμενο 4.</a:t>
            </a:r>
            <a:endParaRPr lang="en-US" dirty="0"/>
          </a:p>
        </p:txBody>
      </p:sp>
    </p:spTree>
    <p:extLst>
      <p:ext uri="{BB962C8B-B14F-4D97-AF65-F5344CB8AC3E}">
        <p14:creationId xmlns:p14="http://schemas.microsoft.com/office/powerpoint/2010/main" val="3369969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1622</TotalTime>
  <Words>3423</Words>
  <Application>Microsoft Office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Century Gothic</vt:lpstr>
      <vt:lpstr>Courier New</vt:lpstr>
      <vt:lpstr>Wingdings 3</vt:lpstr>
      <vt:lpstr>Ion</vt:lpstr>
      <vt:lpstr>Ανάλυση κοινωνικών δικτύων και Παροχή Συστάσεων σε χρήστες</vt:lpstr>
      <vt:lpstr>Συστήματα Συστάσεων Recommender Systems</vt:lpstr>
      <vt:lpstr>Επιρροή των Συστημάτων Συστάσεων  </vt:lpstr>
      <vt:lpstr>Εξέλιξη των Συστημάτων Συστάσεων</vt:lpstr>
      <vt:lpstr>Δεδομένα που χρησιμοποιούν τα Συστήματα Συστάσεων</vt:lpstr>
      <vt:lpstr>Κατηγορίες Συστημάτων Συστάσεων</vt:lpstr>
      <vt:lpstr>Collaborative Filtering</vt:lpstr>
      <vt:lpstr>Collaborative Filtering Τεχνικές</vt:lpstr>
      <vt:lpstr>Memory-based Τεχνικές</vt:lpstr>
      <vt:lpstr>Model-based Τεχνικές</vt:lpstr>
      <vt:lpstr>Matrix Factorization</vt:lpstr>
      <vt:lpstr>Singular Value Decomposition</vt:lpstr>
      <vt:lpstr>PowerPoint Presentation</vt:lpstr>
      <vt:lpstr>Deep Learning στα Συστήματα Συστάσεων</vt:lpstr>
      <vt:lpstr>Συστήματα Συστάσεων σε Κοινωνικά Δίκτυα</vt:lpstr>
      <vt:lpstr>Συστήματα Συστάσεων σε Κοινωνικά Δίκτυα</vt:lpstr>
      <vt:lpstr>Ομοιότητα μέσα στον Γράφο</vt:lpstr>
      <vt:lpstr>Ο αλγόριθμος SimRank</vt:lpstr>
      <vt:lpstr>Πειραματική Διαδικασία</vt:lpstr>
      <vt:lpstr>Πειραματική Διαδικασία </vt:lpstr>
      <vt:lpstr>Πειραματική Διαδικασία </vt:lpstr>
      <vt:lpstr>Πειραματική Διαδικασία</vt:lpstr>
      <vt:lpstr>Πειραματική Διαδικασία</vt:lpstr>
      <vt:lpstr>Πειραματική Διαδικασία</vt:lpstr>
      <vt:lpstr>Πειραματική Διαδικασία</vt:lpstr>
      <vt:lpstr>Πειραματική Διαδικασία</vt:lpstr>
      <vt:lpstr>Πειραματική Διαδικασία</vt:lpstr>
      <vt:lpstr>Πειραματική Διαδικασία</vt:lpstr>
      <vt:lpstr>Μελλοντική Έρευνα</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Ανάλυση κοινωνικών δικτύων και Παροχή Συστάσεων σε χρήστες</dc:title>
  <dc:creator>Evi Malliari</dc:creator>
  <cp:lastModifiedBy>Evi Malliari</cp:lastModifiedBy>
  <cp:revision>55</cp:revision>
  <dcterms:created xsi:type="dcterms:W3CDTF">2021-09-01T14:44:22Z</dcterms:created>
  <dcterms:modified xsi:type="dcterms:W3CDTF">2021-09-23T12:52:28Z</dcterms:modified>
</cp:coreProperties>
</file>