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68" r:id="rId2"/>
    <p:sldId id="267" r:id="rId3"/>
    <p:sldId id="266" r:id="rId4"/>
    <p:sldId id="265" r:id="rId5"/>
    <p:sldId id="261" r:id="rId6"/>
    <p:sldId id="257" r:id="rId7"/>
    <p:sldId id="256" r:id="rId8"/>
    <p:sldId id="258" r:id="rId9"/>
    <p:sldId id="259" r:id="rId10"/>
    <p:sldId id="262" r:id="rId11"/>
    <p:sldId id="26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13"/>
  </p:normalViewPr>
  <p:slideViewPr>
    <p:cSldViewPr snapToGrid="0" snapToObjects="1">
      <p:cViewPr>
        <p:scale>
          <a:sx n="118" d="100"/>
          <a:sy n="118" d="100"/>
        </p:scale>
        <p:origin x="28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3DA1B-401C-9240-8937-BA64EB183C14}" type="doc">
      <dgm:prSet loTypeId="urn:microsoft.com/office/officeart/2005/8/layout/chevron1" loCatId="" qsTypeId="urn:microsoft.com/office/officeart/2005/8/quickstyle/simple4" qsCatId="simple" csTypeId="urn:microsoft.com/office/officeart/2005/8/colors/colorful2" csCatId="colorful" phldr="1"/>
      <dgm:spPr/>
    </dgm:pt>
    <dgm:pt modelId="{05BCA09B-9678-2F4A-BE82-C4940AE4C374}">
      <dgm:prSet phldrT="[Text]" custT="1"/>
      <dgm:spPr>
        <a:solidFill>
          <a:schemeClr val="accent5">
            <a:lumMod val="75000"/>
          </a:schemeClr>
        </a:solidFill>
        <a:ln w="63500">
          <a:solidFill>
            <a:schemeClr val="accent5">
              <a:lumMod val="60000"/>
              <a:lumOff val="40000"/>
            </a:schemeClr>
          </a:solidFill>
        </a:ln>
      </dgm:spPr>
      <dgm:t>
        <a:bodyPr/>
        <a:lstStyle/>
        <a:p>
          <a:r>
            <a:rPr lang="en-US" sz="2400" dirty="0" smtClean="0"/>
            <a:t>24,000</a:t>
          </a:r>
          <a:br>
            <a:rPr lang="en-US" sz="2400" dirty="0" smtClean="0"/>
          </a:br>
          <a:r>
            <a:rPr lang="en-US" sz="2400" dirty="0" smtClean="0"/>
            <a:t>cancer trials entries</a:t>
          </a:r>
          <a:endParaRPr lang="en-US" sz="2400" dirty="0"/>
        </a:p>
      </dgm:t>
    </dgm:pt>
    <dgm:pt modelId="{AAFCEB57-C8BA-9D45-80F7-337566DCCF70}" type="parTrans" cxnId="{F8D8F7A0-8328-114E-A24E-57C53DE64BB3}">
      <dgm:prSet/>
      <dgm:spPr/>
      <dgm:t>
        <a:bodyPr/>
        <a:lstStyle/>
        <a:p>
          <a:endParaRPr lang="en-US"/>
        </a:p>
      </dgm:t>
    </dgm:pt>
    <dgm:pt modelId="{C66B28F9-164F-7546-905C-BA3BEB12F8ED}" type="sibTrans" cxnId="{F8D8F7A0-8328-114E-A24E-57C53DE64BB3}">
      <dgm:prSet/>
      <dgm:spPr/>
      <dgm:t>
        <a:bodyPr/>
        <a:lstStyle/>
        <a:p>
          <a:endParaRPr lang="en-US"/>
        </a:p>
      </dgm:t>
    </dgm:pt>
    <dgm:pt modelId="{1010D796-B86E-5844-AEFB-DD7EBC119F10}">
      <dgm:prSet phldrT="[Text]" custT="1"/>
      <dgm:spPr>
        <a:solidFill>
          <a:schemeClr val="bg2">
            <a:lumMod val="50000"/>
          </a:schemeClr>
        </a:solidFill>
        <a:ln w="63500">
          <a:solidFill>
            <a:schemeClr val="tx2">
              <a:lumMod val="40000"/>
              <a:lumOff val="60000"/>
            </a:schemeClr>
          </a:solidFill>
        </a:ln>
      </dgm:spPr>
      <dgm:t>
        <a:bodyPr/>
        <a:lstStyle/>
        <a:p>
          <a:r>
            <a:rPr lang="en-US" sz="2400" dirty="0" smtClean="0"/>
            <a:t>TF-IDF</a:t>
          </a:r>
          <a:r>
            <a:rPr lang="en-US" sz="1600" dirty="0" smtClean="0"/>
            <a:t> </a:t>
          </a:r>
          <a:r>
            <a:rPr lang="en-US" sz="1800" dirty="0" err="1" smtClean="0"/>
            <a:t>vectorizer</a:t>
          </a:r>
          <a:endParaRPr lang="en-US" sz="1600" dirty="0" smtClean="0"/>
        </a:p>
        <a:p>
          <a:r>
            <a:rPr lang="en-US" sz="1600" dirty="0" smtClean="0"/>
            <a:t>Top 1000 words</a:t>
          </a:r>
          <a:endParaRPr lang="en-US" sz="1600" dirty="0"/>
        </a:p>
      </dgm:t>
    </dgm:pt>
    <dgm:pt modelId="{88C851B9-46F8-F048-8271-1DC4062F0C90}" type="parTrans" cxnId="{282BA6D6-9BC8-2941-BDBF-079DBD6E50C8}">
      <dgm:prSet/>
      <dgm:spPr/>
      <dgm:t>
        <a:bodyPr/>
        <a:lstStyle/>
        <a:p>
          <a:endParaRPr lang="en-US"/>
        </a:p>
      </dgm:t>
    </dgm:pt>
    <dgm:pt modelId="{97EEE9A1-0EA9-B145-9C00-D86452002470}" type="sibTrans" cxnId="{282BA6D6-9BC8-2941-BDBF-079DBD6E50C8}">
      <dgm:prSet/>
      <dgm:spPr/>
      <dgm:t>
        <a:bodyPr/>
        <a:lstStyle/>
        <a:p>
          <a:endParaRPr lang="en-US"/>
        </a:p>
      </dgm:t>
    </dgm:pt>
    <dgm:pt modelId="{93148B7D-790E-E243-A4DA-F929D1F1362F}">
      <dgm:prSet phldrT="[Text]" custT="1"/>
      <dgm:spPr>
        <a:solidFill>
          <a:schemeClr val="accent6">
            <a:lumMod val="75000"/>
          </a:schemeClr>
        </a:solidFill>
        <a:ln w="63500">
          <a:solidFill>
            <a:srgbClr val="92D050"/>
          </a:solidFill>
        </a:ln>
      </dgm:spPr>
      <dgm:t>
        <a:bodyPr/>
        <a:lstStyle/>
        <a:p>
          <a:r>
            <a:rPr lang="en-US" sz="2000" dirty="0" err="1" smtClean="0"/>
            <a:t>Kmean</a:t>
          </a:r>
          <a:endParaRPr lang="en-US" sz="2000" dirty="0" smtClean="0"/>
        </a:p>
        <a:p>
          <a:r>
            <a:rPr lang="en-US" sz="2000" dirty="0" smtClean="0"/>
            <a:t>Clustering</a:t>
          </a:r>
        </a:p>
        <a:p>
          <a:r>
            <a:rPr lang="en-US" sz="1800" dirty="0" smtClean="0"/>
            <a:t>15 centers</a:t>
          </a:r>
          <a:endParaRPr lang="en-US" sz="1800" dirty="0"/>
        </a:p>
      </dgm:t>
    </dgm:pt>
    <dgm:pt modelId="{24FFA933-B4CE-3D40-8349-3A82E76D9CF8}" type="parTrans" cxnId="{06CFD0C7-A2C0-E849-A064-89399A540E5F}">
      <dgm:prSet/>
      <dgm:spPr/>
      <dgm:t>
        <a:bodyPr/>
        <a:lstStyle/>
        <a:p>
          <a:endParaRPr lang="en-US"/>
        </a:p>
      </dgm:t>
    </dgm:pt>
    <dgm:pt modelId="{D6A61E58-6A4F-E14D-85B4-41B3DE90640E}" type="sibTrans" cxnId="{06CFD0C7-A2C0-E849-A064-89399A540E5F}">
      <dgm:prSet/>
      <dgm:spPr/>
      <dgm:t>
        <a:bodyPr/>
        <a:lstStyle/>
        <a:p>
          <a:endParaRPr lang="en-US"/>
        </a:p>
      </dgm:t>
    </dgm:pt>
    <dgm:pt modelId="{AD224235-77D7-4F40-A52C-CE3EAF3D6B07}" type="pres">
      <dgm:prSet presAssocID="{D653DA1B-401C-9240-8937-BA64EB183C14}" presName="Name0" presStyleCnt="0">
        <dgm:presLayoutVars>
          <dgm:dir/>
          <dgm:animLvl val="lvl"/>
          <dgm:resizeHandles val="exact"/>
        </dgm:presLayoutVars>
      </dgm:prSet>
      <dgm:spPr/>
    </dgm:pt>
    <dgm:pt modelId="{FBC25248-E444-C448-B162-6A2BD9526619}" type="pres">
      <dgm:prSet presAssocID="{05BCA09B-9678-2F4A-BE82-C4940AE4C374}" presName="parTxOnly" presStyleLbl="node1" presStyleIdx="0" presStyleCnt="3" custScaleX="105565" custScaleY="141311" custLinFactNeighborX="-4346" custLinFactNeighborY="-4135">
        <dgm:presLayoutVars>
          <dgm:chMax val="0"/>
          <dgm:chPref val="0"/>
          <dgm:bulletEnabled val="1"/>
        </dgm:presLayoutVars>
      </dgm:prSet>
      <dgm:spPr/>
      <dgm:t>
        <a:bodyPr/>
        <a:lstStyle/>
        <a:p>
          <a:endParaRPr lang="en-US"/>
        </a:p>
      </dgm:t>
    </dgm:pt>
    <dgm:pt modelId="{FF3A7B11-4952-7B4B-94C1-227B5F100E51}" type="pres">
      <dgm:prSet presAssocID="{C66B28F9-164F-7546-905C-BA3BEB12F8ED}" presName="parTxOnlySpace" presStyleCnt="0"/>
      <dgm:spPr/>
    </dgm:pt>
    <dgm:pt modelId="{F0C3BDE9-DA7C-654F-9D42-1DFB2B2C6DF6}" type="pres">
      <dgm:prSet presAssocID="{1010D796-B86E-5844-AEFB-DD7EBC119F10}" presName="parTxOnly" presStyleLbl="node1" presStyleIdx="1" presStyleCnt="3" custScaleY="141885" custLinFactX="-1621" custLinFactNeighborX="-100000" custLinFactNeighborY="-4135">
        <dgm:presLayoutVars>
          <dgm:chMax val="0"/>
          <dgm:chPref val="0"/>
          <dgm:bulletEnabled val="1"/>
        </dgm:presLayoutVars>
      </dgm:prSet>
      <dgm:spPr/>
      <dgm:t>
        <a:bodyPr/>
        <a:lstStyle/>
        <a:p>
          <a:endParaRPr lang="en-US"/>
        </a:p>
      </dgm:t>
    </dgm:pt>
    <dgm:pt modelId="{98F12461-5832-FD41-9638-3F4806AC6F51}" type="pres">
      <dgm:prSet presAssocID="{97EEE9A1-0EA9-B145-9C00-D86452002470}" presName="parTxOnlySpace" presStyleCnt="0"/>
      <dgm:spPr/>
    </dgm:pt>
    <dgm:pt modelId="{45739B95-3AB2-014D-B8D3-710A2743A554}" type="pres">
      <dgm:prSet presAssocID="{93148B7D-790E-E243-A4DA-F929D1F1362F}" presName="parTxOnly" presStyleLbl="node1" presStyleIdx="2" presStyleCnt="3" custScaleX="111515" custScaleY="141567" custLinFactX="-13646" custLinFactNeighborX="-100000" custLinFactNeighborY="-4135">
        <dgm:presLayoutVars>
          <dgm:chMax val="0"/>
          <dgm:chPref val="0"/>
          <dgm:bulletEnabled val="1"/>
        </dgm:presLayoutVars>
      </dgm:prSet>
      <dgm:spPr/>
      <dgm:t>
        <a:bodyPr/>
        <a:lstStyle/>
        <a:p>
          <a:endParaRPr lang="en-US"/>
        </a:p>
      </dgm:t>
    </dgm:pt>
  </dgm:ptLst>
  <dgm:cxnLst>
    <dgm:cxn modelId="{0B5CB1C1-6BE1-614F-9DCB-263EEA031B0F}" type="presOf" srcId="{05BCA09B-9678-2F4A-BE82-C4940AE4C374}" destId="{FBC25248-E444-C448-B162-6A2BD9526619}" srcOrd="0" destOrd="0" presId="urn:microsoft.com/office/officeart/2005/8/layout/chevron1"/>
    <dgm:cxn modelId="{F8D8F7A0-8328-114E-A24E-57C53DE64BB3}" srcId="{D653DA1B-401C-9240-8937-BA64EB183C14}" destId="{05BCA09B-9678-2F4A-BE82-C4940AE4C374}" srcOrd="0" destOrd="0" parTransId="{AAFCEB57-C8BA-9D45-80F7-337566DCCF70}" sibTransId="{C66B28F9-164F-7546-905C-BA3BEB12F8ED}"/>
    <dgm:cxn modelId="{BE77D8AA-92BF-904A-99CB-4B4A0D3ECE98}" type="presOf" srcId="{93148B7D-790E-E243-A4DA-F929D1F1362F}" destId="{45739B95-3AB2-014D-B8D3-710A2743A554}" srcOrd="0" destOrd="0" presId="urn:microsoft.com/office/officeart/2005/8/layout/chevron1"/>
    <dgm:cxn modelId="{282BA6D6-9BC8-2941-BDBF-079DBD6E50C8}" srcId="{D653DA1B-401C-9240-8937-BA64EB183C14}" destId="{1010D796-B86E-5844-AEFB-DD7EBC119F10}" srcOrd="1" destOrd="0" parTransId="{88C851B9-46F8-F048-8271-1DC4062F0C90}" sibTransId="{97EEE9A1-0EA9-B145-9C00-D86452002470}"/>
    <dgm:cxn modelId="{06CFD0C7-A2C0-E849-A064-89399A540E5F}" srcId="{D653DA1B-401C-9240-8937-BA64EB183C14}" destId="{93148B7D-790E-E243-A4DA-F929D1F1362F}" srcOrd="2" destOrd="0" parTransId="{24FFA933-B4CE-3D40-8349-3A82E76D9CF8}" sibTransId="{D6A61E58-6A4F-E14D-85B4-41B3DE90640E}"/>
    <dgm:cxn modelId="{F2BB9400-1C8C-DD4C-BFB6-ED336CA8E457}" type="presOf" srcId="{D653DA1B-401C-9240-8937-BA64EB183C14}" destId="{AD224235-77D7-4F40-A52C-CE3EAF3D6B07}" srcOrd="0" destOrd="0" presId="urn:microsoft.com/office/officeart/2005/8/layout/chevron1"/>
    <dgm:cxn modelId="{2B3EA84F-74F7-CC42-A486-AE2526D84E80}" type="presOf" srcId="{1010D796-B86E-5844-AEFB-DD7EBC119F10}" destId="{F0C3BDE9-DA7C-654F-9D42-1DFB2B2C6DF6}" srcOrd="0" destOrd="0" presId="urn:microsoft.com/office/officeart/2005/8/layout/chevron1"/>
    <dgm:cxn modelId="{E38C912B-F7B9-5548-BEB6-3EE6B4FDC093}" type="presParOf" srcId="{AD224235-77D7-4F40-A52C-CE3EAF3D6B07}" destId="{FBC25248-E444-C448-B162-6A2BD9526619}" srcOrd="0" destOrd="0" presId="urn:microsoft.com/office/officeart/2005/8/layout/chevron1"/>
    <dgm:cxn modelId="{5B592E11-AEF4-AF46-A6F2-CA606CCBFA00}" type="presParOf" srcId="{AD224235-77D7-4F40-A52C-CE3EAF3D6B07}" destId="{FF3A7B11-4952-7B4B-94C1-227B5F100E51}" srcOrd="1" destOrd="0" presId="urn:microsoft.com/office/officeart/2005/8/layout/chevron1"/>
    <dgm:cxn modelId="{A66795A5-E63B-B546-8C7C-4DB15E1AAEBA}" type="presParOf" srcId="{AD224235-77D7-4F40-A52C-CE3EAF3D6B07}" destId="{F0C3BDE9-DA7C-654F-9D42-1DFB2B2C6DF6}" srcOrd="2" destOrd="0" presId="urn:microsoft.com/office/officeart/2005/8/layout/chevron1"/>
    <dgm:cxn modelId="{8277D277-DB48-904C-8391-C93AC9039EF7}" type="presParOf" srcId="{AD224235-77D7-4F40-A52C-CE3EAF3D6B07}" destId="{98F12461-5832-FD41-9638-3F4806AC6F51}" srcOrd="3" destOrd="0" presId="urn:microsoft.com/office/officeart/2005/8/layout/chevron1"/>
    <dgm:cxn modelId="{6BB20272-9DCE-1E47-945E-237ABAC68D94}" type="presParOf" srcId="{AD224235-77D7-4F40-A52C-CE3EAF3D6B07}" destId="{45739B95-3AB2-014D-B8D3-710A2743A55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53DA1B-401C-9240-8937-BA64EB183C14}" type="doc">
      <dgm:prSet loTypeId="urn:microsoft.com/office/officeart/2005/8/layout/chevron1" loCatId="" qsTypeId="urn:microsoft.com/office/officeart/2005/8/quickstyle/simple4" qsCatId="simple" csTypeId="urn:microsoft.com/office/officeart/2005/8/colors/accent1_2" csCatId="accent1" phldr="1"/>
      <dgm:spPr/>
    </dgm:pt>
    <dgm:pt modelId="{05BCA09B-9678-2F4A-BE82-C4940AE4C374}">
      <dgm:prSet phldrT="[Text]" custT="1"/>
      <dgm:spPr/>
      <dgm:t>
        <a:bodyPr/>
        <a:lstStyle/>
        <a:p>
          <a:r>
            <a:rPr lang="en-US" sz="1600" dirty="0" smtClean="0"/>
            <a:t>24,000</a:t>
          </a:r>
          <a:br>
            <a:rPr lang="en-US" sz="1600" dirty="0" smtClean="0"/>
          </a:br>
          <a:r>
            <a:rPr lang="en-US" sz="1600" dirty="0" smtClean="0"/>
            <a:t>trials entries</a:t>
          </a:r>
          <a:endParaRPr lang="en-US" sz="1600" dirty="0"/>
        </a:p>
      </dgm:t>
    </dgm:pt>
    <dgm:pt modelId="{AAFCEB57-C8BA-9D45-80F7-337566DCCF70}" type="parTrans" cxnId="{F8D8F7A0-8328-114E-A24E-57C53DE64BB3}">
      <dgm:prSet/>
      <dgm:spPr/>
      <dgm:t>
        <a:bodyPr/>
        <a:lstStyle/>
        <a:p>
          <a:endParaRPr lang="en-US"/>
        </a:p>
      </dgm:t>
    </dgm:pt>
    <dgm:pt modelId="{C66B28F9-164F-7546-905C-BA3BEB12F8ED}" type="sibTrans" cxnId="{F8D8F7A0-8328-114E-A24E-57C53DE64BB3}">
      <dgm:prSet/>
      <dgm:spPr/>
      <dgm:t>
        <a:bodyPr/>
        <a:lstStyle/>
        <a:p>
          <a:endParaRPr lang="en-US"/>
        </a:p>
      </dgm:t>
    </dgm:pt>
    <dgm:pt modelId="{1010D796-B86E-5844-AEFB-DD7EBC119F10}">
      <dgm:prSet phldrT="[Text]" custT="1"/>
      <dgm:spPr/>
      <dgm:t>
        <a:bodyPr/>
        <a:lstStyle/>
        <a:p>
          <a:r>
            <a:rPr lang="en-US" sz="1600" dirty="0" smtClean="0"/>
            <a:t>TF-IDF</a:t>
          </a:r>
          <a:r>
            <a:rPr lang="en-US" sz="1100" dirty="0" smtClean="0"/>
            <a:t> </a:t>
          </a:r>
          <a:r>
            <a:rPr lang="en-US" sz="1100" dirty="0" err="1" smtClean="0"/>
            <a:t>vectorize</a:t>
          </a:r>
          <a:endParaRPr lang="en-US" sz="1100" dirty="0" smtClean="0"/>
        </a:p>
        <a:p>
          <a:r>
            <a:rPr lang="en-US" sz="1100" dirty="0" smtClean="0"/>
            <a:t>Top 1000 words</a:t>
          </a:r>
          <a:endParaRPr lang="en-US" sz="1100" dirty="0"/>
        </a:p>
      </dgm:t>
    </dgm:pt>
    <dgm:pt modelId="{88C851B9-46F8-F048-8271-1DC4062F0C90}" type="parTrans" cxnId="{282BA6D6-9BC8-2941-BDBF-079DBD6E50C8}">
      <dgm:prSet/>
      <dgm:spPr/>
      <dgm:t>
        <a:bodyPr/>
        <a:lstStyle/>
        <a:p>
          <a:endParaRPr lang="en-US"/>
        </a:p>
      </dgm:t>
    </dgm:pt>
    <dgm:pt modelId="{97EEE9A1-0EA9-B145-9C00-D86452002470}" type="sibTrans" cxnId="{282BA6D6-9BC8-2941-BDBF-079DBD6E50C8}">
      <dgm:prSet/>
      <dgm:spPr/>
      <dgm:t>
        <a:bodyPr/>
        <a:lstStyle/>
        <a:p>
          <a:endParaRPr lang="en-US"/>
        </a:p>
      </dgm:t>
    </dgm:pt>
    <dgm:pt modelId="{93148B7D-790E-E243-A4DA-F929D1F1362F}">
      <dgm:prSet phldrT="[Text]" custT="1"/>
      <dgm:spPr/>
      <dgm:t>
        <a:bodyPr/>
        <a:lstStyle/>
        <a:p>
          <a:r>
            <a:rPr lang="en-US" sz="1400" dirty="0" err="1" smtClean="0"/>
            <a:t>Kmean</a:t>
          </a:r>
          <a:endParaRPr lang="en-US" sz="1400" dirty="0" smtClean="0"/>
        </a:p>
        <a:p>
          <a:r>
            <a:rPr lang="en-US" sz="1400" dirty="0" smtClean="0"/>
            <a:t>Clustering</a:t>
          </a:r>
        </a:p>
        <a:p>
          <a:r>
            <a:rPr lang="en-US" sz="1200" dirty="0" smtClean="0"/>
            <a:t>15 centers</a:t>
          </a:r>
          <a:endParaRPr lang="en-US" sz="1200" dirty="0"/>
        </a:p>
      </dgm:t>
    </dgm:pt>
    <dgm:pt modelId="{24FFA933-B4CE-3D40-8349-3A82E76D9CF8}" type="parTrans" cxnId="{06CFD0C7-A2C0-E849-A064-89399A540E5F}">
      <dgm:prSet/>
      <dgm:spPr/>
      <dgm:t>
        <a:bodyPr/>
        <a:lstStyle/>
        <a:p>
          <a:endParaRPr lang="en-US"/>
        </a:p>
      </dgm:t>
    </dgm:pt>
    <dgm:pt modelId="{D6A61E58-6A4F-E14D-85B4-41B3DE90640E}" type="sibTrans" cxnId="{06CFD0C7-A2C0-E849-A064-89399A540E5F}">
      <dgm:prSet/>
      <dgm:spPr/>
      <dgm:t>
        <a:bodyPr/>
        <a:lstStyle/>
        <a:p>
          <a:endParaRPr lang="en-US"/>
        </a:p>
      </dgm:t>
    </dgm:pt>
    <dgm:pt modelId="{AD224235-77D7-4F40-A52C-CE3EAF3D6B07}" type="pres">
      <dgm:prSet presAssocID="{D653DA1B-401C-9240-8937-BA64EB183C14}" presName="Name0" presStyleCnt="0">
        <dgm:presLayoutVars>
          <dgm:dir/>
          <dgm:animLvl val="lvl"/>
          <dgm:resizeHandles val="exact"/>
        </dgm:presLayoutVars>
      </dgm:prSet>
      <dgm:spPr/>
    </dgm:pt>
    <dgm:pt modelId="{FBC25248-E444-C448-B162-6A2BD9526619}" type="pres">
      <dgm:prSet presAssocID="{05BCA09B-9678-2F4A-BE82-C4940AE4C374}" presName="parTxOnly" presStyleLbl="node1" presStyleIdx="0" presStyleCnt="3" custScaleX="105565" custScaleY="141311" custLinFactNeighborX="-36481" custLinFactNeighborY="-4135">
        <dgm:presLayoutVars>
          <dgm:chMax val="0"/>
          <dgm:chPref val="0"/>
          <dgm:bulletEnabled val="1"/>
        </dgm:presLayoutVars>
      </dgm:prSet>
      <dgm:spPr/>
      <dgm:t>
        <a:bodyPr/>
        <a:lstStyle/>
        <a:p>
          <a:endParaRPr lang="en-US"/>
        </a:p>
      </dgm:t>
    </dgm:pt>
    <dgm:pt modelId="{FF3A7B11-4952-7B4B-94C1-227B5F100E51}" type="pres">
      <dgm:prSet presAssocID="{C66B28F9-164F-7546-905C-BA3BEB12F8ED}" presName="parTxOnlySpace" presStyleCnt="0"/>
      <dgm:spPr/>
    </dgm:pt>
    <dgm:pt modelId="{F0C3BDE9-DA7C-654F-9D42-1DFB2B2C6DF6}" type="pres">
      <dgm:prSet presAssocID="{1010D796-B86E-5844-AEFB-DD7EBC119F10}" presName="parTxOnly" presStyleLbl="node1" presStyleIdx="1" presStyleCnt="3" custScaleY="141885" custLinFactX="-385" custLinFactNeighborX="-100000" custLinFactNeighborY="-4135">
        <dgm:presLayoutVars>
          <dgm:chMax val="0"/>
          <dgm:chPref val="0"/>
          <dgm:bulletEnabled val="1"/>
        </dgm:presLayoutVars>
      </dgm:prSet>
      <dgm:spPr/>
      <dgm:t>
        <a:bodyPr/>
        <a:lstStyle/>
        <a:p>
          <a:endParaRPr lang="en-US"/>
        </a:p>
      </dgm:t>
    </dgm:pt>
    <dgm:pt modelId="{98F12461-5832-FD41-9638-3F4806AC6F51}" type="pres">
      <dgm:prSet presAssocID="{97EEE9A1-0EA9-B145-9C00-D86452002470}" presName="parTxOnlySpace" presStyleCnt="0"/>
      <dgm:spPr/>
    </dgm:pt>
    <dgm:pt modelId="{45739B95-3AB2-014D-B8D3-710A2743A554}" type="pres">
      <dgm:prSet presAssocID="{93148B7D-790E-E243-A4DA-F929D1F1362F}" presName="parTxOnly" presStyleLbl="node1" presStyleIdx="2" presStyleCnt="3" custScaleX="111515" custScaleY="141567" custLinFactX="-13646" custLinFactNeighborX="-100000" custLinFactNeighborY="-4135">
        <dgm:presLayoutVars>
          <dgm:chMax val="0"/>
          <dgm:chPref val="0"/>
          <dgm:bulletEnabled val="1"/>
        </dgm:presLayoutVars>
      </dgm:prSet>
      <dgm:spPr/>
      <dgm:t>
        <a:bodyPr/>
        <a:lstStyle/>
        <a:p>
          <a:endParaRPr lang="en-US"/>
        </a:p>
      </dgm:t>
    </dgm:pt>
  </dgm:ptLst>
  <dgm:cxnLst>
    <dgm:cxn modelId="{F8D8F7A0-8328-114E-A24E-57C53DE64BB3}" srcId="{D653DA1B-401C-9240-8937-BA64EB183C14}" destId="{05BCA09B-9678-2F4A-BE82-C4940AE4C374}" srcOrd="0" destOrd="0" parTransId="{AAFCEB57-C8BA-9D45-80F7-337566DCCF70}" sibTransId="{C66B28F9-164F-7546-905C-BA3BEB12F8ED}"/>
    <dgm:cxn modelId="{1F2DB523-3CBA-8841-A246-819713D44BDA}" type="presOf" srcId="{D653DA1B-401C-9240-8937-BA64EB183C14}" destId="{AD224235-77D7-4F40-A52C-CE3EAF3D6B07}" srcOrd="0" destOrd="0" presId="urn:microsoft.com/office/officeart/2005/8/layout/chevron1"/>
    <dgm:cxn modelId="{AE188B64-00AE-7A47-B31E-F506E4BD4D49}" type="presOf" srcId="{05BCA09B-9678-2F4A-BE82-C4940AE4C374}" destId="{FBC25248-E444-C448-B162-6A2BD9526619}" srcOrd="0" destOrd="0" presId="urn:microsoft.com/office/officeart/2005/8/layout/chevron1"/>
    <dgm:cxn modelId="{FA5EB644-509A-D94C-9D7F-94BB334CAA48}" type="presOf" srcId="{93148B7D-790E-E243-A4DA-F929D1F1362F}" destId="{45739B95-3AB2-014D-B8D3-710A2743A554}" srcOrd="0" destOrd="0" presId="urn:microsoft.com/office/officeart/2005/8/layout/chevron1"/>
    <dgm:cxn modelId="{282BA6D6-9BC8-2941-BDBF-079DBD6E50C8}" srcId="{D653DA1B-401C-9240-8937-BA64EB183C14}" destId="{1010D796-B86E-5844-AEFB-DD7EBC119F10}" srcOrd="1" destOrd="0" parTransId="{88C851B9-46F8-F048-8271-1DC4062F0C90}" sibTransId="{97EEE9A1-0EA9-B145-9C00-D86452002470}"/>
    <dgm:cxn modelId="{FC12AE98-F12E-1D4D-999D-1E92EE315E6B}" type="presOf" srcId="{1010D796-B86E-5844-AEFB-DD7EBC119F10}" destId="{F0C3BDE9-DA7C-654F-9D42-1DFB2B2C6DF6}" srcOrd="0" destOrd="0" presId="urn:microsoft.com/office/officeart/2005/8/layout/chevron1"/>
    <dgm:cxn modelId="{06CFD0C7-A2C0-E849-A064-89399A540E5F}" srcId="{D653DA1B-401C-9240-8937-BA64EB183C14}" destId="{93148B7D-790E-E243-A4DA-F929D1F1362F}" srcOrd="2" destOrd="0" parTransId="{24FFA933-B4CE-3D40-8349-3A82E76D9CF8}" sibTransId="{D6A61E58-6A4F-E14D-85B4-41B3DE90640E}"/>
    <dgm:cxn modelId="{FE6144A0-6556-6A43-B545-67CA970CC46E}" type="presParOf" srcId="{AD224235-77D7-4F40-A52C-CE3EAF3D6B07}" destId="{FBC25248-E444-C448-B162-6A2BD9526619}" srcOrd="0" destOrd="0" presId="urn:microsoft.com/office/officeart/2005/8/layout/chevron1"/>
    <dgm:cxn modelId="{A290D1D6-536F-964D-B409-C4A2405EE2BE}" type="presParOf" srcId="{AD224235-77D7-4F40-A52C-CE3EAF3D6B07}" destId="{FF3A7B11-4952-7B4B-94C1-227B5F100E51}" srcOrd="1" destOrd="0" presId="urn:microsoft.com/office/officeart/2005/8/layout/chevron1"/>
    <dgm:cxn modelId="{5BAB2BB9-65EA-0742-AB46-6A944808797B}" type="presParOf" srcId="{AD224235-77D7-4F40-A52C-CE3EAF3D6B07}" destId="{F0C3BDE9-DA7C-654F-9D42-1DFB2B2C6DF6}" srcOrd="2" destOrd="0" presId="urn:microsoft.com/office/officeart/2005/8/layout/chevron1"/>
    <dgm:cxn modelId="{CCAB5B90-1FF7-3A46-85D9-332D6B9E0F1C}" type="presParOf" srcId="{AD224235-77D7-4F40-A52C-CE3EAF3D6B07}" destId="{98F12461-5832-FD41-9638-3F4806AC6F51}" srcOrd="3" destOrd="0" presId="urn:microsoft.com/office/officeart/2005/8/layout/chevron1"/>
    <dgm:cxn modelId="{707CF622-01C3-D941-9CB4-FB240020F536}" type="presParOf" srcId="{AD224235-77D7-4F40-A52C-CE3EAF3D6B07}" destId="{45739B95-3AB2-014D-B8D3-710A2743A554}"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25248-E444-C448-B162-6A2BD9526619}">
      <dsp:nvSpPr>
        <dsp:cNvPr id="0" name=""/>
        <dsp:cNvSpPr/>
      </dsp:nvSpPr>
      <dsp:spPr>
        <a:xfrm>
          <a:off x="0" y="1058857"/>
          <a:ext cx="3251802" cy="1741165"/>
        </a:xfrm>
        <a:prstGeom prst="chevron">
          <a:avLst/>
        </a:prstGeom>
        <a:solidFill>
          <a:schemeClr val="accent5">
            <a:lumMod val="75000"/>
          </a:schemeClr>
        </a:solidFill>
        <a:ln w="63500">
          <a:solidFill>
            <a:schemeClr val="accent5">
              <a:lumMod val="60000"/>
              <a:lumOff val="4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24,000</a:t>
          </a:r>
          <a:br>
            <a:rPr lang="en-US" sz="2400" kern="1200" dirty="0" smtClean="0"/>
          </a:br>
          <a:r>
            <a:rPr lang="en-US" sz="2400" kern="1200" dirty="0" smtClean="0"/>
            <a:t>cancer trials entries</a:t>
          </a:r>
          <a:endParaRPr lang="en-US" sz="2400" kern="1200" dirty="0"/>
        </a:p>
      </dsp:txBody>
      <dsp:txXfrm>
        <a:off x="870583" y="1058857"/>
        <a:ext cx="1510637" cy="1741165"/>
      </dsp:txXfrm>
    </dsp:sp>
    <dsp:sp modelId="{F0C3BDE9-DA7C-654F-9D42-1DFB2B2C6DF6}">
      <dsp:nvSpPr>
        <dsp:cNvPr id="0" name=""/>
        <dsp:cNvSpPr/>
      </dsp:nvSpPr>
      <dsp:spPr>
        <a:xfrm>
          <a:off x="2588294" y="1055320"/>
          <a:ext cx="3080379" cy="1748238"/>
        </a:xfrm>
        <a:prstGeom prst="chevron">
          <a:avLst/>
        </a:prstGeom>
        <a:solidFill>
          <a:schemeClr val="bg2">
            <a:lumMod val="50000"/>
          </a:schemeClr>
        </a:solidFill>
        <a:ln w="63500">
          <a:solidFill>
            <a:schemeClr val="tx2">
              <a:lumMod val="40000"/>
              <a:lumOff val="6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TF-IDF</a:t>
          </a:r>
          <a:r>
            <a:rPr lang="en-US" sz="1600" kern="1200" dirty="0" smtClean="0"/>
            <a:t> </a:t>
          </a:r>
          <a:r>
            <a:rPr lang="en-US" sz="1800" kern="1200" dirty="0" err="1" smtClean="0"/>
            <a:t>vectorizer</a:t>
          </a:r>
          <a:endParaRPr lang="en-US" sz="1600" kern="1200" dirty="0" smtClean="0"/>
        </a:p>
        <a:p>
          <a:pPr lvl="0" algn="ctr" defTabSz="1066800">
            <a:lnSpc>
              <a:spcPct val="90000"/>
            </a:lnSpc>
            <a:spcBef>
              <a:spcPct val="0"/>
            </a:spcBef>
            <a:spcAft>
              <a:spcPct val="35000"/>
            </a:spcAft>
          </a:pPr>
          <a:r>
            <a:rPr lang="en-US" sz="1600" kern="1200" dirty="0" smtClean="0"/>
            <a:t>Top 1000 words</a:t>
          </a:r>
          <a:endParaRPr lang="en-US" sz="1600" kern="1200" dirty="0"/>
        </a:p>
      </dsp:txBody>
      <dsp:txXfrm>
        <a:off x="3462413" y="1055320"/>
        <a:ext cx="1332141" cy="1748238"/>
      </dsp:txXfrm>
    </dsp:sp>
    <dsp:sp modelId="{45739B95-3AB2-014D-B8D3-710A2743A554}">
      <dsp:nvSpPr>
        <dsp:cNvPr id="0" name=""/>
        <dsp:cNvSpPr/>
      </dsp:nvSpPr>
      <dsp:spPr>
        <a:xfrm>
          <a:off x="4990219" y="1057279"/>
          <a:ext cx="3435084" cy="1744320"/>
        </a:xfrm>
        <a:prstGeom prst="chevron">
          <a:avLst/>
        </a:prstGeom>
        <a:solidFill>
          <a:schemeClr val="accent6">
            <a:lumMod val="75000"/>
          </a:schemeClr>
        </a:solidFill>
        <a:ln w="63500">
          <a:solidFill>
            <a:srgbClr val="92D050"/>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err="1" smtClean="0"/>
            <a:t>Kmean</a:t>
          </a:r>
          <a:endParaRPr lang="en-US" sz="2000" kern="1200" dirty="0" smtClean="0"/>
        </a:p>
        <a:p>
          <a:pPr lvl="0" algn="ctr" defTabSz="889000">
            <a:lnSpc>
              <a:spcPct val="90000"/>
            </a:lnSpc>
            <a:spcBef>
              <a:spcPct val="0"/>
            </a:spcBef>
            <a:spcAft>
              <a:spcPct val="35000"/>
            </a:spcAft>
          </a:pPr>
          <a:r>
            <a:rPr lang="en-US" sz="2000" kern="1200" dirty="0" smtClean="0"/>
            <a:t>Clustering</a:t>
          </a:r>
        </a:p>
        <a:p>
          <a:pPr lvl="0" algn="ctr" defTabSz="889000">
            <a:lnSpc>
              <a:spcPct val="90000"/>
            </a:lnSpc>
            <a:spcBef>
              <a:spcPct val="0"/>
            </a:spcBef>
            <a:spcAft>
              <a:spcPct val="35000"/>
            </a:spcAft>
          </a:pPr>
          <a:r>
            <a:rPr lang="en-US" sz="1800" kern="1200" dirty="0" smtClean="0"/>
            <a:t>15 centers</a:t>
          </a:r>
          <a:endParaRPr lang="en-US" sz="1800" kern="1200" dirty="0"/>
        </a:p>
      </dsp:txBody>
      <dsp:txXfrm>
        <a:off x="5862379" y="1057279"/>
        <a:ext cx="1690764" cy="1744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25248-E444-C448-B162-6A2BD9526619}">
      <dsp:nvSpPr>
        <dsp:cNvPr id="0" name=""/>
        <dsp:cNvSpPr/>
      </dsp:nvSpPr>
      <dsp:spPr>
        <a:xfrm>
          <a:off x="0" y="562483"/>
          <a:ext cx="2164981" cy="115923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24,000</a:t>
          </a:r>
          <a:br>
            <a:rPr lang="en-US" sz="1600" kern="1200" dirty="0" smtClean="0"/>
          </a:br>
          <a:r>
            <a:rPr lang="en-US" sz="1600" kern="1200" dirty="0" smtClean="0"/>
            <a:t>trials entries</a:t>
          </a:r>
          <a:endParaRPr lang="en-US" sz="1600" kern="1200" dirty="0"/>
        </a:p>
      </dsp:txBody>
      <dsp:txXfrm>
        <a:off x="579616" y="562483"/>
        <a:ext cx="1005750" cy="1159231"/>
      </dsp:txXfrm>
    </dsp:sp>
    <dsp:sp modelId="{F0C3BDE9-DA7C-654F-9D42-1DFB2B2C6DF6}">
      <dsp:nvSpPr>
        <dsp:cNvPr id="0" name=""/>
        <dsp:cNvSpPr/>
      </dsp:nvSpPr>
      <dsp:spPr>
        <a:xfrm>
          <a:off x="1748580" y="560128"/>
          <a:ext cx="2050851" cy="1163940"/>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t>TF-IDF</a:t>
          </a:r>
          <a:r>
            <a:rPr lang="en-US" sz="1100" kern="1200" dirty="0" smtClean="0"/>
            <a:t> </a:t>
          </a:r>
          <a:r>
            <a:rPr lang="en-US" sz="1100" kern="1200" dirty="0" err="1" smtClean="0"/>
            <a:t>vectorize</a:t>
          </a:r>
          <a:endParaRPr lang="en-US" sz="1100" kern="1200" dirty="0" smtClean="0"/>
        </a:p>
        <a:p>
          <a:pPr lvl="0" algn="ctr" defTabSz="711200">
            <a:lnSpc>
              <a:spcPct val="90000"/>
            </a:lnSpc>
            <a:spcBef>
              <a:spcPct val="0"/>
            </a:spcBef>
            <a:spcAft>
              <a:spcPct val="35000"/>
            </a:spcAft>
          </a:pPr>
          <a:r>
            <a:rPr lang="en-US" sz="1100" kern="1200" dirty="0" smtClean="0"/>
            <a:t>Top 1000 words</a:t>
          </a:r>
          <a:endParaRPr lang="en-US" sz="1100" kern="1200" dirty="0"/>
        </a:p>
      </dsp:txBody>
      <dsp:txXfrm>
        <a:off x="2330550" y="560128"/>
        <a:ext cx="886911" cy="1163940"/>
      </dsp:txXfrm>
    </dsp:sp>
    <dsp:sp modelId="{45739B95-3AB2-014D-B8D3-710A2743A554}">
      <dsp:nvSpPr>
        <dsp:cNvPr id="0" name=""/>
        <dsp:cNvSpPr/>
      </dsp:nvSpPr>
      <dsp:spPr>
        <a:xfrm>
          <a:off x="3322383" y="561433"/>
          <a:ext cx="2287007" cy="116133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err="1" smtClean="0"/>
            <a:t>Kmean</a:t>
          </a:r>
          <a:endParaRPr lang="en-US" sz="1400" kern="1200" dirty="0" smtClean="0"/>
        </a:p>
        <a:p>
          <a:pPr lvl="0" algn="ctr" defTabSz="622300">
            <a:lnSpc>
              <a:spcPct val="90000"/>
            </a:lnSpc>
            <a:spcBef>
              <a:spcPct val="0"/>
            </a:spcBef>
            <a:spcAft>
              <a:spcPct val="35000"/>
            </a:spcAft>
          </a:pPr>
          <a:r>
            <a:rPr lang="en-US" sz="1400" kern="1200" dirty="0" smtClean="0"/>
            <a:t>Clustering</a:t>
          </a:r>
        </a:p>
        <a:p>
          <a:pPr lvl="0" algn="ctr" defTabSz="622300">
            <a:lnSpc>
              <a:spcPct val="90000"/>
            </a:lnSpc>
            <a:spcBef>
              <a:spcPct val="0"/>
            </a:spcBef>
            <a:spcAft>
              <a:spcPct val="35000"/>
            </a:spcAft>
          </a:pPr>
          <a:r>
            <a:rPr lang="en-US" sz="1200" kern="1200" dirty="0" smtClean="0"/>
            <a:t>15 centers</a:t>
          </a:r>
          <a:endParaRPr lang="en-US" sz="1200" kern="1200" dirty="0"/>
        </a:p>
      </dsp:txBody>
      <dsp:txXfrm>
        <a:off x="3903049" y="561433"/>
        <a:ext cx="1125676" cy="116133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B6249-66E7-1744-83CE-8E7035FE60B8}" type="datetimeFigureOut">
              <a:rPr lang="en-US" smtClean="0"/>
              <a:t>11/7/18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F6A09-093F-2A4E-B6D8-203E014DD516}" type="slidenum">
              <a:rPr lang="en-US" smtClean="0"/>
              <a:t>‹#›</a:t>
            </a:fld>
            <a:endParaRPr lang="en-US"/>
          </a:p>
        </p:txBody>
      </p:sp>
    </p:spTree>
    <p:extLst>
      <p:ext uri="{BB962C8B-B14F-4D97-AF65-F5344CB8AC3E}">
        <p14:creationId xmlns:p14="http://schemas.microsoft.com/office/powerpoint/2010/main" val="205926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Academia, I’ve been developing biosensors for cancer diagnostics but the</a:t>
            </a:r>
            <a:r>
              <a:rPr lang="en-US" baseline="0" dirty="0" smtClean="0"/>
              <a:t> clinical trial work was done by our MD collaborators. So, I decided to look into Open trials, that’s a huge database of clinical trials from which I selected cancer related entries. They look like this one, you have a title, a summary, one or more conditions and interventions. Different trials share condition and intervention forming the network that you see down right. Now, there are a lot of duplicates, small spelling differences, similar sentences, that makes using condition and intervention difficult to use.</a:t>
            </a:r>
            <a:endParaRPr lang="en-US" dirty="0"/>
          </a:p>
        </p:txBody>
      </p:sp>
      <p:sp>
        <p:nvSpPr>
          <p:cNvPr id="4" name="Slide Number Placeholder 3"/>
          <p:cNvSpPr>
            <a:spLocks noGrp="1"/>
          </p:cNvSpPr>
          <p:nvPr>
            <p:ph type="sldNum" sz="quarter" idx="10"/>
          </p:nvPr>
        </p:nvSpPr>
        <p:spPr/>
        <p:txBody>
          <a:bodyPr/>
          <a:lstStyle/>
          <a:p>
            <a:fld id="{CE3F6A09-093F-2A4E-B6D8-203E014DD516}" type="slidenum">
              <a:rPr lang="en-US" smtClean="0"/>
              <a:t>1</a:t>
            </a:fld>
            <a:endParaRPr lang="en-US"/>
          </a:p>
        </p:txBody>
      </p:sp>
    </p:spTree>
    <p:extLst>
      <p:ext uri="{BB962C8B-B14F-4D97-AF65-F5344CB8AC3E}">
        <p14:creationId xmlns:p14="http://schemas.microsoft.com/office/powerpoint/2010/main" val="16054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better approach is to do some Natural language processing work on the summary. From the cancer trials, I </a:t>
            </a:r>
            <a:r>
              <a:rPr lang="en-US" baseline="0" dirty="0" err="1" smtClean="0"/>
              <a:t>vectorized</a:t>
            </a:r>
            <a:r>
              <a:rPr lang="en-US" baseline="0" dirty="0" smtClean="0"/>
              <a:t> the summaries and used k means clustering to define 15 groups of trials</a:t>
            </a:r>
            <a:endParaRPr lang="en-US" dirty="0"/>
          </a:p>
        </p:txBody>
      </p:sp>
      <p:sp>
        <p:nvSpPr>
          <p:cNvPr id="4" name="Slide Number Placeholder 3"/>
          <p:cNvSpPr>
            <a:spLocks noGrp="1"/>
          </p:cNvSpPr>
          <p:nvPr>
            <p:ph type="sldNum" sz="quarter" idx="10"/>
          </p:nvPr>
        </p:nvSpPr>
        <p:spPr/>
        <p:txBody>
          <a:bodyPr/>
          <a:lstStyle/>
          <a:p>
            <a:fld id="{CE3F6A09-093F-2A4E-B6D8-203E014DD516}" type="slidenum">
              <a:rPr lang="en-US" smtClean="0"/>
              <a:t>2</a:t>
            </a:fld>
            <a:endParaRPr lang="en-US"/>
          </a:p>
        </p:txBody>
      </p:sp>
    </p:spTree>
    <p:extLst>
      <p:ext uri="{BB962C8B-B14F-4D97-AF65-F5344CB8AC3E}">
        <p14:creationId xmlns:p14="http://schemas.microsoft.com/office/powerpoint/2010/main" val="1952670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look at the results for the 5 most represented clusters.</a:t>
            </a:r>
            <a:r>
              <a:rPr lang="en-US" baseline="0" dirty="0" smtClean="0"/>
              <a:t> On the right you see the main terms used in each cluster. In the graph we see how many new trials started each year, belonging to each of these clusters. We can clearly see trends of which topics lose or gain interest, and how some , like prostate cancer (cluster number 3) </a:t>
            </a:r>
            <a:r>
              <a:rPr lang="en-US" baseline="0" dirty="0" err="1" smtClean="0"/>
              <a:t>mantain</a:t>
            </a:r>
            <a:r>
              <a:rPr lang="en-US" baseline="0" dirty="0" smtClean="0"/>
              <a:t> similar interest</a:t>
            </a:r>
            <a:endParaRPr lang="en-US" dirty="0"/>
          </a:p>
        </p:txBody>
      </p:sp>
      <p:sp>
        <p:nvSpPr>
          <p:cNvPr id="4" name="Slide Number Placeholder 3"/>
          <p:cNvSpPr>
            <a:spLocks noGrp="1"/>
          </p:cNvSpPr>
          <p:nvPr>
            <p:ph type="sldNum" sz="quarter" idx="10"/>
          </p:nvPr>
        </p:nvSpPr>
        <p:spPr/>
        <p:txBody>
          <a:bodyPr/>
          <a:lstStyle/>
          <a:p>
            <a:fld id="{CE3F6A09-093F-2A4E-B6D8-203E014DD516}" type="slidenum">
              <a:rPr lang="en-US" smtClean="0"/>
              <a:t>3</a:t>
            </a:fld>
            <a:endParaRPr lang="en-US"/>
          </a:p>
        </p:txBody>
      </p:sp>
    </p:spTree>
    <p:extLst>
      <p:ext uri="{BB962C8B-B14F-4D97-AF65-F5344CB8AC3E}">
        <p14:creationId xmlns:p14="http://schemas.microsoft.com/office/powerpoint/2010/main" val="69160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then did something similar to analyze condition and drugs associated to them. I prepared a list of cancer drugs and see how often they occur in trials in the different years. Here are the 5 most common,</a:t>
            </a:r>
            <a:r>
              <a:rPr lang="en-US" baseline="0" dirty="0" smtClean="0"/>
              <a:t> with their corresponding terms from the conditions of the trials. We can also see a trend here, the first 3 drugs, that are </a:t>
            </a:r>
            <a:r>
              <a:rPr lang="en-US" baseline="0" dirty="0" err="1" smtClean="0"/>
              <a:t>chemiotherapy</a:t>
            </a:r>
            <a:r>
              <a:rPr lang="en-US" baseline="0" dirty="0" smtClean="0"/>
              <a:t>, are well established and loosing momentum. And we can see the last drug, bevacizumab, that is a modern monoclonal antibody, a really targeted drug gaining traction</a:t>
            </a:r>
            <a:endParaRPr lang="en-US" dirty="0"/>
          </a:p>
        </p:txBody>
      </p:sp>
      <p:sp>
        <p:nvSpPr>
          <p:cNvPr id="4" name="Slide Number Placeholder 3"/>
          <p:cNvSpPr>
            <a:spLocks noGrp="1"/>
          </p:cNvSpPr>
          <p:nvPr>
            <p:ph type="sldNum" sz="quarter" idx="10"/>
          </p:nvPr>
        </p:nvSpPr>
        <p:spPr/>
        <p:txBody>
          <a:bodyPr/>
          <a:lstStyle/>
          <a:p>
            <a:fld id="{CE3F6A09-093F-2A4E-B6D8-203E014DD516}" type="slidenum">
              <a:rPr lang="en-US" smtClean="0"/>
              <a:t>4</a:t>
            </a:fld>
            <a:endParaRPr lang="en-US"/>
          </a:p>
        </p:txBody>
      </p:sp>
    </p:spTree>
    <p:extLst>
      <p:ext uri="{BB962C8B-B14F-4D97-AF65-F5344CB8AC3E}">
        <p14:creationId xmlns:p14="http://schemas.microsoft.com/office/powerpoint/2010/main" val="504632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E3F6A09-093F-2A4E-B6D8-203E014DD516}" type="slidenum">
              <a:rPr lang="en-US" smtClean="0"/>
              <a:t>7</a:t>
            </a:fld>
            <a:endParaRPr lang="en-US"/>
          </a:p>
        </p:txBody>
      </p:sp>
    </p:spTree>
    <p:extLst>
      <p:ext uri="{BB962C8B-B14F-4D97-AF65-F5344CB8AC3E}">
        <p14:creationId xmlns:p14="http://schemas.microsoft.com/office/powerpoint/2010/main" val="123772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2090175" y="6467346"/>
            <a:ext cx="1524000" cy="409577"/>
          </a:xfrm>
        </p:spPr>
        <p:txBody>
          <a:bodyPr/>
          <a:lstStyle/>
          <a:p>
            <a:fld id="{5C6CD1CA-B236-FC49-BFD9-60C8E627EE6C}" type="datetime1">
              <a:rPr lang="en-US" smtClean="0"/>
              <a:t>11/7/18</a:t>
            </a:fld>
            <a:endParaRPr lang="en-US"/>
          </a:p>
        </p:txBody>
      </p:sp>
      <p:sp>
        <p:nvSpPr>
          <p:cNvPr id="5" name="Footer Placeholder 4"/>
          <p:cNvSpPr>
            <a:spLocks noGrp="1"/>
          </p:cNvSpPr>
          <p:nvPr>
            <p:ph type="ftr" sz="quarter" idx="11"/>
          </p:nvPr>
        </p:nvSpPr>
        <p:spPr>
          <a:xfrm>
            <a:off x="685800" y="6511798"/>
            <a:ext cx="1150620" cy="365125"/>
          </a:xfrm>
        </p:spPr>
        <p:txBody>
          <a:bodyPr/>
          <a:lstStyle/>
          <a:p>
            <a:r>
              <a:rPr lang="en-US" smtClean="0"/>
              <a:t>Giovanni Rizzi</a:t>
            </a:r>
            <a:endParaRPr lang="en-US"/>
          </a:p>
        </p:txBody>
      </p:sp>
      <p:sp>
        <p:nvSpPr>
          <p:cNvPr id="6" name="Slide Number Placeholder 5"/>
          <p:cNvSpPr>
            <a:spLocks noGrp="1"/>
          </p:cNvSpPr>
          <p:nvPr>
            <p:ph type="sldNum" sz="quarter" idx="12"/>
          </p:nvPr>
        </p:nvSpPr>
        <p:spPr>
          <a:xfrm>
            <a:off x="0" y="6492875"/>
            <a:ext cx="432045" cy="365125"/>
          </a:xfrm>
        </p:spPr>
        <p:txBody>
          <a:bodyPr/>
          <a:lstStyle/>
          <a:p>
            <a:fld id="{1EFC12DA-9751-2442-8741-7143A2DD748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805A42-02A0-1A41-8AC4-D083C6FD7046}" type="datetime1">
              <a:rPr lang="en-US" smtClean="0"/>
              <a:t>11/7/18</a:t>
            </a:fld>
            <a:endParaRPr lang="en-US"/>
          </a:p>
        </p:txBody>
      </p:sp>
      <p:sp>
        <p:nvSpPr>
          <p:cNvPr id="5" name="Footer Placeholder 4"/>
          <p:cNvSpPr>
            <a:spLocks noGrp="1"/>
          </p:cNvSpPr>
          <p:nvPr>
            <p:ph type="ftr" sz="quarter" idx="11"/>
          </p:nvPr>
        </p:nvSpPr>
        <p:spPr/>
        <p:txBody>
          <a:bodyPr/>
          <a:lstStyle/>
          <a:p>
            <a:r>
              <a:rPr lang="en-US" smtClean="0"/>
              <a:t>Giovanni Rizzi</a:t>
            </a:r>
            <a:endParaRPr lang="en-US"/>
          </a:p>
        </p:txBody>
      </p:sp>
      <p:sp>
        <p:nvSpPr>
          <p:cNvPr id="6" name="Slide Number Placeholder 5"/>
          <p:cNvSpPr>
            <a:spLocks noGrp="1"/>
          </p:cNvSpPr>
          <p:nvPr>
            <p:ph type="sldNum" sz="quarter" idx="12"/>
          </p:nvPr>
        </p:nvSpPr>
        <p:spPr/>
        <p:txBody>
          <a:bodyPr/>
          <a:lstStyle/>
          <a:p>
            <a:fld id="{1EFC12DA-9751-2442-8741-7143A2DD74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1FB9C2-7294-0645-9CAD-CBE3F73DC504}" type="datetime1">
              <a:rPr lang="en-US" smtClean="0"/>
              <a:t>11/7/18</a:t>
            </a:fld>
            <a:endParaRPr lang="en-US"/>
          </a:p>
        </p:txBody>
      </p:sp>
      <p:sp>
        <p:nvSpPr>
          <p:cNvPr id="5" name="Footer Placeholder 4"/>
          <p:cNvSpPr>
            <a:spLocks noGrp="1"/>
          </p:cNvSpPr>
          <p:nvPr>
            <p:ph type="ftr" sz="quarter" idx="11"/>
          </p:nvPr>
        </p:nvSpPr>
        <p:spPr/>
        <p:txBody>
          <a:bodyPr/>
          <a:lstStyle/>
          <a:p>
            <a:r>
              <a:rPr lang="en-US" smtClean="0"/>
              <a:t>Giovanni Rizzi</a:t>
            </a:r>
            <a:endParaRPr lang="en-US"/>
          </a:p>
        </p:txBody>
      </p:sp>
      <p:sp>
        <p:nvSpPr>
          <p:cNvPr id="6" name="Slide Number Placeholder 5"/>
          <p:cNvSpPr>
            <a:spLocks noGrp="1"/>
          </p:cNvSpPr>
          <p:nvPr>
            <p:ph type="sldNum" sz="quarter" idx="12"/>
          </p:nvPr>
        </p:nvSpPr>
        <p:spPr/>
        <p:txBody>
          <a:bodyPr/>
          <a:lstStyle/>
          <a:p>
            <a:fld id="{1EFC12DA-9751-2442-8741-7143A2DD74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502261" y="6492875"/>
            <a:ext cx="1524000" cy="350944"/>
          </a:xfrm>
        </p:spPr>
        <p:txBody>
          <a:bodyPr/>
          <a:lstStyle/>
          <a:p>
            <a:fld id="{2D67FCF1-6EA5-C148-B711-3042C796D395}" type="datetime1">
              <a:rPr lang="en-US" smtClean="0"/>
              <a:t>11/7/18</a:t>
            </a:fld>
            <a:endParaRPr lang="en-US"/>
          </a:p>
        </p:txBody>
      </p:sp>
      <p:sp>
        <p:nvSpPr>
          <p:cNvPr id="5" name="Footer Placeholder 4"/>
          <p:cNvSpPr>
            <a:spLocks noGrp="1"/>
          </p:cNvSpPr>
          <p:nvPr>
            <p:ph type="ftr" sz="quarter" idx="11"/>
          </p:nvPr>
        </p:nvSpPr>
        <p:spPr>
          <a:xfrm>
            <a:off x="395469" y="6492875"/>
            <a:ext cx="1106792" cy="365125"/>
          </a:xfrm>
        </p:spPr>
        <p:txBody>
          <a:bodyPr/>
          <a:lstStyle/>
          <a:p>
            <a:r>
              <a:rPr lang="en-US" smtClean="0"/>
              <a:t>Giovanni Rizzi</a:t>
            </a:r>
            <a:endParaRPr lang="en-US"/>
          </a:p>
        </p:txBody>
      </p:sp>
      <p:sp>
        <p:nvSpPr>
          <p:cNvPr id="6" name="Slide Number Placeholder 5"/>
          <p:cNvSpPr>
            <a:spLocks noGrp="1"/>
          </p:cNvSpPr>
          <p:nvPr>
            <p:ph type="sldNum" sz="quarter" idx="12"/>
          </p:nvPr>
        </p:nvSpPr>
        <p:spPr/>
        <p:txBody>
          <a:bodyPr/>
          <a:lstStyle/>
          <a:p>
            <a:fld id="{1EFC12DA-9751-2442-8741-7143A2DD748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66104-8795-1E44-9A15-E01CC40E41BD}" type="datetime1">
              <a:rPr lang="en-US" smtClean="0"/>
              <a:t>11/7/18</a:t>
            </a:fld>
            <a:endParaRPr lang="en-US"/>
          </a:p>
        </p:txBody>
      </p:sp>
      <p:sp>
        <p:nvSpPr>
          <p:cNvPr id="5" name="Footer Placeholder 4"/>
          <p:cNvSpPr>
            <a:spLocks noGrp="1"/>
          </p:cNvSpPr>
          <p:nvPr>
            <p:ph type="ftr" sz="quarter" idx="11"/>
          </p:nvPr>
        </p:nvSpPr>
        <p:spPr/>
        <p:txBody>
          <a:bodyPr/>
          <a:lstStyle/>
          <a:p>
            <a:r>
              <a:rPr lang="en-US" smtClean="0"/>
              <a:t>Giovanni Rizzi</a:t>
            </a:r>
            <a:endParaRPr lang="en-US"/>
          </a:p>
        </p:txBody>
      </p:sp>
      <p:sp>
        <p:nvSpPr>
          <p:cNvPr id="6" name="Slide Number Placeholder 5"/>
          <p:cNvSpPr>
            <a:spLocks noGrp="1"/>
          </p:cNvSpPr>
          <p:nvPr>
            <p:ph type="sldNum" sz="quarter" idx="12"/>
          </p:nvPr>
        </p:nvSpPr>
        <p:spPr/>
        <p:txBody>
          <a:bodyPr/>
          <a:lstStyle/>
          <a:p>
            <a:fld id="{1EFC12DA-9751-2442-8741-7143A2DD748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AED795-5C95-E049-98D1-FE7F87680D80}" type="datetime1">
              <a:rPr lang="en-US" smtClean="0"/>
              <a:t>11/7/18</a:t>
            </a:fld>
            <a:endParaRPr lang="en-US"/>
          </a:p>
        </p:txBody>
      </p:sp>
      <p:sp>
        <p:nvSpPr>
          <p:cNvPr id="6" name="Footer Placeholder 5"/>
          <p:cNvSpPr>
            <a:spLocks noGrp="1"/>
          </p:cNvSpPr>
          <p:nvPr>
            <p:ph type="ftr" sz="quarter" idx="11"/>
          </p:nvPr>
        </p:nvSpPr>
        <p:spPr/>
        <p:txBody>
          <a:bodyPr/>
          <a:lstStyle/>
          <a:p>
            <a:r>
              <a:rPr lang="en-US" smtClean="0"/>
              <a:t>Giovanni Rizzi</a:t>
            </a:r>
            <a:endParaRPr lang="en-US"/>
          </a:p>
        </p:txBody>
      </p:sp>
      <p:sp>
        <p:nvSpPr>
          <p:cNvPr id="7" name="Slide Number Placeholder 6"/>
          <p:cNvSpPr>
            <a:spLocks noGrp="1"/>
          </p:cNvSpPr>
          <p:nvPr>
            <p:ph type="sldNum" sz="quarter" idx="12"/>
          </p:nvPr>
        </p:nvSpPr>
        <p:spPr/>
        <p:txBody>
          <a:bodyPr/>
          <a:lstStyle/>
          <a:p>
            <a:fld id="{1EFC12DA-9751-2442-8741-7143A2DD748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10F397-8CEC-2C4D-9348-74EBF8CDC383}" type="datetime1">
              <a:rPr lang="en-US" smtClean="0"/>
              <a:t>11/7/18</a:t>
            </a:fld>
            <a:endParaRPr lang="en-US"/>
          </a:p>
        </p:txBody>
      </p:sp>
      <p:sp>
        <p:nvSpPr>
          <p:cNvPr id="8" name="Footer Placeholder 7"/>
          <p:cNvSpPr>
            <a:spLocks noGrp="1"/>
          </p:cNvSpPr>
          <p:nvPr>
            <p:ph type="ftr" sz="quarter" idx="11"/>
          </p:nvPr>
        </p:nvSpPr>
        <p:spPr/>
        <p:txBody>
          <a:bodyPr/>
          <a:lstStyle/>
          <a:p>
            <a:r>
              <a:rPr lang="en-US" smtClean="0"/>
              <a:t>Giovanni Rizzi</a:t>
            </a:r>
            <a:endParaRPr lang="en-US"/>
          </a:p>
        </p:txBody>
      </p:sp>
      <p:sp>
        <p:nvSpPr>
          <p:cNvPr id="9" name="Slide Number Placeholder 8"/>
          <p:cNvSpPr>
            <a:spLocks noGrp="1"/>
          </p:cNvSpPr>
          <p:nvPr>
            <p:ph type="sldNum" sz="quarter" idx="12"/>
          </p:nvPr>
        </p:nvSpPr>
        <p:spPr/>
        <p:txBody>
          <a:bodyPr/>
          <a:lstStyle/>
          <a:p>
            <a:fld id="{1EFC12DA-9751-2442-8741-7143A2DD748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E7711C-9967-674A-97A2-BAE306327EAE}" type="datetime1">
              <a:rPr lang="en-US" smtClean="0"/>
              <a:t>11/7/18</a:t>
            </a:fld>
            <a:endParaRPr lang="en-US"/>
          </a:p>
        </p:txBody>
      </p:sp>
      <p:sp>
        <p:nvSpPr>
          <p:cNvPr id="4" name="Footer Placeholder 3"/>
          <p:cNvSpPr>
            <a:spLocks noGrp="1"/>
          </p:cNvSpPr>
          <p:nvPr>
            <p:ph type="ftr" sz="quarter" idx="11"/>
          </p:nvPr>
        </p:nvSpPr>
        <p:spPr/>
        <p:txBody>
          <a:bodyPr/>
          <a:lstStyle/>
          <a:p>
            <a:r>
              <a:rPr lang="en-US" smtClean="0"/>
              <a:t>Giovanni Rizzi</a:t>
            </a:r>
            <a:endParaRPr lang="en-US"/>
          </a:p>
        </p:txBody>
      </p:sp>
      <p:sp>
        <p:nvSpPr>
          <p:cNvPr id="5" name="Slide Number Placeholder 4"/>
          <p:cNvSpPr>
            <a:spLocks noGrp="1"/>
          </p:cNvSpPr>
          <p:nvPr>
            <p:ph type="sldNum" sz="quarter" idx="12"/>
          </p:nvPr>
        </p:nvSpPr>
        <p:spPr/>
        <p:txBody>
          <a:bodyPr/>
          <a:lstStyle/>
          <a:p>
            <a:fld id="{1EFC12DA-9751-2442-8741-7143A2DD748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F7999-CD88-5C4E-B2E3-0D89F3C41958}" type="datetime1">
              <a:rPr lang="en-US" smtClean="0"/>
              <a:t>11/7/18</a:t>
            </a:fld>
            <a:endParaRPr lang="en-US"/>
          </a:p>
        </p:txBody>
      </p:sp>
      <p:sp>
        <p:nvSpPr>
          <p:cNvPr id="3" name="Footer Placeholder 2"/>
          <p:cNvSpPr>
            <a:spLocks noGrp="1"/>
          </p:cNvSpPr>
          <p:nvPr>
            <p:ph type="ftr" sz="quarter" idx="11"/>
          </p:nvPr>
        </p:nvSpPr>
        <p:spPr/>
        <p:txBody>
          <a:bodyPr/>
          <a:lstStyle/>
          <a:p>
            <a:r>
              <a:rPr lang="en-US" smtClean="0"/>
              <a:t>Giovanni Rizzi</a:t>
            </a:r>
            <a:endParaRPr lang="en-US"/>
          </a:p>
        </p:txBody>
      </p:sp>
      <p:sp>
        <p:nvSpPr>
          <p:cNvPr id="4" name="Slide Number Placeholder 3"/>
          <p:cNvSpPr>
            <a:spLocks noGrp="1"/>
          </p:cNvSpPr>
          <p:nvPr>
            <p:ph type="sldNum" sz="quarter" idx="12"/>
          </p:nvPr>
        </p:nvSpPr>
        <p:spPr/>
        <p:txBody>
          <a:bodyPr/>
          <a:lstStyle/>
          <a:p>
            <a:fld id="{1EFC12DA-9751-2442-8741-7143A2DD74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B00086-A013-FF4A-B0A5-DFD4E32ACB51}" type="datetime1">
              <a:rPr lang="en-US" smtClean="0"/>
              <a:t>11/7/18</a:t>
            </a:fld>
            <a:endParaRPr lang="en-US"/>
          </a:p>
        </p:txBody>
      </p:sp>
      <p:sp>
        <p:nvSpPr>
          <p:cNvPr id="6" name="Footer Placeholder 5"/>
          <p:cNvSpPr>
            <a:spLocks noGrp="1"/>
          </p:cNvSpPr>
          <p:nvPr>
            <p:ph type="ftr" sz="quarter" idx="11"/>
          </p:nvPr>
        </p:nvSpPr>
        <p:spPr/>
        <p:txBody>
          <a:bodyPr/>
          <a:lstStyle/>
          <a:p>
            <a:r>
              <a:rPr lang="en-US" smtClean="0"/>
              <a:t>Giovanni Rizzi</a:t>
            </a:r>
            <a:endParaRPr lang="en-US"/>
          </a:p>
        </p:txBody>
      </p:sp>
      <p:sp>
        <p:nvSpPr>
          <p:cNvPr id="7" name="Slide Number Placeholder 6"/>
          <p:cNvSpPr>
            <a:spLocks noGrp="1"/>
          </p:cNvSpPr>
          <p:nvPr>
            <p:ph type="sldNum" sz="quarter" idx="12"/>
          </p:nvPr>
        </p:nvSpPr>
        <p:spPr/>
        <p:txBody>
          <a:bodyPr/>
          <a:lstStyle/>
          <a:p>
            <a:fld id="{1EFC12DA-9751-2442-8741-7143A2DD748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55AED-D761-EF43-82F1-37AE00B7A3BB}" type="datetime1">
              <a:rPr lang="en-US" smtClean="0"/>
              <a:t>11/7/18</a:t>
            </a:fld>
            <a:endParaRPr lang="en-US"/>
          </a:p>
        </p:txBody>
      </p:sp>
      <p:sp>
        <p:nvSpPr>
          <p:cNvPr id="6" name="Footer Placeholder 5"/>
          <p:cNvSpPr>
            <a:spLocks noGrp="1"/>
          </p:cNvSpPr>
          <p:nvPr>
            <p:ph type="ftr" sz="quarter" idx="11"/>
          </p:nvPr>
        </p:nvSpPr>
        <p:spPr/>
        <p:txBody>
          <a:bodyPr/>
          <a:lstStyle/>
          <a:p>
            <a:r>
              <a:rPr lang="en-US" smtClean="0"/>
              <a:t>Giovanni Rizzi</a:t>
            </a:r>
            <a:endParaRPr lang="en-US"/>
          </a:p>
        </p:txBody>
      </p:sp>
      <p:sp>
        <p:nvSpPr>
          <p:cNvPr id="7" name="Slide Number Placeholder 6"/>
          <p:cNvSpPr>
            <a:spLocks noGrp="1"/>
          </p:cNvSpPr>
          <p:nvPr>
            <p:ph type="sldNum" sz="quarter" idx="12"/>
          </p:nvPr>
        </p:nvSpPr>
        <p:spPr/>
        <p:txBody>
          <a:bodyPr/>
          <a:lstStyle/>
          <a:p>
            <a:fld id="{1EFC12DA-9751-2442-8741-7143A2DD748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714241" y="6507056"/>
            <a:ext cx="1524000" cy="350944"/>
          </a:xfrm>
          <a:prstGeom prst="rect">
            <a:avLst/>
          </a:prstGeom>
        </p:spPr>
        <p:txBody>
          <a:bodyPr vert="horz" lIns="91440" tIns="45720" rIns="91440" bIns="45720" rtlCol="0" anchor="ctr"/>
          <a:lstStyle>
            <a:lvl1pPr algn="l">
              <a:defRPr sz="1200">
                <a:solidFill>
                  <a:schemeClr val="tx1">
                    <a:tint val="75000"/>
                  </a:schemeClr>
                </a:solidFill>
              </a:defRPr>
            </a:lvl1pPr>
          </a:lstStyle>
          <a:p>
            <a:fld id="{BDF56088-894C-0F48-9D34-95CD9F03D186}" type="datetime1">
              <a:rPr lang="en-US" smtClean="0"/>
              <a:t>11/7/18</a:t>
            </a:fld>
            <a:endParaRPr lang="en-US"/>
          </a:p>
        </p:txBody>
      </p:sp>
      <p:sp>
        <p:nvSpPr>
          <p:cNvPr id="5" name="Footer Placeholder 4"/>
          <p:cNvSpPr>
            <a:spLocks noGrp="1"/>
          </p:cNvSpPr>
          <p:nvPr>
            <p:ph type="ftr" sz="quarter" idx="3"/>
          </p:nvPr>
        </p:nvSpPr>
        <p:spPr>
          <a:xfrm>
            <a:off x="490239" y="6507056"/>
            <a:ext cx="1129232" cy="3509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Giovanni Rizzi</a:t>
            </a:r>
            <a:endParaRPr lang="en-US"/>
          </a:p>
        </p:txBody>
      </p:sp>
      <p:sp>
        <p:nvSpPr>
          <p:cNvPr id="6" name="Slide Number Placeholder 5"/>
          <p:cNvSpPr>
            <a:spLocks noGrp="1"/>
          </p:cNvSpPr>
          <p:nvPr>
            <p:ph type="sldNum" sz="quarter" idx="4"/>
          </p:nvPr>
        </p:nvSpPr>
        <p:spPr>
          <a:xfrm>
            <a:off x="0" y="6492875"/>
            <a:ext cx="39546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FC12DA-9751-2442-8741-7143A2DD748F}" type="slidenum">
              <a:rPr lang="en-US" smtClean="0"/>
              <a:t>‹#›</a:t>
            </a:fld>
            <a:endParaRPr lang="en-US" dirty="0"/>
          </a:p>
        </p:txBody>
      </p:sp>
    </p:spTree>
    <p:extLst>
      <p:ext uri="{BB962C8B-B14F-4D97-AF65-F5344CB8AC3E}">
        <p14:creationId xmlns:p14="http://schemas.microsoft.com/office/powerpoint/2010/main" val="2078921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image" Target="../media/image3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2.xml.rels><?xml version="1.0" encoding="UTF-8" standalone="yes"?>
<Relationships xmlns="http://schemas.openxmlformats.org/package/2006/relationships"><Relationship Id="rId11" Type="http://schemas.microsoft.com/office/2007/relationships/diagramDrawing" Target="../diagrams/drawing1.xml"/><Relationship Id="rId12"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diagramData" Target="../diagrams/data1.xml"/><Relationship Id="rId8" Type="http://schemas.openxmlformats.org/officeDocument/2006/relationships/diagramLayout" Target="../diagrams/layout1.xml"/><Relationship Id="rId9" Type="http://schemas.openxmlformats.org/officeDocument/2006/relationships/diagramQuickStyle" Target="../diagrams/quickStyle1.xml"/><Relationship Id="rId10"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hyperlink" Target="https://www.cancerresearchuk.org/about-cancer/cancer-in-general/treatment/cancer-drugs/drugs"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emf"/></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3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3"/>
          <p:cNvPicPr>
            <a:picLocks noGrp="1" noChangeAspect="1"/>
          </p:cNvPicPr>
          <p:nvPr>
            <p:ph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065" t="21744" r="8804" b="23012"/>
          <a:stretch/>
        </p:blipFill>
        <p:spPr>
          <a:xfrm>
            <a:off x="4297897" y="2607531"/>
            <a:ext cx="4846103" cy="4250469"/>
          </a:xfrm>
        </p:spPr>
      </p:pic>
      <p:sp>
        <p:nvSpPr>
          <p:cNvPr id="4" name="Footer Placeholder 3"/>
          <p:cNvSpPr>
            <a:spLocks noGrp="1"/>
          </p:cNvSpPr>
          <p:nvPr>
            <p:ph type="ftr" sz="quarter" idx="11"/>
          </p:nvPr>
        </p:nvSpPr>
        <p:spPr/>
        <p:txBody>
          <a:bodyPr/>
          <a:lstStyle/>
          <a:p>
            <a:r>
              <a:rPr lang="en-US" smtClean="0"/>
              <a:t>Giovanni Rizzi</a:t>
            </a:r>
            <a:endParaRPr lang="en-US"/>
          </a:p>
        </p:txBody>
      </p:sp>
      <p:sp>
        <p:nvSpPr>
          <p:cNvPr id="5" name="Slide Number Placeholder 4"/>
          <p:cNvSpPr>
            <a:spLocks noGrp="1"/>
          </p:cNvSpPr>
          <p:nvPr>
            <p:ph type="sldNum" sz="quarter" idx="12"/>
          </p:nvPr>
        </p:nvSpPr>
        <p:spPr/>
        <p:txBody>
          <a:bodyPr/>
          <a:lstStyle/>
          <a:p>
            <a:fld id="{1EFC12DA-9751-2442-8741-7143A2DD748F}" type="slidenum">
              <a:rPr lang="en-US" smtClean="0"/>
              <a:t>1</a:t>
            </a:fld>
            <a:endParaRPr lang="en-US"/>
          </a:p>
        </p:txBody>
      </p:sp>
      <p:sp>
        <p:nvSpPr>
          <p:cNvPr id="22" name="Title 1"/>
          <p:cNvSpPr txBox="1">
            <a:spLocks/>
          </p:cNvSpPr>
          <p:nvPr/>
        </p:nvSpPr>
        <p:spPr>
          <a:xfrm>
            <a:off x="42523" y="-313960"/>
            <a:ext cx="8978650" cy="1565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t>Cancer Clinical Trials</a:t>
            </a:r>
            <a:endParaRPr lang="en-US" sz="5400" b="1" dirty="0"/>
          </a:p>
        </p:txBody>
      </p:sp>
      <p:pic>
        <p:nvPicPr>
          <p:cNvPr id="2" name="Picture 1"/>
          <p:cNvPicPr>
            <a:picLocks noChangeAspect="1"/>
          </p:cNvPicPr>
          <p:nvPr/>
        </p:nvPicPr>
        <p:blipFill rotWithShape="1">
          <a:blip r:embed="rId4">
            <a:clrChange>
              <a:clrFrom>
                <a:srgbClr val="FFFFFF"/>
              </a:clrFrom>
              <a:clrTo>
                <a:srgbClr val="FFFFFF">
                  <a:alpha val="0"/>
                </a:srgbClr>
              </a:clrTo>
            </a:clrChange>
          </a:blip>
          <a:srcRect b="9563"/>
          <a:stretch/>
        </p:blipFill>
        <p:spPr>
          <a:xfrm>
            <a:off x="-166089" y="886005"/>
            <a:ext cx="6933965" cy="2095240"/>
          </a:xfrm>
          <a:prstGeom prst="rect">
            <a:avLst/>
          </a:prstGeom>
          <a:ln>
            <a:noFill/>
            <a:prstDash val="dash"/>
          </a:ln>
        </p:spPr>
      </p:pic>
      <p:grpSp>
        <p:nvGrpSpPr>
          <p:cNvPr id="13" name="Group 12"/>
          <p:cNvGrpSpPr/>
          <p:nvPr/>
        </p:nvGrpSpPr>
        <p:grpSpPr>
          <a:xfrm>
            <a:off x="234070" y="3114240"/>
            <a:ext cx="3568033" cy="3572386"/>
            <a:chOff x="207566" y="2981720"/>
            <a:chExt cx="3568033" cy="3572386"/>
          </a:xfrm>
        </p:grpSpPr>
        <p:sp>
          <p:nvSpPr>
            <p:cNvPr id="6" name="Hexagon 5"/>
            <p:cNvSpPr/>
            <p:nvPr/>
          </p:nvSpPr>
          <p:spPr>
            <a:xfrm>
              <a:off x="1328712" y="3599204"/>
              <a:ext cx="1340330" cy="1155457"/>
            </a:xfrm>
            <a:prstGeom prst="hexagon">
              <a:avLst/>
            </a:prstGeom>
            <a:solidFill>
              <a:schemeClr val="accent2">
                <a:lumMod val="75000"/>
              </a:scheme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Trial</a:t>
              </a:r>
              <a:endParaRPr lang="en-US" dirty="0"/>
            </a:p>
          </p:txBody>
        </p:sp>
        <p:sp>
          <p:nvSpPr>
            <p:cNvPr id="24" name="Hexagon 23"/>
            <p:cNvSpPr/>
            <p:nvPr/>
          </p:nvSpPr>
          <p:spPr>
            <a:xfrm>
              <a:off x="2435269" y="4190184"/>
              <a:ext cx="1340330" cy="1155457"/>
            </a:xfrm>
            <a:prstGeom prst="hexagon">
              <a:avLst/>
            </a:prstGeom>
            <a:solidFill>
              <a:srgbClr val="92D050"/>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Condition</a:t>
              </a:r>
              <a:endParaRPr lang="en-US" sz="2400" dirty="0"/>
            </a:p>
          </p:txBody>
        </p:sp>
        <p:sp>
          <p:nvSpPr>
            <p:cNvPr id="25" name="Hexagon 24"/>
            <p:cNvSpPr/>
            <p:nvPr/>
          </p:nvSpPr>
          <p:spPr>
            <a:xfrm>
              <a:off x="208903" y="4200565"/>
              <a:ext cx="1340330" cy="1155457"/>
            </a:xfrm>
            <a:prstGeom prst="hexagon">
              <a:avLst/>
            </a:prstGeom>
            <a:solidFill>
              <a:srgbClr val="7030A0"/>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Intervention</a:t>
              </a:r>
              <a:endParaRPr lang="en-US" sz="1400" dirty="0"/>
            </a:p>
          </p:txBody>
        </p:sp>
        <p:sp>
          <p:nvSpPr>
            <p:cNvPr id="27" name="Hexagon 26"/>
            <p:cNvSpPr/>
            <p:nvPr/>
          </p:nvSpPr>
          <p:spPr>
            <a:xfrm>
              <a:off x="207566" y="2981720"/>
              <a:ext cx="1340330" cy="1155457"/>
            </a:xfrm>
            <a:prstGeom prst="hexagon">
              <a:avLst/>
            </a:prstGeom>
            <a:solidFill>
              <a:srgbClr val="7030A0"/>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Intervention</a:t>
              </a:r>
              <a:endParaRPr lang="en-US" sz="1600" dirty="0"/>
            </a:p>
          </p:txBody>
        </p:sp>
        <p:sp>
          <p:nvSpPr>
            <p:cNvPr id="28" name="Hexagon 27"/>
            <p:cNvSpPr/>
            <p:nvPr/>
          </p:nvSpPr>
          <p:spPr>
            <a:xfrm>
              <a:off x="2435269" y="5398649"/>
              <a:ext cx="1340330" cy="1155457"/>
            </a:xfrm>
            <a:prstGeom prst="hexagon">
              <a:avLst/>
            </a:prstGeom>
            <a:solidFill>
              <a:schemeClr val="accent2">
                <a:lumMod val="75000"/>
              </a:schemeClr>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Trial</a:t>
              </a:r>
              <a:endParaRPr lang="en-US" dirty="0"/>
            </a:p>
          </p:txBody>
        </p:sp>
      </p:grpSp>
      <p:sp>
        <p:nvSpPr>
          <p:cNvPr id="14" name="TextBox 13"/>
          <p:cNvSpPr txBox="1"/>
          <p:nvPr/>
        </p:nvSpPr>
        <p:spPr>
          <a:xfrm>
            <a:off x="6547171" y="1083609"/>
            <a:ext cx="2279791" cy="830997"/>
          </a:xfrm>
          <a:prstGeom prst="rect">
            <a:avLst/>
          </a:prstGeom>
          <a:noFill/>
        </p:spPr>
        <p:txBody>
          <a:bodyPr wrap="none" rtlCol="0">
            <a:spAutoFit/>
          </a:bodyPr>
          <a:lstStyle/>
          <a:p>
            <a:r>
              <a:rPr lang="en-US" sz="2400" dirty="0" smtClean="0"/>
              <a:t>2.1GB SQL dump</a:t>
            </a:r>
          </a:p>
          <a:p>
            <a:r>
              <a:rPr lang="en-US" sz="2400" dirty="0" smtClean="0"/>
              <a:t>350,000 trials</a:t>
            </a:r>
            <a:endParaRPr lang="en-US" sz="2400" dirty="0"/>
          </a:p>
        </p:txBody>
      </p:sp>
      <p:pic>
        <p:nvPicPr>
          <p:cNvPr id="15" name="Picture 14"/>
          <p:cNvPicPr>
            <a:picLocks noChangeAspect="1"/>
          </p:cNvPicPr>
          <p:nvPr/>
        </p:nvPicPr>
        <p:blipFill>
          <a:blip r:embed="rId5"/>
          <a:stretch>
            <a:fillRect/>
          </a:stretch>
        </p:blipFill>
        <p:spPr>
          <a:xfrm>
            <a:off x="6110237" y="63644"/>
            <a:ext cx="2980443" cy="889282"/>
          </a:xfrm>
          <a:prstGeom prst="rect">
            <a:avLst/>
          </a:prstGeom>
        </p:spPr>
      </p:pic>
    </p:spTree>
    <p:extLst>
      <p:ext uri="{BB962C8B-B14F-4D97-AF65-F5344CB8AC3E}">
        <p14:creationId xmlns:p14="http://schemas.microsoft.com/office/powerpoint/2010/main" val="296355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36" y="-153123"/>
            <a:ext cx="7886700" cy="1325563"/>
          </a:xfrm>
        </p:spPr>
        <p:txBody>
          <a:bodyPr/>
          <a:lstStyle/>
          <a:p>
            <a:r>
              <a:rPr lang="en-US" dirty="0" smtClean="0"/>
              <a:t>Title analysis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46" y="2645710"/>
            <a:ext cx="6345866" cy="4230577"/>
          </a:xfrm>
        </p:spPr>
      </p:pic>
      <p:sp>
        <p:nvSpPr>
          <p:cNvPr id="4" name="Footer Placeholder 3"/>
          <p:cNvSpPr>
            <a:spLocks noGrp="1"/>
          </p:cNvSpPr>
          <p:nvPr>
            <p:ph type="ftr" sz="quarter" idx="11"/>
          </p:nvPr>
        </p:nvSpPr>
        <p:spPr/>
        <p:txBody>
          <a:bodyPr/>
          <a:lstStyle/>
          <a:p>
            <a:r>
              <a:rPr lang="en-US" smtClean="0"/>
              <a:t>Giovanni Rizzi</a:t>
            </a:r>
            <a:endParaRPr lang="en-US"/>
          </a:p>
        </p:txBody>
      </p:sp>
      <p:sp>
        <p:nvSpPr>
          <p:cNvPr id="5" name="Slide Number Placeholder 4"/>
          <p:cNvSpPr>
            <a:spLocks noGrp="1"/>
          </p:cNvSpPr>
          <p:nvPr>
            <p:ph type="sldNum" sz="quarter" idx="12"/>
          </p:nvPr>
        </p:nvSpPr>
        <p:spPr/>
        <p:txBody>
          <a:bodyPr/>
          <a:lstStyle/>
          <a:p>
            <a:fld id="{1EFC12DA-9751-2442-8741-7143A2DD748F}" type="slidenum">
              <a:rPr lang="en-US" smtClean="0"/>
              <a:t>10</a:t>
            </a:fld>
            <a:endParaRPr lang="en-US"/>
          </a:p>
        </p:txBody>
      </p:sp>
      <p:pic>
        <p:nvPicPr>
          <p:cNvPr id="7" name="Picture 6"/>
          <p:cNvPicPr>
            <a:picLocks noChangeAspect="1"/>
          </p:cNvPicPr>
          <p:nvPr/>
        </p:nvPicPr>
        <p:blipFill>
          <a:blip r:embed="rId3">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767820" y="231992"/>
            <a:ext cx="3130470" cy="1565235"/>
          </a:xfrm>
          <a:prstGeom prst="rect">
            <a:avLst/>
          </a:prstGeom>
        </p:spPr>
      </p:pic>
      <p:pic>
        <p:nvPicPr>
          <p:cNvPr id="8" name="Picture 7"/>
          <p:cNvPicPr>
            <a:picLocks noChangeAspect="1"/>
          </p:cNvPicPr>
          <p:nvPr/>
        </p:nvPicPr>
        <p:blipFill>
          <a:blip r:embed="rId4">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767820" y="1886616"/>
            <a:ext cx="3130470" cy="1565235"/>
          </a:xfrm>
          <a:prstGeom prst="rect">
            <a:avLst/>
          </a:prstGeom>
        </p:spPr>
      </p:pic>
      <p:pic>
        <p:nvPicPr>
          <p:cNvPr id="9" name="Picture 8"/>
          <p:cNvPicPr>
            <a:picLocks noChangeAspect="1"/>
          </p:cNvPicPr>
          <p:nvPr/>
        </p:nvPicPr>
        <p:blipFill>
          <a:blip r:embed="rId5">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767820" y="3541240"/>
            <a:ext cx="3130470" cy="1565235"/>
          </a:xfrm>
          <a:prstGeom prst="rect">
            <a:avLst/>
          </a:prstGeom>
        </p:spPr>
      </p:pic>
      <p:pic>
        <p:nvPicPr>
          <p:cNvPr id="10" name="Picture 9"/>
          <p:cNvPicPr>
            <a:picLocks noChangeAspect="1"/>
          </p:cNvPicPr>
          <p:nvPr/>
        </p:nvPicPr>
        <p:blipFill>
          <a:blip r:embed="rId6">
            <a:clrChange>
              <a:clrFrom>
                <a:srgbClr val="FFFFFF"/>
              </a:clrFrom>
              <a:clrTo>
                <a:srgbClr val="FFFFF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767820" y="5195864"/>
            <a:ext cx="3130470" cy="1565235"/>
          </a:xfrm>
          <a:prstGeom prst="rect">
            <a:avLst/>
          </a:prstGeom>
        </p:spPr>
      </p:pic>
      <p:graphicFrame>
        <p:nvGraphicFramePr>
          <p:cNvPr id="12" name="Diagram 11"/>
          <p:cNvGraphicFramePr/>
          <p:nvPr>
            <p:extLst>
              <p:ext uri="{D42A27DB-BD31-4B8C-83A1-F6EECF244321}">
                <p14:modId xmlns:p14="http://schemas.microsoft.com/office/powerpoint/2010/main" val="232510573"/>
              </p:ext>
            </p:extLst>
          </p:nvPr>
        </p:nvGraphicFramePr>
        <p:xfrm>
          <a:off x="97536" y="809653"/>
          <a:ext cx="6096000" cy="23520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37748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065" t="21744" r="455" b="18998"/>
          <a:stretch/>
        </p:blipFill>
        <p:spPr>
          <a:xfrm>
            <a:off x="1008110" y="510089"/>
            <a:ext cx="7310702" cy="6288966"/>
          </a:xfrm>
        </p:spPr>
      </p:pic>
      <p:sp>
        <p:nvSpPr>
          <p:cNvPr id="2" name="Title 1"/>
          <p:cNvSpPr>
            <a:spLocks noGrp="1"/>
          </p:cNvSpPr>
          <p:nvPr>
            <p:ph type="title"/>
          </p:nvPr>
        </p:nvSpPr>
        <p:spPr>
          <a:xfrm>
            <a:off x="93391" y="-146343"/>
            <a:ext cx="7886700" cy="1325563"/>
          </a:xfrm>
        </p:spPr>
        <p:txBody>
          <a:bodyPr/>
          <a:lstStyle/>
          <a:p>
            <a:r>
              <a:rPr lang="en-US" dirty="0" smtClean="0"/>
              <a:t>Colorectal AND Bevacizumab </a:t>
            </a:r>
            <a:endParaRPr lang="en-US" dirty="0"/>
          </a:p>
        </p:txBody>
      </p:sp>
      <p:sp>
        <p:nvSpPr>
          <p:cNvPr id="5" name="Footer Placeholder 4"/>
          <p:cNvSpPr>
            <a:spLocks noGrp="1"/>
          </p:cNvSpPr>
          <p:nvPr>
            <p:ph type="ftr" sz="quarter" idx="11"/>
          </p:nvPr>
        </p:nvSpPr>
        <p:spPr/>
        <p:txBody>
          <a:bodyPr/>
          <a:lstStyle/>
          <a:p>
            <a:r>
              <a:rPr lang="en-US" smtClean="0"/>
              <a:t>Giovanni Rizzi</a:t>
            </a:r>
            <a:endParaRPr lang="en-US"/>
          </a:p>
        </p:txBody>
      </p:sp>
      <p:sp>
        <p:nvSpPr>
          <p:cNvPr id="6" name="Slide Number Placeholder 5"/>
          <p:cNvSpPr>
            <a:spLocks noGrp="1"/>
          </p:cNvSpPr>
          <p:nvPr>
            <p:ph type="sldNum" sz="quarter" idx="12"/>
          </p:nvPr>
        </p:nvSpPr>
        <p:spPr/>
        <p:txBody>
          <a:bodyPr/>
          <a:lstStyle/>
          <a:p>
            <a:fld id="{1EFC12DA-9751-2442-8741-7143A2DD748F}" type="slidenum">
              <a:rPr lang="en-US" smtClean="0"/>
              <a:t>11</a:t>
            </a:fld>
            <a:endParaRPr lang="en-US"/>
          </a:p>
        </p:txBody>
      </p:sp>
    </p:spTree>
    <p:extLst>
      <p:ext uri="{BB962C8B-B14F-4D97-AF65-F5344CB8AC3E}">
        <p14:creationId xmlns:p14="http://schemas.microsoft.com/office/powerpoint/2010/main" val="2029604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Giovanni Rizzi</a:t>
            </a:r>
            <a:endParaRPr lang="en-US"/>
          </a:p>
        </p:txBody>
      </p:sp>
      <p:sp>
        <p:nvSpPr>
          <p:cNvPr id="5" name="Slide Number Placeholder 4"/>
          <p:cNvSpPr>
            <a:spLocks noGrp="1"/>
          </p:cNvSpPr>
          <p:nvPr>
            <p:ph type="sldNum" sz="quarter" idx="12"/>
          </p:nvPr>
        </p:nvSpPr>
        <p:spPr/>
        <p:txBody>
          <a:bodyPr/>
          <a:lstStyle/>
          <a:p>
            <a:fld id="{1EFC12DA-9751-2442-8741-7143A2DD748F}" type="slidenum">
              <a:rPr lang="en-US" smtClean="0"/>
              <a:t>2</a:t>
            </a:fld>
            <a:endParaRPr lang="en-US"/>
          </a:p>
        </p:txBody>
      </p:sp>
      <p:grpSp>
        <p:nvGrpSpPr>
          <p:cNvPr id="11" name="Group 10"/>
          <p:cNvGrpSpPr/>
          <p:nvPr/>
        </p:nvGrpSpPr>
        <p:grpSpPr>
          <a:xfrm>
            <a:off x="5766568" y="2655675"/>
            <a:ext cx="2034194" cy="4073451"/>
            <a:chOff x="5291492" y="2790559"/>
            <a:chExt cx="2034194" cy="4073451"/>
          </a:xfrm>
        </p:grpSpPr>
        <p:pic>
          <p:nvPicPr>
            <p:cNvPr id="7" name="Picture 6"/>
            <p:cNvPicPr>
              <a:picLocks noChangeAspect="1"/>
            </p:cNvPicPr>
            <p:nvPr/>
          </p:nvPicPr>
          <p:blipFill>
            <a:blip r:embed="rId3">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5291492" y="2790559"/>
              <a:ext cx="2034194" cy="1017097"/>
            </a:xfrm>
            <a:prstGeom prst="rect">
              <a:avLst/>
            </a:prstGeom>
          </p:spPr>
        </p:pic>
        <p:pic>
          <p:nvPicPr>
            <p:cNvPr id="8" name="Picture 7"/>
            <p:cNvPicPr>
              <a:picLocks noChangeAspect="1"/>
            </p:cNvPicPr>
            <p:nvPr/>
          </p:nvPicPr>
          <p:blipFill>
            <a:blip r:embed="rId4">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291492" y="3812719"/>
              <a:ext cx="2034194" cy="1017097"/>
            </a:xfrm>
            <a:prstGeom prst="rect">
              <a:avLst/>
            </a:prstGeom>
          </p:spPr>
        </p:pic>
        <p:pic>
          <p:nvPicPr>
            <p:cNvPr id="9" name="Picture 8"/>
            <p:cNvPicPr>
              <a:picLocks noChangeAspect="1"/>
            </p:cNvPicPr>
            <p:nvPr/>
          </p:nvPicPr>
          <p:blipFill>
            <a:blip r:embed="rId5">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5291492" y="4829816"/>
              <a:ext cx="2034194" cy="1017097"/>
            </a:xfrm>
            <a:prstGeom prst="rect">
              <a:avLst/>
            </a:prstGeom>
          </p:spPr>
        </p:pic>
        <p:pic>
          <p:nvPicPr>
            <p:cNvPr id="10" name="Picture 9"/>
            <p:cNvPicPr>
              <a:picLocks noChangeAspect="1"/>
            </p:cNvPicPr>
            <p:nvPr/>
          </p:nvPicPr>
          <p:blipFill>
            <a:blip r:embed="rId6">
              <a:clrChange>
                <a:clrFrom>
                  <a:srgbClr val="FFFFFF"/>
                </a:clrFrom>
                <a:clrTo>
                  <a:srgbClr val="FFFFF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291492" y="5846913"/>
              <a:ext cx="2034194" cy="1017097"/>
            </a:xfrm>
            <a:prstGeom prst="rect">
              <a:avLst/>
            </a:prstGeom>
          </p:spPr>
        </p:pic>
      </p:grpSp>
      <p:graphicFrame>
        <p:nvGraphicFramePr>
          <p:cNvPr id="12" name="Diagram 11"/>
          <p:cNvGraphicFramePr/>
          <p:nvPr>
            <p:extLst>
              <p:ext uri="{D42A27DB-BD31-4B8C-83A1-F6EECF244321}">
                <p14:modId xmlns:p14="http://schemas.microsoft.com/office/powerpoint/2010/main" val="783680130"/>
              </p:ext>
            </p:extLst>
          </p:nvPr>
        </p:nvGraphicFramePr>
        <p:xfrm>
          <a:off x="317863" y="-229324"/>
          <a:ext cx="9156192" cy="39607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0" name="Group 19"/>
          <p:cNvGrpSpPr/>
          <p:nvPr/>
        </p:nvGrpSpPr>
        <p:grpSpPr>
          <a:xfrm>
            <a:off x="3186826" y="2677528"/>
            <a:ext cx="2034194" cy="4049067"/>
            <a:chOff x="2430922" y="2653144"/>
            <a:chExt cx="2034194" cy="4049067"/>
          </a:xfrm>
        </p:grpSpPr>
        <p:pic>
          <p:nvPicPr>
            <p:cNvPr id="16" name="Picture 15"/>
            <p:cNvPicPr>
              <a:picLocks noChangeAspect="1"/>
            </p:cNvPicPr>
            <p:nvPr/>
          </p:nvPicPr>
          <p:blipFill>
            <a:blip r:embed="rId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430922" y="2653144"/>
              <a:ext cx="2034194" cy="1017097"/>
            </a:xfrm>
            <a:prstGeom prst="rect">
              <a:avLst/>
            </a:prstGeom>
          </p:spPr>
        </p:pic>
        <p:pic>
          <p:nvPicPr>
            <p:cNvPr id="17" name="Picture 16"/>
            <p:cNvPicPr>
              <a:picLocks noChangeAspect="1"/>
            </p:cNvPicPr>
            <p:nvPr/>
          </p:nvPicPr>
          <p:blipFill>
            <a:blip r:embed="rId4">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430922" y="3650920"/>
              <a:ext cx="2034194" cy="1017097"/>
            </a:xfrm>
            <a:prstGeom prst="rect">
              <a:avLst/>
            </a:prstGeom>
          </p:spPr>
        </p:pic>
        <p:pic>
          <p:nvPicPr>
            <p:cNvPr id="18" name="Picture 17"/>
            <p:cNvPicPr>
              <a:picLocks noChangeAspect="1"/>
            </p:cNvPicPr>
            <p:nvPr/>
          </p:nvPicPr>
          <p:blipFill>
            <a:blip r:embed="rId5">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430922" y="4668017"/>
              <a:ext cx="2034194" cy="1017097"/>
            </a:xfrm>
            <a:prstGeom prst="rect">
              <a:avLst/>
            </a:prstGeom>
          </p:spPr>
        </p:pic>
        <p:pic>
          <p:nvPicPr>
            <p:cNvPr id="19" name="Picture 18"/>
            <p:cNvPicPr>
              <a:picLocks noChangeAspect="1"/>
            </p:cNvPicPr>
            <p:nvPr/>
          </p:nvPicPr>
          <p:blipFill>
            <a:blip r:embed="rId6">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430922" y="5685114"/>
              <a:ext cx="2034194" cy="1017097"/>
            </a:xfrm>
            <a:prstGeom prst="rect">
              <a:avLst/>
            </a:prstGeom>
          </p:spPr>
        </p:pic>
      </p:grpSp>
      <p:pic>
        <p:nvPicPr>
          <p:cNvPr id="21" name="Picture 20"/>
          <p:cNvPicPr>
            <a:picLocks noChangeAspect="1"/>
          </p:cNvPicPr>
          <p:nvPr/>
        </p:nvPicPr>
        <p:blipFill rotWithShape="1">
          <a:blip r:embed="rId12"/>
          <a:srcRect l="33305" t="724" r="33390" b="36815"/>
          <a:stretch/>
        </p:blipFill>
        <p:spPr>
          <a:xfrm>
            <a:off x="513076" y="2786157"/>
            <a:ext cx="2255820" cy="3165961"/>
          </a:xfrm>
          <a:prstGeom prst="rect">
            <a:avLst/>
          </a:prstGeom>
        </p:spPr>
      </p:pic>
      <p:sp>
        <p:nvSpPr>
          <p:cNvPr id="22" name="Title 1"/>
          <p:cNvSpPr txBox="1">
            <a:spLocks/>
          </p:cNvSpPr>
          <p:nvPr/>
        </p:nvSpPr>
        <p:spPr>
          <a:xfrm>
            <a:off x="42523" y="-313960"/>
            <a:ext cx="6957391" cy="1565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t>Summary Analysis</a:t>
            </a:r>
            <a:endParaRPr lang="en-US" sz="5400" b="1" dirty="0"/>
          </a:p>
        </p:txBody>
      </p:sp>
    </p:spTree>
    <p:extLst>
      <p:ext uri="{BB962C8B-B14F-4D97-AF65-F5344CB8AC3E}">
        <p14:creationId xmlns:p14="http://schemas.microsoft.com/office/powerpoint/2010/main" val="2105283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4691" y="1231900"/>
            <a:ext cx="6874933" cy="5689600"/>
          </a:xfrm>
        </p:spPr>
      </p:pic>
      <p:sp>
        <p:nvSpPr>
          <p:cNvPr id="2" name="Title 1"/>
          <p:cNvSpPr>
            <a:spLocks noGrp="1"/>
          </p:cNvSpPr>
          <p:nvPr>
            <p:ph type="title"/>
          </p:nvPr>
        </p:nvSpPr>
        <p:spPr>
          <a:xfrm>
            <a:off x="0" y="181192"/>
            <a:ext cx="2828544" cy="1565235"/>
          </a:xfrm>
        </p:spPr>
        <p:txBody>
          <a:bodyPr>
            <a:noAutofit/>
          </a:bodyPr>
          <a:lstStyle/>
          <a:p>
            <a:r>
              <a:rPr lang="en-US" sz="5400" b="1" dirty="0" smtClean="0"/>
              <a:t>Summary</a:t>
            </a:r>
            <a:br>
              <a:rPr lang="en-US" sz="5400" b="1" dirty="0" smtClean="0"/>
            </a:br>
            <a:r>
              <a:rPr lang="en-US" sz="5400" b="1" dirty="0" smtClean="0"/>
              <a:t>Clusters</a:t>
            </a:r>
            <a:endParaRPr lang="en-US" sz="5400" b="1" dirty="0"/>
          </a:p>
        </p:txBody>
      </p:sp>
      <p:sp>
        <p:nvSpPr>
          <p:cNvPr id="4" name="Footer Placeholder 3"/>
          <p:cNvSpPr>
            <a:spLocks noGrp="1"/>
          </p:cNvSpPr>
          <p:nvPr>
            <p:ph type="ftr" sz="quarter" idx="11"/>
          </p:nvPr>
        </p:nvSpPr>
        <p:spPr/>
        <p:txBody>
          <a:bodyPr/>
          <a:lstStyle/>
          <a:p>
            <a:r>
              <a:rPr lang="en-US" smtClean="0"/>
              <a:t>Giovanni Rizzi</a:t>
            </a:r>
            <a:endParaRPr lang="en-US"/>
          </a:p>
        </p:txBody>
      </p:sp>
      <p:sp>
        <p:nvSpPr>
          <p:cNvPr id="5" name="Slide Number Placeholder 4"/>
          <p:cNvSpPr>
            <a:spLocks noGrp="1"/>
          </p:cNvSpPr>
          <p:nvPr>
            <p:ph type="sldNum" sz="quarter" idx="12"/>
          </p:nvPr>
        </p:nvSpPr>
        <p:spPr/>
        <p:txBody>
          <a:bodyPr/>
          <a:lstStyle/>
          <a:p>
            <a:fld id="{1EFC12DA-9751-2442-8741-7143A2DD748F}" type="slidenum">
              <a:rPr lang="en-US" smtClean="0"/>
              <a:t>3</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9270" y="203534"/>
            <a:ext cx="3130470" cy="156523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253" y="203534"/>
            <a:ext cx="3130470" cy="156523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3253" y="1858158"/>
            <a:ext cx="3130470" cy="1565235"/>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253" y="3512782"/>
            <a:ext cx="3130470" cy="1565235"/>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43253" y="5167406"/>
            <a:ext cx="3130470" cy="1565235"/>
          </a:xfrm>
          <a:prstGeom prst="rect">
            <a:avLst/>
          </a:prstGeom>
        </p:spPr>
      </p:pic>
    </p:spTree>
    <p:extLst>
      <p:ext uri="{BB962C8B-B14F-4D97-AF65-F5344CB8AC3E}">
        <p14:creationId xmlns:p14="http://schemas.microsoft.com/office/powerpoint/2010/main" val="528310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503" y="1371600"/>
            <a:ext cx="6686828" cy="5161064"/>
          </a:xfrm>
        </p:spPr>
      </p:pic>
      <p:sp>
        <p:nvSpPr>
          <p:cNvPr id="2" name="Title 1"/>
          <p:cNvSpPr>
            <a:spLocks noGrp="1"/>
          </p:cNvSpPr>
          <p:nvPr>
            <p:ph type="title"/>
          </p:nvPr>
        </p:nvSpPr>
        <p:spPr>
          <a:xfrm>
            <a:off x="-48825" y="224783"/>
            <a:ext cx="3218688" cy="1565235"/>
          </a:xfrm>
        </p:spPr>
        <p:txBody>
          <a:bodyPr>
            <a:noAutofit/>
          </a:bodyPr>
          <a:lstStyle/>
          <a:p>
            <a:r>
              <a:rPr lang="en-US" sz="5400" b="1" dirty="0" smtClean="0"/>
              <a:t>Drug</a:t>
            </a:r>
            <a:br>
              <a:rPr lang="en-US" sz="5400" b="1" dirty="0" smtClean="0"/>
            </a:br>
            <a:r>
              <a:rPr lang="en-US" sz="2800" b="1" dirty="0" smtClean="0"/>
              <a:t>and</a:t>
            </a:r>
            <a:r>
              <a:rPr lang="en-US" sz="5400" b="1" dirty="0" smtClean="0"/>
              <a:t/>
            </a:r>
            <a:br>
              <a:rPr lang="en-US" sz="5400" b="1" dirty="0" smtClean="0"/>
            </a:br>
            <a:r>
              <a:rPr lang="en-US" sz="5400" b="1" dirty="0" smtClean="0"/>
              <a:t>Condition</a:t>
            </a:r>
            <a:endParaRPr lang="en-US" sz="5400" b="1" dirty="0"/>
          </a:p>
        </p:txBody>
      </p:sp>
      <p:sp>
        <p:nvSpPr>
          <p:cNvPr id="4" name="Footer Placeholder 3"/>
          <p:cNvSpPr>
            <a:spLocks noGrp="1"/>
          </p:cNvSpPr>
          <p:nvPr>
            <p:ph type="ftr" sz="quarter" idx="11"/>
          </p:nvPr>
        </p:nvSpPr>
        <p:spPr/>
        <p:txBody>
          <a:bodyPr/>
          <a:lstStyle/>
          <a:p>
            <a:r>
              <a:rPr lang="en-US" smtClean="0"/>
              <a:t>Giovanni Rizzi</a:t>
            </a:r>
            <a:endParaRPr lang="en-US"/>
          </a:p>
        </p:txBody>
      </p:sp>
      <p:sp>
        <p:nvSpPr>
          <p:cNvPr id="5" name="Slide Number Placeholder 4"/>
          <p:cNvSpPr>
            <a:spLocks noGrp="1"/>
          </p:cNvSpPr>
          <p:nvPr>
            <p:ph type="sldNum" sz="quarter" idx="12"/>
          </p:nvPr>
        </p:nvSpPr>
        <p:spPr/>
        <p:txBody>
          <a:bodyPr/>
          <a:lstStyle/>
          <a:p>
            <a:fld id="{1EFC12DA-9751-2442-8741-7143A2DD748F}" type="slidenum">
              <a:rPr lang="en-US" smtClean="0"/>
              <a:t>4</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0423" y="276686"/>
            <a:ext cx="3130470" cy="156523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253" y="310904"/>
            <a:ext cx="3130470" cy="156523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3253" y="1910357"/>
            <a:ext cx="3130470" cy="1565235"/>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253" y="3544027"/>
            <a:ext cx="3130470" cy="1565235"/>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43253" y="5167406"/>
            <a:ext cx="3130470" cy="1565235"/>
          </a:xfrm>
          <a:prstGeom prst="rect">
            <a:avLst/>
          </a:prstGeom>
        </p:spPr>
      </p:pic>
      <p:sp>
        <p:nvSpPr>
          <p:cNvPr id="3" name="TextBox 2"/>
          <p:cNvSpPr txBox="1"/>
          <p:nvPr/>
        </p:nvSpPr>
        <p:spPr>
          <a:xfrm>
            <a:off x="75806" y="6201432"/>
            <a:ext cx="4696991" cy="369332"/>
          </a:xfrm>
          <a:prstGeom prst="rect">
            <a:avLst/>
          </a:prstGeom>
          <a:noFill/>
        </p:spPr>
        <p:txBody>
          <a:bodyPr wrap="none" rtlCol="0">
            <a:spAutoFit/>
          </a:bodyPr>
          <a:lstStyle/>
          <a:p>
            <a:r>
              <a:rPr lang="en-US" smtClean="0"/>
              <a:t>Drug </a:t>
            </a:r>
            <a:r>
              <a:rPr lang="en-US" dirty="0" smtClean="0"/>
              <a:t>list </a:t>
            </a:r>
            <a:r>
              <a:rPr lang="en-US" dirty="0"/>
              <a:t>and description: </a:t>
            </a:r>
            <a:r>
              <a:rPr lang="en-US" dirty="0" smtClean="0">
                <a:hlinkClick r:id="rId9"/>
              </a:rPr>
              <a:t>cancerresearchuk.org</a:t>
            </a:r>
            <a:endParaRPr lang="en-US" dirty="0"/>
          </a:p>
        </p:txBody>
      </p:sp>
    </p:spTree>
    <p:extLst>
      <p:ext uri="{BB962C8B-B14F-4D97-AF65-F5344CB8AC3E}">
        <p14:creationId xmlns:p14="http://schemas.microsoft.com/office/powerpoint/2010/main" val="957611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clrChange>
              <a:clrFrom>
                <a:srgbClr val="F0F0F0"/>
              </a:clrFrom>
              <a:clrTo>
                <a:srgbClr val="F0F0F0">
                  <a:alpha val="0"/>
                </a:srgbClr>
              </a:clrTo>
            </a:clrChange>
          </a:blip>
          <a:stretch>
            <a:fillRect/>
          </a:stretch>
        </p:blipFill>
        <p:spPr>
          <a:xfrm>
            <a:off x="6106374" y="1373189"/>
            <a:ext cx="2766690" cy="2687318"/>
          </a:xfrm>
          <a:prstGeom prst="rect">
            <a:avLst/>
          </a:prstGeom>
        </p:spPr>
      </p:pic>
      <p:pic>
        <p:nvPicPr>
          <p:cNvPr id="5" name="Picture 4"/>
          <p:cNvPicPr>
            <a:picLocks noChangeAspect="1"/>
          </p:cNvPicPr>
          <p:nvPr/>
        </p:nvPicPr>
        <p:blipFill>
          <a:blip r:embed="rId3">
            <a:clrChange>
              <a:clrFrom>
                <a:srgbClr val="F0F0F0"/>
              </a:clrFrom>
              <a:clrTo>
                <a:srgbClr val="F0F0F0">
                  <a:alpha val="0"/>
                </a:srgbClr>
              </a:clrTo>
            </a:clrChange>
          </a:blip>
          <a:stretch>
            <a:fillRect/>
          </a:stretch>
        </p:blipFill>
        <p:spPr>
          <a:xfrm>
            <a:off x="326694" y="1381653"/>
            <a:ext cx="2756519" cy="2687318"/>
          </a:xfrm>
          <a:prstGeom prst="rect">
            <a:avLst/>
          </a:prstGeom>
        </p:spPr>
      </p:pic>
      <p:pic>
        <p:nvPicPr>
          <p:cNvPr id="6" name="Picture 5"/>
          <p:cNvPicPr>
            <a:picLocks noChangeAspect="1"/>
          </p:cNvPicPr>
          <p:nvPr/>
        </p:nvPicPr>
        <p:blipFill>
          <a:blip r:embed="rId4">
            <a:clrChange>
              <a:clrFrom>
                <a:srgbClr val="F0F0F0"/>
              </a:clrFrom>
              <a:clrTo>
                <a:srgbClr val="F0F0F0">
                  <a:alpha val="0"/>
                </a:srgbClr>
              </a:clrTo>
            </a:clrChange>
          </a:blip>
          <a:stretch>
            <a:fillRect/>
          </a:stretch>
        </p:blipFill>
        <p:spPr>
          <a:xfrm>
            <a:off x="232218" y="4080122"/>
            <a:ext cx="2728334" cy="2641375"/>
          </a:xfrm>
          <a:prstGeom prst="rect">
            <a:avLst/>
          </a:prstGeom>
        </p:spPr>
      </p:pic>
      <p:pic>
        <p:nvPicPr>
          <p:cNvPr id="8" name="Picture 7"/>
          <p:cNvPicPr>
            <a:picLocks noChangeAspect="1"/>
          </p:cNvPicPr>
          <p:nvPr/>
        </p:nvPicPr>
        <p:blipFill>
          <a:blip r:embed="rId5">
            <a:clrChange>
              <a:clrFrom>
                <a:srgbClr val="F0F0F0"/>
              </a:clrFrom>
              <a:clrTo>
                <a:srgbClr val="F0F0F0">
                  <a:alpha val="0"/>
                </a:srgbClr>
              </a:clrTo>
            </a:clrChange>
          </a:blip>
          <a:stretch>
            <a:fillRect/>
          </a:stretch>
        </p:blipFill>
        <p:spPr>
          <a:xfrm>
            <a:off x="6106374" y="4068971"/>
            <a:ext cx="2736541" cy="2649838"/>
          </a:xfrm>
          <a:prstGeom prst="rect">
            <a:avLst/>
          </a:prstGeom>
        </p:spPr>
      </p:pic>
      <p:pic>
        <p:nvPicPr>
          <p:cNvPr id="9" name="Picture 8"/>
          <p:cNvPicPr>
            <a:picLocks noChangeAspect="1"/>
          </p:cNvPicPr>
          <p:nvPr/>
        </p:nvPicPr>
        <p:blipFill>
          <a:blip r:embed="rId6">
            <a:clrChange>
              <a:clrFrom>
                <a:srgbClr val="F0F0F0"/>
              </a:clrFrom>
              <a:clrTo>
                <a:srgbClr val="F0F0F0">
                  <a:alpha val="0"/>
                </a:srgbClr>
              </a:clrTo>
            </a:clrChange>
          </a:blip>
          <a:stretch>
            <a:fillRect/>
          </a:stretch>
        </p:blipFill>
        <p:spPr>
          <a:xfrm>
            <a:off x="3350606" y="1421958"/>
            <a:ext cx="2612636" cy="2647013"/>
          </a:xfrm>
          <a:prstGeom prst="rect">
            <a:avLst/>
          </a:prstGeom>
        </p:spPr>
      </p:pic>
      <p:pic>
        <p:nvPicPr>
          <p:cNvPr id="10" name="Picture 9"/>
          <p:cNvPicPr>
            <a:picLocks noChangeAspect="1"/>
          </p:cNvPicPr>
          <p:nvPr/>
        </p:nvPicPr>
        <p:blipFill>
          <a:blip r:embed="rId7">
            <a:clrChange>
              <a:clrFrom>
                <a:srgbClr val="F0F0F0"/>
              </a:clrFrom>
              <a:clrTo>
                <a:srgbClr val="F0F0F0">
                  <a:alpha val="0"/>
                </a:srgbClr>
              </a:clrTo>
            </a:clrChange>
          </a:blip>
          <a:stretch>
            <a:fillRect/>
          </a:stretch>
        </p:blipFill>
        <p:spPr>
          <a:xfrm>
            <a:off x="3161270" y="4099736"/>
            <a:ext cx="2744852" cy="2641375"/>
          </a:xfrm>
          <a:prstGeom prst="rect">
            <a:avLst/>
          </a:prstGeom>
        </p:spPr>
      </p:pic>
      <p:sp>
        <p:nvSpPr>
          <p:cNvPr id="11" name="TextBox 10"/>
          <p:cNvSpPr txBox="1"/>
          <p:nvPr/>
        </p:nvSpPr>
        <p:spPr>
          <a:xfrm>
            <a:off x="1007226" y="1196987"/>
            <a:ext cx="1266693" cy="369332"/>
          </a:xfrm>
          <a:prstGeom prst="rect">
            <a:avLst/>
          </a:prstGeom>
          <a:solidFill>
            <a:schemeClr val="bg1"/>
          </a:solidFill>
        </p:spPr>
        <p:txBody>
          <a:bodyPr wrap="none" rtlCol="0">
            <a:spAutoFit/>
          </a:bodyPr>
          <a:lstStyle/>
          <a:p>
            <a:r>
              <a:rPr lang="en-US" smtClean="0"/>
              <a:t>KNN (K=10)</a:t>
            </a:r>
            <a:endParaRPr lang="en-US"/>
          </a:p>
        </p:txBody>
      </p:sp>
      <p:sp>
        <p:nvSpPr>
          <p:cNvPr id="12" name="TextBox 11"/>
          <p:cNvSpPr txBox="1"/>
          <p:nvPr/>
        </p:nvSpPr>
        <p:spPr>
          <a:xfrm>
            <a:off x="3939145" y="1229343"/>
            <a:ext cx="1480021" cy="369332"/>
          </a:xfrm>
          <a:prstGeom prst="rect">
            <a:avLst/>
          </a:prstGeom>
          <a:solidFill>
            <a:schemeClr val="bg1"/>
          </a:solidFill>
        </p:spPr>
        <p:txBody>
          <a:bodyPr wrap="none" rtlCol="0">
            <a:spAutoFit/>
          </a:bodyPr>
          <a:lstStyle/>
          <a:p>
            <a:r>
              <a:rPr lang="en-US" smtClean="0"/>
              <a:t>Boosted trees</a:t>
            </a:r>
            <a:endParaRPr lang="en-US"/>
          </a:p>
        </p:txBody>
      </p:sp>
      <p:sp>
        <p:nvSpPr>
          <p:cNvPr id="13" name="TextBox 12"/>
          <p:cNvSpPr txBox="1"/>
          <p:nvPr/>
        </p:nvSpPr>
        <p:spPr>
          <a:xfrm>
            <a:off x="6650450" y="1180059"/>
            <a:ext cx="1855123" cy="369332"/>
          </a:xfrm>
          <a:prstGeom prst="rect">
            <a:avLst/>
          </a:prstGeom>
          <a:solidFill>
            <a:schemeClr val="bg1"/>
          </a:solidFill>
        </p:spPr>
        <p:txBody>
          <a:bodyPr wrap="none" rtlCol="0">
            <a:spAutoFit/>
          </a:bodyPr>
          <a:lstStyle/>
          <a:p>
            <a:r>
              <a:rPr lang="en-US" dirty="0" err="1" smtClean="0"/>
              <a:t>RUSboosted</a:t>
            </a:r>
            <a:r>
              <a:rPr lang="en-US" dirty="0" smtClean="0"/>
              <a:t> trees</a:t>
            </a:r>
            <a:endParaRPr lang="en-US" dirty="0"/>
          </a:p>
        </p:txBody>
      </p:sp>
      <p:sp>
        <p:nvSpPr>
          <p:cNvPr id="14" name="Footer Placeholder 13"/>
          <p:cNvSpPr>
            <a:spLocks noGrp="1"/>
          </p:cNvSpPr>
          <p:nvPr>
            <p:ph type="ftr" sz="quarter" idx="11"/>
          </p:nvPr>
        </p:nvSpPr>
        <p:spPr/>
        <p:txBody>
          <a:bodyPr/>
          <a:lstStyle/>
          <a:p>
            <a:r>
              <a:rPr lang="en-US" smtClean="0"/>
              <a:t>Giovanni Rizzi</a:t>
            </a:r>
            <a:endParaRPr lang="en-US"/>
          </a:p>
        </p:txBody>
      </p:sp>
      <p:sp>
        <p:nvSpPr>
          <p:cNvPr id="15" name="Slide Number Placeholder 14"/>
          <p:cNvSpPr>
            <a:spLocks noGrp="1"/>
          </p:cNvSpPr>
          <p:nvPr>
            <p:ph type="sldNum" sz="quarter" idx="12"/>
          </p:nvPr>
        </p:nvSpPr>
        <p:spPr/>
        <p:txBody>
          <a:bodyPr/>
          <a:lstStyle/>
          <a:p>
            <a:fld id="{1EFC12DA-9751-2442-8741-7143A2DD748F}" type="slidenum">
              <a:rPr lang="en-US" smtClean="0"/>
              <a:t>5</a:t>
            </a:fld>
            <a:endParaRPr lang="en-US"/>
          </a:p>
        </p:txBody>
      </p:sp>
      <p:sp>
        <p:nvSpPr>
          <p:cNvPr id="16" name="Title 1"/>
          <p:cNvSpPr txBox="1">
            <a:spLocks/>
          </p:cNvSpPr>
          <p:nvPr/>
        </p:nvSpPr>
        <p:spPr>
          <a:xfrm>
            <a:off x="42523" y="-313960"/>
            <a:ext cx="6957391" cy="15652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t>Predicting trial failure</a:t>
            </a:r>
            <a:endParaRPr lang="en-US" sz="5400" b="1" dirty="0"/>
          </a:p>
        </p:txBody>
      </p:sp>
    </p:spTree>
    <p:extLst>
      <p:ext uri="{BB962C8B-B14F-4D97-AF65-F5344CB8AC3E}">
        <p14:creationId xmlns:p14="http://schemas.microsoft.com/office/powerpoint/2010/main" val="1576782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opentrials.net/files/2015/11/screen_2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107" y="161916"/>
            <a:ext cx="7750098" cy="669608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Giovanni Rizzi</a:t>
            </a:r>
            <a:endParaRPr lang="en-US"/>
          </a:p>
        </p:txBody>
      </p:sp>
      <p:sp>
        <p:nvSpPr>
          <p:cNvPr id="5" name="Slide Number Placeholder 4"/>
          <p:cNvSpPr>
            <a:spLocks noGrp="1"/>
          </p:cNvSpPr>
          <p:nvPr>
            <p:ph type="sldNum" sz="quarter" idx="12"/>
          </p:nvPr>
        </p:nvSpPr>
        <p:spPr/>
        <p:txBody>
          <a:bodyPr/>
          <a:lstStyle/>
          <a:p>
            <a:fld id="{1EFC12DA-9751-2442-8741-7143A2DD748F}" type="slidenum">
              <a:rPr lang="en-US" smtClean="0"/>
              <a:t>6</a:t>
            </a:fld>
            <a:endParaRPr lang="en-US"/>
          </a:p>
        </p:txBody>
      </p:sp>
    </p:spTree>
    <p:extLst>
      <p:ext uri="{BB962C8B-B14F-4D97-AF65-F5344CB8AC3E}">
        <p14:creationId xmlns:p14="http://schemas.microsoft.com/office/powerpoint/2010/main" val="251539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209" y="1385843"/>
            <a:ext cx="5464098" cy="5355312"/>
          </a:xfrm>
          <a:prstGeom prst="rect">
            <a:avLst/>
          </a:prstGeom>
        </p:spPr>
        <p:txBody>
          <a:bodyPr wrap="square">
            <a:spAutoFit/>
          </a:bodyPr>
          <a:lstStyle/>
          <a:p>
            <a:pPr marL="285750" indent="-285750">
              <a:buFont typeface="Arial" panose="020B0604020202020204" pitchFamily="34" charset="0"/>
              <a:buChar char="•"/>
            </a:pPr>
            <a:r>
              <a:rPr lang="en-US" dirty="0" smtClean="0"/>
              <a:t>3</a:t>
            </a:r>
            <a:r>
              <a:rPr lang="en-US" baseline="30000" dirty="0" smtClean="0"/>
              <a:t>rd</a:t>
            </a:r>
            <a:r>
              <a:rPr lang="en-US" dirty="0" smtClean="0"/>
              <a:t> most common cancer in men and women in US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2</a:t>
            </a:r>
            <a:r>
              <a:rPr lang="en-US" baseline="30000" dirty="0" smtClean="0"/>
              <a:t>nd</a:t>
            </a:r>
            <a:r>
              <a:rPr lang="en-US" dirty="0" smtClean="0"/>
              <a:t> leading cause of cancer death for men and women combined</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5 year relative survival rate at time of diagnosis</a:t>
            </a:r>
          </a:p>
          <a:p>
            <a:pPr marL="742950" lvl="1" indent="-285750">
              <a:buFont typeface="Courier New" charset="0"/>
              <a:buChar char="o"/>
            </a:pPr>
            <a:r>
              <a:rPr lang="en-US" dirty="0" smtClean="0"/>
              <a:t>90% survival when diagnosed at stage I</a:t>
            </a:r>
          </a:p>
          <a:p>
            <a:pPr marL="742950" lvl="1" indent="-285750">
              <a:buFont typeface="Courier New" charset="0"/>
              <a:buChar char="o"/>
            </a:pPr>
            <a:r>
              <a:rPr lang="en-US" dirty="0" smtClean="0"/>
              <a:t>11% survival when diagnosed at stage IV (metastatic)</a:t>
            </a:r>
          </a:p>
          <a:p>
            <a:pPr marL="742950" lvl="1" indent="-285750">
              <a:buFont typeface="Courier New" charset="0"/>
              <a:buChar char="o"/>
            </a:pPr>
            <a:r>
              <a:rPr lang="en-US" dirty="0" smtClean="0"/>
              <a:t>Only 40% of patients are diagnosed at stage I</a:t>
            </a:r>
          </a:p>
          <a:p>
            <a:pPr marL="742950" lvl="1" indent="-285750">
              <a:buFont typeface="Wingdings" panose="05000000000000000000" pitchFamily="2" charset="2"/>
              <a:buChar char="Ø"/>
            </a:pPr>
            <a:endParaRPr lang="en-US" dirty="0" smtClean="0"/>
          </a:p>
          <a:p>
            <a:pPr marL="285750" indent="-285750">
              <a:buFont typeface="Arial" panose="020B0604020202020204" pitchFamily="34" charset="0"/>
              <a:buChar char="•"/>
            </a:pPr>
            <a:r>
              <a:rPr lang="en-US" dirty="0" smtClean="0"/>
              <a:t>Enhanced screening efforts (guaiac-based fecal occult blood test – </a:t>
            </a:r>
            <a:r>
              <a:rPr lang="en-US" dirty="0" err="1" smtClean="0"/>
              <a:t>gFOBT</a:t>
            </a:r>
            <a:r>
              <a:rPr lang="en-US" dirty="0" smtClean="0"/>
              <a:t> – and colonoscopies) have led to decreased overall mortality rates in CRC, but 45% of population is not compliant with current screening guidelines</a:t>
            </a:r>
          </a:p>
          <a:p>
            <a:pPr marL="742950" lvl="1" indent="-285750">
              <a:buFont typeface="Courier New" charset="0"/>
              <a:buChar char="o"/>
            </a:pPr>
            <a:r>
              <a:rPr lang="en-US" dirty="0" smtClean="0"/>
              <a:t>More user friendly screening platforms are required to enhance patient compliance with screening guidelines</a:t>
            </a:r>
          </a:p>
        </p:txBody>
      </p:sp>
      <p:pic>
        <p:nvPicPr>
          <p:cNvPr id="2050" name="Picture 2" descr="http://uofuhealth.utah.edu/huntsman/labs/varley/_images/tumor-dna.png"/>
          <p:cNvPicPr>
            <a:picLocks noChangeAspect="1" noChangeArrowheads="1"/>
          </p:cNvPicPr>
          <p:nvPr/>
        </p:nvPicPr>
        <p:blipFill rotWithShape="1">
          <a:blip r:embed="rId3">
            <a:extLst>
              <a:ext uri="{28A0092B-C50C-407E-A947-70E740481C1C}">
                <a14:useLocalDpi xmlns:a14="http://schemas.microsoft.com/office/drawing/2010/main" val="0"/>
              </a:ext>
            </a:extLst>
          </a:blip>
          <a:srcRect l="1069" t="4477" r="28198" b="7428"/>
          <a:stretch/>
        </p:blipFill>
        <p:spPr bwMode="auto">
          <a:xfrm>
            <a:off x="5408341" y="2082609"/>
            <a:ext cx="3691053" cy="18957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uofuhealth.utah.edu/huntsman/labs/varley/_images/tumor-dna.png"/>
          <p:cNvPicPr>
            <a:picLocks noChangeAspect="1" noChangeArrowheads="1"/>
          </p:cNvPicPr>
          <p:nvPr/>
        </p:nvPicPr>
        <p:blipFill rotWithShape="1">
          <a:blip r:embed="rId3">
            <a:extLst>
              <a:ext uri="{28A0092B-C50C-407E-A947-70E740481C1C}">
                <a14:useLocalDpi xmlns:a14="http://schemas.microsoft.com/office/drawing/2010/main" val="0"/>
              </a:ext>
            </a:extLst>
          </a:blip>
          <a:srcRect l="72385" t="4477" r="3409" b="7428"/>
          <a:stretch/>
        </p:blipFill>
        <p:spPr bwMode="auto">
          <a:xfrm>
            <a:off x="6434253" y="3978316"/>
            <a:ext cx="1245220" cy="189570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932521" y="0"/>
            <a:ext cx="78867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t>Colorectal Cancer</a:t>
            </a:r>
            <a:endParaRPr lang="en-US" dirty="0"/>
          </a:p>
        </p:txBody>
      </p:sp>
      <p:sp>
        <p:nvSpPr>
          <p:cNvPr id="5" name="TextBox 4"/>
          <p:cNvSpPr txBox="1"/>
          <p:nvPr/>
        </p:nvSpPr>
        <p:spPr>
          <a:xfrm>
            <a:off x="5464096" y="1579465"/>
            <a:ext cx="2034916" cy="461665"/>
          </a:xfrm>
          <a:prstGeom prst="rect">
            <a:avLst/>
          </a:prstGeom>
          <a:noFill/>
        </p:spPr>
        <p:txBody>
          <a:bodyPr wrap="none" rtlCol="0">
            <a:spAutoFit/>
          </a:bodyPr>
          <a:lstStyle/>
          <a:p>
            <a:r>
              <a:rPr lang="en-US" sz="2400" dirty="0" smtClean="0"/>
              <a:t>Liquid Biopsies</a:t>
            </a:r>
            <a:endParaRPr lang="en-US" sz="2400" dirty="0"/>
          </a:p>
        </p:txBody>
      </p:sp>
      <p:sp>
        <p:nvSpPr>
          <p:cNvPr id="8" name="Footer Placeholder 7"/>
          <p:cNvSpPr>
            <a:spLocks noGrp="1"/>
          </p:cNvSpPr>
          <p:nvPr>
            <p:ph type="ftr" sz="quarter" idx="11"/>
          </p:nvPr>
        </p:nvSpPr>
        <p:spPr/>
        <p:txBody>
          <a:bodyPr/>
          <a:lstStyle/>
          <a:p>
            <a:r>
              <a:rPr lang="en-US" smtClean="0"/>
              <a:t>Giovanni Rizzi</a:t>
            </a:r>
            <a:endParaRPr lang="en-US"/>
          </a:p>
        </p:txBody>
      </p:sp>
      <p:sp>
        <p:nvSpPr>
          <p:cNvPr id="9" name="Slide Number Placeholder 8"/>
          <p:cNvSpPr>
            <a:spLocks noGrp="1"/>
          </p:cNvSpPr>
          <p:nvPr>
            <p:ph type="sldNum" sz="quarter" idx="12"/>
          </p:nvPr>
        </p:nvSpPr>
        <p:spPr/>
        <p:txBody>
          <a:bodyPr/>
          <a:lstStyle/>
          <a:p>
            <a:fld id="{1EFC12DA-9751-2442-8741-7143A2DD748F}" type="slidenum">
              <a:rPr lang="en-US" smtClean="0"/>
              <a:t>7</a:t>
            </a:fld>
            <a:endParaRPr lang="en-US"/>
          </a:p>
        </p:txBody>
      </p:sp>
    </p:spTree>
    <p:extLst>
      <p:ext uri="{BB962C8B-B14F-4D97-AF65-F5344CB8AC3E}">
        <p14:creationId xmlns:p14="http://schemas.microsoft.com/office/powerpoint/2010/main" val="25429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659022" y="0"/>
            <a:ext cx="6099034" cy="7003208"/>
            <a:chOff x="2085742" y="0"/>
            <a:chExt cx="6099034" cy="7003208"/>
          </a:xfrm>
        </p:grpSpPr>
        <p:grpSp>
          <p:nvGrpSpPr>
            <p:cNvPr id="17" name="Group 16"/>
            <p:cNvGrpSpPr/>
            <p:nvPr/>
          </p:nvGrpSpPr>
          <p:grpSpPr>
            <a:xfrm>
              <a:off x="2085742" y="56425"/>
              <a:ext cx="6099034" cy="6946783"/>
              <a:chOff x="2085742" y="56425"/>
              <a:chExt cx="6099034" cy="6946783"/>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10426" t="21944" r="46751" b="40621"/>
              <a:stretch/>
            </p:blipFill>
            <p:spPr>
              <a:xfrm>
                <a:off x="2085742" y="56425"/>
                <a:ext cx="6099034" cy="6899883"/>
              </a:xfrm>
              <a:prstGeom prst="rect">
                <a:avLst/>
              </a:prstGeom>
            </p:spPr>
          </p:pic>
          <p:sp>
            <p:nvSpPr>
              <p:cNvPr id="16" name="Rectangle 15"/>
              <p:cNvSpPr/>
              <p:nvPr/>
            </p:nvSpPr>
            <p:spPr>
              <a:xfrm>
                <a:off x="3787699" y="6087994"/>
                <a:ext cx="2601950" cy="915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ight Arrow 7"/>
            <p:cNvSpPr/>
            <p:nvPr/>
          </p:nvSpPr>
          <p:spPr>
            <a:xfrm>
              <a:off x="3356515" y="4267531"/>
              <a:ext cx="434898" cy="189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345364" y="3450611"/>
              <a:ext cx="434898" cy="189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356515" y="4526302"/>
              <a:ext cx="434898" cy="189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3352801" y="4678702"/>
              <a:ext cx="434898" cy="189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68429" y="0"/>
              <a:ext cx="1170878" cy="108166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651025" y="925387"/>
              <a:ext cx="1170878" cy="1081668"/>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628650" y="9526"/>
            <a:ext cx="7886700" cy="1325563"/>
          </a:xfrm>
        </p:spPr>
        <p:txBody>
          <a:bodyPr/>
          <a:lstStyle/>
          <a:p>
            <a:r>
              <a:rPr lang="en-US" dirty="0" err="1" smtClean="0"/>
              <a:t>OpenTrials</a:t>
            </a:r>
            <a:r>
              <a:rPr lang="en-US" dirty="0" smtClean="0"/>
              <a:t> API</a:t>
            </a:r>
            <a:endParaRPr lang="en-US" dirty="0"/>
          </a:p>
        </p:txBody>
      </p:sp>
      <p:sp>
        <p:nvSpPr>
          <p:cNvPr id="6" name="Footer Placeholder 5"/>
          <p:cNvSpPr>
            <a:spLocks noGrp="1"/>
          </p:cNvSpPr>
          <p:nvPr>
            <p:ph type="ftr" sz="quarter" idx="11"/>
          </p:nvPr>
        </p:nvSpPr>
        <p:spPr/>
        <p:txBody>
          <a:bodyPr/>
          <a:lstStyle/>
          <a:p>
            <a:r>
              <a:rPr lang="en-US" smtClean="0"/>
              <a:t>Giovanni Rizzi</a:t>
            </a:r>
            <a:endParaRPr lang="en-US"/>
          </a:p>
        </p:txBody>
      </p:sp>
      <p:sp>
        <p:nvSpPr>
          <p:cNvPr id="7" name="Slide Number Placeholder 6"/>
          <p:cNvSpPr>
            <a:spLocks noGrp="1"/>
          </p:cNvSpPr>
          <p:nvPr>
            <p:ph type="sldNum" sz="quarter" idx="12"/>
          </p:nvPr>
        </p:nvSpPr>
        <p:spPr/>
        <p:txBody>
          <a:bodyPr/>
          <a:lstStyle/>
          <a:p>
            <a:fld id="{1EFC12DA-9751-2442-8741-7143A2DD748F}" type="slidenum">
              <a:rPr lang="en-US" smtClean="0"/>
              <a:t>8</a:t>
            </a:fld>
            <a:endParaRPr lang="en-US"/>
          </a:p>
        </p:txBody>
      </p:sp>
    </p:spTree>
    <p:extLst>
      <p:ext uri="{BB962C8B-B14F-4D97-AF65-F5344CB8AC3E}">
        <p14:creationId xmlns:p14="http://schemas.microsoft.com/office/powerpoint/2010/main" val="1210300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94"/>
            <a:ext cx="7886700" cy="1325563"/>
          </a:xfrm>
        </p:spPr>
        <p:txBody>
          <a:bodyPr/>
          <a:lstStyle/>
          <a:p>
            <a:r>
              <a:rPr lang="en-US" dirty="0" smtClean="0"/>
              <a:t>Initial Data </a:t>
            </a:r>
            <a:r>
              <a:rPr lang="en-US" dirty="0"/>
              <a:t>E</a:t>
            </a:r>
            <a:r>
              <a:rPr lang="en-US" dirty="0" smtClean="0"/>
              <a:t>xploration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31" y="1199027"/>
            <a:ext cx="5586568" cy="5476410"/>
          </a:xfrm>
        </p:spPr>
      </p:pic>
      <p:sp>
        <p:nvSpPr>
          <p:cNvPr id="6" name="Footer Placeholder 5"/>
          <p:cNvSpPr>
            <a:spLocks noGrp="1"/>
          </p:cNvSpPr>
          <p:nvPr>
            <p:ph type="ftr" sz="quarter" idx="11"/>
          </p:nvPr>
        </p:nvSpPr>
        <p:spPr/>
        <p:txBody>
          <a:bodyPr/>
          <a:lstStyle/>
          <a:p>
            <a:r>
              <a:rPr lang="en-US" smtClean="0"/>
              <a:t>Giovanni Rizzi</a:t>
            </a:r>
            <a:endParaRPr lang="en-US"/>
          </a:p>
        </p:txBody>
      </p:sp>
      <p:sp>
        <p:nvSpPr>
          <p:cNvPr id="7" name="Slide Number Placeholder 6"/>
          <p:cNvSpPr>
            <a:spLocks noGrp="1"/>
          </p:cNvSpPr>
          <p:nvPr>
            <p:ph type="sldNum" sz="quarter" idx="12"/>
          </p:nvPr>
        </p:nvSpPr>
        <p:spPr/>
        <p:txBody>
          <a:bodyPr/>
          <a:lstStyle/>
          <a:p>
            <a:fld id="{1EFC12DA-9751-2442-8741-7143A2DD748F}" type="slidenum">
              <a:rPr lang="en-US" smtClean="0"/>
              <a:t>9</a:t>
            </a:fld>
            <a:endParaRPr lang="en-US"/>
          </a:p>
        </p:txBody>
      </p:sp>
      <p:pic>
        <p:nvPicPr>
          <p:cNvPr id="8" name="Picture 7"/>
          <p:cNvPicPr>
            <a:picLocks noChangeAspect="1"/>
          </p:cNvPicPr>
          <p:nvPr/>
        </p:nvPicPr>
        <p:blipFill>
          <a:blip r:embed="rId3"/>
          <a:stretch>
            <a:fillRect/>
          </a:stretch>
        </p:blipFill>
        <p:spPr>
          <a:xfrm>
            <a:off x="5826204" y="1849334"/>
            <a:ext cx="3217436" cy="2231991"/>
          </a:xfrm>
          <a:prstGeom prst="rect">
            <a:avLst/>
          </a:prstGeom>
        </p:spPr>
      </p:pic>
      <p:pic>
        <p:nvPicPr>
          <p:cNvPr id="9" name="Picture 8"/>
          <p:cNvPicPr>
            <a:picLocks noChangeAspect="1"/>
          </p:cNvPicPr>
          <p:nvPr/>
        </p:nvPicPr>
        <p:blipFill>
          <a:blip r:embed="rId4"/>
          <a:stretch>
            <a:fillRect/>
          </a:stretch>
        </p:blipFill>
        <p:spPr>
          <a:xfrm>
            <a:off x="5870809" y="4039983"/>
            <a:ext cx="3217436" cy="2222353"/>
          </a:xfrm>
          <a:prstGeom prst="rect">
            <a:avLst/>
          </a:prstGeom>
        </p:spPr>
      </p:pic>
    </p:spTree>
    <p:extLst>
      <p:ext uri="{BB962C8B-B14F-4D97-AF65-F5344CB8AC3E}">
        <p14:creationId xmlns:p14="http://schemas.microsoft.com/office/powerpoint/2010/main" val="1366042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3252</TotalTime>
  <Words>533</Words>
  <Application>Microsoft Macintosh PowerPoint</Application>
  <PresentationFormat>On-screen Show (4:3)</PresentationFormat>
  <Paragraphs>76</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Courier New</vt:lpstr>
      <vt:lpstr>Wingdings</vt:lpstr>
      <vt:lpstr>Arial</vt:lpstr>
      <vt:lpstr>Office Theme</vt:lpstr>
      <vt:lpstr>PowerPoint Presentation</vt:lpstr>
      <vt:lpstr>PowerPoint Presentation</vt:lpstr>
      <vt:lpstr>Summary Clusters</vt:lpstr>
      <vt:lpstr>Drug and Condition</vt:lpstr>
      <vt:lpstr>PowerPoint Presentation</vt:lpstr>
      <vt:lpstr>PowerPoint Presentation</vt:lpstr>
      <vt:lpstr>PowerPoint Presentation</vt:lpstr>
      <vt:lpstr>OpenTrials API</vt:lpstr>
      <vt:lpstr>Initial Data Exploration</vt:lpstr>
      <vt:lpstr>Title analysis</vt:lpstr>
      <vt:lpstr>Colorectal AND Bevacizumab </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Giovanni Rizzi</dc:creator>
  <cp:lastModifiedBy>Giovanni Rizzi</cp:lastModifiedBy>
  <cp:revision>55</cp:revision>
  <cp:lastPrinted>2018-11-09T10:30:02Z</cp:lastPrinted>
  <dcterms:created xsi:type="dcterms:W3CDTF">2018-08-08T01:22:25Z</dcterms:created>
  <dcterms:modified xsi:type="dcterms:W3CDTF">2018-11-09T10:58:28Z</dcterms:modified>
</cp:coreProperties>
</file>