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2"/>
  </p:notesMasterIdLst>
  <p:sldIdLst>
    <p:sldId id="265" r:id="rId2"/>
    <p:sldId id="256" r:id="rId3"/>
    <p:sldId id="257" r:id="rId4"/>
    <p:sldId id="258" r:id="rId5"/>
    <p:sldId id="259" r:id="rId6"/>
    <p:sldId id="260" r:id="rId7"/>
    <p:sldId id="261" r:id="rId8"/>
    <p:sldId id="262" r:id="rId9"/>
    <p:sldId id="263" r:id="rId10"/>
    <p:sldId id="264"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6" d="100"/>
          <a:sy n="66" d="100"/>
        </p:scale>
        <p:origin x="3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6974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331383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3107056" y="3017521"/>
            <a:ext cx="10698479" cy="2715337"/>
          </a:xfrm>
        </p:spPr>
        <p:txBody>
          <a:bodyPr anchor="b">
            <a:normAutofit/>
          </a:bodyPr>
          <a:lstStyle>
            <a:lvl1pPr>
              <a:defRPr sz="648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3107056" y="5732855"/>
            <a:ext cx="10698479" cy="1351540"/>
          </a:xfrm>
        </p:spPr>
        <p:txBody>
          <a:bodyPr anchor="t"/>
          <a:lstStyle>
            <a:lvl1pPr marL="0" indent="0" algn="l">
              <a:buNone/>
              <a:defRPr>
                <a:solidFill>
                  <a:schemeClr val="tx1">
                    <a:lumMod val="65000"/>
                    <a:lumOff val="3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5188573"/>
            <a:ext cx="2093582" cy="934307"/>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638175" y="5435449"/>
            <a:ext cx="935720" cy="438150"/>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367657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3107055" y="731520"/>
            <a:ext cx="10698479" cy="3740448"/>
          </a:xfrm>
        </p:spPr>
        <p:txBody>
          <a:bodyPr anchor="ctr">
            <a:normAutofit/>
          </a:bodyPr>
          <a:lstStyle>
            <a:lvl1pPr algn="l">
              <a:defRPr sz="576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107055" y="5224855"/>
            <a:ext cx="10698479" cy="1867037"/>
          </a:xfrm>
        </p:spPr>
        <p:txBody>
          <a:bodyPr anchor="ctr">
            <a:normAutofit/>
          </a:bodyPr>
          <a:lstStyle>
            <a:lvl1pPr marL="0" indent="0" algn="l">
              <a:buNone/>
              <a:defRPr sz="2160">
                <a:solidFill>
                  <a:schemeClr val="tx1">
                    <a:lumMod val="65000"/>
                    <a:lumOff val="3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5026" y="381381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638175" y="3892967"/>
            <a:ext cx="935720" cy="438150"/>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641658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3419939" y="731520"/>
            <a:ext cx="10072711" cy="3474720"/>
          </a:xfrm>
        </p:spPr>
        <p:txBody>
          <a:bodyPr anchor="ctr">
            <a:normAutofit/>
          </a:bodyPr>
          <a:lstStyle>
            <a:lvl1pPr algn="l">
              <a:defRPr sz="576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930014" y="4206240"/>
            <a:ext cx="9043865" cy="457200"/>
          </a:xfrm>
        </p:spPr>
        <p:txBody>
          <a:bodyPr anchor="ctr">
            <a:noAutofit/>
          </a:bodyPr>
          <a:lstStyle>
            <a:lvl1pPr marL="0" indent="0">
              <a:buFontTx/>
              <a:buNone/>
              <a:defRPr sz="1920">
                <a:solidFill>
                  <a:schemeClr val="tx1">
                    <a:lumMod val="50000"/>
                    <a:lumOff val="50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3107055" y="5224855"/>
            <a:ext cx="10698479" cy="1867037"/>
          </a:xfrm>
        </p:spPr>
        <p:txBody>
          <a:bodyPr anchor="ctr">
            <a:normAutofit/>
          </a:bodyPr>
          <a:lstStyle>
            <a:lvl1pPr marL="0" indent="0" algn="l">
              <a:buNone/>
              <a:defRPr sz="2160">
                <a:solidFill>
                  <a:schemeClr val="tx1">
                    <a:lumMod val="65000"/>
                    <a:lumOff val="3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026" y="381381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638175" y="3892967"/>
            <a:ext cx="935720" cy="438150"/>
          </a:xfrm>
        </p:spPr>
        <p:txBody>
          <a:bodyPr/>
          <a:lstStyle/>
          <a:p>
            <a:fld id="{D57F1E4F-1CFF-5643-939E-217C01CDF565}" type="slidenum">
              <a:rPr lang="en-US" smtClean="0"/>
              <a:pPr/>
              <a:t>‹Nº›</a:t>
            </a:fld>
            <a:endParaRPr lang="en-US" dirty="0"/>
          </a:p>
        </p:txBody>
      </p:sp>
      <p:sp>
        <p:nvSpPr>
          <p:cNvPr id="14" name="TextBox 13"/>
          <p:cNvSpPr txBox="1"/>
          <p:nvPr/>
        </p:nvSpPr>
        <p:spPr>
          <a:xfrm>
            <a:off x="2961182" y="777606"/>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
        <p:nvSpPr>
          <p:cNvPr id="15" name="TextBox 14"/>
          <p:cNvSpPr txBox="1"/>
          <p:nvPr/>
        </p:nvSpPr>
        <p:spPr>
          <a:xfrm>
            <a:off x="13337822" y="34863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87212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3107056" y="2926081"/>
            <a:ext cx="10698480" cy="3269814"/>
          </a:xfrm>
        </p:spPr>
        <p:txBody>
          <a:bodyPr anchor="b">
            <a:normAutofit/>
          </a:bodyPr>
          <a:lstStyle>
            <a:lvl1pPr algn="l">
              <a:defRPr sz="576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3107056" y="6217920"/>
            <a:ext cx="10698480" cy="87554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026" y="589407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638175" y="5979705"/>
            <a:ext cx="935720" cy="438150"/>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640535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3419939" y="731520"/>
            <a:ext cx="10072711" cy="3474720"/>
          </a:xfrm>
        </p:spPr>
        <p:txBody>
          <a:bodyPr anchor="ctr">
            <a:normAutofit/>
          </a:bodyPr>
          <a:lstStyle>
            <a:lvl1pPr algn="l">
              <a:defRPr sz="576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3107054" y="5212080"/>
            <a:ext cx="10698480" cy="1005840"/>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3107056" y="6217920"/>
            <a:ext cx="10698480" cy="87554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026" y="589407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638175" y="5979705"/>
            <a:ext cx="935720" cy="438150"/>
          </a:xfrm>
        </p:spPr>
        <p:txBody>
          <a:bodyPr/>
          <a:lstStyle/>
          <a:p>
            <a:fld id="{D57F1E4F-1CFF-5643-939E-217C01CDF565}" type="slidenum">
              <a:rPr lang="en-US" smtClean="0"/>
              <a:pPr/>
              <a:t>‹Nº›</a:t>
            </a:fld>
            <a:endParaRPr lang="en-US" dirty="0"/>
          </a:p>
        </p:txBody>
      </p:sp>
      <p:sp>
        <p:nvSpPr>
          <p:cNvPr id="17" name="TextBox 16"/>
          <p:cNvSpPr txBox="1"/>
          <p:nvPr/>
        </p:nvSpPr>
        <p:spPr>
          <a:xfrm>
            <a:off x="2961182" y="777606"/>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
        <p:nvSpPr>
          <p:cNvPr id="18" name="TextBox 17"/>
          <p:cNvSpPr txBox="1"/>
          <p:nvPr/>
        </p:nvSpPr>
        <p:spPr>
          <a:xfrm>
            <a:off x="13337822" y="34863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039489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3107055" y="752888"/>
            <a:ext cx="10698479" cy="3456024"/>
          </a:xfrm>
        </p:spPr>
        <p:txBody>
          <a:bodyPr anchor="ctr">
            <a:normAutofit/>
          </a:bodyPr>
          <a:lstStyle>
            <a:lvl1pPr algn="l">
              <a:defRPr sz="576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3107054" y="5212080"/>
            <a:ext cx="10698480" cy="1005840"/>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3107056" y="6217920"/>
            <a:ext cx="10698480" cy="87554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026" y="589407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638175" y="5979705"/>
            <a:ext cx="935720" cy="438150"/>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3103094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7826115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53775" y="752887"/>
            <a:ext cx="2649121" cy="6340580"/>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107054" y="752887"/>
            <a:ext cx="7772400" cy="634058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3501504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6607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3111511" y="748932"/>
            <a:ext cx="10694024" cy="1537068"/>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107054" y="2560320"/>
            <a:ext cx="10698480" cy="453314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165819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107055" y="2470500"/>
            <a:ext cx="10698479" cy="1762560"/>
          </a:xfrm>
        </p:spPr>
        <p:txBody>
          <a:bodyPr anchor="b"/>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107055" y="4236155"/>
            <a:ext cx="10698479" cy="1032480"/>
          </a:xfrm>
        </p:spPr>
        <p:txBody>
          <a:bodyPr anchor="t"/>
          <a:lstStyle>
            <a:lvl1pPr marL="0" indent="0" algn="l">
              <a:buNone/>
              <a:defRPr sz="2400">
                <a:solidFill>
                  <a:schemeClr val="tx1">
                    <a:lumMod val="65000"/>
                    <a:lumOff val="3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5026" y="381381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638175" y="3892967"/>
            <a:ext cx="935720" cy="438150"/>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0382430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3107054" y="2560320"/>
            <a:ext cx="5176637" cy="4533146"/>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8628896" y="2551467"/>
            <a:ext cx="5176637" cy="4533146"/>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638175" y="945339"/>
            <a:ext cx="935720" cy="438150"/>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1837829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527248" y="2367244"/>
            <a:ext cx="4791278"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s-ES" smtClean="0"/>
              <a:t>Editar el estilo de texto del patrón</a:t>
            </a:r>
          </a:p>
        </p:txBody>
      </p:sp>
      <p:sp>
        <p:nvSpPr>
          <p:cNvPr id="4" name="Content Placeholder 3"/>
          <p:cNvSpPr>
            <a:spLocks noGrp="1"/>
          </p:cNvSpPr>
          <p:nvPr>
            <p:ph sz="half" idx="2"/>
          </p:nvPr>
        </p:nvSpPr>
        <p:spPr>
          <a:xfrm>
            <a:off x="3107055" y="3058759"/>
            <a:ext cx="5211472" cy="402487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9007956" y="2363370"/>
            <a:ext cx="4798801"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s-ES" smtClean="0"/>
              <a:t>Editar el estilo de texto del patrón</a:t>
            </a:r>
          </a:p>
        </p:txBody>
      </p:sp>
      <p:sp>
        <p:nvSpPr>
          <p:cNvPr id="6" name="Content Placeholder 5"/>
          <p:cNvSpPr>
            <a:spLocks noGrp="1"/>
          </p:cNvSpPr>
          <p:nvPr>
            <p:ph sz="quarter" idx="4"/>
          </p:nvPr>
        </p:nvSpPr>
        <p:spPr>
          <a:xfrm>
            <a:off x="8600348" y="3054886"/>
            <a:ext cx="5206409" cy="402487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638175" y="945339"/>
            <a:ext cx="935720" cy="438150"/>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3164219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857613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8178741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107055" y="535306"/>
            <a:ext cx="4206239" cy="1171574"/>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587614" y="535306"/>
            <a:ext cx="6217920" cy="6497956"/>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3107055" y="1918336"/>
            <a:ext cx="4206239" cy="5114923"/>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6741776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107056" y="5760720"/>
            <a:ext cx="10698480" cy="680086"/>
          </a:xfrm>
        </p:spPr>
        <p:txBody>
          <a:bodyPr anchor="b">
            <a:normAutofit/>
          </a:bodyPr>
          <a:lstStyle>
            <a:lvl1pPr algn="l">
              <a:defRPr sz="288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107054" y="761958"/>
            <a:ext cx="10698480" cy="4625964"/>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3107056" y="6440806"/>
            <a:ext cx="10698480" cy="592454"/>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026" y="589407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638175" y="5979705"/>
            <a:ext cx="935720" cy="438150"/>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2333539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74320"/>
            <a:ext cx="3421819" cy="7966354"/>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32665" y="189"/>
            <a:ext cx="2828009" cy="8223715"/>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219456" cy="82296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3111510" y="748932"/>
            <a:ext cx="10694024" cy="1537068"/>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107054" y="2560320"/>
            <a:ext cx="10698480" cy="466344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2433935" y="7356525"/>
            <a:ext cx="1375540" cy="444475"/>
          </a:xfrm>
          <a:prstGeom prst="rect">
            <a:avLst/>
          </a:prstGeom>
        </p:spPr>
        <p:txBody>
          <a:bodyPr vert="horz" lIns="91440" tIns="45720" rIns="91440" bIns="45720" rtlCol="0" anchor="ctr"/>
          <a:lstStyle>
            <a:lvl1pPr algn="r">
              <a:defRPr sz="1080">
                <a:solidFill>
                  <a:schemeClr val="tx1">
                    <a:tint val="75000"/>
                  </a:schemeClr>
                </a:solidFill>
              </a:defRPr>
            </a:lvl1pPr>
          </a:lstStyle>
          <a:p>
            <a:fld id="{B61BEF0D-F0BB-DE4B-95CE-6DB70DBA9567}" type="datetimeFigureOut">
              <a:rPr lang="en-US" smtClean="0"/>
              <a:pPr/>
              <a:t>7/4/2024</a:t>
            </a:fld>
            <a:endParaRPr lang="en-US" dirty="0"/>
          </a:p>
        </p:txBody>
      </p:sp>
      <p:sp>
        <p:nvSpPr>
          <p:cNvPr id="5" name="Footer Placeholder 4"/>
          <p:cNvSpPr>
            <a:spLocks noGrp="1"/>
          </p:cNvSpPr>
          <p:nvPr>
            <p:ph type="ftr" sz="quarter" idx="3"/>
          </p:nvPr>
        </p:nvSpPr>
        <p:spPr>
          <a:xfrm>
            <a:off x="3107055" y="7362970"/>
            <a:ext cx="9143999" cy="438150"/>
          </a:xfrm>
          <a:prstGeom prst="rect">
            <a:avLst/>
          </a:prstGeom>
        </p:spPr>
        <p:txBody>
          <a:bodyPr vert="horz" lIns="91440" tIns="45720" rIns="91440" bIns="45720" rtlCol="0" anchor="ctr"/>
          <a:lstStyle>
            <a:lvl1pPr algn="l">
              <a:defRPr sz="10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638175" y="945339"/>
            <a:ext cx="935720" cy="438150"/>
          </a:xfrm>
          <a:prstGeom prst="rect">
            <a:avLst/>
          </a:prstGeom>
        </p:spPr>
        <p:txBody>
          <a:bodyPr vert="horz" lIns="91440" tIns="45720" rIns="91440" bIns="45720" rtlCol="0" anchor="ctr"/>
          <a:lstStyle>
            <a:lvl1pPr algn="r">
              <a:defRPr sz="2400">
                <a:solidFill>
                  <a:srgbClr val="FEFFFF"/>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3138941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hf sldNum="0" hdr="0" ftr="0" dt="0"/>
  <p:txStyles>
    <p:titleStyle>
      <a:lvl1pPr algn="l" defTabSz="548640" rtl="0" eaLnBrk="1" latinLnBrk="0" hangingPunct="1">
        <a:spcBef>
          <a:spcPct val="0"/>
        </a:spcBef>
        <a:buNone/>
        <a:defRPr sz="432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Font typeface="Wingdings 3" charset="2"/>
        <a:buChar char=""/>
        <a:defRPr sz="216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Font typeface="Wingdings 3" charset="2"/>
        <a:buChar char=""/>
        <a:defRPr sz="192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Font typeface="Wingdings 3" charset="2"/>
        <a:buChar char=""/>
        <a:defRPr sz="168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image" Target="../media/image7.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5.png"/><Relationship Id="rId7"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D:\6757.png"/>
          <p:cNvPicPr/>
          <p:nvPr/>
        </p:nvPicPr>
        <p:blipFill>
          <a:blip r:embed="rId2">
            <a:extLst>
              <a:ext uri="{28A0092B-C50C-407E-A947-70E740481C1C}">
                <a14:useLocalDpi xmlns:a14="http://schemas.microsoft.com/office/drawing/2010/main" val="0"/>
              </a:ext>
            </a:extLst>
          </a:blip>
          <a:srcRect/>
          <a:stretch>
            <a:fillRect/>
          </a:stretch>
        </p:blipFill>
        <p:spPr bwMode="auto">
          <a:xfrm>
            <a:off x="10593839" y="1881187"/>
            <a:ext cx="1628775" cy="1628775"/>
          </a:xfrm>
          <a:prstGeom prst="rect">
            <a:avLst/>
          </a:prstGeom>
          <a:ln>
            <a:noFill/>
          </a:ln>
          <a:effectLst>
            <a:outerShdw blurRad="63500" sx="102000" sy="102000" algn="ctr" rotWithShape="0">
              <a:prstClr val="black">
                <a:alpha val="40000"/>
              </a:prstClr>
            </a:outerShdw>
          </a:effectLst>
        </p:spPr>
      </p:pic>
      <p:pic>
        <p:nvPicPr>
          <p:cNvPr id="3" name="Imagen 2"/>
          <p:cNvPicPr/>
          <p:nvPr/>
        </p:nvPicPr>
        <p:blipFill>
          <a:blip r:embed="rId3" cstate="print">
            <a:extLst>
              <a:ext uri="{28A0092B-C50C-407E-A947-70E740481C1C}">
                <a14:useLocalDpi xmlns:a14="http://schemas.microsoft.com/office/drawing/2010/main" val="0"/>
              </a:ext>
            </a:extLst>
          </a:blip>
          <a:stretch>
            <a:fillRect/>
          </a:stretch>
        </p:blipFill>
        <p:spPr>
          <a:xfrm>
            <a:off x="2366282" y="1881187"/>
            <a:ext cx="1885950" cy="1323340"/>
          </a:xfrm>
          <a:prstGeom prst="rect">
            <a:avLst/>
          </a:prstGeom>
        </p:spPr>
      </p:pic>
      <p:pic>
        <p:nvPicPr>
          <p:cNvPr id="4" name="Imagen 3" descr="LOGOUT~1"/>
          <p:cNvPicPr/>
          <p:nvPr/>
        </p:nvPicPr>
        <p:blipFill>
          <a:blip r:embed="rId4" cstate="print"/>
          <a:srcRect/>
          <a:stretch>
            <a:fillRect/>
          </a:stretch>
        </p:blipFill>
        <p:spPr bwMode="auto">
          <a:xfrm>
            <a:off x="474480" y="409166"/>
            <a:ext cx="1717177" cy="1622834"/>
          </a:xfrm>
          <a:prstGeom prst="rect">
            <a:avLst/>
          </a:prstGeom>
          <a:solidFill>
            <a:srgbClr val="FF0000"/>
          </a:solidFill>
          <a:ln w="9525">
            <a:noFill/>
            <a:miter lim="800000"/>
            <a:headEnd/>
            <a:tailEnd/>
          </a:ln>
        </p:spPr>
      </p:pic>
      <p:pic>
        <p:nvPicPr>
          <p:cNvPr id="5" name="Imagen 4" descr="D:\usuarios\GUSTAVO ROJAS\INGENERIA DE SISTEMAS\MATE_SISTEMAS\SIS - 3322\Sitio-SIS3322\Imagenes\Escudo FNI grande.jpg"/>
          <p:cNvPicPr/>
          <p:nvPr/>
        </p:nvPicPr>
        <p:blipFill>
          <a:blip r:embed="rId5" cstate="print"/>
          <a:srcRect/>
          <a:stretch>
            <a:fillRect/>
          </a:stretch>
        </p:blipFill>
        <p:spPr bwMode="auto">
          <a:xfrm>
            <a:off x="12222614" y="409165"/>
            <a:ext cx="1461860" cy="1472021"/>
          </a:xfrm>
          <a:prstGeom prst="rect">
            <a:avLst/>
          </a:prstGeom>
          <a:noFill/>
          <a:ln w="9525">
            <a:noFill/>
            <a:miter lim="800000"/>
            <a:headEnd/>
            <a:tailEnd/>
          </a:ln>
        </p:spPr>
      </p:pic>
      <p:sp>
        <p:nvSpPr>
          <p:cNvPr id="6" name="Rectángulo 5"/>
          <p:cNvSpPr/>
          <p:nvPr/>
        </p:nvSpPr>
        <p:spPr>
          <a:xfrm>
            <a:off x="3765436" y="2044113"/>
            <a:ext cx="7315200" cy="1302921"/>
          </a:xfrm>
          <a:prstGeom prst="rect">
            <a:avLst/>
          </a:prstGeom>
        </p:spPr>
        <p:txBody>
          <a:bodyPr>
            <a:spAutoFit/>
          </a:bodyPr>
          <a:lstStyle/>
          <a:p>
            <a:pPr marR="392430" algn="ctr">
              <a:lnSpc>
                <a:spcPct val="150000"/>
              </a:lnSpc>
              <a:spcAft>
                <a:spcPts val="800"/>
              </a:spcAft>
            </a:pPr>
            <a:r>
              <a:rPr lang="es-ES" sz="2400" b="1" dirty="0">
                <a:latin typeface="Times New Roman" panose="02020603050405020304" pitchFamily="18" charset="0"/>
                <a:ea typeface="Calibri" panose="020F0502020204030204" pitchFamily="34" charset="0"/>
                <a:cs typeface="Times New Roman" panose="02020603050405020304" pitchFamily="18" charset="0"/>
              </a:rPr>
              <a:t>SISTEMA DE INFORMACIÓN PARA</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R="392430" algn="ctr">
              <a:lnSpc>
                <a:spcPct val="150000"/>
              </a:lnSpc>
              <a:spcAft>
                <a:spcPts val="800"/>
              </a:spcAft>
            </a:pPr>
            <a:r>
              <a:rPr lang="es-ES" sz="2400" b="1" dirty="0">
                <a:latin typeface="Times New Roman" panose="02020603050405020304" pitchFamily="18" charset="0"/>
                <a:ea typeface="Calibri" panose="020F0502020204030204" pitchFamily="34" charset="0"/>
                <a:cs typeface="Times New Roman" panose="02020603050405020304" pitchFamily="18" charset="0"/>
              </a:rPr>
              <a:t>VENTA DE TELEVISORES XIAOMI JET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3"/>
          <p:cNvSpPr>
            <a:spLocks noChangeArrowheads="1"/>
          </p:cNvSpPr>
          <p:nvPr/>
        </p:nvSpPr>
        <p:spPr bwMode="auto">
          <a:xfrm>
            <a:off x="0" y="0"/>
            <a:ext cx="1463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174" name="Imagen 1" descr="Escudo FNI grand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V="1">
            <a:off x="422275" y="1811385"/>
            <a:ext cx="920750" cy="45719"/>
          </a:xfrm>
          <a:prstGeom prst="rect">
            <a:avLst/>
          </a:prstGeom>
          <a:noFill/>
          <a:extLst>
            <a:ext uri="{909E8E84-426E-40DD-AFC4-6F175D3DCCD1}">
              <a14:hiddenFill xmlns:a14="http://schemas.microsoft.com/office/drawing/2010/main">
                <a:solidFill>
                  <a:srgbClr val="FFFFFF"/>
                </a:solidFill>
              </a14:hiddenFill>
            </a:ext>
          </a:extLst>
        </p:spPr>
      </p:pic>
      <p:pic>
        <p:nvPicPr>
          <p:cNvPr id="7173" name="Imagen 2" descr="LOGOUT~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98425" y="1811385"/>
            <a:ext cx="938213" cy="45719"/>
          </a:xfrm>
          <a:prstGeom prst="rect">
            <a:avLst/>
          </a:prstGeom>
          <a:solidFill>
            <a:srgbClr val="FF0000"/>
          </a:solidFill>
        </p:spPr>
      </p:pic>
      <p:sp>
        <p:nvSpPr>
          <p:cNvPr id="9" name="Rectangle 7"/>
          <p:cNvSpPr>
            <a:spLocks noChangeArrowheads="1"/>
          </p:cNvSpPr>
          <p:nvPr/>
        </p:nvSpPr>
        <p:spPr bwMode="auto">
          <a:xfrm>
            <a:off x="152400" y="1399904"/>
            <a:ext cx="1463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8"/>
          <p:cNvSpPr>
            <a:spLocks noChangeArrowheads="1"/>
          </p:cNvSpPr>
          <p:nvPr/>
        </p:nvSpPr>
        <p:spPr bwMode="auto">
          <a:xfrm>
            <a:off x="3833142" y="582640"/>
            <a:ext cx="674639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n-US"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UNIVERSIDAD TECNICA DE ORURO</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n-US"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FACULTAD NACIONAL DE INGENIERIA</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n-US"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INGENIERIA  DE SISTEMAS E INGENIERIA  INFORMATICA</a:t>
            </a:r>
            <a:endParaRPr kumimoji="0" lang="es-E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11" name="Rectángulo 10"/>
          <p:cNvSpPr/>
          <p:nvPr/>
        </p:nvSpPr>
        <p:spPr>
          <a:xfrm>
            <a:off x="3309257" y="3534043"/>
            <a:ext cx="7315200" cy="3810787"/>
          </a:xfrm>
          <a:prstGeom prst="rect">
            <a:avLst/>
          </a:prstGeom>
        </p:spPr>
        <p:txBody>
          <a:bodyPr>
            <a:spAutoFit/>
          </a:bodyPr>
          <a:lstStyle/>
          <a:p>
            <a:pPr marL="454025" indent="-6350" algn="just">
              <a:lnSpc>
                <a:spcPct val="110000"/>
              </a:lnSpc>
              <a:spcAft>
                <a:spcPts val="720"/>
              </a:spcAft>
            </a:pPr>
            <a:r>
              <a:rPr lang="es-E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Docente: </a:t>
            </a:r>
            <a:r>
              <a:rPr lang="es-E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Ing. </a:t>
            </a:r>
            <a:r>
              <a:rPr lang="es-E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Saul</a:t>
            </a:r>
            <a:r>
              <a:rPr lang="es-E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Mamani </a:t>
            </a:r>
            <a:r>
              <a:rPr lang="es-E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Mamani</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454025" indent="-6350" algn="just">
              <a:lnSpc>
                <a:spcPct val="150000"/>
              </a:lnSpc>
              <a:spcAft>
                <a:spcPts val="0"/>
              </a:spcAft>
            </a:pPr>
            <a:r>
              <a:rPr lang="es-E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Auxiliar: </a:t>
            </a:r>
            <a:r>
              <a:rPr lang="es-ES" dirty="0" err="1">
                <a:latin typeface="Times New Roman" panose="02020603050405020304" pitchFamily="18" charset="0"/>
                <a:ea typeface="Calibri" panose="020F0502020204030204" pitchFamily="34" charset="0"/>
                <a:cs typeface="Times New Roman" panose="02020603050405020304" pitchFamily="18" charset="0"/>
              </a:rPr>
              <a:t>Egr</a:t>
            </a:r>
            <a:r>
              <a:rPr lang="es-ES" dirty="0">
                <a:latin typeface="Times New Roman" panose="02020603050405020304" pitchFamily="18" charset="0"/>
                <a:ea typeface="Calibri" panose="020F0502020204030204" pitchFamily="34" charset="0"/>
                <a:cs typeface="Times New Roman" panose="02020603050405020304" pitchFamily="18" charset="0"/>
              </a:rPr>
              <a:t>. Quispe Martínez Juan </a:t>
            </a:r>
            <a:r>
              <a:rPr lang="es-ES" dirty="0" err="1">
                <a:latin typeface="Times New Roman" panose="02020603050405020304" pitchFamily="18" charset="0"/>
                <a:ea typeface="Calibri" panose="020F0502020204030204" pitchFamily="34" charset="0"/>
                <a:cs typeface="Times New Roman" panose="02020603050405020304" pitchFamily="18" charset="0"/>
              </a:rPr>
              <a:t>Visney</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454025" indent="-6350" algn="just">
              <a:lnSpc>
                <a:spcPct val="150000"/>
              </a:lnSpc>
              <a:spcAft>
                <a:spcPts val="0"/>
              </a:spcAft>
            </a:pPr>
            <a:r>
              <a:rPr lang="es-E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Estudiante:</a:t>
            </a:r>
            <a:r>
              <a:rPr lang="es-ES" dirty="0">
                <a:latin typeface="Times New Roman" panose="02020603050405020304" pitchFamily="18" charset="0"/>
                <a:ea typeface="Times New Roman" panose="02020603050405020304" pitchFamily="18" charset="0"/>
                <a:cs typeface="Times New Roman" panose="02020603050405020304" pitchFamily="18" charset="0"/>
              </a:rPr>
              <a:t>   </a:t>
            </a:r>
            <a:r>
              <a:rPr lang="es-ES" dirty="0" err="1">
                <a:latin typeface="Times New Roman" panose="02020603050405020304" pitchFamily="18" charset="0"/>
                <a:ea typeface="Times New Roman" panose="02020603050405020304" pitchFamily="18" charset="0"/>
                <a:cs typeface="Times New Roman" panose="02020603050405020304" pitchFamily="18" charset="0"/>
              </a:rPr>
              <a:t>Univ.Luna</a:t>
            </a:r>
            <a:r>
              <a:rPr lang="es-ES" dirty="0">
                <a:latin typeface="Times New Roman" panose="02020603050405020304" pitchFamily="18" charset="0"/>
                <a:ea typeface="Times New Roman" panose="02020603050405020304" pitchFamily="18" charset="0"/>
                <a:cs typeface="Times New Roman" panose="02020603050405020304" pitchFamily="18" charset="0"/>
              </a:rPr>
              <a:t> </a:t>
            </a:r>
            <a:r>
              <a:rPr lang="es-ES" dirty="0" err="1">
                <a:latin typeface="Times New Roman" panose="02020603050405020304" pitchFamily="18" charset="0"/>
                <a:ea typeface="Times New Roman" panose="02020603050405020304" pitchFamily="18" charset="0"/>
                <a:cs typeface="Times New Roman" panose="02020603050405020304" pitchFamily="18" charset="0"/>
              </a:rPr>
              <a:t>Sanchez</a:t>
            </a:r>
            <a:r>
              <a:rPr lang="es-ES" dirty="0">
                <a:latin typeface="Times New Roman" panose="02020603050405020304" pitchFamily="18" charset="0"/>
                <a:ea typeface="Times New Roman" panose="02020603050405020304" pitchFamily="18" charset="0"/>
                <a:cs typeface="Times New Roman" panose="02020603050405020304" pitchFamily="18" charset="0"/>
              </a:rPr>
              <a:t> </a:t>
            </a:r>
            <a:r>
              <a:rPr lang="es-ES" dirty="0" err="1">
                <a:latin typeface="Times New Roman" panose="02020603050405020304" pitchFamily="18" charset="0"/>
                <a:ea typeface="Times New Roman" panose="02020603050405020304" pitchFamily="18" charset="0"/>
                <a:cs typeface="Times New Roman" panose="02020603050405020304" pitchFamily="18" charset="0"/>
              </a:rPr>
              <a:t>Ittan</a:t>
            </a:r>
            <a:r>
              <a:rPr lang="es-E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454025" indent="-6350" algn="just">
              <a:lnSpc>
                <a:spcPct val="150000"/>
              </a:lnSpc>
              <a:spcAft>
                <a:spcPts val="0"/>
              </a:spcAft>
            </a:pPr>
            <a:r>
              <a:rPr lang="es-ES" dirty="0">
                <a:latin typeface="Times New Roman" panose="02020603050405020304" pitchFamily="18" charset="0"/>
                <a:ea typeface="Times New Roman" panose="02020603050405020304" pitchFamily="18" charset="0"/>
                <a:cs typeface="Times New Roman" panose="02020603050405020304" pitchFamily="18" charset="0"/>
              </a:rPr>
              <a:t>                       </a:t>
            </a:r>
            <a:r>
              <a:rPr lang="es-ES" dirty="0" err="1">
                <a:latin typeface="Times New Roman" panose="02020603050405020304" pitchFamily="18" charset="0"/>
                <a:ea typeface="Times New Roman" panose="02020603050405020304" pitchFamily="18" charset="0"/>
                <a:cs typeface="Times New Roman" panose="02020603050405020304" pitchFamily="18" charset="0"/>
              </a:rPr>
              <a:t>Univ.Pereira</a:t>
            </a:r>
            <a:r>
              <a:rPr lang="es-ES" dirty="0">
                <a:latin typeface="Times New Roman" panose="02020603050405020304" pitchFamily="18" charset="0"/>
                <a:ea typeface="Times New Roman" panose="02020603050405020304" pitchFamily="18" charset="0"/>
                <a:cs typeface="Times New Roman" panose="02020603050405020304" pitchFamily="18" charset="0"/>
              </a:rPr>
              <a:t> Vega Giovanny</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454025" indent="-6350" algn="just">
              <a:lnSpc>
                <a:spcPct val="150000"/>
              </a:lnSpc>
              <a:spcAft>
                <a:spcPts val="0"/>
              </a:spcAft>
            </a:pPr>
            <a:r>
              <a:rPr lang="es-ES" dirty="0">
                <a:latin typeface="Times New Roman" panose="02020603050405020304" pitchFamily="18" charset="0"/>
                <a:ea typeface="Times New Roman" panose="02020603050405020304" pitchFamily="18" charset="0"/>
                <a:cs typeface="Times New Roman" panose="02020603050405020304" pitchFamily="18" charset="0"/>
              </a:rPr>
              <a:t>                       Univ. Romero Galindo Gioseth Masha</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s-E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s-E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0"/>
              </a:spcAft>
            </a:pPr>
            <a:r>
              <a:rPr lang="es-ES" dirty="0">
                <a:latin typeface="Times New Roman" panose="02020603050405020304" pitchFamily="18" charset="0"/>
                <a:ea typeface="Times New Roman" panose="02020603050405020304" pitchFamily="18" charset="0"/>
                <a:cs typeface="Times New Roman" panose="02020603050405020304" pitchFamily="18" charset="0"/>
              </a:rPr>
              <a:t>Oruro – </a:t>
            </a:r>
            <a:r>
              <a:rPr lang="es-ES" dirty="0" smtClean="0">
                <a:latin typeface="Times New Roman" panose="02020603050405020304" pitchFamily="18" charset="0"/>
                <a:ea typeface="Times New Roman" panose="02020603050405020304" pitchFamily="18" charset="0"/>
                <a:cs typeface="Times New Roman" panose="02020603050405020304" pitchFamily="18" charset="0"/>
              </a:rPr>
              <a:t>Bolivia</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 </a:t>
            </a:r>
          </a:p>
          <a:p>
            <a:pPr algn="ctr">
              <a:lnSpc>
                <a:spcPct val="150000"/>
              </a:lnSpc>
              <a:spcAft>
                <a:spcPts val="0"/>
              </a:spcAft>
            </a:pPr>
            <a:r>
              <a:rPr lang="es-ES" dirty="0" smtClean="0">
                <a:latin typeface="Times New Roman" panose="02020603050405020304" pitchFamily="18" charset="0"/>
                <a:ea typeface="Times New Roman" panose="02020603050405020304" pitchFamily="18" charset="0"/>
              </a:rPr>
              <a:t>2024</a:t>
            </a:r>
            <a:endParaRPr lang="en-US" dirty="0"/>
          </a:p>
        </p:txBody>
      </p:sp>
    </p:spTree>
    <p:extLst>
      <p:ext uri="{BB962C8B-B14F-4D97-AF65-F5344CB8AC3E}">
        <p14:creationId xmlns:p14="http://schemas.microsoft.com/office/powerpoint/2010/main" val="2774806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pic>
        <p:nvPicPr>
          <p:cNvPr id="4104" name="Picture 8" descr="Recomendaciones: La buena suerte - 24 Horas"/>
          <p:cNvPicPr>
            <a:picLocks noChangeAspect="1" noChangeArrowheads="1"/>
          </p:cNvPicPr>
          <p:nvPr/>
        </p:nvPicPr>
        <p:blipFill rotWithShape="1">
          <a:blip r:embed="rId3">
            <a:extLst>
              <a:ext uri="{28A0092B-C50C-407E-A947-70E740481C1C}">
                <a14:useLocalDpi xmlns:a14="http://schemas.microsoft.com/office/drawing/2010/main" val="0"/>
              </a:ext>
            </a:extLst>
          </a:blip>
          <a:srcRect r="58901" b="14930"/>
          <a:stretch/>
        </p:blipFill>
        <p:spPr bwMode="auto">
          <a:xfrm>
            <a:off x="519682" y="1248229"/>
            <a:ext cx="3936204" cy="5781835"/>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14"/>
          <p:cNvSpPr txBox="1"/>
          <p:nvPr/>
        </p:nvSpPr>
        <p:spPr>
          <a:xfrm flipV="1">
            <a:off x="8880965" y="9024982"/>
            <a:ext cx="4874864" cy="45719"/>
          </a:xfrm>
          <a:prstGeom prst="rect">
            <a:avLst/>
          </a:prstGeom>
          <a:noFill/>
        </p:spPr>
        <p:txBody>
          <a:bodyPr wrap="square" rtlCol="0">
            <a:spAutoFit/>
          </a:bodyPr>
          <a:lstStyle/>
          <a:p>
            <a:endParaRPr lang="en-US" dirty="0"/>
          </a:p>
        </p:txBody>
      </p:sp>
      <p:sp>
        <p:nvSpPr>
          <p:cNvPr id="16" name="Rectangle 15"/>
          <p:cNvSpPr>
            <a:spLocks noChangeArrowheads="1"/>
          </p:cNvSpPr>
          <p:nvPr/>
        </p:nvSpPr>
        <p:spPr bwMode="auto">
          <a:xfrm>
            <a:off x="4861245" y="3376136"/>
            <a:ext cx="803944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Proporcionar </a:t>
            </a:r>
            <a:r>
              <a:rPr kumimoji="0" lang="en-US" altLang="en-US" sz="1800" b="0" i="0" u="none" strike="noStrike" cap="none" normalizeH="0" baseline="0" dirty="0" err="1" smtClean="0">
                <a:ln>
                  <a:noFill/>
                </a:ln>
                <a:solidFill>
                  <a:schemeClr val="tx1"/>
                </a:solidFill>
                <a:effectLst/>
                <a:latin typeface="Arial" panose="020B0604020202020204" pitchFamily="34" charset="0"/>
              </a:rPr>
              <a:t>capacitación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adecuada</a:t>
            </a:r>
            <a:r>
              <a:rPr kumimoji="0" lang="en-US" altLang="en-US" sz="1800" b="0" i="0" u="none" strike="noStrike" cap="none" normalizeH="0" baseline="0" dirty="0" smtClean="0">
                <a:ln>
                  <a:noFill/>
                </a:ln>
                <a:solidFill>
                  <a:schemeClr val="tx1"/>
                </a:solidFill>
                <a:effectLst/>
                <a:latin typeface="Arial" panose="020B0604020202020204" pitchFamily="34" charset="0"/>
              </a:rPr>
              <a:t> para el personal </a:t>
            </a:r>
            <a:r>
              <a:rPr kumimoji="0" lang="en-US" altLang="en-US" sz="1800" b="0" i="0" u="none" strike="noStrike" cap="none" normalizeH="0" baseline="0" dirty="0" err="1" smtClean="0">
                <a:ln>
                  <a:noFill/>
                </a:ln>
                <a:solidFill>
                  <a:schemeClr val="tx1"/>
                </a:solidFill>
                <a:effectLst/>
                <a:latin typeface="Arial" panose="020B0604020202020204" pitchFamily="34" charset="0"/>
              </a:rPr>
              <a:t>sobre</a:t>
            </a:r>
            <a:r>
              <a:rPr kumimoji="0" lang="en-US" altLang="en-US" sz="1800" b="0" i="0" u="none" strike="noStrike" cap="none" normalizeH="0" baseline="0" dirty="0" smtClean="0">
                <a:ln>
                  <a:noFill/>
                </a:ln>
                <a:solidFill>
                  <a:schemeClr val="tx1"/>
                </a:solidFill>
                <a:effectLst/>
                <a:latin typeface="Arial" panose="020B0604020202020204" pitchFamily="34" charset="0"/>
              </a:rPr>
              <a:t> el </a:t>
            </a:r>
            <a:r>
              <a:rPr kumimoji="0" lang="en-US" altLang="en-US" sz="1800" b="0" i="0" u="none" strike="noStrike" cap="none" normalizeH="0" baseline="0" dirty="0" err="1" smtClean="0">
                <a:ln>
                  <a:noFill/>
                </a:ln>
                <a:solidFill>
                  <a:schemeClr val="tx1"/>
                </a:solidFill>
                <a:effectLst/>
                <a:latin typeface="Arial" panose="020B0604020202020204" pitchFamily="34" charset="0"/>
              </a:rPr>
              <a:t>uso</a:t>
            </a:r>
            <a:r>
              <a:rPr kumimoji="0" lang="en-US" altLang="en-US" sz="1800" b="0" i="0" u="none" strike="noStrike" cap="none" normalizeH="0" baseline="0" dirty="0" smtClean="0">
                <a:ln>
                  <a:noFill/>
                </a:ln>
                <a:solidFill>
                  <a:schemeClr val="tx1"/>
                </a:solidFill>
                <a:effectLst/>
                <a:latin typeface="Arial" panose="020B0604020202020204" pitchFamily="34" charset="0"/>
              </a:rPr>
              <a:t> del </a:t>
            </a:r>
            <a:r>
              <a:rPr kumimoji="0" lang="en-US" altLang="en-US" sz="1800" b="0" i="0" u="none" strike="noStrike" cap="none" normalizeH="0" baseline="0" dirty="0" err="1" smtClean="0">
                <a:ln>
                  <a:noFill/>
                </a:ln>
                <a:solidFill>
                  <a:schemeClr val="tx1"/>
                </a:solidFill>
                <a:effectLst/>
                <a:latin typeface="Arial" panose="020B0604020202020204" pitchFamily="34" charset="0"/>
              </a:rPr>
              <a:t>nuevo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sistema</a:t>
            </a:r>
            <a:r>
              <a:rPr kumimoji="0" lang="en-US" altLang="en-US" sz="1800" b="0" i="0" u="none" strike="noStrike" cap="none" normalizeH="0" baseline="0" dirty="0" smtClean="0">
                <a:ln>
                  <a:noFill/>
                </a:ln>
                <a:solidFill>
                  <a:schemeClr val="tx1"/>
                </a:solidFill>
                <a:effectLst/>
                <a:latin typeface="Arial" panose="020B0604020202020204" pitchFamily="34" charset="0"/>
              </a:rPr>
              <a:t>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información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incluyendo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registro</a:t>
            </a:r>
            <a:r>
              <a:rPr kumimoji="0" lang="en-US" altLang="en-US" sz="1800" b="0" i="0" u="none" strike="noStrike" cap="none" normalizeH="0" baseline="0" dirty="0" smtClean="0">
                <a:ln>
                  <a:noFill/>
                </a:ln>
                <a:solidFill>
                  <a:schemeClr val="tx1"/>
                </a:solidFill>
                <a:effectLst/>
                <a:latin typeface="Arial" panose="020B0604020202020204" pitchFamily="34" charset="0"/>
              </a:rPr>
              <a:t>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ventas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emisión</a:t>
            </a:r>
            <a:r>
              <a:rPr kumimoji="0" lang="en-US" altLang="en-US" sz="1800" b="0" i="0" u="none" strike="noStrike" cap="none" normalizeH="0" baseline="0" dirty="0" smtClean="0">
                <a:ln>
                  <a:noFill/>
                </a:ln>
                <a:solidFill>
                  <a:schemeClr val="tx1"/>
                </a:solidFill>
                <a:effectLst/>
                <a:latin typeface="Arial" panose="020B0604020202020204" pitchFamily="34" charset="0"/>
              </a:rPr>
              <a:t>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recibos</a:t>
            </a:r>
            <a:r>
              <a:rPr kumimoji="0" lang="en-US" altLang="en-US" sz="1800" b="0" i="0" u="none" strike="noStrike" cap="none" normalizeH="0" baseline="0" dirty="0" smtClean="0">
                <a:ln>
                  <a:noFill/>
                </a:ln>
                <a:solidFill>
                  <a:schemeClr val="tx1"/>
                </a:solidFill>
                <a:effectLst/>
                <a:latin typeface="Arial" panose="020B0604020202020204" pitchFamily="34" charset="0"/>
              </a:rPr>
              <a:t> y </a:t>
            </a:r>
            <a:r>
              <a:rPr kumimoji="0" lang="en-US" altLang="en-US" sz="1800" b="0" i="0" u="none" strike="noStrike" cap="none" normalizeH="0" baseline="0" dirty="0" err="1" smtClean="0">
                <a:ln>
                  <a:noFill/>
                </a:ln>
                <a:solidFill>
                  <a:schemeClr val="tx1"/>
                </a:solidFill>
                <a:effectLst/>
                <a:latin typeface="Arial" panose="020B0604020202020204" pitchFamily="34" charset="0"/>
              </a:rPr>
              <a:t>uso</a:t>
            </a:r>
            <a:r>
              <a:rPr kumimoji="0" lang="en-US" altLang="en-US" sz="1800" b="0" i="0" u="none" strike="noStrike" cap="none" normalizeH="0" baseline="0" dirty="0" smtClean="0">
                <a:ln>
                  <a:noFill/>
                </a:ln>
                <a:solidFill>
                  <a:schemeClr val="tx1"/>
                </a:solidFill>
                <a:effectLst/>
                <a:latin typeface="Arial" panose="020B0604020202020204" pitchFamily="34" charset="0"/>
              </a:rPr>
              <a:t> del </a:t>
            </a:r>
            <a:r>
              <a:rPr kumimoji="0" lang="en-US" altLang="en-US" sz="1800" b="0" i="0" u="none" strike="noStrike" cap="none" normalizeH="0" baseline="0" dirty="0" err="1" smtClean="0">
                <a:ln>
                  <a:noFill/>
                </a:ln>
                <a:solidFill>
                  <a:schemeClr val="tx1"/>
                </a:solidFill>
                <a:effectLst/>
                <a:latin typeface="Arial" panose="020B0604020202020204" pitchFamily="34" charset="0"/>
              </a:rPr>
              <a:t>catálogo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en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línea</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establecer</a:t>
            </a:r>
            <a:r>
              <a:rPr kumimoji="0" lang="en-US" altLang="en-US" sz="1800" b="0" i="0" u="none" strike="noStrike" cap="none" normalizeH="0" baseline="0" dirty="0" smtClean="0">
                <a:ln>
                  <a:noFill/>
                </a:ln>
                <a:solidFill>
                  <a:schemeClr val="tx1"/>
                </a:solidFill>
                <a:effectLst/>
                <a:latin typeface="Arial" panose="020B0604020202020204" pitchFamily="34" charset="0"/>
              </a:rPr>
              <a:t> un plan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mantenimiento</a:t>
            </a:r>
            <a:r>
              <a:rPr kumimoji="0" lang="en-US" altLang="en-US" sz="1800" b="0" i="0" u="none" strike="noStrike" cap="none" normalizeH="0" baseline="0" dirty="0" smtClean="0">
                <a:ln>
                  <a:noFill/>
                </a:ln>
                <a:solidFill>
                  <a:schemeClr val="tx1"/>
                </a:solidFill>
                <a:effectLst/>
                <a:latin typeface="Arial" panose="020B0604020202020204" pitchFamily="34" charset="0"/>
              </a:rPr>
              <a:t> regular y </a:t>
            </a:r>
            <a:r>
              <a:rPr kumimoji="0" lang="en-US" altLang="en-US" sz="1800" b="0" i="0" u="none" strike="noStrike" cap="none" normalizeH="0" baseline="0" dirty="0" err="1" smtClean="0">
                <a:ln>
                  <a:noFill/>
                </a:ln>
                <a:solidFill>
                  <a:schemeClr val="tx1"/>
                </a:solidFill>
                <a:effectLst/>
                <a:latin typeface="Arial" panose="020B0604020202020204" pitchFamily="34" charset="0"/>
              </a:rPr>
              <a:t>actualización</a:t>
            </a:r>
            <a:r>
              <a:rPr kumimoji="0" lang="en-US" altLang="en-US" sz="1800" b="0" i="0" u="none" strike="noStrike" cap="none" normalizeH="0" baseline="0" dirty="0" smtClean="0">
                <a:ln>
                  <a:noFill/>
                </a:ln>
                <a:solidFill>
                  <a:schemeClr val="tx1"/>
                </a:solidFill>
                <a:effectLst/>
                <a:latin typeface="Arial" panose="020B0604020202020204" pitchFamily="34" charset="0"/>
              </a:rPr>
              <a:t> del </a:t>
            </a:r>
            <a:r>
              <a:rPr kumimoji="0" lang="en-US" altLang="en-US" sz="1800" b="0" i="0" u="none" strike="noStrike" cap="none" normalizeH="0" baseline="0" dirty="0" err="1" smtClean="0">
                <a:ln>
                  <a:noFill/>
                </a:ln>
                <a:solidFill>
                  <a:schemeClr val="tx1"/>
                </a:solidFill>
                <a:effectLst/>
                <a:latin typeface="Arial" panose="020B0604020202020204" pitchFamily="34" charset="0"/>
              </a:rPr>
              <a:t>sistema</a:t>
            </a:r>
            <a:r>
              <a:rPr kumimoji="0" lang="en-US" altLang="en-US" sz="1800" b="0" i="0" u="none" strike="noStrike" cap="none" normalizeH="0" baseline="0" dirty="0" smtClean="0">
                <a:ln>
                  <a:noFill/>
                </a:ln>
                <a:solidFill>
                  <a:schemeClr val="tx1"/>
                </a:solidFill>
                <a:effectLst/>
                <a:latin typeface="Arial" panose="020B0604020202020204" pitchFamily="34" charset="0"/>
              </a:rPr>
              <a:t>, y </a:t>
            </a:r>
            <a:r>
              <a:rPr kumimoji="0" lang="en-US" altLang="en-US" sz="1800" b="0" i="0" u="none" strike="noStrike" cap="none" normalizeH="0" baseline="0" dirty="0" err="1" smtClean="0">
                <a:ln>
                  <a:noFill/>
                </a:ln>
                <a:solidFill>
                  <a:schemeClr val="tx1"/>
                </a:solidFill>
                <a:effectLst/>
                <a:latin typeface="Arial" panose="020B0604020202020204" pitchFamily="34" charset="0"/>
              </a:rPr>
              <a:t>implementar</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métricas</a:t>
            </a:r>
            <a:r>
              <a:rPr kumimoji="0" lang="en-US" altLang="en-US" sz="1800" b="0" i="0" u="none" strike="noStrike" cap="none" normalizeH="0" baseline="0" dirty="0" smtClean="0">
                <a:ln>
                  <a:noFill/>
                </a:ln>
                <a:solidFill>
                  <a:schemeClr val="tx1"/>
                </a:solidFill>
                <a:effectLst/>
                <a:latin typeface="Arial" panose="020B0604020202020204" pitchFamily="34" charset="0"/>
              </a:rPr>
              <a:t> para </a:t>
            </a:r>
            <a:r>
              <a:rPr kumimoji="0" lang="en-US" altLang="en-US" sz="1800" b="0" i="0" u="none" strike="noStrike" cap="none" normalizeH="0" baseline="0" dirty="0" err="1" smtClean="0">
                <a:ln>
                  <a:noFill/>
                </a:ln>
                <a:solidFill>
                  <a:schemeClr val="tx1"/>
                </a:solidFill>
                <a:effectLst/>
                <a:latin typeface="Arial" panose="020B0604020202020204" pitchFamily="34" charset="0"/>
              </a:rPr>
              <a:t>evaluar</a:t>
            </a:r>
            <a:r>
              <a:rPr kumimoji="0" lang="en-US" altLang="en-US" sz="1800" b="0" i="0" u="none" strike="noStrike" cap="none" normalizeH="0" baseline="0" dirty="0" smtClean="0">
                <a:ln>
                  <a:noFill/>
                </a:ln>
                <a:solidFill>
                  <a:schemeClr val="tx1"/>
                </a:solidFill>
                <a:effectLst/>
                <a:latin typeface="Arial" panose="020B0604020202020204" pitchFamily="34" charset="0"/>
              </a:rPr>
              <a:t> el </a:t>
            </a:r>
            <a:r>
              <a:rPr kumimoji="0" lang="en-US" altLang="en-US" sz="1800" b="0" i="0" u="none" strike="noStrike" cap="none" normalizeH="0" baseline="0" dirty="0" err="1" smtClean="0">
                <a:ln>
                  <a:noFill/>
                </a:ln>
                <a:solidFill>
                  <a:schemeClr val="tx1"/>
                </a:solidFill>
                <a:effectLst/>
                <a:latin typeface="Arial" panose="020B0604020202020204" pitchFamily="34" charset="0"/>
              </a:rPr>
              <a:t>desempeño</a:t>
            </a:r>
            <a:r>
              <a:rPr kumimoji="0" lang="en-US" altLang="en-US" sz="1800" b="0" i="0" u="none" strike="noStrike" cap="none" normalizeH="0" baseline="0" dirty="0" smtClean="0">
                <a:ln>
                  <a:noFill/>
                </a:ln>
                <a:solidFill>
                  <a:schemeClr val="tx1"/>
                </a:solidFill>
                <a:effectLst/>
                <a:latin typeface="Arial" panose="020B0604020202020204" pitchFamily="34" charset="0"/>
              </a:rPr>
              <a:t> continua.</a:t>
            </a:r>
          </a:p>
        </p:txBody>
      </p:sp>
      <p:sp>
        <p:nvSpPr>
          <p:cNvPr id="19" name="Text 2"/>
          <p:cNvSpPr/>
          <p:nvPr/>
        </p:nvSpPr>
        <p:spPr>
          <a:xfrm>
            <a:off x="6377214" y="1474305"/>
            <a:ext cx="6172200" cy="771525"/>
          </a:xfrm>
          <a:prstGeom prst="rect">
            <a:avLst/>
          </a:prstGeom>
          <a:noFill/>
          <a:ln/>
        </p:spPr>
        <p:txBody>
          <a:bodyPr wrap="none" rtlCol="0" anchor="t"/>
          <a:lstStyle/>
          <a:p>
            <a:pPr marL="0" indent="0">
              <a:lnSpc>
                <a:spcPts val="6075"/>
              </a:lnSpc>
              <a:buNone/>
            </a:pPr>
            <a:r>
              <a:rPr lang="en-US" sz="4860" dirty="0" err="1" smtClean="0">
                <a:solidFill>
                  <a:srgbClr val="5955EB"/>
                </a:solidFill>
                <a:latin typeface="Libre Baskerville" pitchFamily="34" charset="0"/>
                <a:ea typeface="Libre Baskerville" pitchFamily="34" charset="-122"/>
                <a:cs typeface="Libre Baskerville" pitchFamily="34" charset="-120"/>
              </a:rPr>
              <a:t>Recomendaci</a:t>
            </a:r>
            <a:r>
              <a:rPr lang="en-US" sz="4860" dirty="0" err="1" smtClean="0">
                <a:solidFill>
                  <a:srgbClr val="5955EB"/>
                </a:solidFill>
                <a:latin typeface="Libre Baskerville" pitchFamily="34" charset="0"/>
                <a:ea typeface="Libre Baskerville" pitchFamily="34" charset="-122"/>
                <a:cs typeface="Libre Baskerville" pitchFamily="34" charset="-120"/>
              </a:rPr>
              <a:t>ón</a:t>
            </a:r>
            <a:endParaRPr lang="en-US" sz="4860" dirty="0"/>
          </a:p>
        </p:txBody>
      </p:sp>
    </p:spTree>
    <p:extLst>
      <p:ext uri="{BB962C8B-B14F-4D97-AF65-F5344CB8AC3E}">
        <p14:creationId xmlns:p14="http://schemas.microsoft.com/office/powerpoint/2010/main" val="1804821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5" name="Text 2"/>
          <p:cNvSpPr/>
          <p:nvPr/>
        </p:nvSpPr>
        <p:spPr>
          <a:xfrm>
            <a:off x="693777" y="1288733"/>
            <a:ext cx="7756446" cy="2564606"/>
          </a:xfrm>
          <a:prstGeom prst="rect">
            <a:avLst/>
          </a:prstGeom>
          <a:noFill/>
          <a:ln/>
        </p:spPr>
        <p:txBody>
          <a:bodyPr wrap="square" rtlCol="0" anchor="t"/>
          <a:lstStyle/>
          <a:p>
            <a:pPr marL="0" indent="0">
              <a:lnSpc>
                <a:spcPts val="6732"/>
              </a:lnSpc>
              <a:buNone/>
            </a:pPr>
            <a:r>
              <a:rPr lang="en-US" sz="5385" dirty="0" smtClean="0">
                <a:solidFill>
                  <a:srgbClr val="5955EB"/>
                </a:solidFill>
                <a:latin typeface="Libre Baskerville" pitchFamily="34" charset="0"/>
                <a:ea typeface="Libre Baskerville" pitchFamily="34" charset="-122"/>
                <a:cs typeface="Libre Baskerville" pitchFamily="34" charset="-120"/>
              </a:rPr>
              <a:t>Problematica actual de la </a:t>
            </a:r>
            <a:r>
              <a:rPr lang="en-US" sz="5385" dirty="0" err="1" smtClean="0">
                <a:solidFill>
                  <a:srgbClr val="5955EB"/>
                </a:solidFill>
                <a:latin typeface="Libre Baskerville" pitchFamily="34" charset="0"/>
                <a:ea typeface="Libre Baskerville" pitchFamily="34" charset="-122"/>
                <a:cs typeface="Libre Baskerville" pitchFamily="34" charset="-120"/>
              </a:rPr>
              <a:t>tienda</a:t>
            </a:r>
            <a:r>
              <a:rPr lang="en-US" sz="5385" dirty="0" smtClean="0">
                <a:solidFill>
                  <a:srgbClr val="5955EB"/>
                </a:solidFill>
                <a:latin typeface="Libre Baskerville" pitchFamily="34" charset="0"/>
                <a:ea typeface="Libre Baskerville" pitchFamily="34" charset="-122"/>
                <a:cs typeface="Libre Baskerville" pitchFamily="34" charset="-120"/>
              </a:rPr>
              <a:t>.</a:t>
            </a:r>
            <a:endParaRPr lang="en-US" sz="5385" dirty="0"/>
          </a:p>
        </p:txBody>
      </p:sp>
      <p:sp>
        <p:nvSpPr>
          <p:cNvPr id="6" name="Text 3"/>
          <p:cNvSpPr/>
          <p:nvPr/>
        </p:nvSpPr>
        <p:spPr>
          <a:xfrm>
            <a:off x="693777" y="4150638"/>
            <a:ext cx="7756446" cy="2220278"/>
          </a:xfrm>
          <a:prstGeom prst="rect">
            <a:avLst/>
          </a:prstGeom>
          <a:noFill/>
          <a:ln/>
        </p:spPr>
        <p:txBody>
          <a:bodyPr wrap="square" rtlCol="0" anchor="t"/>
          <a:lstStyle/>
          <a:p>
            <a:pPr marL="0" indent="0">
              <a:lnSpc>
                <a:spcPts val="2498"/>
              </a:lnSpc>
              <a:buNone/>
            </a:pPr>
            <a:r>
              <a:rPr lang="en-US" sz="1561" dirty="0">
                <a:solidFill>
                  <a:srgbClr val="49495A"/>
                </a:solidFill>
                <a:latin typeface="Open Sans" pitchFamily="34" charset="0"/>
                <a:ea typeface="Open Sans" pitchFamily="34" charset="-122"/>
                <a:cs typeface="Open Sans" pitchFamily="34" charset="-120"/>
              </a:rPr>
              <a:t>En Cochabamba, Bolivia, la empresa Xiaomi TV Jet se dedica a la venta exclusiva de televisores de la marca Xiaomi. Para optimizar sus operaciones, la empresa necesita un sistema de información que les permita gestionar de manera eficiente su inventario, registro de ventas, emisión de recibos, administración de clientes y usuarios, y ofrecer un catálogo en línea de productos. Este proyecto busca desarrollar una solución integral que automatice y mejore los procesos clave de la empresa, impulsando su desarrollo y competitividad.</a:t>
            </a:r>
            <a:endParaRPr lang="en-US" sz="1561" dirty="0"/>
          </a:p>
        </p:txBody>
      </p:sp>
      <p:sp>
        <p:nvSpPr>
          <p:cNvPr id="8" name="Text 5"/>
          <p:cNvSpPr/>
          <p:nvPr/>
        </p:nvSpPr>
        <p:spPr>
          <a:xfrm>
            <a:off x="789980" y="6718459"/>
            <a:ext cx="124778" cy="97512"/>
          </a:xfrm>
          <a:prstGeom prst="rect">
            <a:avLst/>
          </a:prstGeom>
          <a:noFill/>
          <a:ln/>
        </p:spPr>
        <p:txBody>
          <a:bodyPr wrap="none" rtlCol="0" anchor="t"/>
          <a:lstStyle/>
          <a:p>
            <a:pPr marL="0" indent="0" algn="ctr">
              <a:lnSpc>
                <a:spcPts val="768"/>
              </a:lnSpc>
              <a:buNone/>
            </a:pPr>
            <a:endParaRPr lang="en-US" sz="768" dirty="0"/>
          </a:p>
        </p:txBody>
      </p:sp>
      <p:sp>
        <p:nvSpPr>
          <p:cNvPr id="9" name="Text 6"/>
          <p:cNvSpPr/>
          <p:nvPr/>
        </p:nvSpPr>
        <p:spPr>
          <a:xfrm>
            <a:off x="1110020" y="6593919"/>
            <a:ext cx="2296120" cy="346829"/>
          </a:xfrm>
          <a:prstGeom prst="rect">
            <a:avLst/>
          </a:prstGeom>
          <a:noFill/>
          <a:ln/>
        </p:spPr>
        <p:txBody>
          <a:bodyPr wrap="none" rtlCol="0" anchor="t"/>
          <a:lstStyle/>
          <a:p>
            <a:pPr marL="0" indent="0" algn="l">
              <a:lnSpc>
                <a:spcPts val="2732"/>
              </a:lnSpc>
              <a:buNone/>
            </a:pPr>
            <a:endParaRPr lang="en-US" sz="1951" dirty="0"/>
          </a:p>
        </p:txBody>
      </p:sp>
      <p:pic>
        <p:nvPicPr>
          <p:cNvPr id="1026" name="Picture 2" descr="LED TV XIAOMI 65″ MODELO L65M7-7ASA – Fulltec"/>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204840" y="-611862"/>
            <a:ext cx="8535579" cy="952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5" name="Text 2"/>
          <p:cNvSpPr/>
          <p:nvPr/>
        </p:nvSpPr>
        <p:spPr>
          <a:xfrm>
            <a:off x="6223516" y="579834"/>
            <a:ext cx="5817513" cy="658058"/>
          </a:xfrm>
          <a:prstGeom prst="rect">
            <a:avLst/>
          </a:prstGeom>
          <a:noFill/>
          <a:ln/>
        </p:spPr>
        <p:txBody>
          <a:bodyPr wrap="none" rtlCol="0" anchor="t"/>
          <a:lstStyle/>
          <a:p>
            <a:pPr marL="0" indent="0">
              <a:lnSpc>
                <a:spcPts val="5182"/>
              </a:lnSpc>
              <a:buNone/>
            </a:pPr>
            <a:r>
              <a:rPr lang="en-US" sz="4146" dirty="0">
                <a:solidFill>
                  <a:srgbClr val="5955EB"/>
                </a:solidFill>
                <a:latin typeface="Libre Baskerville" pitchFamily="34" charset="0"/>
                <a:ea typeface="Libre Baskerville" pitchFamily="34" charset="-122"/>
                <a:cs typeface="Libre Baskerville" pitchFamily="34" charset="-120"/>
              </a:rPr>
              <a:t>Objetivos del Sistema</a:t>
            </a:r>
            <a:endParaRPr lang="en-US" sz="4146" dirty="0"/>
          </a:p>
        </p:txBody>
      </p:sp>
      <p:sp>
        <p:nvSpPr>
          <p:cNvPr id="6" name="Shape 3"/>
          <p:cNvSpPr/>
          <p:nvPr/>
        </p:nvSpPr>
        <p:spPr>
          <a:xfrm>
            <a:off x="6223516" y="1790700"/>
            <a:ext cx="473869" cy="473869"/>
          </a:xfrm>
          <a:prstGeom prst="roundRect">
            <a:avLst>
              <a:gd name="adj" fmla="val 26668"/>
            </a:avLst>
          </a:prstGeom>
          <a:solidFill>
            <a:srgbClr val="DED6FF"/>
          </a:solidFill>
          <a:ln/>
        </p:spPr>
      </p:sp>
      <p:sp>
        <p:nvSpPr>
          <p:cNvPr id="7" name="Text 4"/>
          <p:cNvSpPr/>
          <p:nvPr/>
        </p:nvSpPr>
        <p:spPr>
          <a:xfrm>
            <a:off x="6389965" y="1869638"/>
            <a:ext cx="140851" cy="315873"/>
          </a:xfrm>
          <a:prstGeom prst="rect">
            <a:avLst/>
          </a:prstGeom>
          <a:noFill/>
          <a:ln/>
        </p:spPr>
        <p:txBody>
          <a:bodyPr wrap="none" rtlCol="0" anchor="t"/>
          <a:lstStyle/>
          <a:p>
            <a:pPr marL="0" indent="0" algn="ctr">
              <a:lnSpc>
                <a:spcPts val="2488"/>
              </a:lnSpc>
              <a:buNone/>
            </a:pPr>
            <a:r>
              <a:rPr lang="en-US" sz="2488" dirty="0">
                <a:solidFill>
                  <a:srgbClr val="5955EB"/>
                </a:solidFill>
                <a:latin typeface="Libre Baskerville" pitchFamily="34" charset="0"/>
                <a:ea typeface="Libre Baskerville" pitchFamily="34" charset="-122"/>
                <a:cs typeface="Libre Baskerville" pitchFamily="34" charset="-120"/>
              </a:rPr>
              <a:t>1</a:t>
            </a:r>
            <a:endParaRPr lang="en-US" sz="2488" dirty="0"/>
          </a:p>
        </p:txBody>
      </p:sp>
      <p:sp>
        <p:nvSpPr>
          <p:cNvPr id="8" name="Text 5"/>
          <p:cNvSpPr/>
          <p:nvPr/>
        </p:nvSpPr>
        <p:spPr>
          <a:xfrm>
            <a:off x="6907887" y="1790700"/>
            <a:ext cx="2926080" cy="328970"/>
          </a:xfrm>
          <a:prstGeom prst="rect">
            <a:avLst/>
          </a:prstGeom>
          <a:noFill/>
          <a:ln/>
        </p:spPr>
        <p:txBody>
          <a:bodyPr wrap="none" rtlCol="0" anchor="t"/>
          <a:lstStyle/>
          <a:p>
            <a:pPr marL="0" indent="0">
              <a:lnSpc>
                <a:spcPts val="2591"/>
              </a:lnSpc>
              <a:buNone/>
            </a:pPr>
            <a:r>
              <a:rPr lang="en-US" sz="2073" dirty="0">
                <a:solidFill>
                  <a:srgbClr val="5955EB"/>
                </a:solidFill>
                <a:latin typeface="Libre Baskerville" pitchFamily="34" charset="0"/>
                <a:ea typeface="Libre Baskerville" pitchFamily="34" charset="-122"/>
                <a:cs typeface="Libre Baskerville" pitchFamily="34" charset="-120"/>
              </a:rPr>
              <a:t>Gestión de Inventario</a:t>
            </a:r>
            <a:endParaRPr lang="en-US" sz="2073" dirty="0"/>
          </a:p>
        </p:txBody>
      </p:sp>
      <p:sp>
        <p:nvSpPr>
          <p:cNvPr id="9" name="Text 6"/>
          <p:cNvSpPr/>
          <p:nvPr/>
        </p:nvSpPr>
        <p:spPr>
          <a:xfrm>
            <a:off x="6907887" y="2245995"/>
            <a:ext cx="6985397" cy="673894"/>
          </a:xfrm>
          <a:prstGeom prst="rect">
            <a:avLst/>
          </a:prstGeom>
          <a:noFill/>
          <a:ln/>
        </p:spPr>
        <p:txBody>
          <a:bodyPr wrap="square" rtlCol="0" anchor="t"/>
          <a:lstStyle/>
          <a:p>
            <a:pPr marL="0" indent="0">
              <a:lnSpc>
                <a:spcPts val="2653"/>
              </a:lnSpc>
              <a:buNone/>
            </a:pPr>
            <a:r>
              <a:rPr lang="en-US" sz="1658" dirty="0">
                <a:solidFill>
                  <a:srgbClr val="49495A"/>
                </a:solidFill>
                <a:latin typeface="Open Sans" pitchFamily="34" charset="0"/>
                <a:ea typeface="Open Sans" pitchFamily="34" charset="-122"/>
                <a:cs typeface="Open Sans" pitchFamily="34" charset="-120"/>
              </a:rPr>
              <a:t>Registro, control de stock e información detallada de los modelos de televisores disponibles.</a:t>
            </a:r>
            <a:endParaRPr lang="en-US" sz="1658" dirty="0"/>
          </a:p>
        </p:txBody>
      </p:sp>
      <p:sp>
        <p:nvSpPr>
          <p:cNvPr id="10" name="Shape 7"/>
          <p:cNvSpPr/>
          <p:nvPr/>
        </p:nvSpPr>
        <p:spPr>
          <a:xfrm>
            <a:off x="6223516" y="3367326"/>
            <a:ext cx="473869" cy="473869"/>
          </a:xfrm>
          <a:prstGeom prst="roundRect">
            <a:avLst>
              <a:gd name="adj" fmla="val 26668"/>
            </a:avLst>
          </a:prstGeom>
          <a:solidFill>
            <a:srgbClr val="DED6FF"/>
          </a:solidFill>
          <a:ln/>
        </p:spPr>
      </p:sp>
      <p:sp>
        <p:nvSpPr>
          <p:cNvPr id="11" name="Text 8"/>
          <p:cNvSpPr/>
          <p:nvPr/>
        </p:nvSpPr>
        <p:spPr>
          <a:xfrm>
            <a:off x="6363176" y="3446264"/>
            <a:ext cx="194548" cy="315873"/>
          </a:xfrm>
          <a:prstGeom prst="rect">
            <a:avLst/>
          </a:prstGeom>
          <a:noFill/>
          <a:ln/>
        </p:spPr>
        <p:txBody>
          <a:bodyPr wrap="none" rtlCol="0" anchor="t"/>
          <a:lstStyle/>
          <a:p>
            <a:pPr marL="0" indent="0" algn="ctr">
              <a:lnSpc>
                <a:spcPts val="2488"/>
              </a:lnSpc>
              <a:buNone/>
            </a:pPr>
            <a:r>
              <a:rPr lang="en-US" sz="2488" dirty="0">
                <a:solidFill>
                  <a:srgbClr val="5955EB"/>
                </a:solidFill>
                <a:latin typeface="Libre Baskerville" pitchFamily="34" charset="0"/>
                <a:ea typeface="Libre Baskerville" pitchFamily="34" charset="-122"/>
                <a:cs typeface="Libre Baskerville" pitchFamily="34" charset="-120"/>
              </a:rPr>
              <a:t>2</a:t>
            </a:r>
            <a:endParaRPr lang="en-US" sz="2488" dirty="0"/>
          </a:p>
        </p:txBody>
      </p:sp>
      <p:sp>
        <p:nvSpPr>
          <p:cNvPr id="12" name="Text 9"/>
          <p:cNvSpPr/>
          <p:nvPr/>
        </p:nvSpPr>
        <p:spPr>
          <a:xfrm>
            <a:off x="6907887" y="3367326"/>
            <a:ext cx="2632591" cy="328970"/>
          </a:xfrm>
          <a:prstGeom prst="rect">
            <a:avLst/>
          </a:prstGeom>
          <a:noFill/>
          <a:ln/>
        </p:spPr>
        <p:txBody>
          <a:bodyPr wrap="none" rtlCol="0" anchor="t"/>
          <a:lstStyle/>
          <a:p>
            <a:pPr marL="0" indent="0">
              <a:lnSpc>
                <a:spcPts val="2591"/>
              </a:lnSpc>
              <a:buNone/>
            </a:pPr>
            <a:r>
              <a:rPr lang="en-US" sz="2073" dirty="0">
                <a:solidFill>
                  <a:srgbClr val="5955EB"/>
                </a:solidFill>
                <a:latin typeface="Libre Baskerville" pitchFamily="34" charset="0"/>
                <a:ea typeface="Libre Baskerville" pitchFamily="34" charset="-122"/>
                <a:cs typeface="Libre Baskerville" pitchFamily="34" charset="-120"/>
              </a:rPr>
              <a:t>Registro de Ventas</a:t>
            </a:r>
            <a:endParaRPr lang="en-US" sz="2073" dirty="0"/>
          </a:p>
        </p:txBody>
      </p:sp>
      <p:sp>
        <p:nvSpPr>
          <p:cNvPr id="13" name="Text 10"/>
          <p:cNvSpPr/>
          <p:nvPr/>
        </p:nvSpPr>
        <p:spPr>
          <a:xfrm>
            <a:off x="6907887" y="3822621"/>
            <a:ext cx="6985397" cy="673894"/>
          </a:xfrm>
          <a:prstGeom prst="rect">
            <a:avLst/>
          </a:prstGeom>
          <a:noFill/>
          <a:ln/>
        </p:spPr>
        <p:txBody>
          <a:bodyPr wrap="square" rtlCol="0" anchor="t"/>
          <a:lstStyle/>
          <a:p>
            <a:pPr marL="0" indent="0">
              <a:lnSpc>
                <a:spcPts val="2653"/>
              </a:lnSpc>
              <a:buNone/>
            </a:pPr>
            <a:r>
              <a:rPr lang="en-US" sz="1658" dirty="0">
                <a:solidFill>
                  <a:srgbClr val="49495A"/>
                </a:solidFill>
                <a:latin typeface="Open Sans" pitchFamily="34" charset="0"/>
                <a:ea typeface="Open Sans" pitchFamily="34" charset="-122"/>
                <a:cs typeface="Open Sans" pitchFamily="34" charset="-120"/>
              </a:rPr>
              <a:t>Registro de ventas y generación automática de recibos para los clientes.</a:t>
            </a:r>
            <a:endParaRPr lang="en-US" sz="1658" dirty="0"/>
          </a:p>
        </p:txBody>
      </p:sp>
      <p:sp>
        <p:nvSpPr>
          <p:cNvPr id="14" name="Shape 11"/>
          <p:cNvSpPr/>
          <p:nvPr/>
        </p:nvSpPr>
        <p:spPr>
          <a:xfrm>
            <a:off x="6223516" y="4943951"/>
            <a:ext cx="473869" cy="473869"/>
          </a:xfrm>
          <a:prstGeom prst="roundRect">
            <a:avLst>
              <a:gd name="adj" fmla="val 26668"/>
            </a:avLst>
          </a:prstGeom>
          <a:solidFill>
            <a:srgbClr val="DED6FF"/>
          </a:solidFill>
          <a:ln/>
        </p:spPr>
      </p:sp>
      <p:sp>
        <p:nvSpPr>
          <p:cNvPr id="15" name="Text 12"/>
          <p:cNvSpPr/>
          <p:nvPr/>
        </p:nvSpPr>
        <p:spPr>
          <a:xfrm>
            <a:off x="6363176" y="5022890"/>
            <a:ext cx="194548" cy="315873"/>
          </a:xfrm>
          <a:prstGeom prst="rect">
            <a:avLst/>
          </a:prstGeom>
          <a:noFill/>
          <a:ln/>
        </p:spPr>
        <p:txBody>
          <a:bodyPr wrap="none" rtlCol="0" anchor="t"/>
          <a:lstStyle/>
          <a:p>
            <a:pPr marL="0" indent="0" algn="ctr">
              <a:lnSpc>
                <a:spcPts val="2488"/>
              </a:lnSpc>
              <a:buNone/>
            </a:pPr>
            <a:r>
              <a:rPr lang="en-US" sz="2488" dirty="0">
                <a:solidFill>
                  <a:srgbClr val="5955EB"/>
                </a:solidFill>
                <a:latin typeface="Libre Baskerville" pitchFamily="34" charset="0"/>
                <a:ea typeface="Libre Baskerville" pitchFamily="34" charset="-122"/>
                <a:cs typeface="Libre Baskerville" pitchFamily="34" charset="-120"/>
              </a:rPr>
              <a:t>3</a:t>
            </a:r>
            <a:endParaRPr lang="en-US" sz="2488" dirty="0"/>
          </a:p>
        </p:txBody>
      </p:sp>
      <p:sp>
        <p:nvSpPr>
          <p:cNvPr id="16" name="Text 13"/>
          <p:cNvSpPr/>
          <p:nvPr/>
        </p:nvSpPr>
        <p:spPr>
          <a:xfrm>
            <a:off x="6907887" y="4943951"/>
            <a:ext cx="2632591" cy="328970"/>
          </a:xfrm>
          <a:prstGeom prst="rect">
            <a:avLst/>
          </a:prstGeom>
          <a:noFill/>
          <a:ln/>
        </p:spPr>
        <p:txBody>
          <a:bodyPr wrap="none" rtlCol="0" anchor="t"/>
          <a:lstStyle/>
          <a:p>
            <a:pPr marL="0" indent="0">
              <a:lnSpc>
                <a:spcPts val="2591"/>
              </a:lnSpc>
              <a:buNone/>
            </a:pPr>
            <a:r>
              <a:rPr lang="en-US" sz="2073" dirty="0">
                <a:solidFill>
                  <a:srgbClr val="5955EB"/>
                </a:solidFill>
                <a:latin typeface="Libre Baskerville" pitchFamily="34" charset="0"/>
                <a:ea typeface="Libre Baskerville" pitchFamily="34" charset="-122"/>
                <a:cs typeface="Libre Baskerville" pitchFamily="34" charset="-120"/>
              </a:rPr>
              <a:t>Catálogo en Línea</a:t>
            </a:r>
            <a:endParaRPr lang="en-US" sz="2073" dirty="0"/>
          </a:p>
        </p:txBody>
      </p:sp>
      <p:sp>
        <p:nvSpPr>
          <p:cNvPr id="17" name="Text 14"/>
          <p:cNvSpPr/>
          <p:nvPr/>
        </p:nvSpPr>
        <p:spPr>
          <a:xfrm>
            <a:off x="6907887" y="5399246"/>
            <a:ext cx="6985397" cy="673894"/>
          </a:xfrm>
          <a:prstGeom prst="rect">
            <a:avLst/>
          </a:prstGeom>
          <a:noFill/>
          <a:ln/>
        </p:spPr>
        <p:txBody>
          <a:bodyPr wrap="square" rtlCol="0" anchor="t"/>
          <a:lstStyle/>
          <a:p>
            <a:pPr marL="0" indent="0">
              <a:lnSpc>
                <a:spcPts val="2653"/>
              </a:lnSpc>
              <a:buNone/>
            </a:pPr>
            <a:r>
              <a:rPr lang="en-US" sz="1658" dirty="0">
                <a:solidFill>
                  <a:srgbClr val="49495A"/>
                </a:solidFill>
                <a:latin typeface="Open Sans" pitchFamily="34" charset="0"/>
                <a:ea typeface="Open Sans" pitchFamily="34" charset="-122"/>
                <a:cs typeface="Open Sans" pitchFamily="34" charset="-120"/>
              </a:rPr>
              <a:t>Ofrecer a los clientes un catálogo en línea de los televisores disponibles con opciones de filtrado.</a:t>
            </a:r>
            <a:endParaRPr lang="en-US" sz="1658" dirty="0"/>
          </a:p>
        </p:txBody>
      </p:sp>
      <p:sp>
        <p:nvSpPr>
          <p:cNvPr id="18" name="Shape 15"/>
          <p:cNvSpPr/>
          <p:nvPr/>
        </p:nvSpPr>
        <p:spPr>
          <a:xfrm>
            <a:off x="6223516" y="6520577"/>
            <a:ext cx="473869" cy="473869"/>
          </a:xfrm>
          <a:prstGeom prst="roundRect">
            <a:avLst>
              <a:gd name="adj" fmla="val 26668"/>
            </a:avLst>
          </a:prstGeom>
          <a:solidFill>
            <a:srgbClr val="DED6FF"/>
          </a:solidFill>
          <a:ln/>
        </p:spPr>
      </p:sp>
      <p:sp>
        <p:nvSpPr>
          <p:cNvPr id="19" name="Text 16"/>
          <p:cNvSpPr/>
          <p:nvPr/>
        </p:nvSpPr>
        <p:spPr>
          <a:xfrm>
            <a:off x="6368058" y="6599515"/>
            <a:ext cx="184785" cy="315873"/>
          </a:xfrm>
          <a:prstGeom prst="rect">
            <a:avLst/>
          </a:prstGeom>
          <a:noFill/>
          <a:ln/>
        </p:spPr>
        <p:txBody>
          <a:bodyPr wrap="none" rtlCol="0" anchor="t"/>
          <a:lstStyle/>
          <a:p>
            <a:pPr marL="0" indent="0" algn="ctr">
              <a:lnSpc>
                <a:spcPts val="2488"/>
              </a:lnSpc>
              <a:buNone/>
            </a:pPr>
            <a:r>
              <a:rPr lang="en-US" sz="2488" dirty="0">
                <a:solidFill>
                  <a:srgbClr val="5955EB"/>
                </a:solidFill>
                <a:latin typeface="Libre Baskerville" pitchFamily="34" charset="0"/>
                <a:ea typeface="Libre Baskerville" pitchFamily="34" charset="-122"/>
                <a:cs typeface="Libre Baskerville" pitchFamily="34" charset="-120"/>
              </a:rPr>
              <a:t>4</a:t>
            </a:r>
            <a:endParaRPr lang="en-US" sz="2488" dirty="0"/>
          </a:p>
        </p:txBody>
      </p:sp>
      <p:sp>
        <p:nvSpPr>
          <p:cNvPr id="20" name="Text 17"/>
          <p:cNvSpPr/>
          <p:nvPr/>
        </p:nvSpPr>
        <p:spPr>
          <a:xfrm>
            <a:off x="6907887" y="6520577"/>
            <a:ext cx="2709029" cy="328970"/>
          </a:xfrm>
          <a:prstGeom prst="rect">
            <a:avLst/>
          </a:prstGeom>
          <a:noFill/>
          <a:ln/>
        </p:spPr>
        <p:txBody>
          <a:bodyPr wrap="none" rtlCol="0" anchor="t"/>
          <a:lstStyle/>
          <a:p>
            <a:pPr marL="0" indent="0">
              <a:lnSpc>
                <a:spcPts val="2591"/>
              </a:lnSpc>
              <a:buNone/>
            </a:pPr>
            <a:r>
              <a:rPr lang="en-US" sz="2073" dirty="0">
                <a:solidFill>
                  <a:srgbClr val="5955EB"/>
                </a:solidFill>
                <a:latin typeface="Libre Baskerville" pitchFamily="34" charset="0"/>
                <a:ea typeface="Libre Baskerville" pitchFamily="34" charset="-122"/>
                <a:cs typeface="Libre Baskerville" pitchFamily="34" charset="-120"/>
              </a:rPr>
              <a:t>Sistema de Reservas</a:t>
            </a:r>
            <a:endParaRPr lang="en-US" sz="2073" dirty="0"/>
          </a:p>
        </p:txBody>
      </p:sp>
      <p:sp>
        <p:nvSpPr>
          <p:cNvPr id="21" name="Text 18"/>
          <p:cNvSpPr/>
          <p:nvPr/>
        </p:nvSpPr>
        <p:spPr>
          <a:xfrm>
            <a:off x="6907887" y="6975872"/>
            <a:ext cx="6985397" cy="673894"/>
          </a:xfrm>
          <a:prstGeom prst="rect">
            <a:avLst/>
          </a:prstGeom>
          <a:noFill/>
          <a:ln/>
        </p:spPr>
        <p:txBody>
          <a:bodyPr wrap="square" rtlCol="0" anchor="t"/>
          <a:lstStyle/>
          <a:p>
            <a:pPr marL="0" indent="0">
              <a:lnSpc>
                <a:spcPts val="2653"/>
              </a:lnSpc>
              <a:buNone/>
            </a:pPr>
            <a:r>
              <a:rPr lang="en-US" sz="1658" dirty="0">
                <a:solidFill>
                  <a:srgbClr val="49495A"/>
                </a:solidFill>
                <a:latin typeface="Open Sans" pitchFamily="34" charset="0"/>
                <a:ea typeface="Open Sans" pitchFamily="34" charset="-122"/>
                <a:cs typeface="Open Sans" pitchFamily="34" charset="-120"/>
              </a:rPr>
              <a:t>Permitir a los clientes apartar un televisor específico para una compra futura.</a:t>
            </a:r>
            <a:endParaRPr lang="en-US" sz="1658" dirty="0"/>
          </a:p>
        </p:txBody>
      </p:sp>
      <p:pic>
        <p:nvPicPr>
          <p:cNvPr id="22"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pic>
        <p:nvPicPr>
          <p:cNvPr id="8194" name="Picture 2" descr="Cómo definir los objetivos de negocio? - Cognod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12632"/>
            <a:ext cx="6078974" cy="69009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864037" y="2010132"/>
            <a:ext cx="7791212" cy="771525"/>
          </a:xfrm>
          <a:prstGeom prst="rect">
            <a:avLst/>
          </a:prstGeom>
          <a:noFill/>
          <a:ln/>
        </p:spPr>
        <p:txBody>
          <a:bodyPr wrap="none" rtlCol="0" anchor="t"/>
          <a:lstStyle/>
          <a:p>
            <a:pPr marL="0" indent="0">
              <a:lnSpc>
                <a:spcPts val="6075"/>
              </a:lnSpc>
              <a:buNone/>
            </a:pPr>
            <a:r>
              <a:rPr lang="en-US" sz="4860" dirty="0">
                <a:solidFill>
                  <a:srgbClr val="5955EB"/>
                </a:solidFill>
                <a:latin typeface="Libre Baskerville" pitchFamily="34" charset="0"/>
                <a:ea typeface="Libre Baskerville" pitchFamily="34" charset="-122"/>
                <a:cs typeface="Libre Baskerville" pitchFamily="34" charset="-120"/>
              </a:rPr>
              <a:t>Arquitectura del Sistema</a:t>
            </a:r>
            <a:endParaRPr lang="en-US" sz="4860" dirty="0"/>
          </a:p>
        </p:txBody>
      </p:sp>
      <p:sp>
        <p:nvSpPr>
          <p:cNvPr id="5" name="Text 3"/>
          <p:cNvSpPr/>
          <p:nvPr/>
        </p:nvSpPr>
        <p:spPr>
          <a:xfrm>
            <a:off x="864037" y="3398758"/>
            <a:ext cx="3392924" cy="385763"/>
          </a:xfrm>
          <a:prstGeom prst="rect">
            <a:avLst/>
          </a:prstGeom>
          <a:noFill/>
          <a:ln/>
        </p:spPr>
        <p:txBody>
          <a:bodyPr wrap="non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Capa de Presentación</a:t>
            </a:r>
            <a:endParaRPr lang="en-US" sz="2430" dirty="0"/>
          </a:p>
        </p:txBody>
      </p:sp>
      <p:sp>
        <p:nvSpPr>
          <p:cNvPr id="6" name="Text 4"/>
          <p:cNvSpPr/>
          <p:nvPr/>
        </p:nvSpPr>
        <p:spPr>
          <a:xfrm>
            <a:off x="864037" y="4031337"/>
            <a:ext cx="3898821" cy="1580198"/>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Interfaz de usuario intuitiva y responsive, diseñada con Balsamiq para una mejor experiencia de usuario.</a:t>
            </a:r>
            <a:endParaRPr lang="en-US" sz="1944" dirty="0"/>
          </a:p>
        </p:txBody>
      </p:sp>
      <p:sp>
        <p:nvSpPr>
          <p:cNvPr id="7" name="Text 5"/>
          <p:cNvSpPr/>
          <p:nvPr/>
        </p:nvSpPr>
        <p:spPr>
          <a:xfrm>
            <a:off x="5372695" y="3398758"/>
            <a:ext cx="3898821" cy="771525"/>
          </a:xfrm>
          <a:prstGeom prst="rect">
            <a:avLst/>
          </a:prstGeom>
          <a:noFill/>
          <a:ln/>
        </p:spPr>
        <p:txBody>
          <a:bodyPr wrap="squar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Capa de Lógica de Negocio</a:t>
            </a:r>
            <a:endParaRPr lang="en-US" sz="2430" dirty="0"/>
          </a:p>
        </p:txBody>
      </p:sp>
      <p:sp>
        <p:nvSpPr>
          <p:cNvPr id="8" name="Text 6"/>
          <p:cNvSpPr/>
          <p:nvPr/>
        </p:nvSpPr>
        <p:spPr>
          <a:xfrm>
            <a:off x="5372695" y="4417100"/>
            <a:ext cx="3898821" cy="1580198"/>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Implementada con C#.NET Core, siguiendo el patrón de diseño MVC para una mejor organización y mantenibilidad del código.</a:t>
            </a:r>
            <a:endParaRPr lang="en-US" sz="1944" dirty="0"/>
          </a:p>
        </p:txBody>
      </p:sp>
      <p:sp>
        <p:nvSpPr>
          <p:cNvPr id="9" name="Text 7"/>
          <p:cNvSpPr/>
          <p:nvPr/>
        </p:nvSpPr>
        <p:spPr>
          <a:xfrm>
            <a:off x="9881354" y="3398758"/>
            <a:ext cx="3086100" cy="385763"/>
          </a:xfrm>
          <a:prstGeom prst="rect">
            <a:avLst/>
          </a:prstGeom>
          <a:noFill/>
          <a:ln/>
        </p:spPr>
        <p:txBody>
          <a:bodyPr wrap="non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Capa de Datos</a:t>
            </a:r>
            <a:endParaRPr lang="en-US" sz="2430" dirty="0"/>
          </a:p>
        </p:txBody>
      </p:sp>
      <p:sp>
        <p:nvSpPr>
          <p:cNvPr id="10" name="Text 8"/>
          <p:cNvSpPr/>
          <p:nvPr/>
        </p:nvSpPr>
        <p:spPr>
          <a:xfrm>
            <a:off x="9881354" y="4031337"/>
            <a:ext cx="3898821" cy="1580198"/>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Base de datos SQL Server para el almacenamiento y gestión de la información, diseñada con un modelo relacional.</a:t>
            </a:r>
            <a:endParaRPr lang="en-US" sz="1944" dirty="0"/>
          </a:p>
        </p:txBody>
      </p:sp>
      <p:pic>
        <p:nvPicPr>
          <p:cNvPr id="1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5" name="Text 2"/>
          <p:cNvSpPr/>
          <p:nvPr/>
        </p:nvSpPr>
        <p:spPr>
          <a:xfrm>
            <a:off x="769977" y="957143"/>
            <a:ext cx="6164699" cy="687348"/>
          </a:xfrm>
          <a:prstGeom prst="rect">
            <a:avLst/>
          </a:prstGeom>
          <a:noFill/>
          <a:ln/>
        </p:spPr>
        <p:txBody>
          <a:bodyPr wrap="none" rtlCol="0" anchor="t"/>
          <a:lstStyle/>
          <a:p>
            <a:pPr marL="0" indent="0">
              <a:lnSpc>
                <a:spcPts val="5413"/>
              </a:lnSpc>
              <a:buNone/>
            </a:pPr>
            <a:r>
              <a:rPr lang="en-US" sz="4331" dirty="0">
                <a:solidFill>
                  <a:srgbClr val="5955EB"/>
                </a:solidFill>
                <a:latin typeface="Libre Baskerville" pitchFamily="34" charset="0"/>
                <a:ea typeface="Libre Baskerville" pitchFamily="34" charset="-122"/>
                <a:cs typeface="Libre Baskerville" pitchFamily="34" charset="-120"/>
              </a:rPr>
              <a:t>Proceso de Desarrollo</a:t>
            </a:r>
            <a:endParaRPr lang="en-US" sz="4331" dirty="0"/>
          </a:p>
        </p:txBody>
      </p:sp>
      <p:sp>
        <p:nvSpPr>
          <p:cNvPr id="6" name="Shape 3"/>
          <p:cNvSpPr/>
          <p:nvPr/>
        </p:nvSpPr>
        <p:spPr>
          <a:xfrm>
            <a:off x="1077992" y="1974413"/>
            <a:ext cx="43934" cy="5297924"/>
          </a:xfrm>
          <a:prstGeom prst="rect">
            <a:avLst/>
          </a:prstGeom>
          <a:solidFill>
            <a:srgbClr val="B8B7E0"/>
          </a:solidFill>
          <a:ln/>
        </p:spPr>
      </p:sp>
      <p:sp>
        <p:nvSpPr>
          <p:cNvPr id="7" name="Shape 4"/>
          <p:cNvSpPr/>
          <p:nvPr/>
        </p:nvSpPr>
        <p:spPr>
          <a:xfrm>
            <a:off x="1347371" y="2447270"/>
            <a:ext cx="769977" cy="43934"/>
          </a:xfrm>
          <a:prstGeom prst="rect">
            <a:avLst/>
          </a:prstGeom>
          <a:solidFill>
            <a:srgbClr val="B8B7E0"/>
          </a:solidFill>
          <a:ln/>
        </p:spPr>
      </p:sp>
      <p:sp>
        <p:nvSpPr>
          <p:cNvPr id="8" name="Shape 5"/>
          <p:cNvSpPr/>
          <p:nvPr/>
        </p:nvSpPr>
        <p:spPr>
          <a:xfrm>
            <a:off x="852428" y="2221825"/>
            <a:ext cx="494943" cy="494943"/>
          </a:xfrm>
          <a:prstGeom prst="roundRect">
            <a:avLst>
              <a:gd name="adj" fmla="val 26670"/>
            </a:avLst>
          </a:prstGeom>
          <a:solidFill>
            <a:srgbClr val="DED6FF"/>
          </a:solidFill>
          <a:ln/>
        </p:spPr>
      </p:sp>
      <p:sp>
        <p:nvSpPr>
          <p:cNvPr id="9" name="Text 6"/>
          <p:cNvSpPr/>
          <p:nvPr/>
        </p:nvSpPr>
        <p:spPr>
          <a:xfrm>
            <a:off x="1026259" y="2304217"/>
            <a:ext cx="147161" cy="330041"/>
          </a:xfrm>
          <a:prstGeom prst="rect">
            <a:avLst/>
          </a:prstGeom>
          <a:noFill/>
          <a:ln/>
        </p:spPr>
        <p:txBody>
          <a:bodyPr wrap="none" rtlCol="0" anchor="t"/>
          <a:lstStyle/>
          <a:p>
            <a:pPr marL="0" indent="0" algn="ctr">
              <a:lnSpc>
                <a:spcPts val="2598"/>
              </a:lnSpc>
              <a:buNone/>
            </a:pPr>
            <a:r>
              <a:rPr lang="en-US" sz="2598" dirty="0">
                <a:solidFill>
                  <a:srgbClr val="5955EB"/>
                </a:solidFill>
                <a:latin typeface="Libre Baskerville" pitchFamily="34" charset="0"/>
                <a:ea typeface="Libre Baskerville" pitchFamily="34" charset="-122"/>
                <a:cs typeface="Libre Baskerville" pitchFamily="34" charset="-120"/>
              </a:rPr>
              <a:t>1</a:t>
            </a:r>
            <a:endParaRPr lang="en-US" sz="2598" dirty="0"/>
          </a:p>
        </p:txBody>
      </p:sp>
      <p:sp>
        <p:nvSpPr>
          <p:cNvPr id="10" name="Text 7"/>
          <p:cNvSpPr/>
          <p:nvPr/>
        </p:nvSpPr>
        <p:spPr>
          <a:xfrm>
            <a:off x="2309813" y="2194322"/>
            <a:ext cx="2749987" cy="343733"/>
          </a:xfrm>
          <a:prstGeom prst="rect">
            <a:avLst/>
          </a:prstGeom>
          <a:noFill/>
          <a:ln/>
        </p:spPr>
        <p:txBody>
          <a:bodyPr wrap="none" rtlCol="0" anchor="t"/>
          <a:lstStyle/>
          <a:p>
            <a:pPr marL="0" indent="0" algn="l">
              <a:lnSpc>
                <a:spcPts val="2707"/>
              </a:lnSpc>
              <a:buNone/>
            </a:pPr>
            <a:r>
              <a:rPr lang="en-US" sz="2165" dirty="0">
                <a:solidFill>
                  <a:srgbClr val="5955EB"/>
                </a:solidFill>
                <a:latin typeface="Libre Baskerville" pitchFamily="34" charset="0"/>
                <a:ea typeface="Libre Baskerville" pitchFamily="34" charset="-122"/>
                <a:cs typeface="Libre Baskerville" pitchFamily="34" charset="-120"/>
              </a:rPr>
              <a:t>Metodología Ágil</a:t>
            </a:r>
            <a:endParaRPr lang="en-US" sz="2165" dirty="0"/>
          </a:p>
        </p:txBody>
      </p:sp>
      <p:sp>
        <p:nvSpPr>
          <p:cNvPr id="11" name="Text 8"/>
          <p:cNvSpPr/>
          <p:nvPr/>
        </p:nvSpPr>
        <p:spPr>
          <a:xfrm>
            <a:off x="2309813" y="2669977"/>
            <a:ext cx="6064210" cy="703898"/>
          </a:xfrm>
          <a:prstGeom prst="rect">
            <a:avLst/>
          </a:prstGeom>
          <a:noFill/>
          <a:ln/>
        </p:spPr>
        <p:txBody>
          <a:bodyPr wrap="square" rtlCol="0" anchor="t"/>
          <a:lstStyle/>
          <a:p>
            <a:pPr marL="0" indent="0" algn="l">
              <a:lnSpc>
                <a:spcPts val="2772"/>
              </a:lnSpc>
              <a:buNone/>
            </a:pPr>
            <a:r>
              <a:rPr lang="en-US" sz="1732" dirty="0">
                <a:solidFill>
                  <a:srgbClr val="49495A"/>
                </a:solidFill>
                <a:latin typeface="Open Sans" pitchFamily="34" charset="0"/>
                <a:ea typeface="Open Sans" pitchFamily="34" charset="-122"/>
                <a:cs typeface="Open Sans" pitchFamily="34" charset="-120"/>
              </a:rPr>
              <a:t>Utilizando el marco de trabajo Scrum, con sprints de 2-4 semanas, reuniones diarias, revisiones y retrospectivas.</a:t>
            </a:r>
            <a:endParaRPr lang="en-US" sz="1732" dirty="0"/>
          </a:p>
        </p:txBody>
      </p:sp>
      <p:sp>
        <p:nvSpPr>
          <p:cNvPr id="12" name="Shape 9"/>
          <p:cNvSpPr/>
          <p:nvPr/>
        </p:nvSpPr>
        <p:spPr>
          <a:xfrm>
            <a:off x="1347371" y="4286548"/>
            <a:ext cx="769977" cy="43934"/>
          </a:xfrm>
          <a:prstGeom prst="rect">
            <a:avLst/>
          </a:prstGeom>
          <a:solidFill>
            <a:srgbClr val="B8B7E0"/>
          </a:solidFill>
          <a:ln/>
        </p:spPr>
      </p:sp>
      <p:sp>
        <p:nvSpPr>
          <p:cNvPr id="13" name="Shape 10"/>
          <p:cNvSpPr/>
          <p:nvPr/>
        </p:nvSpPr>
        <p:spPr>
          <a:xfrm>
            <a:off x="852428" y="4061103"/>
            <a:ext cx="494943" cy="494943"/>
          </a:xfrm>
          <a:prstGeom prst="roundRect">
            <a:avLst>
              <a:gd name="adj" fmla="val 26670"/>
            </a:avLst>
          </a:prstGeom>
          <a:solidFill>
            <a:srgbClr val="DED6FF"/>
          </a:solidFill>
          <a:ln/>
        </p:spPr>
      </p:sp>
      <p:sp>
        <p:nvSpPr>
          <p:cNvPr id="14" name="Text 11"/>
          <p:cNvSpPr/>
          <p:nvPr/>
        </p:nvSpPr>
        <p:spPr>
          <a:xfrm>
            <a:off x="998280" y="4143494"/>
            <a:ext cx="203240" cy="330041"/>
          </a:xfrm>
          <a:prstGeom prst="rect">
            <a:avLst/>
          </a:prstGeom>
          <a:noFill/>
          <a:ln/>
        </p:spPr>
        <p:txBody>
          <a:bodyPr wrap="none" rtlCol="0" anchor="t"/>
          <a:lstStyle/>
          <a:p>
            <a:pPr marL="0" indent="0" algn="ctr">
              <a:lnSpc>
                <a:spcPts val="2598"/>
              </a:lnSpc>
              <a:buNone/>
            </a:pPr>
            <a:r>
              <a:rPr lang="en-US" sz="2598" dirty="0">
                <a:solidFill>
                  <a:srgbClr val="5955EB"/>
                </a:solidFill>
                <a:latin typeface="Libre Baskerville" pitchFamily="34" charset="0"/>
                <a:ea typeface="Libre Baskerville" pitchFamily="34" charset="-122"/>
                <a:cs typeface="Libre Baskerville" pitchFamily="34" charset="-120"/>
              </a:rPr>
              <a:t>2</a:t>
            </a:r>
            <a:endParaRPr lang="en-US" sz="2598" dirty="0"/>
          </a:p>
        </p:txBody>
      </p:sp>
      <p:sp>
        <p:nvSpPr>
          <p:cNvPr id="15" name="Text 12"/>
          <p:cNvSpPr/>
          <p:nvPr/>
        </p:nvSpPr>
        <p:spPr>
          <a:xfrm>
            <a:off x="2309813" y="4033599"/>
            <a:ext cx="2749987" cy="343733"/>
          </a:xfrm>
          <a:prstGeom prst="rect">
            <a:avLst/>
          </a:prstGeom>
          <a:noFill/>
          <a:ln/>
        </p:spPr>
        <p:txBody>
          <a:bodyPr wrap="none" rtlCol="0" anchor="t"/>
          <a:lstStyle/>
          <a:p>
            <a:pPr marL="0" indent="0" algn="l">
              <a:lnSpc>
                <a:spcPts val="2707"/>
              </a:lnSpc>
              <a:buNone/>
            </a:pPr>
            <a:r>
              <a:rPr lang="en-US" sz="2165" dirty="0">
                <a:solidFill>
                  <a:srgbClr val="5955EB"/>
                </a:solidFill>
                <a:latin typeface="Libre Baskerville" pitchFamily="34" charset="0"/>
                <a:ea typeface="Libre Baskerville" pitchFamily="34" charset="-122"/>
                <a:cs typeface="Libre Baskerville" pitchFamily="34" charset="-120"/>
              </a:rPr>
              <a:t>Modelado UML</a:t>
            </a:r>
            <a:endParaRPr lang="en-US" sz="2165" dirty="0"/>
          </a:p>
        </p:txBody>
      </p:sp>
      <p:sp>
        <p:nvSpPr>
          <p:cNvPr id="16" name="Text 13"/>
          <p:cNvSpPr/>
          <p:nvPr/>
        </p:nvSpPr>
        <p:spPr>
          <a:xfrm>
            <a:off x="2309813" y="4509254"/>
            <a:ext cx="6064210" cy="703898"/>
          </a:xfrm>
          <a:prstGeom prst="rect">
            <a:avLst/>
          </a:prstGeom>
          <a:noFill/>
          <a:ln/>
        </p:spPr>
        <p:txBody>
          <a:bodyPr wrap="square" rtlCol="0" anchor="t"/>
          <a:lstStyle/>
          <a:p>
            <a:pPr marL="0" indent="0" algn="l">
              <a:lnSpc>
                <a:spcPts val="2772"/>
              </a:lnSpc>
              <a:buNone/>
            </a:pPr>
            <a:r>
              <a:rPr lang="en-US" sz="1732" dirty="0">
                <a:solidFill>
                  <a:srgbClr val="49495A"/>
                </a:solidFill>
                <a:latin typeface="Open Sans" pitchFamily="34" charset="0"/>
                <a:ea typeface="Open Sans" pitchFamily="34" charset="-122"/>
                <a:cs typeface="Open Sans" pitchFamily="34" charset="-120"/>
              </a:rPr>
              <a:t>Creación de diagramas de casos de uso, clases y secuencia para el análisis y diseño del sistema.</a:t>
            </a:r>
            <a:endParaRPr lang="en-US" sz="1732" dirty="0"/>
          </a:p>
        </p:txBody>
      </p:sp>
      <p:sp>
        <p:nvSpPr>
          <p:cNvPr id="17" name="Shape 14"/>
          <p:cNvSpPr/>
          <p:nvPr/>
        </p:nvSpPr>
        <p:spPr>
          <a:xfrm>
            <a:off x="1347371" y="6125825"/>
            <a:ext cx="769977" cy="43934"/>
          </a:xfrm>
          <a:prstGeom prst="rect">
            <a:avLst/>
          </a:prstGeom>
          <a:solidFill>
            <a:srgbClr val="B8B7E0"/>
          </a:solidFill>
          <a:ln/>
        </p:spPr>
      </p:sp>
      <p:sp>
        <p:nvSpPr>
          <p:cNvPr id="18" name="Shape 15"/>
          <p:cNvSpPr/>
          <p:nvPr/>
        </p:nvSpPr>
        <p:spPr>
          <a:xfrm>
            <a:off x="852428" y="5900380"/>
            <a:ext cx="494943" cy="494943"/>
          </a:xfrm>
          <a:prstGeom prst="roundRect">
            <a:avLst>
              <a:gd name="adj" fmla="val 26670"/>
            </a:avLst>
          </a:prstGeom>
          <a:solidFill>
            <a:srgbClr val="DED6FF"/>
          </a:solidFill>
          <a:ln/>
        </p:spPr>
      </p:sp>
      <p:sp>
        <p:nvSpPr>
          <p:cNvPr id="19" name="Text 16"/>
          <p:cNvSpPr/>
          <p:nvPr/>
        </p:nvSpPr>
        <p:spPr>
          <a:xfrm>
            <a:off x="998280" y="5982772"/>
            <a:ext cx="203240" cy="330041"/>
          </a:xfrm>
          <a:prstGeom prst="rect">
            <a:avLst/>
          </a:prstGeom>
          <a:noFill/>
          <a:ln/>
        </p:spPr>
        <p:txBody>
          <a:bodyPr wrap="none" rtlCol="0" anchor="t"/>
          <a:lstStyle/>
          <a:p>
            <a:pPr marL="0" indent="0" algn="ctr">
              <a:lnSpc>
                <a:spcPts val="2598"/>
              </a:lnSpc>
              <a:buNone/>
            </a:pPr>
            <a:r>
              <a:rPr lang="en-US" sz="2598" dirty="0">
                <a:solidFill>
                  <a:srgbClr val="5955EB"/>
                </a:solidFill>
                <a:latin typeface="Libre Baskerville" pitchFamily="34" charset="0"/>
                <a:ea typeface="Libre Baskerville" pitchFamily="34" charset="-122"/>
                <a:cs typeface="Libre Baskerville" pitchFamily="34" charset="-120"/>
              </a:rPr>
              <a:t>3</a:t>
            </a:r>
            <a:endParaRPr lang="en-US" sz="2598" dirty="0"/>
          </a:p>
        </p:txBody>
      </p:sp>
      <p:sp>
        <p:nvSpPr>
          <p:cNvPr id="20" name="Text 17"/>
          <p:cNvSpPr/>
          <p:nvPr/>
        </p:nvSpPr>
        <p:spPr>
          <a:xfrm>
            <a:off x="2309813" y="5872877"/>
            <a:ext cx="3912394" cy="343733"/>
          </a:xfrm>
          <a:prstGeom prst="rect">
            <a:avLst/>
          </a:prstGeom>
          <a:noFill/>
          <a:ln/>
        </p:spPr>
        <p:txBody>
          <a:bodyPr wrap="none" rtlCol="0" anchor="t"/>
          <a:lstStyle/>
          <a:p>
            <a:pPr marL="0" indent="0" algn="l">
              <a:lnSpc>
                <a:spcPts val="2707"/>
              </a:lnSpc>
              <a:buNone/>
            </a:pPr>
            <a:r>
              <a:rPr lang="en-US" sz="2165" dirty="0">
                <a:solidFill>
                  <a:srgbClr val="5955EB"/>
                </a:solidFill>
                <a:latin typeface="Libre Baskerville" pitchFamily="34" charset="0"/>
                <a:ea typeface="Libre Baskerville" pitchFamily="34" charset="-122"/>
                <a:cs typeface="Libre Baskerville" pitchFamily="34" charset="-120"/>
              </a:rPr>
              <a:t>Herramientas de Desarrollo</a:t>
            </a:r>
            <a:endParaRPr lang="en-US" sz="2165" dirty="0"/>
          </a:p>
        </p:txBody>
      </p:sp>
      <p:sp>
        <p:nvSpPr>
          <p:cNvPr id="21" name="Text 18"/>
          <p:cNvSpPr/>
          <p:nvPr/>
        </p:nvSpPr>
        <p:spPr>
          <a:xfrm>
            <a:off x="2309813" y="6348532"/>
            <a:ext cx="6064210" cy="703898"/>
          </a:xfrm>
          <a:prstGeom prst="rect">
            <a:avLst/>
          </a:prstGeom>
          <a:noFill/>
          <a:ln/>
        </p:spPr>
        <p:txBody>
          <a:bodyPr wrap="square" rtlCol="0" anchor="t"/>
          <a:lstStyle/>
          <a:p>
            <a:pPr marL="0" indent="0" algn="l">
              <a:lnSpc>
                <a:spcPts val="2772"/>
              </a:lnSpc>
              <a:buNone/>
            </a:pPr>
            <a:r>
              <a:rPr lang="en-US" sz="1732" dirty="0">
                <a:solidFill>
                  <a:srgbClr val="49495A"/>
                </a:solidFill>
                <a:latin typeface="Open Sans" pitchFamily="34" charset="0"/>
                <a:ea typeface="Open Sans" pitchFamily="34" charset="-122"/>
                <a:cs typeface="Open Sans" pitchFamily="34" charset="-120"/>
              </a:rPr>
              <a:t>Uso de Visual Studio, SQL Server, Enterprise Architect, Balsamiq y Trello para la gestión del proyecto.</a:t>
            </a:r>
            <a:endParaRPr lang="en-US" sz="1732" dirty="0"/>
          </a:p>
        </p:txBody>
      </p:sp>
      <p:sp>
        <p:nvSpPr>
          <p:cNvPr id="23" name="AutoShape 2" descr="4 herramientas básicas para desarrolladores - OpenClassrooms 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4 herramientas básicas para desarrolladores - OpenClassrooms 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2563" y="0"/>
            <a:ext cx="6507838" cy="822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5" name="Text 2"/>
          <p:cNvSpPr/>
          <p:nvPr/>
        </p:nvSpPr>
        <p:spPr>
          <a:xfrm>
            <a:off x="676632" y="686157"/>
            <a:ext cx="5562124" cy="604242"/>
          </a:xfrm>
          <a:prstGeom prst="rect">
            <a:avLst/>
          </a:prstGeom>
          <a:noFill/>
          <a:ln/>
        </p:spPr>
        <p:txBody>
          <a:bodyPr wrap="none" rtlCol="0" anchor="t"/>
          <a:lstStyle/>
          <a:p>
            <a:pPr marL="0" indent="0">
              <a:lnSpc>
                <a:spcPts val="4758"/>
              </a:lnSpc>
              <a:buNone/>
            </a:pPr>
            <a:r>
              <a:rPr lang="en-US" sz="3806" dirty="0">
                <a:solidFill>
                  <a:srgbClr val="5955EB"/>
                </a:solidFill>
                <a:latin typeface="Libre Baskerville" pitchFamily="34" charset="0"/>
                <a:ea typeface="Libre Baskerville" pitchFamily="34" charset="-122"/>
                <a:cs typeface="Libre Baskerville" pitchFamily="34" charset="-120"/>
              </a:rPr>
              <a:t>Funcionalidades Clave</a:t>
            </a:r>
            <a:endParaRPr lang="en-US" sz="3806" dirty="0"/>
          </a:p>
        </p:txBody>
      </p:sp>
      <p:sp>
        <p:nvSpPr>
          <p:cNvPr id="6" name="Shape 3"/>
          <p:cNvSpPr/>
          <p:nvPr/>
        </p:nvSpPr>
        <p:spPr>
          <a:xfrm>
            <a:off x="676632" y="1580317"/>
            <a:ext cx="7790736" cy="1423154"/>
          </a:xfrm>
          <a:prstGeom prst="roundRect">
            <a:avLst>
              <a:gd name="adj" fmla="val 8152"/>
            </a:avLst>
          </a:prstGeom>
          <a:solidFill>
            <a:srgbClr val="DED6FF"/>
          </a:solidFill>
          <a:ln/>
        </p:spPr>
      </p:sp>
      <p:sp>
        <p:nvSpPr>
          <p:cNvPr id="7" name="Text 4"/>
          <p:cNvSpPr/>
          <p:nvPr/>
        </p:nvSpPr>
        <p:spPr>
          <a:xfrm>
            <a:off x="869871" y="1773555"/>
            <a:ext cx="2686407" cy="302062"/>
          </a:xfrm>
          <a:prstGeom prst="rect">
            <a:avLst/>
          </a:prstGeom>
          <a:noFill/>
          <a:ln/>
        </p:spPr>
        <p:txBody>
          <a:bodyPr wrap="none" rtlCol="0" anchor="t"/>
          <a:lstStyle/>
          <a:p>
            <a:pPr marL="0" indent="0">
              <a:lnSpc>
                <a:spcPts val="2379"/>
              </a:lnSpc>
              <a:buNone/>
            </a:pPr>
            <a:r>
              <a:rPr lang="en-US" sz="1903" dirty="0">
                <a:solidFill>
                  <a:srgbClr val="5955EB"/>
                </a:solidFill>
                <a:latin typeface="Libre Baskerville" pitchFamily="34" charset="0"/>
                <a:ea typeface="Libre Baskerville" pitchFamily="34" charset="-122"/>
                <a:cs typeface="Libre Baskerville" pitchFamily="34" charset="-120"/>
              </a:rPr>
              <a:t>Gestión de Inventario</a:t>
            </a:r>
            <a:endParaRPr lang="en-US" sz="1903" dirty="0"/>
          </a:p>
        </p:txBody>
      </p:sp>
      <p:sp>
        <p:nvSpPr>
          <p:cNvPr id="8" name="Text 5"/>
          <p:cNvSpPr/>
          <p:nvPr/>
        </p:nvSpPr>
        <p:spPr>
          <a:xfrm>
            <a:off x="869871" y="2191583"/>
            <a:ext cx="7404259" cy="618649"/>
          </a:xfrm>
          <a:prstGeom prst="rect">
            <a:avLst/>
          </a:prstGeom>
          <a:noFill/>
          <a:ln/>
        </p:spPr>
        <p:txBody>
          <a:bodyPr wrap="square" rtlCol="0" anchor="t"/>
          <a:lstStyle/>
          <a:p>
            <a:pPr marL="0" indent="0">
              <a:lnSpc>
                <a:spcPts val="2436"/>
              </a:lnSpc>
              <a:buNone/>
            </a:pPr>
            <a:r>
              <a:rPr lang="en-US" sz="1522" dirty="0">
                <a:solidFill>
                  <a:srgbClr val="49495A"/>
                </a:solidFill>
                <a:latin typeface="Open Sans" pitchFamily="34" charset="0"/>
                <a:ea typeface="Open Sans" pitchFamily="34" charset="-122"/>
                <a:cs typeface="Open Sans" pitchFamily="34" charset="-120"/>
              </a:rPr>
              <a:t>Registro, control y seguimiento de los modelos de televisores, sus características y cantidades en stock.</a:t>
            </a:r>
            <a:endParaRPr lang="en-US" sz="1522" dirty="0"/>
          </a:p>
        </p:txBody>
      </p:sp>
      <p:sp>
        <p:nvSpPr>
          <p:cNvPr id="9" name="Shape 6"/>
          <p:cNvSpPr/>
          <p:nvPr/>
        </p:nvSpPr>
        <p:spPr>
          <a:xfrm>
            <a:off x="676632" y="3196709"/>
            <a:ext cx="7790736" cy="1423154"/>
          </a:xfrm>
          <a:prstGeom prst="roundRect">
            <a:avLst>
              <a:gd name="adj" fmla="val 8152"/>
            </a:avLst>
          </a:prstGeom>
          <a:solidFill>
            <a:srgbClr val="DED6FF"/>
          </a:solidFill>
          <a:ln/>
        </p:spPr>
      </p:sp>
      <p:sp>
        <p:nvSpPr>
          <p:cNvPr id="10" name="Text 7"/>
          <p:cNvSpPr/>
          <p:nvPr/>
        </p:nvSpPr>
        <p:spPr>
          <a:xfrm>
            <a:off x="869871" y="3389947"/>
            <a:ext cx="2416850" cy="302062"/>
          </a:xfrm>
          <a:prstGeom prst="rect">
            <a:avLst/>
          </a:prstGeom>
          <a:noFill/>
          <a:ln/>
        </p:spPr>
        <p:txBody>
          <a:bodyPr wrap="none" rtlCol="0" anchor="t"/>
          <a:lstStyle/>
          <a:p>
            <a:pPr marL="0" indent="0">
              <a:lnSpc>
                <a:spcPts val="2379"/>
              </a:lnSpc>
              <a:buNone/>
            </a:pPr>
            <a:r>
              <a:rPr lang="en-US" sz="1903" dirty="0">
                <a:solidFill>
                  <a:srgbClr val="5955EB"/>
                </a:solidFill>
                <a:latin typeface="Libre Baskerville" pitchFamily="34" charset="0"/>
                <a:ea typeface="Libre Baskerville" pitchFamily="34" charset="-122"/>
                <a:cs typeface="Libre Baskerville" pitchFamily="34" charset="-120"/>
              </a:rPr>
              <a:t>Registro de Ventas</a:t>
            </a:r>
            <a:endParaRPr lang="en-US" sz="1903" dirty="0"/>
          </a:p>
        </p:txBody>
      </p:sp>
      <p:sp>
        <p:nvSpPr>
          <p:cNvPr id="11" name="Text 8"/>
          <p:cNvSpPr/>
          <p:nvPr/>
        </p:nvSpPr>
        <p:spPr>
          <a:xfrm>
            <a:off x="869871" y="3807976"/>
            <a:ext cx="7404259" cy="618649"/>
          </a:xfrm>
          <a:prstGeom prst="rect">
            <a:avLst/>
          </a:prstGeom>
          <a:noFill/>
          <a:ln/>
        </p:spPr>
        <p:txBody>
          <a:bodyPr wrap="square" rtlCol="0" anchor="t"/>
          <a:lstStyle/>
          <a:p>
            <a:pPr marL="0" indent="0">
              <a:lnSpc>
                <a:spcPts val="2436"/>
              </a:lnSpc>
              <a:buNone/>
            </a:pPr>
            <a:r>
              <a:rPr lang="en-US" sz="1522" dirty="0">
                <a:solidFill>
                  <a:srgbClr val="49495A"/>
                </a:solidFill>
                <a:latin typeface="Open Sans" pitchFamily="34" charset="0"/>
                <a:ea typeface="Open Sans" pitchFamily="34" charset="-122"/>
                <a:cs typeface="Open Sans" pitchFamily="34" charset="-120"/>
              </a:rPr>
              <a:t>Registro automatizado de las ventas realizadas y generación de recibos para los clientes.</a:t>
            </a:r>
            <a:endParaRPr lang="en-US" sz="1522" dirty="0"/>
          </a:p>
        </p:txBody>
      </p:sp>
      <p:sp>
        <p:nvSpPr>
          <p:cNvPr id="12" name="Shape 9"/>
          <p:cNvSpPr/>
          <p:nvPr/>
        </p:nvSpPr>
        <p:spPr>
          <a:xfrm>
            <a:off x="676632" y="4813102"/>
            <a:ext cx="7790736" cy="1423154"/>
          </a:xfrm>
          <a:prstGeom prst="roundRect">
            <a:avLst>
              <a:gd name="adj" fmla="val 8152"/>
            </a:avLst>
          </a:prstGeom>
          <a:solidFill>
            <a:srgbClr val="DED6FF"/>
          </a:solidFill>
          <a:ln/>
        </p:spPr>
      </p:sp>
      <p:sp>
        <p:nvSpPr>
          <p:cNvPr id="13" name="Text 10"/>
          <p:cNvSpPr/>
          <p:nvPr/>
        </p:nvSpPr>
        <p:spPr>
          <a:xfrm>
            <a:off x="869871" y="5006340"/>
            <a:ext cx="2416850" cy="302062"/>
          </a:xfrm>
          <a:prstGeom prst="rect">
            <a:avLst/>
          </a:prstGeom>
          <a:noFill/>
          <a:ln/>
        </p:spPr>
        <p:txBody>
          <a:bodyPr wrap="none" rtlCol="0" anchor="t"/>
          <a:lstStyle/>
          <a:p>
            <a:pPr marL="0" indent="0">
              <a:lnSpc>
                <a:spcPts val="2379"/>
              </a:lnSpc>
              <a:buNone/>
            </a:pPr>
            <a:r>
              <a:rPr lang="en-US" sz="1903" dirty="0">
                <a:solidFill>
                  <a:srgbClr val="5955EB"/>
                </a:solidFill>
                <a:latin typeface="Libre Baskerville" pitchFamily="34" charset="0"/>
                <a:ea typeface="Libre Baskerville" pitchFamily="34" charset="-122"/>
                <a:cs typeface="Libre Baskerville" pitchFamily="34" charset="-120"/>
              </a:rPr>
              <a:t>Catálogo en Línea</a:t>
            </a:r>
            <a:endParaRPr lang="en-US" sz="1903" dirty="0"/>
          </a:p>
        </p:txBody>
      </p:sp>
      <p:sp>
        <p:nvSpPr>
          <p:cNvPr id="14" name="Text 11"/>
          <p:cNvSpPr/>
          <p:nvPr/>
        </p:nvSpPr>
        <p:spPr>
          <a:xfrm>
            <a:off x="869871" y="5424368"/>
            <a:ext cx="7404259" cy="618649"/>
          </a:xfrm>
          <a:prstGeom prst="rect">
            <a:avLst/>
          </a:prstGeom>
          <a:noFill/>
          <a:ln/>
        </p:spPr>
        <p:txBody>
          <a:bodyPr wrap="square" rtlCol="0" anchor="t"/>
          <a:lstStyle/>
          <a:p>
            <a:pPr marL="0" indent="0">
              <a:lnSpc>
                <a:spcPts val="2436"/>
              </a:lnSpc>
              <a:buNone/>
            </a:pPr>
            <a:r>
              <a:rPr lang="en-US" sz="1522" dirty="0">
                <a:solidFill>
                  <a:srgbClr val="49495A"/>
                </a:solidFill>
                <a:latin typeface="Open Sans" pitchFamily="34" charset="0"/>
                <a:ea typeface="Open Sans" pitchFamily="34" charset="-122"/>
                <a:cs typeface="Open Sans" pitchFamily="34" charset="-120"/>
              </a:rPr>
              <a:t>Ofrecer a los clientes un catálogo en línea con opciones de filtrado por características y precios.</a:t>
            </a:r>
            <a:endParaRPr lang="en-US" sz="1522" dirty="0"/>
          </a:p>
        </p:txBody>
      </p:sp>
      <p:sp>
        <p:nvSpPr>
          <p:cNvPr id="15" name="Shape 12"/>
          <p:cNvSpPr/>
          <p:nvPr/>
        </p:nvSpPr>
        <p:spPr>
          <a:xfrm>
            <a:off x="676632" y="6429494"/>
            <a:ext cx="7790736" cy="1113830"/>
          </a:xfrm>
          <a:prstGeom prst="roundRect">
            <a:avLst>
              <a:gd name="adj" fmla="val 10416"/>
            </a:avLst>
          </a:prstGeom>
          <a:solidFill>
            <a:srgbClr val="DED6FF"/>
          </a:solidFill>
          <a:ln/>
        </p:spPr>
      </p:sp>
      <p:sp>
        <p:nvSpPr>
          <p:cNvPr id="16" name="Text 13"/>
          <p:cNvSpPr/>
          <p:nvPr/>
        </p:nvSpPr>
        <p:spPr>
          <a:xfrm>
            <a:off x="869871" y="6622733"/>
            <a:ext cx="2487097" cy="302062"/>
          </a:xfrm>
          <a:prstGeom prst="rect">
            <a:avLst/>
          </a:prstGeom>
          <a:noFill/>
          <a:ln/>
        </p:spPr>
        <p:txBody>
          <a:bodyPr wrap="none" rtlCol="0" anchor="t"/>
          <a:lstStyle/>
          <a:p>
            <a:pPr marL="0" indent="0">
              <a:lnSpc>
                <a:spcPts val="2379"/>
              </a:lnSpc>
              <a:buNone/>
            </a:pPr>
            <a:r>
              <a:rPr lang="en-US" sz="1903" dirty="0">
                <a:solidFill>
                  <a:srgbClr val="5955EB"/>
                </a:solidFill>
                <a:latin typeface="Libre Baskerville" pitchFamily="34" charset="0"/>
                <a:ea typeface="Libre Baskerville" pitchFamily="34" charset="-122"/>
                <a:cs typeface="Libre Baskerville" pitchFamily="34" charset="-120"/>
              </a:rPr>
              <a:t>S</a:t>
            </a:r>
            <a:r>
              <a:rPr lang="en-US" sz="1903" dirty="0" smtClean="0">
                <a:solidFill>
                  <a:srgbClr val="5955EB"/>
                </a:solidFill>
                <a:latin typeface="Libre Baskerville" pitchFamily="34" charset="0"/>
                <a:ea typeface="Libre Baskerville" pitchFamily="34" charset="-122"/>
                <a:cs typeface="Libre Baskerville" pitchFamily="34" charset="-120"/>
              </a:rPr>
              <a:t>istema </a:t>
            </a:r>
            <a:r>
              <a:rPr lang="en-US" sz="1903" dirty="0">
                <a:solidFill>
                  <a:srgbClr val="5955EB"/>
                </a:solidFill>
                <a:latin typeface="Libre Baskerville" pitchFamily="34" charset="0"/>
                <a:ea typeface="Libre Baskerville" pitchFamily="34" charset="-122"/>
                <a:cs typeface="Libre Baskerville" pitchFamily="34" charset="-120"/>
              </a:rPr>
              <a:t>de Reservas</a:t>
            </a:r>
            <a:endParaRPr lang="en-US" sz="1903" dirty="0"/>
          </a:p>
        </p:txBody>
      </p:sp>
      <p:sp>
        <p:nvSpPr>
          <p:cNvPr id="17" name="Text 14"/>
          <p:cNvSpPr/>
          <p:nvPr/>
        </p:nvSpPr>
        <p:spPr>
          <a:xfrm>
            <a:off x="869871" y="7040761"/>
            <a:ext cx="7404259" cy="309324"/>
          </a:xfrm>
          <a:prstGeom prst="rect">
            <a:avLst/>
          </a:prstGeom>
          <a:noFill/>
          <a:ln/>
        </p:spPr>
        <p:txBody>
          <a:bodyPr wrap="none" rtlCol="0" anchor="t"/>
          <a:lstStyle/>
          <a:p>
            <a:pPr marL="0" indent="0">
              <a:lnSpc>
                <a:spcPts val="2436"/>
              </a:lnSpc>
              <a:buNone/>
            </a:pPr>
            <a:r>
              <a:rPr lang="en-US" sz="1522" dirty="0">
                <a:solidFill>
                  <a:srgbClr val="49495A"/>
                </a:solidFill>
                <a:latin typeface="Open Sans" pitchFamily="34" charset="0"/>
                <a:ea typeface="Open Sans" pitchFamily="34" charset="-122"/>
                <a:cs typeface="Open Sans" pitchFamily="34" charset="-120"/>
              </a:rPr>
              <a:t>Permitir a los clientes apartar un televisor específico para una compra futura.</a:t>
            </a:r>
            <a:endParaRPr lang="en-US" sz="1522" dirty="0"/>
          </a:p>
        </p:txBody>
      </p:sp>
      <p:pic>
        <p:nvPicPr>
          <p:cNvPr id="9220" name="Picture 4" descr="✓ Sistemas de Gestión Web - Desarollo de Software a medida | Ideasweb Ch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0607" y="1384101"/>
            <a:ext cx="5969793" cy="54613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324017"/>
          </a:xfrm>
          <a:prstGeom prst="rect">
            <a:avLst/>
          </a:prstGeom>
          <a:solidFill>
            <a:srgbClr val="FBFAFF"/>
          </a:solidFill>
          <a:ln/>
        </p:spPr>
      </p:sp>
      <p:sp>
        <p:nvSpPr>
          <p:cNvPr id="5" name="Text 2"/>
          <p:cNvSpPr/>
          <p:nvPr/>
        </p:nvSpPr>
        <p:spPr>
          <a:xfrm>
            <a:off x="6091238" y="475178"/>
            <a:ext cx="4974908" cy="540068"/>
          </a:xfrm>
          <a:prstGeom prst="rect">
            <a:avLst/>
          </a:prstGeom>
          <a:noFill/>
          <a:ln/>
        </p:spPr>
        <p:txBody>
          <a:bodyPr wrap="none" rtlCol="0" anchor="t"/>
          <a:lstStyle/>
          <a:p>
            <a:pPr marL="0" indent="0">
              <a:lnSpc>
                <a:spcPts val="4253"/>
              </a:lnSpc>
              <a:buNone/>
            </a:pPr>
            <a:r>
              <a:rPr lang="en-US" sz="3402" dirty="0">
                <a:solidFill>
                  <a:srgbClr val="5955EB"/>
                </a:solidFill>
                <a:latin typeface="Libre Baskerville" pitchFamily="34" charset="0"/>
                <a:ea typeface="Libre Baskerville" pitchFamily="34" charset="-122"/>
                <a:cs typeface="Libre Baskerville" pitchFamily="34" charset="-120"/>
              </a:rPr>
              <a:t>Beneficios del Sistema</a:t>
            </a:r>
            <a:endParaRPr lang="en-US" sz="3402" dirty="0"/>
          </a:p>
        </p:txBody>
      </p:sp>
      <p:pic>
        <p:nvPicPr>
          <p:cNvPr id="6" name="Image 1" descr="preencoded.png"/>
          <p:cNvPicPr>
            <a:picLocks noChangeAspect="1"/>
          </p:cNvPicPr>
          <p:nvPr/>
        </p:nvPicPr>
        <p:blipFill>
          <a:blip r:embed="rId3"/>
          <a:stretch>
            <a:fillRect/>
          </a:stretch>
        </p:blipFill>
        <p:spPr>
          <a:xfrm>
            <a:off x="6091238" y="1274445"/>
            <a:ext cx="431959" cy="431959"/>
          </a:xfrm>
          <a:prstGeom prst="rect">
            <a:avLst/>
          </a:prstGeom>
        </p:spPr>
      </p:pic>
      <p:sp>
        <p:nvSpPr>
          <p:cNvPr id="7" name="Text 3"/>
          <p:cNvSpPr/>
          <p:nvPr/>
        </p:nvSpPr>
        <p:spPr>
          <a:xfrm>
            <a:off x="6091238" y="1879163"/>
            <a:ext cx="2253615" cy="269915"/>
          </a:xfrm>
          <a:prstGeom prst="rect">
            <a:avLst/>
          </a:prstGeom>
          <a:noFill/>
          <a:ln/>
        </p:spPr>
        <p:txBody>
          <a:bodyPr wrap="none" rtlCol="0" anchor="t"/>
          <a:lstStyle/>
          <a:p>
            <a:pPr marL="0" indent="0" algn="l">
              <a:lnSpc>
                <a:spcPts val="2126"/>
              </a:lnSpc>
              <a:buNone/>
            </a:pPr>
            <a:r>
              <a:rPr lang="en-US" sz="1701" dirty="0">
                <a:solidFill>
                  <a:srgbClr val="5955EB"/>
                </a:solidFill>
                <a:latin typeface="Libre Baskerville" pitchFamily="34" charset="0"/>
                <a:ea typeface="Libre Baskerville" pitchFamily="34" charset="-122"/>
                <a:cs typeface="Libre Baskerville" pitchFamily="34" charset="-120"/>
              </a:rPr>
              <a:t>Eficiencia Operativa</a:t>
            </a:r>
            <a:endParaRPr lang="en-US" sz="1701" dirty="0"/>
          </a:p>
        </p:txBody>
      </p:sp>
      <p:sp>
        <p:nvSpPr>
          <p:cNvPr id="8" name="Text 4"/>
          <p:cNvSpPr/>
          <p:nvPr/>
        </p:nvSpPr>
        <p:spPr>
          <a:xfrm>
            <a:off x="6091238" y="2252663"/>
            <a:ext cx="7934325" cy="276582"/>
          </a:xfrm>
          <a:prstGeom prst="rect">
            <a:avLst/>
          </a:prstGeom>
          <a:noFill/>
          <a:ln/>
        </p:spPr>
        <p:txBody>
          <a:bodyPr wrap="none" rtlCol="0" anchor="t"/>
          <a:lstStyle/>
          <a:p>
            <a:pPr marL="0" indent="0" algn="l">
              <a:lnSpc>
                <a:spcPts val="2177"/>
              </a:lnSpc>
              <a:buNone/>
            </a:pPr>
            <a:r>
              <a:rPr lang="en-US" sz="1361" dirty="0">
                <a:solidFill>
                  <a:srgbClr val="49495A"/>
                </a:solidFill>
                <a:latin typeface="Open Sans" pitchFamily="34" charset="0"/>
                <a:ea typeface="Open Sans" pitchFamily="34" charset="-122"/>
                <a:cs typeface="Open Sans" pitchFamily="34" charset="-120"/>
              </a:rPr>
              <a:t>Automatización de procesos clave y mejor control de inventario y ventas.</a:t>
            </a:r>
            <a:endParaRPr lang="en-US" sz="1361" dirty="0"/>
          </a:p>
        </p:txBody>
      </p:sp>
      <p:pic>
        <p:nvPicPr>
          <p:cNvPr id="9" name="Image 2" descr="preencoded.png"/>
          <p:cNvPicPr>
            <a:picLocks noChangeAspect="1"/>
          </p:cNvPicPr>
          <p:nvPr/>
        </p:nvPicPr>
        <p:blipFill>
          <a:blip r:embed="rId4"/>
          <a:stretch>
            <a:fillRect/>
          </a:stretch>
        </p:blipFill>
        <p:spPr>
          <a:xfrm>
            <a:off x="6091238" y="3047643"/>
            <a:ext cx="431959" cy="431959"/>
          </a:xfrm>
          <a:prstGeom prst="rect">
            <a:avLst/>
          </a:prstGeom>
        </p:spPr>
      </p:pic>
      <p:sp>
        <p:nvSpPr>
          <p:cNvPr id="10" name="Text 5"/>
          <p:cNvSpPr/>
          <p:nvPr/>
        </p:nvSpPr>
        <p:spPr>
          <a:xfrm>
            <a:off x="6091238" y="3652361"/>
            <a:ext cx="2573417" cy="269915"/>
          </a:xfrm>
          <a:prstGeom prst="rect">
            <a:avLst/>
          </a:prstGeom>
          <a:noFill/>
          <a:ln/>
        </p:spPr>
        <p:txBody>
          <a:bodyPr wrap="none" rtlCol="0" anchor="t"/>
          <a:lstStyle/>
          <a:p>
            <a:pPr marL="0" indent="0" algn="l">
              <a:lnSpc>
                <a:spcPts val="2126"/>
              </a:lnSpc>
              <a:buNone/>
            </a:pPr>
            <a:r>
              <a:rPr lang="en-US" sz="1701" dirty="0">
                <a:solidFill>
                  <a:srgbClr val="5955EB"/>
                </a:solidFill>
                <a:latin typeface="Libre Baskerville" pitchFamily="34" charset="0"/>
                <a:ea typeface="Libre Baskerville" pitchFamily="34" charset="-122"/>
                <a:cs typeface="Libre Baskerville" pitchFamily="34" charset="-120"/>
              </a:rPr>
              <a:t>Experiencia del Cliente</a:t>
            </a:r>
            <a:endParaRPr lang="en-US" sz="1701" dirty="0"/>
          </a:p>
        </p:txBody>
      </p:sp>
      <p:sp>
        <p:nvSpPr>
          <p:cNvPr id="11" name="Text 6"/>
          <p:cNvSpPr/>
          <p:nvPr/>
        </p:nvSpPr>
        <p:spPr>
          <a:xfrm>
            <a:off x="6091238" y="4025860"/>
            <a:ext cx="7934325" cy="276582"/>
          </a:xfrm>
          <a:prstGeom prst="rect">
            <a:avLst/>
          </a:prstGeom>
          <a:noFill/>
          <a:ln/>
        </p:spPr>
        <p:txBody>
          <a:bodyPr wrap="none" rtlCol="0" anchor="t"/>
          <a:lstStyle/>
          <a:p>
            <a:pPr marL="0" indent="0" algn="l">
              <a:lnSpc>
                <a:spcPts val="2177"/>
              </a:lnSpc>
              <a:buNone/>
            </a:pPr>
            <a:r>
              <a:rPr lang="en-US" sz="1361" dirty="0">
                <a:solidFill>
                  <a:srgbClr val="49495A"/>
                </a:solidFill>
                <a:latin typeface="Open Sans" pitchFamily="34" charset="0"/>
                <a:ea typeface="Open Sans" pitchFamily="34" charset="-122"/>
                <a:cs typeface="Open Sans" pitchFamily="34" charset="-120"/>
              </a:rPr>
              <a:t>Catálogo en línea y sistema de reservas para facilitar la compra.</a:t>
            </a:r>
            <a:endParaRPr lang="en-US" sz="1361" dirty="0"/>
          </a:p>
        </p:txBody>
      </p:sp>
      <p:pic>
        <p:nvPicPr>
          <p:cNvPr id="12" name="Image 3" descr="preencoded.png"/>
          <p:cNvPicPr>
            <a:picLocks noChangeAspect="1"/>
          </p:cNvPicPr>
          <p:nvPr/>
        </p:nvPicPr>
        <p:blipFill>
          <a:blip r:embed="rId5"/>
          <a:stretch>
            <a:fillRect/>
          </a:stretch>
        </p:blipFill>
        <p:spPr>
          <a:xfrm>
            <a:off x="6091238" y="4820841"/>
            <a:ext cx="431959" cy="431959"/>
          </a:xfrm>
          <a:prstGeom prst="rect">
            <a:avLst/>
          </a:prstGeom>
        </p:spPr>
      </p:pic>
      <p:sp>
        <p:nvSpPr>
          <p:cNvPr id="13" name="Text 7"/>
          <p:cNvSpPr/>
          <p:nvPr/>
        </p:nvSpPr>
        <p:spPr>
          <a:xfrm>
            <a:off x="6091238" y="5425559"/>
            <a:ext cx="2160270" cy="269915"/>
          </a:xfrm>
          <a:prstGeom prst="rect">
            <a:avLst/>
          </a:prstGeom>
          <a:noFill/>
          <a:ln/>
        </p:spPr>
        <p:txBody>
          <a:bodyPr wrap="none" rtlCol="0" anchor="t"/>
          <a:lstStyle/>
          <a:p>
            <a:pPr marL="0" indent="0" algn="l">
              <a:lnSpc>
                <a:spcPts val="2126"/>
              </a:lnSpc>
              <a:buNone/>
            </a:pPr>
            <a:r>
              <a:rPr lang="en-US" sz="1701" dirty="0">
                <a:solidFill>
                  <a:srgbClr val="5955EB"/>
                </a:solidFill>
                <a:latin typeface="Libre Baskerville" pitchFamily="34" charset="0"/>
                <a:ea typeface="Libre Baskerville" pitchFamily="34" charset="-122"/>
                <a:cs typeface="Libre Baskerville" pitchFamily="34" charset="-120"/>
              </a:rPr>
              <a:t>Competitividad</a:t>
            </a:r>
            <a:endParaRPr lang="en-US" sz="1701" dirty="0"/>
          </a:p>
        </p:txBody>
      </p:sp>
      <p:sp>
        <p:nvSpPr>
          <p:cNvPr id="14" name="Text 8"/>
          <p:cNvSpPr/>
          <p:nvPr/>
        </p:nvSpPr>
        <p:spPr>
          <a:xfrm>
            <a:off x="6091238" y="5799058"/>
            <a:ext cx="7934325" cy="276582"/>
          </a:xfrm>
          <a:prstGeom prst="rect">
            <a:avLst/>
          </a:prstGeom>
          <a:noFill/>
          <a:ln/>
        </p:spPr>
        <p:txBody>
          <a:bodyPr wrap="none" rtlCol="0" anchor="t"/>
          <a:lstStyle/>
          <a:p>
            <a:pPr marL="0" indent="0" algn="l">
              <a:lnSpc>
                <a:spcPts val="2177"/>
              </a:lnSpc>
              <a:buNone/>
            </a:pPr>
            <a:r>
              <a:rPr lang="en-US" sz="1361" dirty="0">
                <a:solidFill>
                  <a:srgbClr val="49495A"/>
                </a:solidFill>
                <a:latin typeface="Open Sans" pitchFamily="34" charset="0"/>
                <a:ea typeface="Open Sans" pitchFamily="34" charset="-122"/>
                <a:cs typeface="Open Sans" pitchFamily="34" charset="-120"/>
              </a:rPr>
              <a:t>Herramientas digitales modernas que impulsan el desarrollo de la empresa.</a:t>
            </a:r>
            <a:endParaRPr lang="en-US" sz="1361" dirty="0"/>
          </a:p>
        </p:txBody>
      </p:sp>
      <p:pic>
        <p:nvPicPr>
          <p:cNvPr id="15" name="Image 4" descr="preencoded.png"/>
          <p:cNvPicPr>
            <a:picLocks noChangeAspect="1"/>
          </p:cNvPicPr>
          <p:nvPr/>
        </p:nvPicPr>
        <p:blipFill>
          <a:blip r:embed="rId6"/>
          <a:stretch>
            <a:fillRect/>
          </a:stretch>
        </p:blipFill>
        <p:spPr>
          <a:xfrm>
            <a:off x="6091238" y="6594038"/>
            <a:ext cx="431959" cy="431959"/>
          </a:xfrm>
          <a:prstGeom prst="rect">
            <a:avLst/>
          </a:prstGeom>
        </p:spPr>
      </p:pic>
      <p:sp>
        <p:nvSpPr>
          <p:cNvPr id="16" name="Text 9"/>
          <p:cNvSpPr/>
          <p:nvPr/>
        </p:nvSpPr>
        <p:spPr>
          <a:xfrm>
            <a:off x="6091238" y="7198757"/>
            <a:ext cx="2160270" cy="269915"/>
          </a:xfrm>
          <a:prstGeom prst="rect">
            <a:avLst/>
          </a:prstGeom>
          <a:noFill/>
          <a:ln/>
        </p:spPr>
        <p:txBody>
          <a:bodyPr wrap="none" rtlCol="0" anchor="t"/>
          <a:lstStyle/>
          <a:p>
            <a:pPr marL="0" indent="0" algn="l">
              <a:lnSpc>
                <a:spcPts val="2126"/>
              </a:lnSpc>
              <a:buNone/>
            </a:pPr>
            <a:r>
              <a:rPr lang="en-US" sz="1701" dirty="0">
                <a:solidFill>
                  <a:srgbClr val="5955EB"/>
                </a:solidFill>
                <a:latin typeface="Libre Baskerville" pitchFamily="34" charset="0"/>
                <a:ea typeface="Libre Baskerville" pitchFamily="34" charset="-122"/>
                <a:cs typeface="Libre Baskerville" pitchFamily="34" charset="-120"/>
              </a:rPr>
              <a:t>Reportes y Análisis</a:t>
            </a:r>
            <a:endParaRPr lang="en-US" sz="1701" dirty="0"/>
          </a:p>
        </p:txBody>
      </p:sp>
      <p:sp>
        <p:nvSpPr>
          <p:cNvPr id="17" name="Text 10"/>
          <p:cNvSpPr/>
          <p:nvPr/>
        </p:nvSpPr>
        <p:spPr>
          <a:xfrm>
            <a:off x="6091238" y="7572256"/>
            <a:ext cx="7934325" cy="276582"/>
          </a:xfrm>
          <a:prstGeom prst="rect">
            <a:avLst/>
          </a:prstGeom>
          <a:noFill/>
          <a:ln/>
        </p:spPr>
        <p:txBody>
          <a:bodyPr wrap="none" rtlCol="0" anchor="t"/>
          <a:lstStyle/>
          <a:p>
            <a:pPr marL="0" indent="0" algn="l">
              <a:lnSpc>
                <a:spcPts val="2177"/>
              </a:lnSpc>
              <a:buNone/>
            </a:pPr>
            <a:r>
              <a:rPr lang="en-US" sz="1361" dirty="0">
                <a:solidFill>
                  <a:srgbClr val="49495A"/>
                </a:solidFill>
                <a:latin typeface="Open Sans" pitchFamily="34" charset="0"/>
                <a:ea typeface="Open Sans" pitchFamily="34" charset="-122"/>
                <a:cs typeface="Open Sans" pitchFamily="34" charset="-120"/>
              </a:rPr>
              <a:t>Generación de informes mensuales y anuales sobre ventas, inventario y productos más vendidos.</a:t>
            </a:r>
            <a:endParaRPr lang="en-US" sz="1361" dirty="0"/>
          </a:p>
        </p:txBody>
      </p:sp>
      <p:pic>
        <p:nvPicPr>
          <p:cNvPr id="18" name="Image 5"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pic>
        <p:nvPicPr>
          <p:cNvPr id="6148" name="Picture 4" descr="La importancia del desarrollo web en nuestra actualida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5780" y="2433772"/>
            <a:ext cx="5835458" cy="44257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5" name="Text 2"/>
          <p:cNvSpPr/>
          <p:nvPr/>
        </p:nvSpPr>
        <p:spPr>
          <a:xfrm>
            <a:off x="6122908" y="500182"/>
            <a:ext cx="7870984" cy="1136571"/>
          </a:xfrm>
          <a:prstGeom prst="rect">
            <a:avLst/>
          </a:prstGeom>
          <a:noFill/>
          <a:ln/>
        </p:spPr>
        <p:txBody>
          <a:bodyPr wrap="square" rtlCol="0" anchor="t"/>
          <a:lstStyle/>
          <a:p>
            <a:pPr marL="0" indent="0">
              <a:lnSpc>
                <a:spcPts val="4475"/>
              </a:lnSpc>
              <a:buNone/>
            </a:pPr>
            <a:r>
              <a:rPr lang="en-US" sz="3580" dirty="0">
                <a:solidFill>
                  <a:srgbClr val="5955EB"/>
                </a:solidFill>
                <a:latin typeface="Libre Baskerville" pitchFamily="34" charset="0"/>
                <a:ea typeface="Libre Baskerville" pitchFamily="34" charset="-122"/>
                <a:cs typeface="Libre Baskerville" pitchFamily="34" charset="-120"/>
              </a:rPr>
              <a:t>Implementación y Próximos Pasos</a:t>
            </a:r>
            <a:endParaRPr lang="en-US" sz="3580" dirty="0"/>
          </a:p>
        </p:txBody>
      </p:sp>
      <p:pic>
        <p:nvPicPr>
          <p:cNvPr id="6" name="Image 1" descr="preencoded.png"/>
          <p:cNvPicPr>
            <a:picLocks noChangeAspect="1"/>
          </p:cNvPicPr>
          <p:nvPr/>
        </p:nvPicPr>
        <p:blipFill>
          <a:blip r:embed="rId3"/>
          <a:stretch>
            <a:fillRect/>
          </a:stretch>
        </p:blipFill>
        <p:spPr>
          <a:xfrm>
            <a:off x="6122908" y="1909524"/>
            <a:ext cx="909399" cy="1454944"/>
          </a:xfrm>
          <a:prstGeom prst="rect">
            <a:avLst/>
          </a:prstGeom>
        </p:spPr>
      </p:pic>
      <p:sp>
        <p:nvSpPr>
          <p:cNvPr id="7" name="Text 3"/>
          <p:cNvSpPr/>
          <p:nvPr/>
        </p:nvSpPr>
        <p:spPr>
          <a:xfrm>
            <a:off x="7305080" y="2091333"/>
            <a:ext cx="2273498" cy="284202"/>
          </a:xfrm>
          <a:prstGeom prst="rect">
            <a:avLst/>
          </a:prstGeom>
          <a:noFill/>
          <a:ln/>
        </p:spPr>
        <p:txBody>
          <a:bodyPr wrap="none" rtlCol="0" anchor="t"/>
          <a:lstStyle/>
          <a:p>
            <a:pPr marL="0" indent="0" algn="l">
              <a:lnSpc>
                <a:spcPts val="2238"/>
              </a:lnSpc>
              <a:buNone/>
            </a:pPr>
            <a:r>
              <a:rPr lang="en-US" sz="1790" dirty="0">
                <a:solidFill>
                  <a:srgbClr val="5955EB"/>
                </a:solidFill>
                <a:latin typeface="Libre Baskerville" pitchFamily="34" charset="0"/>
                <a:ea typeface="Libre Baskerville" pitchFamily="34" charset="-122"/>
                <a:cs typeface="Libre Baskerville" pitchFamily="34" charset="-120"/>
              </a:rPr>
              <a:t>Diseño</a:t>
            </a:r>
            <a:endParaRPr lang="en-US" sz="1790" dirty="0"/>
          </a:p>
        </p:txBody>
      </p:sp>
      <p:sp>
        <p:nvSpPr>
          <p:cNvPr id="8" name="Text 4"/>
          <p:cNvSpPr/>
          <p:nvPr/>
        </p:nvSpPr>
        <p:spPr>
          <a:xfrm>
            <a:off x="7305080" y="2484596"/>
            <a:ext cx="6688812" cy="290989"/>
          </a:xfrm>
          <a:prstGeom prst="rect">
            <a:avLst/>
          </a:prstGeom>
          <a:noFill/>
          <a:ln/>
        </p:spPr>
        <p:txBody>
          <a:bodyPr wrap="none" rtlCol="0" anchor="t"/>
          <a:lstStyle/>
          <a:p>
            <a:pPr marL="0" indent="0" algn="l">
              <a:lnSpc>
                <a:spcPts val="2291"/>
              </a:lnSpc>
              <a:buNone/>
            </a:pPr>
            <a:r>
              <a:rPr lang="en-US" sz="1432" dirty="0">
                <a:solidFill>
                  <a:srgbClr val="49495A"/>
                </a:solidFill>
                <a:latin typeface="Open Sans" pitchFamily="34" charset="0"/>
                <a:ea typeface="Open Sans" pitchFamily="34" charset="-122"/>
                <a:cs typeface="Open Sans" pitchFamily="34" charset="-120"/>
              </a:rPr>
              <a:t>Refinamiento de requisitos, diseño de la arquitectura y modelado UML.</a:t>
            </a:r>
            <a:endParaRPr lang="en-US" sz="1432" dirty="0"/>
          </a:p>
        </p:txBody>
      </p:sp>
      <p:pic>
        <p:nvPicPr>
          <p:cNvPr id="9" name="Image 2" descr="preencoded.png"/>
          <p:cNvPicPr>
            <a:picLocks noChangeAspect="1"/>
          </p:cNvPicPr>
          <p:nvPr/>
        </p:nvPicPr>
        <p:blipFill>
          <a:blip r:embed="rId4"/>
          <a:stretch>
            <a:fillRect/>
          </a:stretch>
        </p:blipFill>
        <p:spPr>
          <a:xfrm>
            <a:off x="6122908" y="3364468"/>
            <a:ext cx="909399" cy="1454944"/>
          </a:xfrm>
          <a:prstGeom prst="rect">
            <a:avLst/>
          </a:prstGeom>
        </p:spPr>
      </p:pic>
      <p:sp>
        <p:nvSpPr>
          <p:cNvPr id="10" name="Text 5"/>
          <p:cNvSpPr/>
          <p:nvPr/>
        </p:nvSpPr>
        <p:spPr>
          <a:xfrm>
            <a:off x="7305080" y="3546277"/>
            <a:ext cx="2273498" cy="284202"/>
          </a:xfrm>
          <a:prstGeom prst="rect">
            <a:avLst/>
          </a:prstGeom>
          <a:noFill/>
          <a:ln/>
        </p:spPr>
        <p:txBody>
          <a:bodyPr wrap="none" rtlCol="0" anchor="t"/>
          <a:lstStyle/>
          <a:p>
            <a:pPr marL="0" indent="0" algn="l">
              <a:lnSpc>
                <a:spcPts val="2238"/>
              </a:lnSpc>
              <a:buNone/>
            </a:pPr>
            <a:r>
              <a:rPr lang="en-US" sz="1790" dirty="0">
                <a:solidFill>
                  <a:srgbClr val="5955EB"/>
                </a:solidFill>
                <a:latin typeface="Libre Baskerville" pitchFamily="34" charset="0"/>
                <a:ea typeface="Libre Baskerville" pitchFamily="34" charset="-122"/>
                <a:cs typeface="Libre Baskerville" pitchFamily="34" charset="-120"/>
              </a:rPr>
              <a:t>Desarrollo</a:t>
            </a:r>
            <a:endParaRPr lang="en-US" sz="1790" dirty="0"/>
          </a:p>
        </p:txBody>
      </p:sp>
      <p:sp>
        <p:nvSpPr>
          <p:cNvPr id="11" name="Text 6"/>
          <p:cNvSpPr/>
          <p:nvPr/>
        </p:nvSpPr>
        <p:spPr>
          <a:xfrm>
            <a:off x="7305080" y="3939540"/>
            <a:ext cx="6688812" cy="581978"/>
          </a:xfrm>
          <a:prstGeom prst="rect">
            <a:avLst/>
          </a:prstGeom>
          <a:noFill/>
          <a:ln/>
        </p:spPr>
        <p:txBody>
          <a:bodyPr wrap="square" rtlCol="0" anchor="t"/>
          <a:lstStyle/>
          <a:p>
            <a:pPr marL="0" indent="0" algn="l">
              <a:lnSpc>
                <a:spcPts val="2291"/>
              </a:lnSpc>
              <a:buNone/>
            </a:pPr>
            <a:r>
              <a:rPr lang="en-US" sz="1432" dirty="0">
                <a:solidFill>
                  <a:srgbClr val="49495A"/>
                </a:solidFill>
                <a:latin typeface="Open Sans" pitchFamily="34" charset="0"/>
                <a:ea typeface="Open Sans" pitchFamily="34" charset="-122"/>
                <a:cs typeface="Open Sans" pitchFamily="34" charset="-120"/>
              </a:rPr>
              <a:t>Implementación del sistema utilizando C#.NET Core, SQL Server y herramientas de desarrollo.</a:t>
            </a:r>
            <a:endParaRPr lang="en-US" sz="1432" dirty="0"/>
          </a:p>
        </p:txBody>
      </p:sp>
      <p:pic>
        <p:nvPicPr>
          <p:cNvPr id="12" name="Image 3" descr="preencoded.png"/>
          <p:cNvPicPr>
            <a:picLocks noChangeAspect="1"/>
          </p:cNvPicPr>
          <p:nvPr/>
        </p:nvPicPr>
        <p:blipFill>
          <a:blip r:embed="rId5"/>
          <a:stretch>
            <a:fillRect/>
          </a:stretch>
        </p:blipFill>
        <p:spPr>
          <a:xfrm>
            <a:off x="6122908" y="4819412"/>
            <a:ext cx="909399" cy="1454944"/>
          </a:xfrm>
          <a:prstGeom prst="rect">
            <a:avLst/>
          </a:prstGeom>
        </p:spPr>
      </p:pic>
      <p:sp>
        <p:nvSpPr>
          <p:cNvPr id="13" name="Text 7"/>
          <p:cNvSpPr/>
          <p:nvPr/>
        </p:nvSpPr>
        <p:spPr>
          <a:xfrm>
            <a:off x="7305080" y="5001220"/>
            <a:ext cx="2273498" cy="284202"/>
          </a:xfrm>
          <a:prstGeom prst="rect">
            <a:avLst/>
          </a:prstGeom>
          <a:noFill/>
          <a:ln/>
        </p:spPr>
        <p:txBody>
          <a:bodyPr wrap="none" rtlCol="0" anchor="t"/>
          <a:lstStyle/>
          <a:p>
            <a:pPr marL="0" indent="0" algn="l">
              <a:lnSpc>
                <a:spcPts val="2238"/>
              </a:lnSpc>
              <a:buNone/>
            </a:pPr>
            <a:r>
              <a:rPr lang="en-US" sz="1790" dirty="0">
                <a:solidFill>
                  <a:srgbClr val="5955EB"/>
                </a:solidFill>
                <a:latin typeface="Libre Baskerville" pitchFamily="34" charset="0"/>
                <a:ea typeface="Libre Baskerville" pitchFamily="34" charset="-122"/>
                <a:cs typeface="Libre Baskerville" pitchFamily="34" charset="-120"/>
              </a:rPr>
              <a:t>Pruebas</a:t>
            </a:r>
            <a:endParaRPr lang="en-US" sz="1790" dirty="0"/>
          </a:p>
        </p:txBody>
      </p:sp>
      <p:sp>
        <p:nvSpPr>
          <p:cNvPr id="14" name="Text 8"/>
          <p:cNvSpPr/>
          <p:nvPr/>
        </p:nvSpPr>
        <p:spPr>
          <a:xfrm>
            <a:off x="7305080" y="5394484"/>
            <a:ext cx="6688812" cy="581978"/>
          </a:xfrm>
          <a:prstGeom prst="rect">
            <a:avLst/>
          </a:prstGeom>
          <a:noFill/>
          <a:ln/>
        </p:spPr>
        <p:txBody>
          <a:bodyPr wrap="square" rtlCol="0" anchor="t"/>
          <a:lstStyle/>
          <a:p>
            <a:pPr marL="0" indent="0" algn="l">
              <a:lnSpc>
                <a:spcPts val="2291"/>
              </a:lnSpc>
              <a:buNone/>
            </a:pPr>
            <a:r>
              <a:rPr lang="en-US" sz="1432" dirty="0">
                <a:solidFill>
                  <a:srgbClr val="49495A"/>
                </a:solidFill>
                <a:latin typeface="Open Sans" pitchFamily="34" charset="0"/>
                <a:ea typeface="Open Sans" pitchFamily="34" charset="-122"/>
                <a:cs typeface="Open Sans" pitchFamily="34" charset="-120"/>
              </a:rPr>
              <a:t>Realización de pruebas unitarias, de integración y de aceptación para asegurar la calidad.</a:t>
            </a:r>
            <a:endParaRPr lang="en-US" sz="1432" dirty="0"/>
          </a:p>
        </p:txBody>
      </p:sp>
      <p:pic>
        <p:nvPicPr>
          <p:cNvPr id="15" name="Image 4" descr="preencoded.png"/>
          <p:cNvPicPr>
            <a:picLocks noChangeAspect="1"/>
          </p:cNvPicPr>
          <p:nvPr/>
        </p:nvPicPr>
        <p:blipFill>
          <a:blip r:embed="rId6"/>
          <a:stretch>
            <a:fillRect/>
          </a:stretch>
        </p:blipFill>
        <p:spPr>
          <a:xfrm>
            <a:off x="6122908" y="6274356"/>
            <a:ext cx="909399" cy="1454944"/>
          </a:xfrm>
          <a:prstGeom prst="rect">
            <a:avLst/>
          </a:prstGeom>
        </p:spPr>
      </p:pic>
      <p:sp>
        <p:nvSpPr>
          <p:cNvPr id="16" name="Text 9"/>
          <p:cNvSpPr/>
          <p:nvPr/>
        </p:nvSpPr>
        <p:spPr>
          <a:xfrm>
            <a:off x="7305080" y="6456164"/>
            <a:ext cx="2273498" cy="284202"/>
          </a:xfrm>
          <a:prstGeom prst="rect">
            <a:avLst/>
          </a:prstGeom>
          <a:noFill/>
          <a:ln/>
        </p:spPr>
        <p:txBody>
          <a:bodyPr wrap="none" rtlCol="0" anchor="t"/>
          <a:lstStyle/>
          <a:p>
            <a:pPr marL="0" indent="0" algn="l">
              <a:lnSpc>
                <a:spcPts val="2238"/>
              </a:lnSpc>
              <a:buNone/>
            </a:pPr>
            <a:r>
              <a:rPr lang="en-US" sz="1790" dirty="0">
                <a:solidFill>
                  <a:srgbClr val="5955EB"/>
                </a:solidFill>
                <a:latin typeface="Libre Baskerville" pitchFamily="34" charset="0"/>
                <a:ea typeface="Libre Baskerville" pitchFamily="34" charset="-122"/>
                <a:cs typeface="Libre Baskerville" pitchFamily="34" charset="-120"/>
              </a:rPr>
              <a:t>Despliegue</a:t>
            </a:r>
            <a:endParaRPr lang="en-US" sz="1790" dirty="0"/>
          </a:p>
        </p:txBody>
      </p:sp>
      <p:sp>
        <p:nvSpPr>
          <p:cNvPr id="17" name="Text 10"/>
          <p:cNvSpPr/>
          <p:nvPr/>
        </p:nvSpPr>
        <p:spPr>
          <a:xfrm>
            <a:off x="7305080" y="6849428"/>
            <a:ext cx="6688812" cy="581978"/>
          </a:xfrm>
          <a:prstGeom prst="rect">
            <a:avLst/>
          </a:prstGeom>
          <a:noFill/>
          <a:ln/>
        </p:spPr>
        <p:txBody>
          <a:bodyPr wrap="square" rtlCol="0" anchor="t"/>
          <a:lstStyle/>
          <a:p>
            <a:pPr marL="0" indent="0" algn="l">
              <a:lnSpc>
                <a:spcPts val="2291"/>
              </a:lnSpc>
              <a:buNone/>
            </a:pPr>
            <a:r>
              <a:rPr lang="en-US" sz="1432" dirty="0">
                <a:solidFill>
                  <a:srgbClr val="49495A"/>
                </a:solidFill>
                <a:latin typeface="Open Sans" pitchFamily="34" charset="0"/>
                <a:ea typeface="Open Sans" pitchFamily="34" charset="-122"/>
                <a:cs typeface="Open Sans" pitchFamily="34" charset="-120"/>
              </a:rPr>
              <a:t>Implementación del sistema en el entorno de producción y capacitación del personal.</a:t>
            </a:r>
            <a:endParaRPr lang="en-US" sz="1432" dirty="0"/>
          </a:p>
        </p:txBody>
      </p:sp>
      <p:pic>
        <p:nvPicPr>
          <p:cNvPr id="18" name="Image 5"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pic>
        <p:nvPicPr>
          <p:cNvPr id="5122" name="Picture 2" descr="Datos básicos sobre seguimiento y control de proyectos"/>
          <p:cNvPicPr>
            <a:picLocks noChangeAspect="1" noChangeArrowheads="1"/>
          </p:cNvPicPr>
          <p:nvPr/>
        </p:nvPicPr>
        <p:blipFill rotWithShape="1">
          <a:blip r:embed="rId9">
            <a:extLst>
              <a:ext uri="{28A0092B-C50C-407E-A947-70E740481C1C}">
                <a14:useLocalDpi xmlns:a14="http://schemas.microsoft.com/office/drawing/2010/main" val="0"/>
              </a:ext>
            </a:extLst>
          </a:blip>
          <a:srcRect l="911" t="24694" r="12414" b="13555"/>
          <a:stretch/>
        </p:blipFill>
        <p:spPr bwMode="auto">
          <a:xfrm rot="16200000">
            <a:off x="-1669303" y="2191497"/>
            <a:ext cx="8039122" cy="37177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5" name="Text 2"/>
          <p:cNvSpPr/>
          <p:nvPr/>
        </p:nvSpPr>
        <p:spPr>
          <a:xfrm>
            <a:off x="1143000" y="1474305"/>
            <a:ext cx="6172200" cy="771525"/>
          </a:xfrm>
          <a:prstGeom prst="rect">
            <a:avLst/>
          </a:prstGeom>
          <a:noFill/>
          <a:ln/>
        </p:spPr>
        <p:txBody>
          <a:bodyPr wrap="none" rtlCol="0" anchor="t"/>
          <a:lstStyle/>
          <a:p>
            <a:pPr marL="0" indent="0">
              <a:lnSpc>
                <a:spcPts val="6075"/>
              </a:lnSpc>
              <a:buNone/>
            </a:pPr>
            <a:r>
              <a:rPr lang="en-US" sz="4860" dirty="0">
                <a:solidFill>
                  <a:srgbClr val="5955EB"/>
                </a:solidFill>
                <a:latin typeface="Libre Baskerville" pitchFamily="34" charset="0"/>
                <a:ea typeface="Libre Baskerville" pitchFamily="34" charset="-122"/>
                <a:cs typeface="Libre Baskerville" pitchFamily="34" charset="-120"/>
              </a:rPr>
              <a:t>Conclusión</a:t>
            </a:r>
            <a:endParaRPr lang="en-US" sz="4860" dirty="0"/>
          </a:p>
        </p:txBody>
      </p:sp>
      <p:pic>
        <p:nvPicPr>
          <p:cNvPr id="3074" name="Picture 2" descr="Poder Automáticamente Gimnasio que son las conclusiones en un trabajo  reptiles nieve alimenta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006" b="98052" l="4750" r="94000">
                        <a14:foregroundMark x1="86875" y1="31006" x2="86500" y2="22890"/>
                        <a14:foregroundMark x1="86500" y1="22890" x2="87125" y2="22890"/>
                        <a14:foregroundMark x1="70375" y1="41396" x2="74500" y2="74026"/>
                      </a14:backgroundRemoval>
                    </a14:imgEffect>
                  </a14:imgLayer>
                </a14:imgProps>
              </a:ext>
              <a:ext uri="{28A0092B-C50C-407E-A947-70E740481C1C}">
                <a14:useLocalDpi xmlns:a14="http://schemas.microsoft.com/office/drawing/2010/main" val="0"/>
              </a:ext>
            </a:extLst>
          </a:blip>
          <a:srcRect/>
          <a:stretch>
            <a:fillRect/>
          </a:stretch>
        </p:blipFill>
        <p:spPr bwMode="auto">
          <a:xfrm>
            <a:off x="7486213" y="-524150"/>
            <a:ext cx="7620000" cy="586740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p:cNvSpPr>
            <a:spLocks noChangeArrowheads="1"/>
          </p:cNvSpPr>
          <p:nvPr/>
        </p:nvSpPr>
        <p:spPr bwMode="auto">
          <a:xfrm>
            <a:off x="723900" y="2728080"/>
            <a:ext cx="70104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Este </a:t>
            </a:r>
            <a:r>
              <a:rPr kumimoji="0" lang="en-US" altLang="en-US" sz="1800" b="0" i="0" u="none" strike="noStrike" cap="none" normalizeH="0" baseline="0" dirty="0" err="1" smtClean="0">
                <a:ln>
                  <a:noFill/>
                </a:ln>
                <a:solidFill>
                  <a:schemeClr val="tx1"/>
                </a:solidFill>
                <a:effectLst/>
                <a:latin typeface="Arial" panose="020B0604020202020204" pitchFamily="34" charset="0"/>
              </a:rPr>
              <a:t>sistema</a:t>
            </a:r>
            <a:r>
              <a:rPr kumimoji="0" lang="en-US" altLang="en-US" sz="1800" b="0" i="0" u="none" strike="noStrike" cap="none" normalizeH="0" baseline="0" dirty="0" smtClean="0">
                <a:ln>
                  <a:noFill/>
                </a:ln>
                <a:solidFill>
                  <a:schemeClr val="tx1"/>
                </a:solidFill>
                <a:effectLst/>
                <a:latin typeface="Arial" panose="020B0604020202020204" pitchFamily="34" charset="0"/>
              </a:rPr>
              <a:t>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información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personalizado</a:t>
            </a:r>
            <a:r>
              <a:rPr kumimoji="0" lang="en-US" altLang="en-US" sz="1800" b="0" i="0" u="none" strike="noStrike" cap="none" normalizeH="0" baseline="0" dirty="0" smtClean="0">
                <a:ln>
                  <a:noFill/>
                </a:ln>
                <a:solidFill>
                  <a:schemeClr val="tx1"/>
                </a:solidFill>
                <a:effectLst/>
                <a:latin typeface="Arial" panose="020B0604020202020204" pitchFamily="34" charset="0"/>
              </a:rPr>
              <a:t> para Xiaomi TV Jet </a:t>
            </a:r>
            <a:r>
              <a:rPr kumimoji="0" lang="en-US" altLang="en-US" sz="1800" b="0" i="0" u="none" strike="noStrike" cap="none" normalizeH="0" baseline="0" dirty="0" err="1" smtClean="0">
                <a:ln>
                  <a:noFill/>
                </a:ln>
                <a:solidFill>
                  <a:schemeClr val="tx1"/>
                </a:solidFill>
                <a:effectLst/>
                <a:latin typeface="Arial" panose="020B0604020202020204" pitchFamily="34" charset="0"/>
              </a:rPr>
              <a:t>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una</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oportunidad</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importante</a:t>
            </a:r>
            <a:r>
              <a:rPr kumimoji="0" lang="en-US" altLang="en-US" sz="1800" b="0" i="0" u="none" strike="noStrike" cap="none" normalizeH="0" baseline="0" dirty="0" smtClean="0">
                <a:ln>
                  <a:noFill/>
                </a:ln>
                <a:solidFill>
                  <a:schemeClr val="tx1"/>
                </a:solidFill>
                <a:effectLst/>
                <a:latin typeface="Arial" panose="020B0604020202020204" pitchFamily="34" charset="0"/>
              </a:rPr>
              <a:t> para </a:t>
            </a:r>
            <a:r>
              <a:rPr kumimoji="0" lang="en-US" altLang="en-US" sz="1800" b="0" i="0" u="none" strike="noStrike" cap="none" normalizeH="0" baseline="0" dirty="0" err="1" smtClean="0">
                <a:ln>
                  <a:noFill/>
                </a:ln>
                <a:solidFill>
                  <a:schemeClr val="tx1"/>
                </a:solidFill>
                <a:effectLst/>
                <a:latin typeface="Arial" panose="020B0604020202020204" pitchFamily="34" charset="0"/>
              </a:rPr>
              <a:t>mejorar</a:t>
            </a:r>
            <a:r>
              <a:rPr kumimoji="0" lang="en-US" altLang="en-US" sz="1800" b="0" i="0" u="none" strike="noStrike" cap="none" normalizeH="0" baseline="0" dirty="0" smtClean="0">
                <a:ln>
                  <a:noFill/>
                </a:ln>
                <a:solidFill>
                  <a:schemeClr val="tx1"/>
                </a:solidFill>
                <a:effectLst/>
                <a:latin typeface="Arial" panose="020B0604020202020204" pitchFamily="34" charset="0"/>
              </a:rPr>
              <a:t> la </a:t>
            </a:r>
            <a:r>
              <a:rPr kumimoji="0" lang="en-US" altLang="en-US" sz="1800" b="0" i="0" u="none" strike="noStrike" cap="none" normalizeH="0" baseline="0" dirty="0" err="1" smtClean="0">
                <a:ln>
                  <a:noFill/>
                </a:ln>
                <a:solidFill>
                  <a:schemeClr val="tx1"/>
                </a:solidFill>
                <a:effectLst/>
                <a:latin typeface="Arial" panose="020B0604020202020204" pitchFamily="34" charset="0"/>
              </a:rPr>
              <a:t>productividad</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operativa</a:t>
            </a:r>
            <a:r>
              <a:rPr kumimoji="0" lang="en-US" altLang="en-US" sz="1800" b="0" i="0" u="none" strike="noStrike" cap="none" normalizeH="0" baseline="0" dirty="0" smtClean="0">
                <a:ln>
                  <a:noFill/>
                </a:ln>
                <a:solidFill>
                  <a:schemeClr val="tx1"/>
                </a:solidFill>
                <a:effectLst/>
                <a:latin typeface="Arial" panose="020B0604020202020204" pitchFamily="34" charset="0"/>
              </a:rPr>
              <a:t>, la </a:t>
            </a:r>
            <a:r>
              <a:rPr kumimoji="0" lang="en-US" altLang="en-US" sz="1800" b="0" i="0" u="none" strike="noStrike" cap="none" normalizeH="0" baseline="0" dirty="0" err="1" smtClean="0">
                <a:ln>
                  <a:noFill/>
                </a:ln>
                <a:solidFill>
                  <a:schemeClr val="tx1"/>
                </a:solidFill>
                <a:effectLst/>
                <a:latin typeface="Arial" panose="020B0604020202020204" pitchFamily="34" charset="0"/>
              </a:rPr>
              <a:t>experiencia</a:t>
            </a:r>
            <a:r>
              <a:rPr kumimoji="0" lang="en-US" altLang="en-US" sz="1800" b="0" i="0" u="none" strike="noStrike" cap="none" normalizeH="0" baseline="0" dirty="0" smtClean="0">
                <a:ln>
                  <a:noFill/>
                </a:ln>
                <a:solidFill>
                  <a:schemeClr val="tx1"/>
                </a:solidFill>
                <a:effectLst/>
                <a:latin typeface="Arial" panose="020B0604020202020204" pitchFamily="34" charset="0"/>
              </a:rPr>
              <a:t> del </a:t>
            </a:r>
            <a:r>
              <a:rPr kumimoji="0" lang="en-US" altLang="en-US" sz="1800" b="0" i="0" u="none" strike="noStrike" cap="none" normalizeH="0" baseline="0" dirty="0" err="1" smtClean="0">
                <a:ln>
                  <a:noFill/>
                </a:ln>
                <a:solidFill>
                  <a:schemeClr val="tx1"/>
                </a:solidFill>
                <a:effectLst/>
                <a:latin typeface="Arial" panose="020B0604020202020204" pitchFamily="34" charset="0"/>
              </a:rPr>
              <a:t>cliente</a:t>
            </a:r>
            <a:r>
              <a:rPr kumimoji="0" lang="en-US" altLang="en-US" sz="1800" b="0" i="0" u="none" strike="noStrike" cap="none" normalizeH="0" baseline="0" dirty="0" smtClean="0">
                <a:ln>
                  <a:noFill/>
                </a:ln>
                <a:solidFill>
                  <a:schemeClr val="tx1"/>
                </a:solidFill>
                <a:effectLst/>
                <a:latin typeface="Arial" panose="020B0604020202020204" pitchFamily="34" charset="0"/>
              </a:rPr>
              <a:t> y la </a:t>
            </a:r>
            <a:r>
              <a:rPr kumimoji="0" lang="en-US" altLang="en-US" sz="1800" b="0" i="0" u="none" strike="noStrike" cap="none" normalizeH="0" baseline="0" dirty="0" err="1" smtClean="0">
                <a:ln>
                  <a:noFill/>
                </a:ln>
                <a:solidFill>
                  <a:schemeClr val="tx1"/>
                </a:solidFill>
                <a:effectLst/>
                <a:latin typeface="Arial" panose="020B0604020202020204" pitchFamily="34" charset="0"/>
              </a:rPr>
              <a:t>competitividad</a:t>
            </a:r>
            <a:r>
              <a:rPr kumimoji="0" lang="en-US" altLang="en-US" sz="1800" b="0" i="0" u="none" strike="noStrike" cap="none" normalizeH="0" baseline="0" dirty="0" smtClean="0">
                <a:ln>
                  <a:noFill/>
                </a:ln>
                <a:solidFill>
                  <a:schemeClr val="tx1"/>
                </a:solidFill>
                <a:effectLst/>
                <a:latin typeface="Arial" panose="020B0604020202020204" pitchFamily="34" charset="0"/>
              </a:rPr>
              <a:t> de la </a:t>
            </a:r>
            <a:r>
              <a:rPr kumimoji="0" lang="en-US" altLang="en-US" sz="1800" b="0" i="0" u="none" strike="noStrike" cap="none" normalizeH="0" baseline="0" dirty="0" err="1" smtClean="0">
                <a:ln>
                  <a:noFill/>
                </a:ln>
                <a:solidFill>
                  <a:schemeClr val="tx1"/>
                </a:solidFill>
                <a:effectLst/>
                <a:latin typeface="Arial" panose="020B0604020202020204" pitchFamily="34" charset="0"/>
              </a:rPr>
              <a:t>empresa</a:t>
            </a:r>
            <a:r>
              <a:rPr kumimoji="0" lang="en-US" altLang="en-US" sz="1800" b="0" i="0" u="none" strike="noStrike" cap="none" normalizeH="0" baseline="0" dirty="0" smtClean="0">
                <a:ln>
                  <a:noFill/>
                </a:ln>
                <a:solidFill>
                  <a:schemeClr val="tx1"/>
                </a:solidFill>
                <a:effectLst/>
                <a:latin typeface="Arial" panose="020B0604020202020204" pitchFamily="34" charset="0"/>
              </a:rPr>
              <a:t>. El </a:t>
            </a:r>
            <a:r>
              <a:rPr kumimoji="0" lang="en-US" altLang="en-US" sz="1800" b="0" i="0" u="none" strike="noStrike" cap="none" normalizeH="0" baseline="0" dirty="0" err="1" smtClean="0">
                <a:ln>
                  <a:noFill/>
                </a:ln>
                <a:solidFill>
                  <a:schemeClr val="tx1"/>
                </a:solidFill>
                <a:effectLst/>
                <a:latin typeface="Arial" panose="020B0604020202020204" pitchFamily="34" charset="0"/>
              </a:rPr>
              <a:t>sistema</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permitirá</a:t>
            </a:r>
            <a:r>
              <a:rPr kumimoji="0" lang="en-US" altLang="en-US" sz="1800" b="0" i="0" u="none" strike="noStrike" cap="none" normalizeH="0" baseline="0" dirty="0" smtClean="0">
                <a:ln>
                  <a:noFill/>
                </a:ln>
                <a:solidFill>
                  <a:schemeClr val="tx1"/>
                </a:solidFill>
                <a:effectLst/>
                <a:latin typeface="Arial" panose="020B0604020202020204" pitchFamily="34" charset="0"/>
              </a:rPr>
              <a:t> a Xiaomi TV Jet </a:t>
            </a:r>
            <a:r>
              <a:rPr kumimoji="0" lang="en-US" altLang="en-US" sz="1800" b="0" i="0" u="none" strike="noStrike" cap="none" normalizeH="0" baseline="0" dirty="0" err="1" smtClean="0">
                <a:ln>
                  <a:noFill/>
                </a:ln>
                <a:solidFill>
                  <a:schemeClr val="tx1"/>
                </a:solidFill>
                <a:effectLst/>
                <a:latin typeface="Arial" panose="020B0604020202020204" pitchFamily="34" charset="0"/>
              </a:rPr>
              <a:t>optimizar</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sus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operaciones</a:t>
            </a:r>
            <a:r>
              <a:rPr kumimoji="0" lang="en-US" altLang="en-US" sz="1800" b="0" i="0" u="none" strike="noStrike" cap="none" normalizeH="0" baseline="0" dirty="0" smtClean="0">
                <a:ln>
                  <a:noFill/>
                </a:ln>
                <a:solidFill>
                  <a:schemeClr val="tx1"/>
                </a:solidFill>
                <a:effectLst/>
                <a:latin typeface="Arial" panose="020B0604020202020204" pitchFamily="34" charset="0"/>
              </a:rPr>
              <a:t> y </a:t>
            </a:r>
            <a:r>
              <a:rPr kumimoji="0" lang="en-US" altLang="en-US" sz="1800" b="0" i="0" u="none" strike="noStrike" cap="none" normalizeH="0" baseline="0" dirty="0" err="1" smtClean="0">
                <a:ln>
                  <a:noFill/>
                </a:ln>
                <a:solidFill>
                  <a:schemeClr val="tx1"/>
                </a:solidFill>
                <a:effectLst/>
                <a:latin typeface="Arial" panose="020B0604020202020204" pitchFamily="34" charset="0"/>
              </a:rPr>
              <a:t>brindar</a:t>
            </a:r>
            <a:r>
              <a:rPr kumimoji="0" lang="en-US" altLang="en-US" sz="1800" b="0" i="0" u="none" strike="noStrike" cap="none" normalizeH="0" baseline="0" dirty="0" smtClean="0">
                <a:ln>
                  <a:noFill/>
                </a:ln>
                <a:solidFill>
                  <a:schemeClr val="tx1"/>
                </a:solidFill>
                <a:effectLst/>
                <a:latin typeface="Arial" panose="020B0604020202020204" pitchFamily="34" charset="0"/>
              </a:rPr>
              <a:t> un </a:t>
            </a:r>
            <a:r>
              <a:rPr kumimoji="0" lang="en-US" altLang="en-US" sz="1800" b="0" i="0" u="none" strike="noStrike" cap="none" normalizeH="0" baseline="0" dirty="0" err="1" smtClean="0">
                <a:ln>
                  <a:noFill/>
                </a:ln>
                <a:solidFill>
                  <a:schemeClr val="tx1"/>
                </a:solidFill>
                <a:effectLst/>
                <a:latin typeface="Arial" panose="020B0604020202020204" pitchFamily="34" charset="0"/>
              </a:rPr>
              <a:t>mejor</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servicio</a:t>
            </a:r>
            <a:r>
              <a:rPr kumimoji="0" lang="en-US" altLang="en-US" sz="1800" b="0" i="0" u="none" strike="noStrike" cap="none" normalizeH="0" baseline="0" dirty="0" smtClean="0">
                <a:ln>
                  <a:noFill/>
                </a:ln>
                <a:solidFill>
                  <a:schemeClr val="tx1"/>
                </a:solidFill>
                <a:effectLst/>
                <a:latin typeface="Arial" panose="020B0604020202020204" pitchFamily="34" charset="0"/>
              </a:rPr>
              <a:t> a </a:t>
            </a:r>
            <a:r>
              <a:rPr kumimoji="0" lang="en-US" altLang="en-US" sz="1800" b="0" i="0" u="none" strike="noStrike" cap="none" normalizeH="0" baseline="0" dirty="0" err="1" smtClean="0">
                <a:ln>
                  <a:noFill/>
                </a:ln>
                <a:solidFill>
                  <a:schemeClr val="tx1"/>
                </a:solidFill>
                <a:effectLst/>
                <a:latin typeface="Arial" panose="020B0604020202020204" pitchFamily="34" charset="0"/>
              </a:rPr>
              <a:t>sus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clientes</a:t>
            </a:r>
            <a:r>
              <a:rPr kumimoji="0" lang="en-US" altLang="en-US" sz="1800" b="0" i="0" u="none" strike="noStrike" cap="none" normalizeH="0" baseline="0" dirty="0" smtClean="0">
                <a:ln>
                  <a:noFill/>
                </a:ln>
                <a:solidFill>
                  <a:schemeClr val="tx1"/>
                </a:solidFill>
                <a:effectLst/>
                <a:latin typeface="Arial" panose="020B0604020202020204" pitchFamily="34" charset="0"/>
              </a:rPr>
              <a:t> al </a:t>
            </a:r>
            <a:r>
              <a:rPr kumimoji="0" lang="en-US" altLang="en-US" sz="1800" b="0" i="0" u="none" strike="noStrike" cap="none" normalizeH="0" baseline="0" dirty="0" err="1" smtClean="0">
                <a:ln>
                  <a:noFill/>
                </a:ln>
                <a:solidFill>
                  <a:schemeClr val="tx1"/>
                </a:solidFill>
                <a:effectLst/>
                <a:latin typeface="Arial" panose="020B0604020202020204" pitchFamily="34" charset="0"/>
              </a:rPr>
              <a:t>automatizar</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procesos</a:t>
            </a:r>
            <a:r>
              <a:rPr kumimoji="0" lang="en-US" altLang="en-US" sz="1800" b="0" i="0" u="none" strike="noStrike" cap="none" normalizeH="0" baseline="0" dirty="0" smtClean="0">
                <a:ln>
                  <a:noFill/>
                </a:ln>
                <a:solidFill>
                  <a:schemeClr val="tx1"/>
                </a:solidFill>
                <a:effectLst/>
                <a:latin typeface="Arial" panose="020B0604020202020204" pitchFamily="34" charset="0"/>
              </a:rPr>
              <a:t> clave, </a:t>
            </a:r>
            <a:r>
              <a:rPr kumimoji="0" lang="en-US" altLang="en-US" sz="1800" b="0" i="0" u="none" strike="noStrike" cap="none" normalizeH="0" baseline="0" dirty="0" err="1" smtClean="0">
                <a:ln>
                  <a:noFill/>
                </a:ln>
                <a:solidFill>
                  <a:schemeClr val="tx1"/>
                </a:solidFill>
                <a:effectLst/>
                <a:latin typeface="Arial" panose="020B0604020202020204" pitchFamily="34" charset="0"/>
              </a:rPr>
              <a:t>ofrecer</a:t>
            </a:r>
            <a:r>
              <a:rPr kumimoji="0" lang="en-US" altLang="en-US" sz="1800" b="0" i="0" u="none" strike="noStrike" cap="none" normalizeH="0" baseline="0" dirty="0" smtClean="0">
                <a:ln>
                  <a:noFill/>
                </a:ln>
                <a:solidFill>
                  <a:schemeClr val="tx1"/>
                </a:solidFill>
                <a:effectLst/>
                <a:latin typeface="Arial" panose="020B0604020202020204" pitchFamily="34" charset="0"/>
              </a:rPr>
              <a:t> un </a:t>
            </a:r>
            <a:r>
              <a:rPr kumimoji="0" lang="en-US" altLang="en-US" sz="1800" b="0" i="0" u="none" strike="noStrike" cap="none" normalizeH="0" baseline="0" dirty="0" err="1" smtClean="0">
                <a:ln>
                  <a:noFill/>
                </a:ln>
                <a:solidFill>
                  <a:schemeClr val="tx1"/>
                </a:solidFill>
                <a:effectLst/>
                <a:latin typeface="Arial" panose="020B0604020202020204" pitchFamily="34" charset="0"/>
              </a:rPr>
              <a:t>catálogo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en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línea</a:t>
            </a:r>
            <a:r>
              <a:rPr kumimoji="0" lang="en-US" altLang="en-US" sz="1800" b="0" i="0" u="none" strike="noStrike" cap="none" normalizeH="0" baseline="0" dirty="0" smtClean="0">
                <a:ln>
                  <a:noFill/>
                </a:ln>
                <a:solidFill>
                  <a:schemeClr val="tx1"/>
                </a:solidFill>
                <a:effectLst/>
                <a:latin typeface="Arial" panose="020B0604020202020204" pitchFamily="34" charset="0"/>
              </a:rPr>
              <a:t> y </a:t>
            </a:r>
            <a:r>
              <a:rPr kumimoji="0" lang="en-US" altLang="en-US" sz="1800" b="0" i="0" u="none" strike="noStrike" cap="none" normalizeH="0" baseline="0" dirty="0" err="1" smtClean="0">
                <a:ln>
                  <a:noFill/>
                </a:ln>
                <a:solidFill>
                  <a:schemeClr val="tx1"/>
                </a:solidFill>
                <a:effectLst/>
                <a:latin typeface="Arial" panose="020B0604020202020204" pitchFamily="34" charset="0"/>
              </a:rPr>
              <a:t>facilitar</a:t>
            </a:r>
            <a:r>
              <a:rPr kumimoji="0" lang="en-US" altLang="en-US" sz="1800" b="0" i="0" u="none" strike="noStrike" cap="none" normalizeH="0" baseline="0" dirty="0" smtClean="0">
                <a:ln>
                  <a:noFill/>
                </a:ln>
                <a:solidFill>
                  <a:schemeClr val="tx1"/>
                </a:solidFill>
                <a:effectLst/>
                <a:latin typeface="Arial" panose="020B0604020202020204" pitchFamily="34" charset="0"/>
              </a:rPr>
              <a:t> la </a:t>
            </a:r>
            <a:r>
              <a:rPr kumimoji="0" lang="en-US" altLang="en-US" sz="1800" b="0" i="0" u="none" strike="noStrike" cap="none" normalizeH="0" baseline="0" dirty="0" err="1" smtClean="0">
                <a:ln>
                  <a:noFill/>
                </a:ln>
                <a:solidFill>
                  <a:schemeClr val="tx1"/>
                </a:solidFill>
                <a:effectLst/>
                <a:latin typeface="Arial" panose="020B0604020202020204" pitchFamily="34" charset="0"/>
              </a:rPr>
              <a:t>gestión</a:t>
            </a:r>
            <a:r>
              <a:rPr kumimoji="0" lang="en-US" altLang="en-US" sz="1800" b="0" i="0" u="none" strike="noStrike" cap="none" normalizeH="0" baseline="0" dirty="0" smtClean="0">
                <a:ln>
                  <a:noFill/>
                </a:ln>
                <a:solidFill>
                  <a:schemeClr val="tx1"/>
                </a:solidFill>
                <a:effectLst/>
                <a:latin typeface="Arial" panose="020B0604020202020204" pitchFamily="34" charset="0"/>
              </a:rPr>
              <a:t>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inventario</a:t>
            </a:r>
            <a:r>
              <a:rPr kumimoji="0" lang="en-US" altLang="en-US" sz="1800" b="0" i="0" u="none" strike="noStrike" cap="none" normalizeH="0" baseline="0" dirty="0" smtClean="0">
                <a:ln>
                  <a:noFill/>
                </a:ln>
                <a:solidFill>
                  <a:schemeClr val="tx1"/>
                </a:solidFill>
                <a:effectLst/>
                <a:latin typeface="Arial" panose="020B0604020202020204" pitchFamily="34" charset="0"/>
              </a:rPr>
              <a:t> y </a:t>
            </a:r>
            <a:r>
              <a:rPr kumimoji="0" lang="en-US" altLang="en-US" sz="1800" b="0" i="0" u="none" strike="noStrike" cap="none" normalizeH="0" baseline="0" dirty="0" err="1" smtClean="0">
                <a:ln>
                  <a:noFill/>
                </a:ln>
                <a:solidFill>
                  <a:schemeClr val="tx1"/>
                </a:solidFill>
                <a:effectLst/>
                <a:latin typeface="Arial" panose="020B0604020202020204" pitchFamily="34" charset="0"/>
              </a:rPr>
              <a:t>ventas</a:t>
            </a:r>
            <a:r>
              <a:rPr kumimoji="0" lang="en-US" altLang="en-US" sz="1800" b="0" i="0" u="none" strike="noStrike" cap="none" normalizeH="0" baseline="0" dirty="0" smtClean="0">
                <a:ln>
                  <a:noFill/>
                </a:ln>
                <a:solidFill>
                  <a:schemeClr val="tx1"/>
                </a:solidFill>
                <a:effectLst/>
                <a:latin typeface="Arial" panose="020B0604020202020204" pitchFamily="34" charset="0"/>
              </a:rPr>
              <a:t>. El </a:t>
            </a:r>
            <a:r>
              <a:rPr kumimoji="0" lang="en-US" altLang="en-US" sz="1800" b="0" i="0" u="none" strike="noStrike" cap="none" normalizeH="0" baseline="0" dirty="0" err="1" smtClean="0">
                <a:ln>
                  <a:noFill/>
                </a:ln>
                <a:solidFill>
                  <a:schemeClr val="tx1"/>
                </a:solidFill>
                <a:effectLst/>
                <a:latin typeface="Arial" panose="020B0604020202020204" pitchFamily="34" charset="0"/>
              </a:rPr>
              <a:t>crecimiento</a:t>
            </a:r>
            <a:r>
              <a:rPr kumimoji="0" lang="en-US" altLang="en-US" sz="1800" b="0" i="0" u="none" strike="noStrike" cap="none" normalizeH="0" baseline="0" dirty="0" smtClean="0">
                <a:ln>
                  <a:noFill/>
                </a:ln>
                <a:solidFill>
                  <a:schemeClr val="tx1"/>
                </a:solidFill>
                <a:effectLst/>
                <a:latin typeface="Arial" panose="020B0604020202020204" pitchFamily="34" charset="0"/>
              </a:rPr>
              <a:t> y el </a:t>
            </a:r>
            <a:r>
              <a:rPr kumimoji="0" lang="en-US" altLang="en-US" sz="1800" b="0" i="0" u="none" strike="noStrike" cap="none" normalizeH="0" baseline="0" dirty="0" err="1" smtClean="0">
                <a:ln>
                  <a:noFill/>
                </a:ln>
                <a:solidFill>
                  <a:schemeClr val="tx1"/>
                </a:solidFill>
                <a:effectLst/>
                <a:latin typeface="Arial" panose="020B0604020202020204" pitchFamily="34" charset="0"/>
              </a:rPr>
              <a:t>éxito</a:t>
            </a:r>
            <a:r>
              <a:rPr kumimoji="0" lang="en-US" altLang="en-US" sz="1800" b="0" i="0" u="none" strike="noStrike" cap="none" normalizeH="0" baseline="0" dirty="0" smtClean="0">
                <a:ln>
                  <a:noFill/>
                </a:ln>
                <a:solidFill>
                  <a:schemeClr val="tx1"/>
                </a:solidFill>
                <a:effectLst/>
                <a:latin typeface="Arial" panose="020B0604020202020204" pitchFamily="34" charset="0"/>
              </a:rPr>
              <a:t> a largo </a:t>
            </a:r>
            <a:r>
              <a:rPr kumimoji="0" lang="en-US" altLang="en-US" sz="1800" b="0" i="0" u="none" strike="noStrike" cap="none" normalizeH="0" baseline="0" dirty="0" err="1" smtClean="0">
                <a:ln>
                  <a:noFill/>
                </a:ln>
                <a:solidFill>
                  <a:schemeClr val="tx1"/>
                </a:solidFill>
                <a:effectLst/>
                <a:latin typeface="Arial" panose="020B0604020202020204" pitchFamily="34" charset="0"/>
              </a:rPr>
              <a:t>plazo</a:t>
            </a:r>
            <a:r>
              <a:rPr kumimoji="0" lang="en-US" altLang="en-US" sz="1800" b="0" i="0" u="none" strike="noStrike" cap="none" normalizeH="0" baseline="0" dirty="0" smtClean="0">
                <a:ln>
                  <a:noFill/>
                </a:ln>
                <a:solidFill>
                  <a:schemeClr val="tx1"/>
                </a:solidFill>
                <a:effectLst/>
                <a:latin typeface="Arial" panose="020B0604020202020204" pitchFamily="34" charset="0"/>
              </a:rPr>
              <a:t> de la </a:t>
            </a:r>
            <a:r>
              <a:rPr kumimoji="0" lang="en-US" altLang="en-US" sz="1800" b="0" i="0" u="none" strike="noStrike" cap="none" normalizeH="0" baseline="0" dirty="0" err="1" smtClean="0">
                <a:ln>
                  <a:noFill/>
                </a:ln>
                <a:solidFill>
                  <a:schemeClr val="tx1"/>
                </a:solidFill>
                <a:effectLst/>
                <a:latin typeface="Arial" panose="020B0604020202020204" pitchFamily="34" charset="0"/>
              </a:rPr>
              <a:t>tienda</a:t>
            </a:r>
            <a:r>
              <a:rPr kumimoji="0" lang="en-US" altLang="en-US" sz="1800" b="0" i="0" u="none" strike="noStrike" cap="none" normalizeH="0" baseline="0" dirty="0" smtClean="0">
                <a:ln>
                  <a:noFill/>
                </a:ln>
                <a:solidFill>
                  <a:schemeClr val="tx1"/>
                </a:solidFill>
                <a:effectLst/>
                <a:latin typeface="Arial" panose="020B0604020202020204" pitchFamily="34" charset="0"/>
              </a:rPr>
              <a:t> se </a:t>
            </a:r>
            <a:r>
              <a:rPr kumimoji="0" lang="en-US" altLang="en-US" sz="1800" b="0" i="0" u="none" strike="noStrike" cap="none" normalizeH="0" baseline="0" dirty="0" err="1" smtClean="0">
                <a:ln>
                  <a:noFill/>
                </a:ln>
                <a:solidFill>
                  <a:schemeClr val="tx1"/>
                </a:solidFill>
                <a:effectLst/>
                <a:latin typeface="Arial" panose="020B0604020202020204" pitchFamily="34" charset="0"/>
              </a:rPr>
              <a:t>verán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impulsados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por</a:t>
            </a:r>
            <a:r>
              <a:rPr kumimoji="0" lang="en-US" altLang="en-US" sz="1800" b="0" i="0" u="none" strike="noStrike" cap="none" normalizeH="0" baseline="0" dirty="0" smtClean="0">
                <a:ln>
                  <a:noFill/>
                </a:ln>
                <a:solidFill>
                  <a:schemeClr val="tx1"/>
                </a:solidFill>
                <a:effectLst/>
                <a:latin typeface="Arial" panose="020B0604020202020204" pitchFamily="34" charset="0"/>
              </a:rPr>
              <a:t> la </a:t>
            </a:r>
            <a:r>
              <a:rPr kumimoji="0" lang="en-US" altLang="en-US" sz="1800" b="0" i="0" u="none" strike="noStrike" cap="none" normalizeH="0" baseline="0" dirty="0" err="1" smtClean="0">
                <a:ln>
                  <a:noFill/>
                </a:ln>
                <a:solidFill>
                  <a:schemeClr val="tx1"/>
                </a:solidFill>
                <a:effectLst/>
                <a:latin typeface="Arial" panose="020B0604020202020204" pitchFamily="34" charset="0"/>
              </a:rPr>
              <a:t>implementación</a:t>
            </a:r>
            <a:r>
              <a:rPr kumimoji="0" lang="en-US" altLang="en-US" sz="1800" b="0" i="0" u="none" strike="noStrike" cap="none" normalizeH="0" baseline="0" dirty="0" smtClean="0">
                <a:ln>
                  <a:noFill/>
                </a:ln>
                <a:solidFill>
                  <a:schemeClr val="tx1"/>
                </a:solidFill>
                <a:effectLst/>
                <a:latin typeface="Arial" panose="020B0604020202020204" pitchFamily="34" charset="0"/>
              </a:rPr>
              <a:t>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este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proyecto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194</TotalTime>
  <Words>725</Words>
  <Application>Microsoft Office PowerPoint</Application>
  <PresentationFormat>Personalizado</PresentationFormat>
  <Paragraphs>86</Paragraphs>
  <Slides>10</Slides>
  <Notes>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10</vt:i4>
      </vt:variant>
    </vt:vector>
  </HeadingPairs>
  <TitlesOfParts>
    <vt:vector size="18" baseType="lpstr">
      <vt:lpstr>Arial</vt:lpstr>
      <vt:lpstr>Calibri</vt:lpstr>
      <vt:lpstr>Century Gothic</vt:lpstr>
      <vt:lpstr>Libre Baskerville</vt:lpstr>
      <vt:lpstr>Open Sans</vt:lpstr>
      <vt:lpstr>Times New Roman</vt:lpstr>
      <vt:lpstr>Wingdings 3</vt:lpstr>
      <vt:lpstr>Espiral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gioseth</cp:lastModifiedBy>
  <cp:revision>8</cp:revision>
  <dcterms:created xsi:type="dcterms:W3CDTF">2024-07-04T20:24:02Z</dcterms:created>
  <dcterms:modified xsi:type="dcterms:W3CDTF">2024-07-04T23:39:13Z</dcterms:modified>
</cp:coreProperties>
</file>