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4" r:id="rId4"/>
    <p:sldId id="262" r:id="rId5"/>
    <p:sldId id="263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07/01/2020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07/01/2020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05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07/01/2020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05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07/01/2020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55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07/01/2020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9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07/01/2020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52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07/01/2020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22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07/01/2020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80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07/01/2020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08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07/01/2020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23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4F15-4450-43B9-B107-8F62FF92DFE3}" type="datetimeFigureOut">
              <a:rPr lang="it-IT" smtClean="0"/>
              <a:t>07/01/2020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164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54F15-4450-43B9-B107-8F62FF92DFE3}" type="datetimeFigureOut">
              <a:rPr lang="it-IT" smtClean="0"/>
              <a:t>07/01/2020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2B7CD-C719-4B0E-9129-B929E9C039C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219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 smtClean="0"/>
              <a:t>NoSQL</a:t>
            </a:r>
            <a:r>
              <a:rPr lang="it-IT" sz="4000" dirty="0" smtClean="0"/>
              <a:t> </a:t>
            </a:r>
            <a:r>
              <a:rPr lang="it-IT" sz="4000" dirty="0" smtClean="0"/>
              <a:t>Report</a:t>
            </a:r>
            <a:endParaRPr lang="it-IT" sz="4000" dirty="0"/>
          </a:p>
        </p:txBody>
      </p:sp>
      <p:grpSp>
        <p:nvGrpSpPr>
          <p:cNvPr id="84" name="Gruppo 83"/>
          <p:cNvGrpSpPr/>
          <p:nvPr/>
        </p:nvGrpSpPr>
        <p:grpSpPr>
          <a:xfrm>
            <a:off x="1429384" y="1236662"/>
            <a:ext cx="6262642" cy="5360690"/>
            <a:chOff x="0" y="0"/>
            <a:chExt cx="6044747" cy="4385038"/>
          </a:xfrm>
        </p:grpSpPr>
        <p:grpSp>
          <p:nvGrpSpPr>
            <p:cNvPr id="85" name="Gruppo 84"/>
            <p:cNvGrpSpPr/>
            <p:nvPr/>
          </p:nvGrpSpPr>
          <p:grpSpPr>
            <a:xfrm>
              <a:off x="7257" y="609600"/>
              <a:ext cx="5986780" cy="274821"/>
              <a:chOff x="0" y="0"/>
              <a:chExt cx="5986780" cy="398780"/>
            </a:xfrm>
          </p:grpSpPr>
          <p:sp>
            <p:nvSpPr>
              <p:cNvPr id="117" name="Rettangolo arrotondato 116"/>
              <p:cNvSpPr/>
              <p:nvPr/>
            </p:nvSpPr>
            <p:spPr>
              <a:xfrm>
                <a:off x="0" y="0"/>
                <a:ext cx="5986780" cy="39878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/>
              </a:p>
            </p:txBody>
          </p:sp>
          <p:sp>
            <p:nvSpPr>
              <p:cNvPr id="118" name="Casella di testo 2"/>
              <p:cNvSpPr txBox="1">
                <a:spLocks noChangeArrowheads="1"/>
              </p:cNvSpPr>
              <p:nvPr/>
            </p:nvSpPr>
            <p:spPr bwMode="auto">
              <a:xfrm>
                <a:off x="79829" y="12653"/>
                <a:ext cx="2910114" cy="347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200" b="1" dirty="0">
                    <a:effectLst/>
                    <a:latin typeface="Calibri"/>
                    <a:ea typeface="Calibri"/>
                    <a:cs typeface="Times New Roman"/>
                  </a:rPr>
                  <a:t>-- </a:t>
                </a:r>
                <a:r>
                  <a:rPr lang="it-IT" sz="1200" b="1" dirty="0">
                    <a:effectLst/>
                    <a:highlight>
                      <a:srgbClr val="FFFF00"/>
                    </a:highlight>
                    <a:latin typeface="Calibri"/>
                    <a:ea typeface="Calibri"/>
                    <a:cs typeface="Times New Roman"/>
                  </a:rPr>
                  <a:t>&amp;</a:t>
                </a:r>
                <a:r>
                  <a:rPr lang="it-IT" sz="1200" b="1" dirty="0" err="1">
                    <a:effectLst/>
                    <a:highlight>
                      <a:srgbClr val="FFFF00"/>
                    </a:highlight>
                    <a:latin typeface="Calibri"/>
                    <a:ea typeface="Calibri"/>
                    <a:cs typeface="Times New Roman"/>
                  </a:rPr>
                  <a:t>param</a:t>
                </a:r>
                <a:r>
                  <a:rPr lang="it-IT" sz="1200" b="1" dirty="0">
                    <a:effectLst/>
                    <a:latin typeface="Calibri"/>
                    <a:ea typeface="Calibri"/>
                    <a:cs typeface="Times New Roman"/>
                  </a:rPr>
                  <a:t> = default </a:t>
                </a:r>
                <a:r>
                  <a:rPr lang="it-IT" sz="1200" b="1" dirty="0" err="1">
                    <a:effectLst/>
                    <a:latin typeface="Calibri"/>
                    <a:ea typeface="Calibri"/>
                    <a:cs typeface="Times New Roman"/>
                  </a:rPr>
                  <a:t>value</a:t>
                </a:r>
                <a:endParaRPr lang="it-IT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86" name="Gruppo 85"/>
            <p:cNvGrpSpPr/>
            <p:nvPr/>
          </p:nvGrpSpPr>
          <p:grpSpPr>
            <a:xfrm>
              <a:off x="7257" y="304800"/>
              <a:ext cx="5986780" cy="294006"/>
              <a:chOff x="0" y="25041"/>
              <a:chExt cx="5986780" cy="347981"/>
            </a:xfrm>
          </p:grpSpPr>
          <p:sp>
            <p:nvSpPr>
              <p:cNvPr id="115" name="Rettangolo arrotondato 114"/>
              <p:cNvSpPr/>
              <p:nvPr/>
            </p:nvSpPr>
            <p:spPr>
              <a:xfrm>
                <a:off x="0" y="25041"/>
                <a:ext cx="5986780" cy="32392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/>
              </a:p>
            </p:txBody>
          </p:sp>
          <p:sp>
            <p:nvSpPr>
              <p:cNvPr id="116" name="Casella di testo 2"/>
              <p:cNvSpPr txBox="1">
                <a:spLocks noChangeArrowheads="1"/>
              </p:cNvSpPr>
              <p:nvPr/>
            </p:nvSpPr>
            <p:spPr bwMode="auto">
              <a:xfrm>
                <a:off x="79829" y="25041"/>
                <a:ext cx="2910114" cy="3479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200" b="1" dirty="0">
                    <a:solidFill>
                      <a:srgbClr val="984806"/>
                    </a:solidFill>
                    <a:effectLst/>
                    <a:latin typeface="Calibri"/>
                    <a:ea typeface="Calibri"/>
                    <a:cs typeface="Times New Roman"/>
                  </a:rPr>
                  <a:t>-- </a:t>
                </a:r>
                <a:r>
                  <a:rPr lang="it-IT" sz="1200" b="1" dirty="0" smtClean="0">
                    <a:solidFill>
                      <a:srgbClr val="984806"/>
                    </a:solidFill>
                    <a:effectLst/>
                    <a:latin typeface="Calibri"/>
                    <a:ea typeface="Calibri"/>
                    <a:cs typeface="Times New Roman"/>
                  </a:rPr>
                  <a:t>@database</a:t>
                </a:r>
                <a:endParaRPr lang="it-IT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87" name="Gruppo 86"/>
            <p:cNvGrpSpPr/>
            <p:nvPr/>
          </p:nvGrpSpPr>
          <p:grpSpPr>
            <a:xfrm>
              <a:off x="7257" y="0"/>
              <a:ext cx="5986780" cy="284413"/>
              <a:chOff x="0" y="0"/>
              <a:chExt cx="5986780" cy="384175"/>
            </a:xfrm>
          </p:grpSpPr>
          <p:sp>
            <p:nvSpPr>
              <p:cNvPr id="113" name="Rettangolo arrotondato 112"/>
              <p:cNvSpPr/>
              <p:nvPr/>
            </p:nvSpPr>
            <p:spPr>
              <a:xfrm>
                <a:off x="0" y="0"/>
                <a:ext cx="5986780" cy="38417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/>
              </a:p>
            </p:txBody>
          </p:sp>
          <p:sp>
            <p:nvSpPr>
              <p:cNvPr id="114" name="Casella di testo 2"/>
              <p:cNvSpPr txBox="1">
                <a:spLocks noChangeArrowheads="1"/>
              </p:cNvSpPr>
              <p:nvPr/>
            </p:nvSpPr>
            <p:spPr bwMode="auto">
              <a:xfrm>
                <a:off x="79829" y="16647"/>
                <a:ext cx="2910114" cy="347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200" b="1">
                    <a:solidFill>
                      <a:srgbClr val="008000"/>
                    </a:solidFill>
                    <a:effectLst/>
                    <a:latin typeface="Calibri"/>
                    <a:ea typeface="Calibri"/>
                    <a:cs typeface="Times New Roman"/>
                  </a:rPr>
                  <a:t>-- # Comments</a:t>
                </a:r>
                <a:endParaRPr lang="it-IT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89" name="Gruppo 88"/>
            <p:cNvGrpSpPr/>
            <p:nvPr/>
          </p:nvGrpSpPr>
          <p:grpSpPr>
            <a:xfrm>
              <a:off x="0" y="3069772"/>
              <a:ext cx="5985510" cy="667566"/>
              <a:chOff x="0" y="0"/>
              <a:chExt cx="5985510" cy="667566"/>
            </a:xfrm>
          </p:grpSpPr>
          <p:grpSp>
            <p:nvGrpSpPr>
              <p:cNvPr id="105" name="Gruppo 104"/>
              <p:cNvGrpSpPr/>
              <p:nvPr/>
            </p:nvGrpSpPr>
            <p:grpSpPr>
              <a:xfrm>
                <a:off x="0" y="0"/>
                <a:ext cx="5985510" cy="630555"/>
                <a:chOff x="0" y="-145742"/>
                <a:chExt cx="5986780" cy="315657"/>
              </a:xfrm>
            </p:grpSpPr>
            <p:sp>
              <p:nvSpPr>
                <p:cNvPr id="107" name="Rettangolo arrotondato 106"/>
                <p:cNvSpPr/>
                <p:nvPr/>
              </p:nvSpPr>
              <p:spPr>
                <a:xfrm>
                  <a:off x="0" y="-138706"/>
                  <a:ext cx="5986780" cy="308621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108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79816" y="-145742"/>
                  <a:ext cx="5734798" cy="3156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endParaRPr lang="en-US" sz="1200" b="1" dirty="0" smtClean="0">
                    <a:solidFill>
                      <a:srgbClr val="1F497D"/>
                    </a:solidFill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 dirty="0" err="1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db.</a:t>
                  </a:r>
                  <a:r>
                    <a:rPr lang="en-US" sz="1200" b="1" dirty="0" err="1" smtClean="0">
                      <a:ea typeface="Calibri"/>
                      <a:cs typeface="Times New Roman"/>
                    </a:rPr>
                    <a:t>coll</a:t>
                  </a:r>
                  <a:r>
                    <a:rPr lang="en-US" sz="1200" b="1" dirty="0" err="1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.find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({"&gt;=</a:t>
                  </a:r>
                  <a:r>
                    <a:rPr lang="en-US" sz="1200" b="1" dirty="0" err="1" smtClean="0">
                      <a:ea typeface="Calibri"/>
                      <a:cs typeface="Times New Roman"/>
                    </a:rPr>
                    <a:t>fieldf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":'</a:t>
                  </a:r>
                  <a:r>
                    <a:rPr lang="en-US" sz="1200" b="1" dirty="0" smtClean="0">
                      <a:highlight>
                        <a:srgbClr val="FFFF00"/>
                      </a:highlight>
                      <a:latin typeface="Calibri"/>
                      <a:ea typeface="Calibri"/>
                      <a:cs typeface="Times New Roman"/>
                    </a:rPr>
                    <a:t>&amp;</a:t>
                  </a:r>
                  <a:r>
                    <a:rPr lang="en-US" sz="1200" b="1" dirty="0" err="1">
                      <a:highlight>
                        <a:srgbClr val="FFFF00"/>
                      </a:highlight>
                      <a:latin typeface="Calibri"/>
                      <a:ea typeface="Calibri"/>
                      <a:cs typeface="Times New Roman"/>
                    </a:rPr>
                    <a:t>param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'}).</a:t>
                  </a:r>
                  <a:r>
                    <a:rPr lang="en-US" sz="1200" b="1" dirty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sort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({</a:t>
                  </a:r>
                  <a:r>
                    <a:rPr lang="en-US" sz="1200" b="1" dirty="0" err="1" smtClean="0">
                      <a:ea typeface="Calibri"/>
                      <a:cs typeface="Times New Roman"/>
                    </a:rPr>
                    <a:t>fieldx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: </a:t>
                  </a:r>
                  <a:r>
                    <a:rPr lang="en-US" sz="1200" b="1" dirty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1}).projection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({</a:t>
                  </a:r>
                  <a:r>
                    <a:rPr lang="en-US" sz="1200" b="1" dirty="0" err="1" smtClean="0">
                      <a:ea typeface="Calibri"/>
                      <a:cs typeface="Times New Roman"/>
                    </a:rPr>
                    <a:t>fieldx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 : </a:t>
                  </a:r>
                  <a:r>
                    <a:rPr lang="en-US" sz="1200" b="1" dirty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1, </a:t>
                  </a:r>
                  <a:r>
                    <a:rPr lang="en-US" sz="1200" b="1" dirty="0" err="1" smtClean="0">
                      <a:ea typeface="Calibri"/>
                      <a:cs typeface="Times New Roman"/>
                    </a:rPr>
                    <a:t>fieldy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: </a:t>
                  </a:r>
                  <a:r>
                    <a:rPr lang="en-US" sz="1200" b="1" dirty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1</a:t>
                  </a:r>
                  <a:r>
                    <a:rPr lang="en-US" sz="1200" b="1" dirty="0" smtClean="0">
                      <a:solidFill>
                        <a:srgbClr val="1F497D"/>
                      </a:solidFill>
                      <a:ea typeface="Calibri"/>
                      <a:cs typeface="Times New Roman"/>
                    </a:rPr>
                    <a:t>})</a:t>
                  </a: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endParaRPr lang="it-IT" sz="1100" dirty="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 b="1" dirty="0">
                      <a:solidFill>
                        <a:srgbClr val="80808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 </a:t>
                  </a:r>
                  <a:endParaRPr lang="it-IT" sz="11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106" name="Casella di testo 2"/>
              <p:cNvSpPr txBox="1">
                <a:spLocks noChangeArrowheads="1"/>
              </p:cNvSpPr>
              <p:nvPr/>
            </p:nvSpPr>
            <p:spPr bwMode="auto">
              <a:xfrm>
                <a:off x="5396365" y="413657"/>
                <a:ext cx="538707" cy="2539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 dirty="0" smtClean="0">
                    <a:effectLst/>
                    <a:latin typeface="Calibri"/>
                    <a:ea typeface="Calibri"/>
                    <a:cs typeface="Times New Roman"/>
                  </a:rPr>
                  <a:t>Query</a:t>
                </a:r>
                <a:endParaRPr lang="it-IT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90" name="Gruppo 89"/>
            <p:cNvGrpSpPr/>
            <p:nvPr/>
          </p:nvGrpSpPr>
          <p:grpSpPr>
            <a:xfrm>
              <a:off x="0" y="3701143"/>
              <a:ext cx="6044747" cy="683895"/>
              <a:chOff x="0" y="0"/>
              <a:chExt cx="6044747" cy="683895"/>
            </a:xfrm>
          </p:grpSpPr>
          <p:grpSp>
            <p:nvGrpSpPr>
              <p:cNvPr id="101" name="Gruppo 100"/>
              <p:cNvGrpSpPr/>
              <p:nvPr/>
            </p:nvGrpSpPr>
            <p:grpSpPr>
              <a:xfrm>
                <a:off x="0" y="0"/>
                <a:ext cx="5986145" cy="683895"/>
                <a:chOff x="0" y="-321448"/>
                <a:chExt cx="5986780" cy="396045"/>
              </a:xfrm>
            </p:grpSpPr>
            <p:sp>
              <p:nvSpPr>
                <p:cNvPr id="103" name="Rettangolo arrotondato 102"/>
                <p:cNvSpPr/>
                <p:nvPr/>
              </p:nvSpPr>
              <p:spPr>
                <a:xfrm>
                  <a:off x="0" y="-309578"/>
                  <a:ext cx="5986780" cy="384175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104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80450" y="-321448"/>
                  <a:ext cx="2880779" cy="362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it-IT" sz="1200" b="1">
                      <a:solidFill>
                        <a:srgbClr val="5F497A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/* -&gt; application/javascript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it-IT" sz="1200" b="1">
                      <a:solidFill>
                        <a:srgbClr val="5F497A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alert(%data%); 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it-IT" sz="1200" b="1">
                      <a:solidFill>
                        <a:srgbClr val="5F497A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*/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102" name="Casella di testo 2"/>
              <p:cNvSpPr txBox="1">
                <a:spLocks noChangeArrowheads="1"/>
              </p:cNvSpPr>
              <p:nvPr/>
            </p:nvSpPr>
            <p:spPr bwMode="auto">
              <a:xfrm>
                <a:off x="4826000" y="449943"/>
                <a:ext cx="1218747" cy="233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>
                    <a:effectLst/>
                    <a:latin typeface="Calibri"/>
                    <a:ea typeface="Calibri"/>
                    <a:cs typeface="Times New Roman"/>
                  </a:rPr>
                  <a:t>Snippet di codice</a:t>
                </a:r>
              </a:p>
            </p:txBody>
          </p:sp>
        </p:grpSp>
        <p:grpSp>
          <p:nvGrpSpPr>
            <p:cNvPr id="91" name="Gruppo 90"/>
            <p:cNvGrpSpPr/>
            <p:nvPr/>
          </p:nvGrpSpPr>
          <p:grpSpPr>
            <a:xfrm>
              <a:off x="7257" y="1487715"/>
              <a:ext cx="5986780" cy="1581966"/>
              <a:chOff x="0" y="0"/>
              <a:chExt cx="5986780" cy="1581966"/>
            </a:xfrm>
          </p:grpSpPr>
          <p:grpSp>
            <p:nvGrpSpPr>
              <p:cNvPr id="97" name="Gruppo 96"/>
              <p:cNvGrpSpPr/>
              <p:nvPr/>
            </p:nvGrpSpPr>
            <p:grpSpPr>
              <a:xfrm>
                <a:off x="0" y="0"/>
                <a:ext cx="5986780" cy="1565275"/>
                <a:chOff x="0" y="0"/>
                <a:chExt cx="5986780" cy="319983"/>
              </a:xfrm>
            </p:grpSpPr>
            <p:sp>
              <p:nvSpPr>
                <p:cNvPr id="99" name="Rettangolo arrotondato 98"/>
                <p:cNvSpPr/>
                <p:nvPr/>
              </p:nvSpPr>
              <p:spPr>
                <a:xfrm>
                  <a:off x="0" y="0"/>
                  <a:ext cx="5986780" cy="31998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100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79829" y="2"/>
                  <a:ext cx="4869542" cy="3199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-- { "result"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</a:t>
                  </a:r>
                  <a:r>
                    <a:rPr lang="en-US" sz="1200" b="1" u="sng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arrayOfMap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"/"arrayOfArray"/"mapOfArray"/"separated"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"$1" 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"key_of_X_field"  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 "$2"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"key_of_Y_field"   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…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"$l1"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"label_of_X_field"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"$l2"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"label_of_Y_field"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…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"max_rows"  : 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max_values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"max_len"    :</a:t>
                  </a: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max_length_of_values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"split_value"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"sep. values"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"split_field"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"sep. labels"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"perc":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true/false </a:t>
                  </a:r>
                  <a:r>
                    <a:rPr lang="en-US" sz="1200" b="1">
                      <a:solidFill>
                        <a:srgbClr val="76923C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(percentages)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"calc" :</a:t>
                  </a: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true/false</a:t>
                  </a:r>
                  <a:r>
                    <a:rPr lang="en-US" sz="1200" b="1">
                      <a:solidFill>
                        <a:srgbClr val="76923C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(calculate min, max, avg, sum)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"sort"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field / -field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}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98" name="Casella di testo 2"/>
              <p:cNvSpPr txBox="1">
                <a:spLocks noChangeArrowheads="1"/>
              </p:cNvSpPr>
              <p:nvPr/>
            </p:nvSpPr>
            <p:spPr bwMode="auto">
              <a:xfrm>
                <a:off x="4158343" y="1335314"/>
                <a:ext cx="1821180" cy="2466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>
                    <a:effectLst/>
                    <a:latin typeface="Calibri"/>
                    <a:ea typeface="Calibri"/>
                    <a:cs typeface="Times New Roman"/>
                  </a:rPr>
                  <a:t>Opzioni e attributi aggiuntivi</a:t>
                </a:r>
              </a:p>
            </p:txBody>
          </p:sp>
        </p:grpSp>
        <p:grpSp>
          <p:nvGrpSpPr>
            <p:cNvPr id="92" name="Gruppo 91"/>
            <p:cNvGrpSpPr/>
            <p:nvPr/>
          </p:nvGrpSpPr>
          <p:grpSpPr>
            <a:xfrm>
              <a:off x="7257" y="907143"/>
              <a:ext cx="5986780" cy="284480"/>
              <a:chOff x="0" y="0"/>
              <a:chExt cx="5986780" cy="284480"/>
            </a:xfrm>
          </p:grpSpPr>
          <p:grpSp>
            <p:nvGrpSpPr>
              <p:cNvPr id="93" name="Gruppo 92"/>
              <p:cNvGrpSpPr/>
              <p:nvPr/>
            </p:nvGrpSpPr>
            <p:grpSpPr>
              <a:xfrm>
                <a:off x="0" y="0"/>
                <a:ext cx="5986780" cy="266065"/>
                <a:chOff x="0" y="0"/>
                <a:chExt cx="5986780" cy="303530"/>
              </a:xfrm>
            </p:grpSpPr>
            <p:sp>
              <p:nvSpPr>
                <p:cNvPr id="95" name="Rettangolo arrotondato 94"/>
                <p:cNvSpPr/>
                <p:nvPr/>
              </p:nvSpPr>
              <p:spPr>
                <a:xfrm>
                  <a:off x="0" y="0"/>
                  <a:ext cx="5986780" cy="303530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96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87086" y="97"/>
                  <a:ext cx="2902857" cy="3034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it-IT" sz="1200" b="1">
                      <a:solidFill>
                        <a:srgbClr val="31849B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-- data: { "values": %data% }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94" name="Casella di testo 2"/>
              <p:cNvSpPr txBox="1">
                <a:spLocks noChangeArrowheads="1"/>
              </p:cNvSpPr>
              <p:nvPr/>
            </p:nvSpPr>
            <p:spPr bwMode="auto">
              <a:xfrm>
                <a:off x="4949371" y="50800"/>
                <a:ext cx="1029698" cy="233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>
                    <a:effectLst/>
                    <a:latin typeface="Calibri"/>
                    <a:ea typeface="Calibri"/>
                    <a:cs typeface="Times New Roman"/>
                  </a:rPr>
                  <a:t>Struttura dati</a:t>
                </a:r>
              </a:p>
            </p:txBody>
          </p:sp>
        </p:grpSp>
      </p:grpSp>
      <p:sp>
        <p:nvSpPr>
          <p:cNvPr id="3" name="Rettangolo 2"/>
          <p:cNvSpPr/>
          <p:nvPr/>
        </p:nvSpPr>
        <p:spPr>
          <a:xfrm>
            <a:off x="4300130" y="3244334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16134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 smtClean="0"/>
              <a:t>NoSQL</a:t>
            </a:r>
            <a:r>
              <a:rPr lang="it-IT" sz="4000" dirty="0" smtClean="0"/>
              <a:t> </a:t>
            </a:r>
            <a:r>
              <a:rPr lang="it-IT" sz="4000" dirty="0" smtClean="0"/>
              <a:t>Report – </a:t>
            </a:r>
            <a:r>
              <a:rPr lang="it-IT" sz="4000" dirty="0" err="1" smtClean="0"/>
              <a:t>Example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711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>
                <a:solidFill>
                  <a:srgbClr val="008000"/>
                </a:solidFill>
              </a:rPr>
              <a:t>-- @</a:t>
            </a:r>
            <a:r>
              <a:rPr lang="it-IT" sz="2000" b="1" dirty="0" err="1" smtClean="0">
                <a:solidFill>
                  <a:srgbClr val="008000"/>
                </a:solidFill>
              </a:rPr>
              <a:t>db_test</a:t>
            </a:r>
            <a:endParaRPr lang="it-IT" sz="2000" b="1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it-IT" sz="20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it-IT" sz="2000" b="1" dirty="0" smtClean="0">
                <a:solidFill>
                  <a:srgbClr val="008000"/>
                </a:solidFill>
              </a:rPr>
              <a:t>-- &amp;from=$</a:t>
            </a:r>
            <a:r>
              <a:rPr lang="it-IT" sz="2000" b="1" dirty="0">
                <a:solidFill>
                  <a:srgbClr val="008000"/>
                </a:solidFill>
              </a:rPr>
              <a:t>date-6m</a:t>
            </a:r>
          </a:p>
          <a:p>
            <a:pPr marL="0" indent="0">
              <a:buNone/>
            </a:pPr>
            <a:endParaRPr lang="it-IT" sz="20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it-IT" sz="2000" b="1" dirty="0">
                <a:solidFill>
                  <a:srgbClr val="008000"/>
                </a:solidFill>
              </a:rPr>
              <a:t>-- "$1":"x", "$2":"y", "</a:t>
            </a:r>
            <a:r>
              <a:rPr lang="it-IT" sz="2000" b="1" dirty="0" err="1">
                <a:solidFill>
                  <a:srgbClr val="008000"/>
                </a:solidFill>
              </a:rPr>
              <a:t>title</a:t>
            </a:r>
            <a:r>
              <a:rPr lang="it-IT" sz="2000" b="1" dirty="0" smtClean="0">
                <a:solidFill>
                  <a:srgbClr val="008000"/>
                </a:solidFill>
              </a:rPr>
              <a:t>":"</a:t>
            </a:r>
            <a:r>
              <a:rPr lang="it-IT" sz="2000" b="1" dirty="0" err="1" smtClean="0">
                <a:solidFill>
                  <a:srgbClr val="008000"/>
                </a:solidFill>
              </a:rPr>
              <a:t>Example</a:t>
            </a:r>
            <a:r>
              <a:rPr lang="it-IT" sz="2000" b="1" dirty="0" smtClean="0">
                <a:solidFill>
                  <a:srgbClr val="008000"/>
                </a:solidFill>
              </a:rPr>
              <a:t>"</a:t>
            </a:r>
            <a:endParaRPr lang="it-IT" sz="20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it-IT" sz="2000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it-IT" sz="1800" b="1" dirty="0" err="1" smtClean="0">
                <a:solidFill>
                  <a:schemeClr val="accent1">
                    <a:lumMod val="75000"/>
                  </a:schemeClr>
                </a:solidFill>
              </a:rPr>
              <a:t>db.</a:t>
            </a:r>
            <a:r>
              <a:rPr lang="it-IT" sz="1800" b="1" dirty="0" err="1" smtClean="0"/>
              <a:t>stat</a:t>
            </a:r>
            <a:r>
              <a:rPr lang="it-IT" sz="1800" b="1" dirty="0" err="1" smtClean="0">
                <a:solidFill>
                  <a:schemeClr val="accent1">
                    <a:lumMod val="75000"/>
                  </a:schemeClr>
                </a:solidFill>
              </a:rPr>
              <a:t>.find</a:t>
            </a:r>
            <a:r>
              <a:rPr lang="it-IT" sz="1800" b="1" dirty="0" smtClean="0">
                <a:solidFill>
                  <a:schemeClr val="accent1">
                    <a:lumMod val="75000"/>
                  </a:schemeClr>
                </a:solidFill>
              </a:rPr>
              <a:t>({"&gt;=</a:t>
            </a:r>
            <a:r>
              <a:rPr lang="it-IT" sz="1800" b="1" dirty="0" smtClean="0"/>
              <a:t>date</a:t>
            </a:r>
            <a:r>
              <a:rPr lang="it-IT" sz="1800" b="1" dirty="0" smtClean="0">
                <a:solidFill>
                  <a:schemeClr val="accent1">
                    <a:lumMod val="75000"/>
                  </a:schemeClr>
                </a:solidFill>
              </a:rPr>
              <a:t>":"&amp;from"}).</a:t>
            </a:r>
            <a:r>
              <a:rPr lang="it-IT" sz="1800" b="1" dirty="0" err="1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it-IT" sz="1800" b="1" dirty="0" smtClean="0">
                <a:solidFill>
                  <a:schemeClr val="accent1">
                    <a:lumMod val="75000"/>
                  </a:schemeClr>
                </a:solidFill>
              </a:rPr>
              <a:t>({</a:t>
            </a:r>
            <a:r>
              <a:rPr lang="it-IT" sz="1800" b="1" dirty="0" err="1" smtClean="0"/>
              <a:t>month</a:t>
            </a:r>
            <a:r>
              <a:rPr lang="it-IT" sz="18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it-IT" sz="1800" b="1" dirty="0">
                <a:solidFill>
                  <a:schemeClr val="accent1">
                    <a:lumMod val="75000"/>
                  </a:schemeClr>
                </a:solidFill>
              </a:rPr>
              <a:t>1}).</a:t>
            </a:r>
            <a:r>
              <a:rPr lang="it-IT" sz="1800" b="1" dirty="0" err="1">
                <a:solidFill>
                  <a:schemeClr val="accent1">
                    <a:lumMod val="75000"/>
                  </a:schemeClr>
                </a:solidFill>
              </a:rPr>
              <a:t>projection</a:t>
            </a:r>
            <a:r>
              <a:rPr lang="it-IT" sz="1800" b="1" dirty="0" smtClean="0">
                <a:solidFill>
                  <a:schemeClr val="accent1">
                    <a:lumMod val="75000"/>
                  </a:schemeClr>
                </a:solidFill>
              </a:rPr>
              <a:t>({</a:t>
            </a:r>
            <a:r>
              <a:rPr lang="it-IT" sz="1800" b="1" dirty="0" err="1" smtClean="0"/>
              <a:t>month</a:t>
            </a:r>
            <a:r>
              <a:rPr lang="it-IT" sz="18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it-IT" sz="1800" b="1" dirty="0">
                <a:solidFill>
                  <a:schemeClr val="accent1">
                    <a:lumMod val="75000"/>
                  </a:schemeClr>
                </a:solidFill>
              </a:rPr>
              <a:t>1, </a:t>
            </a:r>
            <a:r>
              <a:rPr lang="it-IT" sz="1800" b="1" dirty="0" err="1" smtClean="0"/>
              <a:t>values</a:t>
            </a:r>
            <a:r>
              <a:rPr lang="it-IT" sz="18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it-IT" sz="1800" b="1" dirty="0">
                <a:solidFill>
                  <a:schemeClr val="accent1">
                    <a:lumMod val="75000"/>
                  </a:schemeClr>
                </a:solidFill>
              </a:rPr>
              <a:t>1})</a:t>
            </a:r>
          </a:p>
        </p:txBody>
      </p:sp>
    </p:spTree>
    <p:extLst>
      <p:ext uri="{BB962C8B-B14F-4D97-AF65-F5344CB8AC3E}">
        <p14:creationId xmlns:p14="http://schemas.microsoft.com/office/powerpoint/2010/main" val="40453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SQL Report</a:t>
            </a:r>
            <a:endParaRPr lang="it-IT" sz="4000" dirty="0"/>
          </a:p>
        </p:txBody>
      </p:sp>
      <p:grpSp>
        <p:nvGrpSpPr>
          <p:cNvPr id="84" name="Gruppo 83"/>
          <p:cNvGrpSpPr/>
          <p:nvPr/>
        </p:nvGrpSpPr>
        <p:grpSpPr>
          <a:xfrm>
            <a:off x="1429384" y="1236662"/>
            <a:ext cx="6262642" cy="5360690"/>
            <a:chOff x="0" y="0"/>
            <a:chExt cx="6044747" cy="4385038"/>
          </a:xfrm>
        </p:grpSpPr>
        <p:grpSp>
          <p:nvGrpSpPr>
            <p:cNvPr id="85" name="Gruppo 84"/>
            <p:cNvGrpSpPr/>
            <p:nvPr/>
          </p:nvGrpSpPr>
          <p:grpSpPr>
            <a:xfrm>
              <a:off x="7257" y="609600"/>
              <a:ext cx="5986780" cy="274821"/>
              <a:chOff x="0" y="0"/>
              <a:chExt cx="5986780" cy="398780"/>
            </a:xfrm>
          </p:grpSpPr>
          <p:sp>
            <p:nvSpPr>
              <p:cNvPr id="117" name="Rettangolo arrotondato 116"/>
              <p:cNvSpPr/>
              <p:nvPr/>
            </p:nvSpPr>
            <p:spPr>
              <a:xfrm>
                <a:off x="0" y="0"/>
                <a:ext cx="5986780" cy="39878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/>
              </a:p>
            </p:txBody>
          </p:sp>
          <p:sp>
            <p:nvSpPr>
              <p:cNvPr id="118" name="Casella di testo 2"/>
              <p:cNvSpPr txBox="1">
                <a:spLocks noChangeArrowheads="1"/>
              </p:cNvSpPr>
              <p:nvPr/>
            </p:nvSpPr>
            <p:spPr bwMode="auto">
              <a:xfrm>
                <a:off x="79829" y="12653"/>
                <a:ext cx="2910114" cy="347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200" b="1">
                    <a:effectLst/>
                    <a:latin typeface="Calibri"/>
                    <a:ea typeface="Calibri"/>
                    <a:cs typeface="Times New Roman"/>
                  </a:rPr>
                  <a:t>-- </a:t>
                </a:r>
                <a:r>
                  <a:rPr lang="it-IT" sz="1200" b="1">
                    <a:effectLst/>
                    <a:highlight>
                      <a:srgbClr val="FFFF00"/>
                    </a:highlight>
                    <a:latin typeface="Calibri"/>
                    <a:ea typeface="Calibri"/>
                    <a:cs typeface="Times New Roman"/>
                  </a:rPr>
                  <a:t>&amp;param</a:t>
                </a:r>
                <a:r>
                  <a:rPr lang="it-IT" sz="1200" b="1">
                    <a:effectLst/>
                    <a:latin typeface="Calibri"/>
                    <a:ea typeface="Calibri"/>
                    <a:cs typeface="Times New Roman"/>
                  </a:rPr>
                  <a:t> = default value</a:t>
                </a:r>
                <a:endParaRPr lang="it-IT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86" name="Gruppo 85"/>
            <p:cNvGrpSpPr/>
            <p:nvPr/>
          </p:nvGrpSpPr>
          <p:grpSpPr>
            <a:xfrm>
              <a:off x="7257" y="304800"/>
              <a:ext cx="5986780" cy="294006"/>
              <a:chOff x="0" y="25041"/>
              <a:chExt cx="5986780" cy="347981"/>
            </a:xfrm>
          </p:grpSpPr>
          <p:sp>
            <p:nvSpPr>
              <p:cNvPr id="115" name="Rettangolo arrotondato 114"/>
              <p:cNvSpPr/>
              <p:nvPr/>
            </p:nvSpPr>
            <p:spPr>
              <a:xfrm>
                <a:off x="0" y="25041"/>
                <a:ext cx="5986780" cy="32392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/>
              </a:p>
            </p:txBody>
          </p:sp>
          <p:sp>
            <p:nvSpPr>
              <p:cNvPr id="116" name="Casella di testo 2"/>
              <p:cNvSpPr txBox="1">
                <a:spLocks noChangeArrowheads="1"/>
              </p:cNvSpPr>
              <p:nvPr/>
            </p:nvSpPr>
            <p:spPr bwMode="auto">
              <a:xfrm>
                <a:off x="79829" y="25041"/>
                <a:ext cx="2910114" cy="3479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200" b="1">
                    <a:solidFill>
                      <a:srgbClr val="984806"/>
                    </a:solidFill>
                    <a:effectLst/>
                    <a:latin typeface="Calibri"/>
                    <a:ea typeface="Calibri"/>
                    <a:cs typeface="Times New Roman"/>
                  </a:rPr>
                  <a:t>-- @datasource</a:t>
                </a:r>
                <a:endParaRPr lang="it-IT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87" name="Gruppo 86"/>
            <p:cNvGrpSpPr/>
            <p:nvPr/>
          </p:nvGrpSpPr>
          <p:grpSpPr>
            <a:xfrm>
              <a:off x="7257" y="0"/>
              <a:ext cx="5986780" cy="284413"/>
              <a:chOff x="0" y="0"/>
              <a:chExt cx="5986780" cy="384175"/>
            </a:xfrm>
          </p:grpSpPr>
          <p:sp>
            <p:nvSpPr>
              <p:cNvPr id="113" name="Rettangolo arrotondato 112"/>
              <p:cNvSpPr/>
              <p:nvPr/>
            </p:nvSpPr>
            <p:spPr>
              <a:xfrm>
                <a:off x="0" y="0"/>
                <a:ext cx="5986780" cy="38417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t-IT"/>
              </a:p>
            </p:txBody>
          </p:sp>
          <p:sp>
            <p:nvSpPr>
              <p:cNvPr id="114" name="Casella di testo 2"/>
              <p:cNvSpPr txBox="1">
                <a:spLocks noChangeArrowheads="1"/>
              </p:cNvSpPr>
              <p:nvPr/>
            </p:nvSpPr>
            <p:spPr bwMode="auto">
              <a:xfrm>
                <a:off x="79829" y="16647"/>
                <a:ext cx="2910114" cy="347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200" b="1">
                    <a:solidFill>
                      <a:srgbClr val="008000"/>
                    </a:solidFill>
                    <a:effectLst/>
                    <a:latin typeface="Calibri"/>
                    <a:ea typeface="Calibri"/>
                    <a:cs typeface="Times New Roman"/>
                  </a:rPr>
                  <a:t>-- # Comments</a:t>
                </a:r>
                <a:endParaRPr lang="it-IT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88" name="Gruppo 87"/>
            <p:cNvGrpSpPr/>
            <p:nvPr/>
          </p:nvGrpSpPr>
          <p:grpSpPr>
            <a:xfrm>
              <a:off x="7257" y="1182915"/>
              <a:ext cx="5986780" cy="319042"/>
              <a:chOff x="0" y="0"/>
              <a:chExt cx="5986780" cy="319042"/>
            </a:xfrm>
          </p:grpSpPr>
          <p:grpSp>
            <p:nvGrpSpPr>
              <p:cNvPr id="109" name="Gruppo 108"/>
              <p:cNvGrpSpPr/>
              <p:nvPr/>
            </p:nvGrpSpPr>
            <p:grpSpPr>
              <a:xfrm>
                <a:off x="0" y="0"/>
                <a:ext cx="5986780" cy="293666"/>
                <a:chOff x="0" y="-16557"/>
                <a:chExt cx="5986780" cy="334221"/>
              </a:xfrm>
            </p:grpSpPr>
            <p:sp>
              <p:nvSpPr>
                <p:cNvPr id="111" name="Rettangolo arrotondato 110"/>
                <p:cNvSpPr/>
                <p:nvPr/>
              </p:nvSpPr>
              <p:spPr>
                <a:xfrm>
                  <a:off x="0" y="0"/>
                  <a:ext cx="5986780" cy="303530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112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79828" y="-16557"/>
                  <a:ext cx="3701143" cy="334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200" b="1">
                      <a:solidFill>
                        <a:srgbClr val="1F497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-- SELECT fields FROM tables WHERE filter = </a:t>
                  </a:r>
                  <a:r>
                    <a:rPr lang="en-US" sz="1200" b="1">
                      <a:solidFill>
                        <a:srgbClr val="1F497D"/>
                      </a:solidFill>
                      <a:effectLst/>
                      <a:highlight>
                        <a:srgbClr val="FFFF00"/>
                      </a:highlight>
                      <a:latin typeface="Calibri"/>
                      <a:ea typeface="Calibri"/>
                      <a:cs typeface="Times New Roman"/>
                    </a:rPr>
                    <a:t>&amp;param</a:t>
                  </a:r>
                  <a:r>
                    <a:rPr lang="en-US" sz="1200" b="1">
                      <a:solidFill>
                        <a:srgbClr val="1F497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;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110" name="Casella di testo 2"/>
              <p:cNvSpPr txBox="1">
                <a:spLocks noChangeArrowheads="1"/>
              </p:cNvSpPr>
              <p:nvPr/>
            </p:nvSpPr>
            <p:spPr bwMode="auto">
              <a:xfrm>
                <a:off x="4949371" y="58057"/>
                <a:ext cx="979170" cy="2609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>
                    <a:effectLst/>
                    <a:latin typeface="Calibri"/>
                    <a:ea typeface="Calibri"/>
                    <a:cs typeface="Times New Roman"/>
                  </a:rPr>
                  <a:t>Query di ciclo</a:t>
                </a:r>
              </a:p>
            </p:txBody>
          </p:sp>
        </p:grpSp>
        <p:grpSp>
          <p:nvGrpSpPr>
            <p:cNvPr id="89" name="Gruppo 88"/>
            <p:cNvGrpSpPr/>
            <p:nvPr/>
          </p:nvGrpSpPr>
          <p:grpSpPr>
            <a:xfrm>
              <a:off x="0" y="3069772"/>
              <a:ext cx="5985510" cy="667566"/>
              <a:chOff x="0" y="0"/>
              <a:chExt cx="5985510" cy="667566"/>
            </a:xfrm>
          </p:grpSpPr>
          <p:grpSp>
            <p:nvGrpSpPr>
              <p:cNvPr id="105" name="Gruppo 104"/>
              <p:cNvGrpSpPr/>
              <p:nvPr/>
            </p:nvGrpSpPr>
            <p:grpSpPr>
              <a:xfrm>
                <a:off x="0" y="0"/>
                <a:ext cx="5985510" cy="630555"/>
                <a:chOff x="0" y="-145742"/>
                <a:chExt cx="5986780" cy="315657"/>
              </a:xfrm>
            </p:grpSpPr>
            <p:sp>
              <p:nvSpPr>
                <p:cNvPr id="107" name="Rettangolo arrotondato 106"/>
                <p:cNvSpPr/>
                <p:nvPr/>
              </p:nvSpPr>
              <p:spPr>
                <a:xfrm>
                  <a:off x="0" y="-138706"/>
                  <a:ext cx="5986780" cy="308621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108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79816" y="-145742"/>
                  <a:ext cx="4035858" cy="3156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1F497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SELECT</a:t>
                  </a:r>
                  <a:r>
                    <a:rPr lang="en-US" sz="1200" b="1"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>
                      <a:effectLst/>
                      <a:latin typeface="Calibri"/>
                      <a:ea typeface="Calibri"/>
                      <a:cs typeface="Times New Roman"/>
                    </a:rPr>
                    <a:t>X, Y, Z, …</a:t>
                  </a:r>
                  <a:r>
                    <a:rPr lang="en-US" sz="1200" b="1"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 b="1">
                      <a:solidFill>
                        <a:srgbClr val="1F497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FROM </a:t>
                  </a:r>
                  <a:r>
                    <a:rPr lang="en-US" sz="1200">
                      <a:effectLst/>
                      <a:latin typeface="Calibri"/>
                      <a:ea typeface="Calibri"/>
                      <a:cs typeface="Times New Roman"/>
                    </a:rPr>
                    <a:t>TABLES</a:t>
                  </a:r>
                  <a:r>
                    <a:rPr lang="en-US" sz="1200" b="1">
                      <a:solidFill>
                        <a:srgbClr val="1F497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WHERE </a:t>
                  </a:r>
                  <a:r>
                    <a:rPr lang="en-US" sz="1200">
                      <a:effectLst/>
                      <a:latin typeface="Calibri"/>
                      <a:ea typeface="Calibri"/>
                      <a:cs typeface="Times New Roman"/>
                    </a:rPr>
                    <a:t>FILTER = </a:t>
                  </a:r>
                  <a:r>
                    <a:rPr lang="en-US" sz="1200">
                      <a:effectLst/>
                      <a:highlight>
                        <a:srgbClr val="FFFF00"/>
                      </a:highlight>
                      <a:latin typeface="Calibri"/>
                      <a:ea typeface="Calibri"/>
                      <a:cs typeface="Times New Roman"/>
                    </a:rPr>
                    <a:t>&amp;param</a:t>
                  </a:r>
                  <a:r>
                    <a:rPr lang="en-US" sz="1200">
                      <a:effectLst/>
                      <a:latin typeface="Calibri"/>
                      <a:ea typeface="Calibri"/>
                      <a:cs typeface="Times New Roman"/>
                    </a:rPr>
                    <a:t> ;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1F497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SELECT</a:t>
                  </a:r>
                  <a:r>
                    <a:rPr lang="en-US" sz="1200" b="1"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>
                      <a:effectLst/>
                      <a:latin typeface="Calibri"/>
                      <a:ea typeface="Calibri"/>
                      <a:cs typeface="Times New Roman"/>
                    </a:rPr>
                    <a:t>X, Y, Z, …</a:t>
                  </a:r>
                  <a:r>
                    <a:rPr lang="en-US" sz="1200" b="1"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 b="1">
                      <a:solidFill>
                        <a:srgbClr val="1F497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FROM </a:t>
                  </a:r>
                  <a:r>
                    <a:rPr lang="en-US" sz="1200">
                      <a:effectLst/>
                      <a:latin typeface="Calibri"/>
                      <a:ea typeface="Calibri"/>
                      <a:cs typeface="Times New Roman"/>
                    </a:rPr>
                    <a:t>TABLES</a:t>
                  </a:r>
                  <a:r>
                    <a:rPr lang="en-US" sz="1200" b="1">
                      <a:solidFill>
                        <a:srgbClr val="1F497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WHERE </a:t>
                  </a:r>
                  <a:r>
                    <a:rPr lang="en-US" sz="1200">
                      <a:effectLst/>
                      <a:latin typeface="Calibri"/>
                      <a:ea typeface="Calibri"/>
                      <a:cs typeface="Times New Roman"/>
                    </a:rPr>
                    <a:t>FILTER = </a:t>
                  </a:r>
                  <a:r>
                    <a:rPr lang="en-US" sz="1200">
                      <a:effectLst/>
                      <a:highlight>
                        <a:srgbClr val="FFFF00"/>
                      </a:highlight>
                      <a:latin typeface="Calibri"/>
                      <a:ea typeface="Calibri"/>
                      <a:cs typeface="Times New Roman"/>
                    </a:rPr>
                    <a:t>&amp;param</a:t>
                  </a:r>
                  <a:r>
                    <a:rPr lang="en-US" sz="1200">
                      <a:effectLst/>
                      <a:latin typeface="Calibri"/>
                      <a:ea typeface="Calibri"/>
                      <a:cs typeface="Times New Roman"/>
                    </a:rPr>
                    <a:t> ;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effectLst/>
                      <a:latin typeface="Calibri"/>
                      <a:ea typeface="Calibri"/>
                      <a:cs typeface="Times New Roman"/>
                    </a:rPr>
                    <a:t>….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400" b="1">
                      <a:solidFill>
                        <a:srgbClr val="80808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 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106" name="Casella di testo 2"/>
              <p:cNvSpPr txBox="1">
                <a:spLocks noChangeArrowheads="1"/>
              </p:cNvSpPr>
              <p:nvPr/>
            </p:nvSpPr>
            <p:spPr bwMode="auto">
              <a:xfrm>
                <a:off x="4826000" y="413657"/>
                <a:ext cx="1109072" cy="2539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>
                    <a:effectLst/>
                    <a:latin typeface="Calibri"/>
                    <a:ea typeface="Calibri"/>
                    <a:cs typeface="Times New Roman"/>
                  </a:rPr>
                  <a:t>Una o più query</a:t>
                </a:r>
              </a:p>
            </p:txBody>
          </p:sp>
        </p:grpSp>
        <p:grpSp>
          <p:nvGrpSpPr>
            <p:cNvPr id="90" name="Gruppo 89"/>
            <p:cNvGrpSpPr/>
            <p:nvPr/>
          </p:nvGrpSpPr>
          <p:grpSpPr>
            <a:xfrm>
              <a:off x="0" y="3701143"/>
              <a:ext cx="6044747" cy="683895"/>
              <a:chOff x="0" y="0"/>
              <a:chExt cx="6044747" cy="683895"/>
            </a:xfrm>
          </p:grpSpPr>
          <p:grpSp>
            <p:nvGrpSpPr>
              <p:cNvPr id="101" name="Gruppo 100"/>
              <p:cNvGrpSpPr/>
              <p:nvPr/>
            </p:nvGrpSpPr>
            <p:grpSpPr>
              <a:xfrm>
                <a:off x="0" y="0"/>
                <a:ext cx="5986145" cy="683895"/>
                <a:chOff x="0" y="-321448"/>
                <a:chExt cx="5986780" cy="396045"/>
              </a:xfrm>
            </p:grpSpPr>
            <p:sp>
              <p:nvSpPr>
                <p:cNvPr id="103" name="Rettangolo arrotondato 102"/>
                <p:cNvSpPr/>
                <p:nvPr/>
              </p:nvSpPr>
              <p:spPr>
                <a:xfrm>
                  <a:off x="0" y="-309578"/>
                  <a:ext cx="5986780" cy="384175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104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80450" y="-321448"/>
                  <a:ext cx="2880779" cy="362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it-IT" sz="1200" b="1">
                      <a:solidFill>
                        <a:srgbClr val="5F497A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/* -&gt; application/javascript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it-IT" sz="1200" b="1">
                      <a:solidFill>
                        <a:srgbClr val="5F497A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alert(%data%); 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it-IT" sz="1200" b="1">
                      <a:solidFill>
                        <a:srgbClr val="5F497A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*/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102" name="Casella di testo 2"/>
              <p:cNvSpPr txBox="1">
                <a:spLocks noChangeArrowheads="1"/>
              </p:cNvSpPr>
              <p:nvPr/>
            </p:nvSpPr>
            <p:spPr bwMode="auto">
              <a:xfrm>
                <a:off x="4826000" y="449943"/>
                <a:ext cx="1218747" cy="2339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>
                    <a:effectLst/>
                    <a:latin typeface="Calibri"/>
                    <a:ea typeface="Calibri"/>
                    <a:cs typeface="Times New Roman"/>
                  </a:rPr>
                  <a:t>Snippet di codice</a:t>
                </a:r>
              </a:p>
            </p:txBody>
          </p:sp>
        </p:grpSp>
        <p:grpSp>
          <p:nvGrpSpPr>
            <p:cNvPr id="91" name="Gruppo 90"/>
            <p:cNvGrpSpPr/>
            <p:nvPr/>
          </p:nvGrpSpPr>
          <p:grpSpPr>
            <a:xfrm>
              <a:off x="7257" y="1487715"/>
              <a:ext cx="5986780" cy="1581966"/>
              <a:chOff x="0" y="0"/>
              <a:chExt cx="5986780" cy="1581966"/>
            </a:xfrm>
          </p:grpSpPr>
          <p:grpSp>
            <p:nvGrpSpPr>
              <p:cNvPr id="97" name="Gruppo 96"/>
              <p:cNvGrpSpPr/>
              <p:nvPr/>
            </p:nvGrpSpPr>
            <p:grpSpPr>
              <a:xfrm>
                <a:off x="0" y="0"/>
                <a:ext cx="5986780" cy="1565275"/>
                <a:chOff x="0" y="0"/>
                <a:chExt cx="5986780" cy="319983"/>
              </a:xfrm>
            </p:grpSpPr>
            <p:sp>
              <p:nvSpPr>
                <p:cNvPr id="99" name="Rettangolo arrotondato 98"/>
                <p:cNvSpPr/>
                <p:nvPr/>
              </p:nvSpPr>
              <p:spPr>
                <a:xfrm>
                  <a:off x="0" y="0"/>
                  <a:ext cx="5986780" cy="319983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100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79829" y="2"/>
                  <a:ext cx="4869542" cy="3199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-- { "result"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</a:t>
                  </a:r>
                  <a:r>
                    <a:rPr lang="en-US" sz="1200" b="1" u="sng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arrayOfMap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"/"arrayOfArray"/"mapOfArray"/"separated"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"$1" 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"key_of_X_field"  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 "$2"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"key_of_Y_field"   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…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"$l1"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"label_of_X_field"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"$l2"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"label_of_Y_field"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…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"max_rows"  : 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max_values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"max_len"    :</a:t>
                  </a: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max_length_of_values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"split_value"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"sep. values"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 "split_field"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"sep. labels"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"perc":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true/false </a:t>
                  </a:r>
                  <a:r>
                    <a:rPr lang="en-US" sz="1200" b="1">
                      <a:solidFill>
                        <a:srgbClr val="76923C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(percentages)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"calc" :</a:t>
                  </a:r>
                  <a:r>
                    <a:rPr lang="en-US" sz="1200" b="1">
                      <a:solidFill>
                        <a:srgbClr val="8DB3E2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true/false</a:t>
                  </a:r>
                  <a:r>
                    <a:rPr lang="en-US" sz="1200" b="1">
                      <a:solidFill>
                        <a:srgbClr val="76923C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(calculate min, max, avg, sum)</a:t>
                  </a: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,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  <a:p>
                  <a:pPr>
                    <a:lnSpc>
                      <a:spcPct val="115000"/>
                    </a:lnSpc>
                    <a:spcAft>
                      <a:spcPts val="0"/>
                    </a:spcAft>
                  </a:pPr>
                  <a:r>
                    <a:rPr lang="en-US" sz="1200" b="1">
                      <a:solidFill>
                        <a:srgbClr val="17365D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      "sort" : </a:t>
                  </a:r>
                  <a:r>
                    <a:rPr lang="en-US" sz="1200" b="1">
                      <a:solidFill>
                        <a:srgbClr val="548DD4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field / -field </a:t>
                  </a:r>
                  <a:r>
                    <a:rPr lang="en-US" sz="1200" b="1">
                      <a:solidFill>
                        <a:srgbClr val="00206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}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98" name="Casella di testo 2"/>
              <p:cNvSpPr txBox="1">
                <a:spLocks noChangeArrowheads="1"/>
              </p:cNvSpPr>
              <p:nvPr/>
            </p:nvSpPr>
            <p:spPr bwMode="auto">
              <a:xfrm>
                <a:off x="4158343" y="1335314"/>
                <a:ext cx="1821180" cy="2466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>
                    <a:effectLst/>
                    <a:latin typeface="Calibri"/>
                    <a:ea typeface="Calibri"/>
                    <a:cs typeface="Times New Roman"/>
                  </a:rPr>
                  <a:t>Opzioni e attributi aggiuntivi</a:t>
                </a:r>
              </a:p>
            </p:txBody>
          </p:sp>
        </p:grpSp>
        <p:grpSp>
          <p:nvGrpSpPr>
            <p:cNvPr id="92" name="Gruppo 91"/>
            <p:cNvGrpSpPr/>
            <p:nvPr/>
          </p:nvGrpSpPr>
          <p:grpSpPr>
            <a:xfrm>
              <a:off x="7257" y="907143"/>
              <a:ext cx="5986780" cy="284480"/>
              <a:chOff x="0" y="0"/>
              <a:chExt cx="5986780" cy="284480"/>
            </a:xfrm>
          </p:grpSpPr>
          <p:grpSp>
            <p:nvGrpSpPr>
              <p:cNvPr id="93" name="Gruppo 92"/>
              <p:cNvGrpSpPr/>
              <p:nvPr/>
            </p:nvGrpSpPr>
            <p:grpSpPr>
              <a:xfrm>
                <a:off x="0" y="0"/>
                <a:ext cx="5986780" cy="266065"/>
                <a:chOff x="0" y="0"/>
                <a:chExt cx="5986780" cy="303530"/>
              </a:xfrm>
            </p:grpSpPr>
            <p:sp>
              <p:nvSpPr>
                <p:cNvPr id="95" name="Rettangolo arrotondato 94"/>
                <p:cNvSpPr/>
                <p:nvPr/>
              </p:nvSpPr>
              <p:spPr>
                <a:xfrm>
                  <a:off x="0" y="0"/>
                  <a:ext cx="5986780" cy="303530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it-IT"/>
                </a:p>
              </p:txBody>
            </p:sp>
            <p:sp>
              <p:nvSpPr>
                <p:cNvPr id="96" name="Casella di testo 2"/>
                <p:cNvSpPr txBox="1">
                  <a:spLocks noChangeArrowheads="1"/>
                </p:cNvSpPr>
                <p:nvPr/>
              </p:nvSpPr>
              <p:spPr bwMode="auto">
                <a:xfrm>
                  <a:off x="87086" y="97"/>
                  <a:ext cx="2902857" cy="3034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it-IT" sz="1200" b="1">
                      <a:solidFill>
                        <a:srgbClr val="31849B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-- data: { "values": %data% }</a:t>
                  </a:r>
                  <a:endParaRPr lang="it-IT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94" name="Casella di testo 2"/>
              <p:cNvSpPr txBox="1">
                <a:spLocks noChangeArrowheads="1"/>
              </p:cNvSpPr>
              <p:nvPr/>
            </p:nvSpPr>
            <p:spPr bwMode="auto">
              <a:xfrm>
                <a:off x="4949371" y="50800"/>
                <a:ext cx="1029698" cy="233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it-IT" sz="1100">
                    <a:effectLst/>
                    <a:latin typeface="Calibri"/>
                    <a:ea typeface="Calibri"/>
                    <a:cs typeface="Times New Roman"/>
                  </a:rPr>
                  <a:t>Struttura dati</a:t>
                </a:r>
              </a:p>
            </p:txBody>
          </p:sp>
        </p:grpSp>
      </p:grpSp>
      <p:sp>
        <p:nvSpPr>
          <p:cNvPr id="3" name="Rettangolo 2"/>
          <p:cNvSpPr/>
          <p:nvPr/>
        </p:nvSpPr>
        <p:spPr>
          <a:xfrm>
            <a:off x="4300130" y="3244334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1975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smtClean="0"/>
              <a:t>SQL Report – </a:t>
            </a:r>
            <a:r>
              <a:rPr lang="it-IT" sz="4000" dirty="0" err="1" smtClean="0"/>
              <a:t>Example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b="1" dirty="0">
                <a:solidFill>
                  <a:srgbClr val="008000"/>
                </a:solidFill>
              </a:rPr>
              <a:t>-- @</a:t>
            </a:r>
            <a:r>
              <a:rPr lang="it-IT" b="1" dirty="0" err="1" smtClean="0">
                <a:solidFill>
                  <a:srgbClr val="008000"/>
                </a:solidFill>
              </a:rPr>
              <a:t>db_test</a:t>
            </a:r>
            <a:endParaRPr lang="it-IT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it-IT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008000"/>
                </a:solidFill>
              </a:rPr>
              <a:t>-- &amp;1=01-01-$</a:t>
            </a:r>
            <a:r>
              <a:rPr lang="it-IT" b="1" dirty="0" smtClean="0">
                <a:solidFill>
                  <a:srgbClr val="008000"/>
                </a:solidFill>
              </a:rPr>
              <a:t>XXXX      ($YYYY=</a:t>
            </a:r>
            <a:r>
              <a:rPr lang="it-IT" b="1" dirty="0" err="1" smtClean="0">
                <a:solidFill>
                  <a:srgbClr val="008000"/>
                </a:solidFill>
              </a:rPr>
              <a:t>current</a:t>
            </a:r>
            <a:r>
              <a:rPr lang="it-IT" b="1" dirty="0" smtClean="0">
                <a:solidFill>
                  <a:srgbClr val="008000"/>
                </a:solidFill>
              </a:rPr>
              <a:t> </a:t>
            </a:r>
            <a:r>
              <a:rPr lang="it-IT" b="1" dirty="0" err="1" smtClean="0">
                <a:solidFill>
                  <a:srgbClr val="008000"/>
                </a:solidFill>
              </a:rPr>
              <a:t>year</a:t>
            </a:r>
            <a:r>
              <a:rPr lang="it-IT" b="1" dirty="0" smtClean="0">
                <a:solidFill>
                  <a:srgbClr val="008000"/>
                </a:solidFill>
              </a:rPr>
              <a:t>, $XXXX=last </a:t>
            </a:r>
            <a:r>
              <a:rPr lang="it-IT" b="1" dirty="0" err="1" smtClean="0">
                <a:solidFill>
                  <a:srgbClr val="008000"/>
                </a:solidFill>
              </a:rPr>
              <a:t>year</a:t>
            </a:r>
            <a:r>
              <a:rPr lang="it-IT" b="1" dirty="0" smtClean="0">
                <a:solidFill>
                  <a:srgbClr val="008000"/>
                </a:solidFill>
              </a:rPr>
              <a:t>)</a:t>
            </a:r>
            <a:endParaRPr lang="it-IT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008000"/>
                </a:solidFill>
              </a:rPr>
              <a:t>-- &amp;2=31-12-$</a:t>
            </a:r>
            <a:r>
              <a:rPr lang="it-IT" b="1" dirty="0" smtClean="0">
                <a:solidFill>
                  <a:srgbClr val="008000"/>
                </a:solidFill>
              </a:rPr>
              <a:t>XXXX</a:t>
            </a:r>
            <a:endParaRPr lang="it-IT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it-IT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rgbClr val="008000"/>
                </a:solidFill>
              </a:rPr>
              <a:t>-- "$1":"x", "$2":"y", "$3":"z", "dal":"&amp;1", "al":"&amp;2"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accent1">
                    <a:lumMod val="75000"/>
                  </a:schemeClr>
                </a:solidFill>
              </a:rPr>
              <a:t>to_char</a:t>
            </a:r>
            <a:r>
              <a:rPr lang="it-IT" dirty="0" smtClean="0"/>
              <a:t>(</a:t>
            </a:r>
            <a:r>
              <a:rPr lang="it-IT" dirty="0" err="1" smtClean="0"/>
              <a:t>a.date</a:t>
            </a:r>
            <a:r>
              <a:rPr lang="it-IT" dirty="0" smtClean="0"/>
              <a:t>, </a:t>
            </a:r>
            <a:r>
              <a:rPr lang="it-IT" dirty="0" smtClean="0">
                <a:solidFill>
                  <a:schemeClr val="accent4">
                    <a:lumMod val="75000"/>
                  </a:schemeClr>
                </a:solidFill>
              </a:rPr>
              <a:t>'MM-YYYY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it-IT" dirty="0"/>
              <a:t>) </a:t>
            </a:r>
            <a:r>
              <a:rPr lang="it-IT" dirty="0" err="1" smtClean="0"/>
              <a:t>month</a:t>
            </a:r>
            <a:r>
              <a:rPr lang="it-IT" dirty="0" smtClean="0"/>
              <a:t>,</a:t>
            </a:r>
            <a:r>
              <a:rPr lang="it-IT" b="1" dirty="0" smtClean="0"/>
              <a:t> </a:t>
            </a:r>
            <a:endParaRPr lang="it-IT" b="1" dirty="0"/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 smtClean="0">
                <a:solidFill>
                  <a:schemeClr val="accent1">
                    <a:lumMod val="75000"/>
                  </a:schemeClr>
                </a:solidFill>
              </a:rPr>
              <a:t>count</a:t>
            </a:r>
            <a:r>
              <a:rPr lang="it-IT" dirty="0" smtClean="0"/>
              <a:t>(</a:t>
            </a:r>
            <a:r>
              <a:rPr lang="it-IT" dirty="0" err="1" smtClean="0"/>
              <a:t>a.yvalues</a:t>
            </a:r>
            <a:r>
              <a:rPr lang="it-IT" dirty="0" smtClean="0"/>
              <a:t>) y, 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   </a:t>
            </a:r>
            <a:r>
              <a:rPr lang="it-IT" dirty="0" err="1" smtClean="0">
                <a:solidFill>
                  <a:schemeClr val="accent1">
                    <a:lumMod val="75000"/>
                  </a:schemeClr>
                </a:solidFill>
              </a:rPr>
              <a:t>count</a:t>
            </a:r>
            <a:r>
              <a:rPr lang="it-IT" dirty="0" smtClean="0"/>
              <a:t>(</a:t>
            </a:r>
            <a:r>
              <a:rPr lang="it-IT" dirty="0" err="1" smtClean="0"/>
              <a:t>a.zvalues</a:t>
            </a:r>
            <a:r>
              <a:rPr lang="it-IT" dirty="0" smtClean="0"/>
              <a:t>) z</a:t>
            </a:r>
            <a:endParaRPr lang="it-IT" dirty="0"/>
          </a:p>
          <a:p>
            <a:pPr marL="0" indent="0">
              <a:buNone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it-IT" b="1" dirty="0"/>
              <a:t> </a:t>
            </a:r>
            <a:r>
              <a:rPr lang="it-IT" dirty="0" err="1" smtClean="0"/>
              <a:t>statitistics</a:t>
            </a:r>
            <a:r>
              <a:rPr lang="it-IT" dirty="0" smtClean="0"/>
              <a:t> </a:t>
            </a:r>
            <a:r>
              <a:rPr lang="it-IT" dirty="0"/>
              <a:t>a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dirty="0" err="1" smtClean="0"/>
              <a:t>a.date</a:t>
            </a:r>
            <a:r>
              <a:rPr lang="it-IT" dirty="0" smtClean="0"/>
              <a:t> </a:t>
            </a:r>
            <a:r>
              <a:rPr lang="it-IT" dirty="0"/>
              <a:t>&gt;=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to_date</a:t>
            </a:r>
            <a:r>
              <a:rPr lang="it-IT" dirty="0"/>
              <a:t>('</a:t>
            </a:r>
            <a:r>
              <a:rPr lang="it-IT" b="1" dirty="0"/>
              <a:t>&amp;1</a:t>
            </a:r>
            <a:r>
              <a:rPr lang="it-IT" dirty="0"/>
              <a:t>', 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it-IT" dirty="0" err="1">
                <a:solidFill>
                  <a:schemeClr val="accent4">
                    <a:lumMod val="75000"/>
                  </a:schemeClr>
                </a:solidFill>
              </a:rPr>
              <a:t>dd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-mm-</a:t>
            </a:r>
            <a:r>
              <a:rPr lang="it-IT" dirty="0" err="1">
                <a:solidFill>
                  <a:schemeClr val="accent4">
                    <a:lumMod val="75000"/>
                  </a:schemeClr>
                </a:solidFill>
              </a:rPr>
              <a:t>yyyy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it-IT" b="1" dirty="0"/>
              <a:t> </a:t>
            </a:r>
            <a:r>
              <a:rPr lang="it-IT" dirty="0" err="1" smtClean="0"/>
              <a:t>a.date</a:t>
            </a:r>
            <a:r>
              <a:rPr lang="it-IT" dirty="0" smtClean="0"/>
              <a:t> </a:t>
            </a:r>
            <a:r>
              <a:rPr lang="it-IT" dirty="0"/>
              <a:t>&lt;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</a:rPr>
              <a:t>to_date</a:t>
            </a:r>
            <a:r>
              <a:rPr lang="it-IT" dirty="0"/>
              <a:t>('</a:t>
            </a:r>
            <a:r>
              <a:rPr lang="it-IT" b="1" dirty="0"/>
              <a:t>&amp;2</a:t>
            </a:r>
            <a:r>
              <a:rPr lang="it-IT" dirty="0"/>
              <a:t>', 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it-IT" dirty="0" err="1">
                <a:solidFill>
                  <a:schemeClr val="accent4">
                    <a:lumMod val="75000"/>
                  </a:schemeClr>
                </a:solidFill>
              </a:rPr>
              <a:t>dd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-mm-</a:t>
            </a:r>
            <a:r>
              <a:rPr lang="it-IT" dirty="0" err="1">
                <a:solidFill>
                  <a:schemeClr val="accent4">
                    <a:lumMod val="75000"/>
                  </a:schemeClr>
                </a:solidFill>
              </a:rPr>
              <a:t>yyyy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it-IT" dirty="0"/>
              <a:t>)+1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by </a:t>
            </a:r>
            <a:r>
              <a:rPr lang="it-IT" dirty="0" err="1" smtClean="0">
                <a:solidFill>
                  <a:schemeClr val="accent1">
                    <a:lumMod val="75000"/>
                  </a:schemeClr>
                </a:solidFill>
              </a:rPr>
              <a:t>to_char</a:t>
            </a:r>
            <a:r>
              <a:rPr lang="it-IT" dirty="0" smtClean="0"/>
              <a:t>(</a:t>
            </a:r>
            <a:r>
              <a:rPr lang="it-IT" dirty="0" err="1" smtClean="0"/>
              <a:t>a.date</a:t>
            </a:r>
            <a:r>
              <a:rPr lang="it-IT" dirty="0" smtClean="0"/>
              <a:t>, </a:t>
            </a:r>
            <a:r>
              <a:rPr lang="it-IT" dirty="0" smtClean="0">
                <a:solidFill>
                  <a:schemeClr val="accent4">
                    <a:lumMod val="75000"/>
                  </a:schemeClr>
                </a:solidFill>
              </a:rPr>
              <a:t>'MM-YYYY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b="1" dirty="0" err="1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</a:rPr>
              <a:t> by </a:t>
            </a:r>
            <a:r>
              <a:rPr lang="it-IT" dirty="0" err="1" smtClean="0">
                <a:solidFill>
                  <a:schemeClr val="accent1">
                    <a:lumMod val="75000"/>
                  </a:schemeClr>
                </a:solidFill>
              </a:rPr>
              <a:t>to_char</a:t>
            </a:r>
            <a:r>
              <a:rPr lang="it-IT" dirty="0" smtClean="0"/>
              <a:t>(</a:t>
            </a:r>
            <a:r>
              <a:rPr lang="it-IT" dirty="0" err="1" smtClean="0"/>
              <a:t>a.date</a:t>
            </a:r>
            <a:r>
              <a:rPr lang="it-IT" dirty="0" smtClean="0"/>
              <a:t>, </a:t>
            </a:r>
            <a:r>
              <a:rPr lang="it-IT" dirty="0" smtClean="0">
                <a:solidFill>
                  <a:schemeClr val="accent4">
                    <a:lumMod val="75000"/>
                  </a:schemeClr>
                </a:solidFill>
              </a:rPr>
              <a:t>'MM-YYYY</a:t>
            </a:r>
            <a:r>
              <a:rPr lang="it-IT" dirty="0">
                <a:solidFill>
                  <a:schemeClr val="accent4">
                    <a:lumMod val="75000"/>
                  </a:schemeClr>
                </a:solidFill>
              </a:rPr>
              <a:t>'</a:t>
            </a:r>
            <a:r>
              <a:rPr lang="it-IT" dirty="0"/>
              <a:t>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5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SQL Report – </a:t>
            </a:r>
            <a:r>
              <a:rPr lang="it-IT" sz="4000" dirty="0" err="1" smtClean="0"/>
              <a:t>Response</a:t>
            </a:r>
            <a:endParaRPr lang="it-IT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56792"/>
            <a:ext cx="5626968" cy="48965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sz="5900" b="1" dirty="0" smtClean="0"/>
              <a:t>{</a:t>
            </a:r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"success" </a:t>
            </a:r>
            <a:r>
              <a:rPr lang="it-IT" sz="4000" dirty="0" smtClean="0"/>
              <a:t>: </a:t>
            </a:r>
            <a:r>
              <a:rPr lang="it-IT" sz="4000" dirty="0" err="1" smtClean="0"/>
              <a:t>true</a:t>
            </a:r>
            <a:r>
              <a:rPr lang="it-IT" sz="4000" dirty="0" smtClean="0"/>
              <a:t>,</a:t>
            </a:r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it-IT" sz="4000" dirty="0" smtClean="0"/>
              <a:t>: "</a:t>
            </a:r>
            <a:r>
              <a:rPr lang="it-IT" sz="4000" dirty="0"/>
              <a:t>Report </a:t>
            </a:r>
            <a:r>
              <a:rPr lang="it-IT" sz="4000" dirty="0" err="1"/>
              <a:t>executed</a:t>
            </a:r>
            <a:r>
              <a:rPr lang="it-IT" sz="4000" dirty="0"/>
              <a:t> in 78 </a:t>
            </a:r>
            <a:r>
              <a:rPr lang="it-IT" sz="4000" dirty="0" err="1"/>
              <a:t>ms</a:t>
            </a:r>
            <a:r>
              <a:rPr lang="it-IT" sz="4000" dirty="0"/>
              <a:t>",</a:t>
            </a:r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xkey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4000" dirty="0" smtClean="0"/>
              <a:t>: "</a:t>
            </a:r>
            <a:r>
              <a:rPr lang="it-IT" sz="4000" dirty="0"/>
              <a:t>x",</a:t>
            </a:r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ykeys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it-IT" sz="4000" dirty="0" smtClean="0"/>
              <a:t>: [ "</a:t>
            </a:r>
            <a:r>
              <a:rPr lang="it-IT" sz="4000" dirty="0"/>
              <a:t>y</a:t>
            </a:r>
            <a:r>
              <a:rPr lang="it-IT" sz="4000" dirty="0" smtClean="0"/>
              <a:t>", "z" ],</a:t>
            </a:r>
            <a:endParaRPr lang="it-IT" sz="4000" dirty="0"/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xlabel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it-IT" sz="4000" dirty="0" smtClean="0"/>
              <a:t>: "MONTH",</a:t>
            </a:r>
            <a:endParaRPr lang="it-IT" sz="4000" dirty="0"/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ylabels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it-IT" sz="4000" dirty="0" smtClean="0"/>
              <a:t>: ["Y","Z"],</a:t>
            </a:r>
            <a:endParaRPr lang="it-IT" sz="4000" dirty="0"/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labels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/>
              <a:t> </a:t>
            </a:r>
            <a:r>
              <a:rPr lang="it-IT" sz="4000" dirty="0" smtClean="0"/>
              <a:t>: </a:t>
            </a:r>
            <a:r>
              <a:rPr lang="it-IT" sz="4000" dirty="0"/>
              <a:t>["MONTH</a:t>
            </a:r>
            <a:r>
              <a:rPr lang="it-IT" sz="4000" dirty="0" smtClean="0"/>
              <a:t>","Y","Z"],</a:t>
            </a:r>
            <a:endParaRPr lang="it-IT" sz="4000" dirty="0"/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"data" </a:t>
            </a:r>
            <a:r>
              <a:rPr lang="it-IT" sz="4000" smtClean="0"/>
              <a:t>: [{"</a:t>
            </a:r>
            <a:r>
              <a:rPr lang="it-IT" sz="4000" dirty="0" smtClean="0"/>
              <a:t>x" :"02-2013", "y" :6.0,  "z" :6.0},</a:t>
            </a:r>
          </a:p>
          <a:p>
            <a:pPr marL="400050" lvl="1" indent="0">
              <a:buNone/>
            </a:pPr>
            <a:r>
              <a:rPr lang="it-IT" sz="4000" dirty="0" smtClean="0"/>
              <a:t>	{"x" :"03-2013", "y" :8.0,  "z" :8.0},</a:t>
            </a:r>
          </a:p>
          <a:p>
            <a:pPr marL="400050" lvl="1" indent="0">
              <a:buNone/>
            </a:pPr>
            <a:r>
              <a:rPr lang="it-IT" sz="4000" dirty="0" smtClean="0"/>
              <a:t>       	{"x" :"05-2013", "y" :82.0, "z" :81.0},</a:t>
            </a:r>
          </a:p>
          <a:p>
            <a:pPr marL="400050" lvl="1" indent="0">
              <a:buNone/>
            </a:pPr>
            <a:r>
              <a:rPr lang="it-IT" sz="4000" dirty="0" smtClean="0"/>
              <a:t>   	{"x" :"06-2013", "y" :6.0,  "z" :6.0},</a:t>
            </a:r>
          </a:p>
          <a:p>
            <a:pPr marL="400050" lvl="1" indent="0">
              <a:buNone/>
            </a:pPr>
            <a:r>
              <a:rPr lang="it-IT" sz="4000" dirty="0" smtClean="0"/>
              <a:t>   	{"x" :"09-2013", "y" :1.0,  "z" :1.0},</a:t>
            </a:r>
          </a:p>
          <a:p>
            <a:pPr marL="400050" lvl="1" indent="0">
              <a:buNone/>
            </a:pPr>
            <a:r>
              <a:rPr lang="it-IT" sz="4000" dirty="0" smtClean="0"/>
              <a:t>     	{"x" :"10-2013", "y" :3.0,  "z" :3.0}],</a:t>
            </a:r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dal" </a:t>
            </a:r>
            <a:r>
              <a:rPr lang="it-IT" sz="4000" dirty="0" smtClean="0"/>
              <a:t>: "</a:t>
            </a:r>
            <a:r>
              <a:rPr lang="it-IT" sz="4000" dirty="0"/>
              <a:t>01-01-2013",</a:t>
            </a:r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al" </a:t>
            </a:r>
            <a:r>
              <a:rPr lang="it-IT" sz="4000" dirty="0" smtClean="0"/>
              <a:t>: "</a:t>
            </a:r>
            <a:r>
              <a:rPr lang="it-IT" sz="4000" dirty="0"/>
              <a:t>31-12-2013",</a:t>
            </a:r>
          </a:p>
          <a:p>
            <a:pPr marL="400050" lvl="1" indent="0">
              <a:buNone/>
            </a:pPr>
            <a:r>
              <a:rPr lang="it-IT" sz="4000" b="1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it-IT" sz="4000" b="1" dirty="0" err="1">
                <a:solidFill>
                  <a:schemeClr val="accent1">
                    <a:lumMod val="75000"/>
                  </a:schemeClr>
                </a:solidFill>
              </a:rPr>
              <a:t>rows</a:t>
            </a:r>
            <a:r>
              <a:rPr lang="it-IT" sz="4000" b="1" dirty="0">
                <a:solidFill>
                  <a:schemeClr val="accent1">
                    <a:lumMod val="75000"/>
                  </a:schemeClr>
                </a:solidFill>
              </a:rPr>
              <a:t>" </a:t>
            </a:r>
            <a:r>
              <a:rPr lang="it-IT" sz="4000" dirty="0" smtClean="0"/>
              <a:t>: 6</a:t>
            </a:r>
          </a:p>
          <a:p>
            <a:pPr marL="0" indent="0">
              <a:buNone/>
            </a:pPr>
            <a:r>
              <a:rPr lang="it-IT" sz="5100" b="1" dirty="0" smtClean="0"/>
              <a:t>}</a:t>
            </a:r>
            <a:endParaRPr lang="it-IT" sz="5100" b="1" dirty="0"/>
          </a:p>
        </p:txBody>
      </p:sp>
    </p:spTree>
    <p:extLst>
      <p:ext uri="{BB962C8B-B14F-4D97-AF65-F5344CB8AC3E}">
        <p14:creationId xmlns:p14="http://schemas.microsoft.com/office/powerpoint/2010/main" val="33275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639</Words>
  <Application>Microsoft Office PowerPoint</Application>
  <PresentationFormat>Presentazione su schermo (4:3)</PresentationFormat>
  <Paragraphs>95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Tema di Office</vt:lpstr>
      <vt:lpstr>NoSQL Report</vt:lpstr>
      <vt:lpstr>NoSQL Report – Example</vt:lpstr>
      <vt:lpstr>SQL Report</vt:lpstr>
      <vt:lpstr>SQL Report – Example</vt:lpstr>
      <vt:lpstr>SQL Report – Response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yDashboard</dc:title>
  <dc:creator>silvestris</dc:creator>
  <cp:lastModifiedBy>Giorgio Silvestris</cp:lastModifiedBy>
  <cp:revision>40</cp:revision>
  <dcterms:created xsi:type="dcterms:W3CDTF">2014-12-11T14:13:46Z</dcterms:created>
  <dcterms:modified xsi:type="dcterms:W3CDTF">2020-01-07T11:11:17Z</dcterms:modified>
</cp:coreProperties>
</file>