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63" r:id="rId2"/>
  </p:sldIdLst>
  <p:sldSz cx="12192000" cy="6858000"/>
  <p:notesSz cx="6797675" cy="9926638"/>
  <p:embeddedFontLst>
    <p:embeddedFont>
      <p:font typeface="Bodoni" panose="02070603060706020303" pitchFamily="18" charset="0"/>
      <p:regular r:id="rId4"/>
      <p:bold r:id="rId5"/>
      <p:italic r:id="rId6"/>
      <p:boldItalic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hPKSHME65kYSajc4HVUVKEVAAi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21" Type="http://schemas.openxmlformats.org/officeDocument/2006/relationships/viewProps" Target="viewProps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font" Target="fonts/font7.fntdata"/><Relationship Id="rId19" Type="http://customschemas.google.com/relationships/presentationmetadata" Target="meta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8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8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0688" y="1239838"/>
            <a:ext cx="5956300" cy="33512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77365"/>
            <a:ext cx="5438775" cy="390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630"/>
            <a:ext cx="2946400" cy="498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428630"/>
            <a:ext cx="2946400" cy="498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679450" y="4777365"/>
            <a:ext cx="5438775" cy="390904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39838"/>
            <a:ext cx="5956300" cy="33512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jpe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rgbClr val="0070C0"/>
                </a:solidFill>
                <a:latin typeface="Bodoni"/>
                <a:ea typeface="Bodoni"/>
                <a:cs typeface="Bodoni"/>
                <a:sym typeface="Bodoni"/>
              </a:rPr>
              <a:t>Layers</a:t>
            </a:r>
            <a:endParaRPr sz="2000" dirty="0">
              <a:solidFill>
                <a:srgbClr val="0070C0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grpSp>
        <p:nvGrpSpPr>
          <p:cNvPr id="5" name="Gruppo 4"/>
          <p:cNvGrpSpPr/>
          <p:nvPr/>
        </p:nvGrpSpPr>
        <p:grpSpPr>
          <a:xfrm>
            <a:off x="5454113" y="5999097"/>
            <a:ext cx="1143262" cy="727384"/>
            <a:chOff x="3331241" y="5455017"/>
            <a:chExt cx="1143262" cy="727384"/>
          </a:xfrm>
        </p:grpSpPr>
        <p:sp>
          <p:nvSpPr>
            <p:cNvPr id="6" name="CasellaDiTesto 5"/>
            <p:cNvSpPr txBox="1"/>
            <p:nvPr/>
          </p:nvSpPr>
          <p:spPr>
            <a:xfrm>
              <a:off x="3331241" y="5905402"/>
              <a:ext cx="11432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IOT - </a:t>
              </a:r>
              <a:r>
                <a:rPr lang="it-IT" sz="1200" dirty="0" err="1"/>
                <a:t>Sensors</a:t>
              </a:r>
              <a:endParaRPr lang="it-IT" sz="1200" dirty="0"/>
            </a:p>
          </p:txBody>
        </p:sp>
        <p:pic>
          <p:nvPicPr>
            <p:cNvPr id="7" name="Immagin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4596" y="5455017"/>
              <a:ext cx="470464" cy="470464"/>
            </a:xfrm>
            <a:prstGeom prst="rect">
              <a:avLst/>
            </a:prstGeom>
          </p:spPr>
        </p:pic>
      </p:grpSp>
      <p:sp>
        <p:nvSpPr>
          <p:cNvPr id="8" name="Freccia in su 7"/>
          <p:cNvSpPr/>
          <p:nvPr/>
        </p:nvSpPr>
        <p:spPr>
          <a:xfrm>
            <a:off x="4605944" y="5650309"/>
            <a:ext cx="276108" cy="285079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in su 8"/>
          <p:cNvSpPr/>
          <p:nvPr/>
        </p:nvSpPr>
        <p:spPr>
          <a:xfrm>
            <a:off x="5851369" y="5643426"/>
            <a:ext cx="276108" cy="285079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in su 9"/>
          <p:cNvSpPr/>
          <p:nvPr/>
        </p:nvSpPr>
        <p:spPr>
          <a:xfrm>
            <a:off x="7147377" y="5624584"/>
            <a:ext cx="276108" cy="285079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1" name="Gruppo 10"/>
          <p:cNvGrpSpPr/>
          <p:nvPr/>
        </p:nvGrpSpPr>
        <p:grpSpPr>
          <a:xfrm>
            <a:off x="6846869" y="5966625"/>
            <a:ext cx="875561" cy="726714"/>
            <a:chOff x="6794479" y="6032309"/>
            <a:chExt cx="875561" cy="726714"/>
          </a:xfrm>
        </p:grpSpPr>
        <p:grpSp>
          <p:nvGrpSpPr>
            <p:cNvPr id="12" name="Gruppo 11"/>
            <p:cNvGrpSpPr/>
            <p:nvPr/>
          </p:nvGrpSpPr>
          <p:grpSpPr>
            <a:xfrm>
              <a:off x="6855766" y="6032309"/>
              <a:ext cx="707853" cy="482858"/>
              <a:chOff x="4685009" y="5053962"/>
              <a:chExt cx="707853" cy="482858"/>
            </a:xfrm>
          </p:grpSpPr>
          <p:pic>
            <p:nvPicPr>
              <p:cNvPr id="14" name="Immagine 1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5009" y="5159545"/>
                <a:ext cx="377275" cy="377275"/>
              </a:xfrm>
              <a:prstGeom prst="rect">
                <a:avLst/>
              </a:prstGeom>
            </p:spPr>
          </p:pic>
          <p:pic>
            <p:nvPicPr>
              <p:cNvPr id="15" name="Immagine 1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50298" y="5053962"/>
                <a:ext cx="377275" cy="377275"/>
              </a:xfrm>
              <a:prstGeom prst="rect">
                <a:avLst/>
              </a:prstGeom>
            </p:spPr>
          </p:pic>
          <p:pic>
            <p:nvPicPr>
              <p:cNvPr id="16" name="Immagine 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15587" y="5159544"/>
                <a:ext cx="377275" cy="377275"/>
              </a:xfrm>
              <a:prstGeom prst="rect">
                <a:avLst/>
              </a:prstGeom>
            </p:spPr>
          </p:pic>
        </p:grpSp>
        <p:sp>
          <p:nvSpPr>
            <p:cNvPr id="13" name="CasellaDiTesto 12"/>
            <p:cNvSpPr txBox="1"/>
            <p:nvPr/>
          </p:nvSpPr>
          <p:spPr>
            <a:xfrm>
              <a:off x="6794479" y="6482024"/>
              <a:ext cx="8755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User Data</a:t>
              </a:r>
            </a:p>
          </p:txBody>
        </p:sp>
      </p:grpSp>
      <p:grpSp>
        <p:nvGrpSpPr>
          <p:cNvPr id="17" name="Gruppo 16"/>
          <p:cNvGrpSpPr/>
          <p:nvPr/>
        </p:nvGrpSpPr>
        <p:grpSpPr>
          <a:xfrm>
            <a:off x="4217653" y="6065832"/>
            <a:ext cx="1080745" cy="792180"/>
            <a:chOff x="2094781" y="5521752"/>
            <a:chExt cx="1080745" cy="792180"/>
          </a:xfrm>
        </p:grpSpPr>
        <p:pic>
          <p:nvPicPr>
            <p:cNvPr id="18" name="Immagin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8789" y="5521752"/>
              <a:ext cx="336995" cy="336995"/>
            </a:xfrm>
            <a:prstGeom prst="rect">
              <a:avLst/>
            </a:prstGeom>
          </p:spPr>
        </p:pic>
        <p:pic>
          <p:nvPicPr>
            <p:cNvPr id="19" name="Immagine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9616" y="5521847"/>
              <a:ext cx="304757" cy="336900"/>
            </a:xfrm>
            <a:prstGeom prst="rect">
              <a:avLst/>
            </a:prstGeom>
          </p:spPr>
        </p:pic>
        <p:sp>
          <p:nvSpPr>
            <p:cNvPr id="20" name="CasellaDiTesto 19"/>
            <p:cNvSpPr txBox="1"/>
            <p:nvPr/>
          </p:nvSpPr>
          <p:spPr>
            <a:xfrm>
              <a:off x="2094781" y="5852267"/>
              <a:ext cx="1080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200" dirty="0" err="1"/>
                <a:t>Federated</a:t>
              </a:r>
              <a:endParaRPr lang="it-IT" sz="1200" dirty="0"/>
            </a:p>
            <a:p>
              <a:pPr algn="ctr"/>
              <a:r>
                <a:rPr lang="it-IT" sz="1200" dirty="0" err="1"/>
                <a:t>infrastructure</a:t>
              </a:r>
              <a:endParaRPr lang="it-IT" sz="1200" dirty="0"/>
            </a:p>
          </p:txBody>
        </p:sp>
      </p:grpSp>
      <p:grpSp>
        <p:nvGrpSpPr>
          <p:cNvPr id="2" name="Gruppo 1"/>
          <p:cNvGrpSpPr/>
          <p:nvPr/>
        </p:nvGrpSpPr>
        <p:grpSpPr>
          <a:xfrm>
            <a:off x="4262259" y="3310852"/>
            <a:ext cx="3526973" cy="1017198"/>
            <a:chOff x="4262259" y="3178972"/>
            <a:chExt cx="3526973" cy="1017198"/>
          </a:xfrm>
        </p:grpSpPr>
        <p:sp>
          <p:nvSpPr>
            <p:cNvPr id="22" name="Cilindro 21"/>
            <p:cNvSpPr/>
            <p:nvPr/>
          </p:nvSpPr>
          <p:spPr>
            <a:xfrm>
              <a:off x="4262259" y="3178972"/>
              <a:ext cx="3526973" cy="1017198"/>
            </a:xfrm>
            <a:prstGeom prst="can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23" name="Gruppo 22"/>
            <p:cNvGrpSpPr/>
            <p:nvPr/>
          </p:nvGrpSpPr>
          <p:grpSpPr>
            <a:xfrm>
              <a:off x="4565025" y="3457791"/>
              <a:ext cx="540000" cy="709019"/>
              <a:chOff x="2411483" y="2683419"/>
              <a:chExt cx="540000" cy="709019"/>
            </a:xfrm>
          </p:grpSpPr>
          <p:pic>
            <p:nvPicPr>
              <p:cNvPr id="33" name="Immagine 3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1483" y="2683419"/>
                <a:ext cx="540000" cy="540000"/>
              </a:xfrm>
              <a:prstGeom prst="rect">
                <a:avLst/>
              </a:prstGeom>
            </p:spPr>
          </p:pic>
          <p:sp>
            <p:nvSpPr>
              <p:cNvPr id="34" name="CasellaDiTesto 33"/>
              <p:cNvSpPr txBox="1"/>
              <p:nvPr/>
            </p:nvSpPr>
            <p:spPr>
              <a:xfrm>
                <a:off x="2423025" y="3115439"/>
                <a:ext cx="5084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200" dirty="0"/>
                  <a:t>Data</a:t>
                </a:r>
              </a:p>
            </p:txBody>
          </p:sp>
        </p:grpSp>
        <p:grpSp>
          <p:nvGrpSpPr>
            <p:cNvPr id="24" name="Gruppo 23"/>
            <p:cNvGrpSpPr/>
            <p:nvPr/>
          </p:nvGrpSpPr>
          <p:grpSpPr>
            <a:xfrm>
              <a:off x="5182214" y="3520192"/>
              <a:ext cx="824265" cy="651536"/>
              <a:chOff x="3055869" y="2754066"/>
              <a:chExt cx="824265" cy="651536"/>
            </a:xfrm>
          </p:grpSpPr>
          <p:pic>
            <p:nvPicPr>
              <p:cNvPr id="31" name="Immagine 3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1446" y="2754066"/>
                <a:ext cx="432000" cy="432000"/>
              </a:xfrm>
              <a:prstGeom prst="rect">
                <a:avLst/>
              </a:prstGeom>
            </p:spPr>
          </p:pic>
          <p:sp>
            <p:nvSpPr>
              <p:cNvPr id="32" name="CasellaDiTesto 31"/>
              <p:cNvSpPr txBox="1"/>
              <p:nvPr/>
            </p:nvSpPr>
            <p:spPr>
              <a:xfrm>
                <a:off x="3055869" y="3128603"/>
                <a:ext cx="8242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200" dirty="0" err="1"/>
                  <a:t>Metadata</a:t>
                </a:r>
                <a:endParaRPr lang="it-IT" sz="1200" dirty="0"/>
              </a:p>
            </p:txBody>
          </p:sp>
        </p:grpSp>
        <p:grpSp>
          <p:nvGrpSpPr>
            <p:cNvPr id="25" name="Gruppo 24"/>
            <p:cNvGrpSpPr/>
            <p:nvPr/>
          </p:nvGrpSpPr>
          <p:grpSpPr>
            <a:xfrm>
              <a:off x="6957094" y="3481324"/>
              <a:ext cx="510653" cy="685019"/>
              <a:chOff x="4016932" y="2698773"/>
              <a:chExt cx="510653" cy="685019"/>
            </a:xfrm>
          </p:grpSpPr>
          <p:pic>
            <p:nvPicPr>
              <p:cNvPr id="29" name="Immagine 28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8976" y="2698773"/>
                <a:ext cx="458609" cy="458609"/>
              </a:xfrm>
              <a:prstGeom prst="rect">
                <a:avLst/>
              </a:prstGeom>
            </p:spPr>
          </p:pic>
          <p:sp>
            <p:nvSpPr>
              <p:cNvPr id="30" name="CasellaDiTesto 29"/>
              <p:cNvSpPr txBox="1"/>
              <p:nvPr/>
            </p:nvSpPr>
            <p:spPr>
              <a:xfrm>
                <a:off x="4016932" y="3106793"/>
                <a:ext cx="5106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200" dirty="0"/>
                  <a:t>DWH</a:t>
                </a:r>
              </a:p>
            </p:txBody>
          </p:sp>
        </p:grpSp>
        <p:grpSp>
          <p:nvGrpSpPr>
            <p:cNvPr id="26" name="Gruppo 25"/>
            <p:cNvGrpSpPr/>
            <p:nvPr/>
          </p:nvGrpSpPr>
          <p:grpSpPr>
            <a:xfrm>
              <a:off x="5968451" y="3453595"/>
              <a:ext cx="1027845" cy="711773"/>
              <a:chOff x="4570239" y="2681645"/>
              <a:chExt cx="1027845" cy="711773"/>
            </a:xfrm>
          </p:grpSpPr>
          <p:pic>
            <p:nvPicPr>
              <p:cNvPr id="27" name="Immagine 26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2614" y="2681645"/>
                <a:ext cx="501885" cy="513648"/>
              </a:xfrm>
              <a:prstGeom prst="rect">
                <a:avLst/>
              </a:prstGeom>
            </p:spPr>
          </p:pic>
          <p:sp>
            <p:nvSpPr>
              <p:cNvPr id="28" name="CasellaDiTesto 27"/>
              <p:cNvSpPr txBox="1"/>
              <p:nvPr/>
            </p:nvSpPr>
            <p:spPr>
              <a:xfrm>
                <a:off x="4570239" y="3116419"/>
                <a:ext cx="10278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200" dirty="0" err="1"/>
                  <a:t>Cartography</a:t>
                </a:r>
                <a:endParaRPr lang="it-IT" sz="1200" dirty="0"/>
              </a:p>
            </p:txBody>
          </p:sp>
        </p:grpSp>
      </p:grpSp>
      <p:sp>
        <p:nvSpPr>
          <p:cNvPr id="35" name="Freccia in su 34"/>
          <p:cNvSpPr/>
          <p:nvPr/>
        </p:nvSpPr>
        <p:spPr>
          <a:xfrm>
            <a:off x="4605944" y="4391703"/>
            <a:ext cx="276108" cy="285079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Freccia in su 35"/>
          <p:cNvSpPr/>
          <p:nvPr/>
        </p:nvSpPr>
        <p:spPr>
          <a:xfrm>
            <a:off x="5851369" y="4391703"/>
            <a:ext cx="276108" cy="285079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Freccia in su 36"/>
          <p:cNvSpPr/>
          <p:nvPr/>
        </p:nvSpPr>
        <p:spPr>
          <a:xfrm>
            <a:off x="7096794" y="4392023"/>
            <a:ext cx="276108" cy="285079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8" name="Gruppo 37"/>
          <p:cNvGrpSpPr/>
          <p:nvPr/>
        </p:nvGrpSpPr>
        <p:grpSpPr>
          <a:xfrm>
            <a:off x="4255164" y="1957801"/>
            <a:ext cx="3534067" cy="844764"/>
            <a:chOff x="4202774" y="2145844"/>
            <a:chExt cx="3534067" cy="844764"/>
          </a:xfrm>
        </p:grpSpPr>
        <p:sp>
          <p:nvSpPr>
            <p:cNvPr id="39" name="Rettangolo 38"/>
            <p:cNvSpPr/>
            <p:nvPr/>
          </p:nvSpPr>
          <p:spPr>
            <a:xfrm>
              <a:off x="4209868" y="2145844"/>
              <a:ext cx="3526973" cy="84476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40" name="Gruppo 39"/>
            <p:cNvGrpSpPr/>
            <p:nvPr/>
          </p:nvGrpSpPr>
          <p:grpSpPr>
            <a:xfrm>
              <a:off x="4202774" y="2225390"/>
              <a:ext cx="1049198" cy="745083"/>
              <a:chOff x="4202774" y="2225390"/>
              <a:chExt cx="1049198" cy="745083"/>
            </a:xfrm>
          </p:grpSpPr>
          <p:pic>
            <p:nvPicPr>
              <p:cNvPr id="47" name="Immagine 46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57373" y="2225390"/>
                <a:ext cx="540000" cy="540000"/>
              </a:xfrm>
              <a:prstGeom prst="rect">
                <a:avLst/>
              </a:prstGeom>
            </p:spPr>
          </p:pic>
          <p:sp>
            <p:nvSpPr>
              <p:cNvPr id="48" name="CasellaDiTesto 47"/>
              <p:cNvSpPr txBox="1"/>
              <p:nvPr/>
            </p:nvSpPr>
            <p:spPr>
              <a:xfrm>
                <a:off x="4202774" y="2693474"/>
                <a:ext cx="10491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200" dirty="0" err="1"/>
                  <a:t>Microservices</a:t>
                </a:r>
                <a:endParaRPr lang="it-IT" sz="1200" dirty="0"/>
              </a:p>
            </p:txBody>
          </p:sp>
        </p:grpSp>
        <p:grpSp>
          <p:nvGrpSpPr>
            <p:cNvPr id="41" name="Gruppo 40"/>
            <p:cNvGrpSpPr/>
            <p:nvPr/>
          </p:nvGrpSpPr>
          <p:grpSpPr>
            <a:xfrm>
              <a:off x="5499477" y="2228218"/>
              <a:ext cx="988091" cy="759802"/>
              <a:chOff x="5499477" y="2228218"/>
              <a:chExt cx="988091" cy="759802"/>
            </a:xfrm>
          </p:grpSpPr>
          <p:pic>
            <p:nvPicPr>
              <p:cNvPr id="45" name="Immagine 44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3003" y="2228218"/>
                <a:ext cx="492457" cy="504000"/>
              </a:xfrm>
              <a:prstGeom prst="rect">
                <a:avLst/>
              </a:prstGeom>
            </p:spPr>
          </p:pic>
          <p:sp>
            <p:nvSpPr>
              <p:cNvPr id="46" name="CasellaDiTesto 45"/>
              <p:cNvSpPr txBox="1"/>
              <p:nvPr/>
            </p:nvSpPr>
            <p:spPr>
              <a:xfrm>
                <a:off x="5499477" y="2711021"/>
                <a:ext cx="9880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200" dirty="0"/>
                  <a:t>API Manager</a:t>
                </a:r>
              </a:p>
            </p:txBody>
          </p:sp>
        </p:grpSp>
        <p:grpSp>
          <p:nvGrpSpPr>
            <p:cNvPr id="42" name="Gruppo 41"/>
            <p:cNvGrpSpPr/>
            <p:nvPr/>
          </p:nvGrpSpPr>
          <p:grpSpPr>
            <a:xfrm>
              <a:off x="6803521" y="2232456"/>
              <a:ext cx="866519" cy="749467"/>
              <a:chOff x="6803521" y="2232456"/>
              <a:chExt cx="866519" cy="749467"/>
            </a:xfrm>
          </p:grpSpPr>
          <p:pic>
            <p:nvPicPr>
              <p:cNvPr id="43" name="Immagine 42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56749" y="2232456"/>
                <a:ext cx="504000" cy="504000"/>
              </a:xfrm>
              <a:prstGeom prst="rect">
                <a:avLst/>
              </a:prstGeom>
            </p:spPr>
          </p:pic>
          <p:sp>
            <p:nvSpPr>
              <p:cNvPr id="44" name="CasellaDiTesto 43"/>
              <p:cNvSpPr txBox="1"/>
              <p:nvPr/>
            </p:nvSpPr>
            <p:spPr>
              <a:xfrm>
                <a:off x="6803521" y="2704924"/>
                <a:ext cx="8665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200" dirty="0" err="1"/>
                  <a:t>Algorithms</a:t>
                </a:r>
                <a:endParaRPr lang="it-IT" sz="1200" dirty="0"/>
              </a:p>
            </p:txBody>
          </p:sp>
        </p:grpSp>
      </p:grpSp>
      <p:grpSp>
        <p:nvGrpSpPr>
          <p:cNvPr id="52" name="Gruppo 51"/>
          <p:cNvGrpSpPr/>
          <p:nvPr/>
        </p:nvGrpSpPr>
        <p:grpSpPr>
          <a:xfrm>
            <a:off x="4250510" y="4736732"/>
            <a:ext cx="3526973" cy="869856"/>
            <a:chOff x="4198120" y="4867543"/>
            <a:chExt cx="3526973" cy="869856"/>
          </a:xfrm>
        </p:grpSpPr>
        <p:grpSp>
          <p:nvGrpSpPr>
            <p:cNvPr id="53" name="Gruppo 52"/>
            <p:cNvGrpSpPr/>
            <p:nvPr/>
          </p:nvGrpSpPr>
          <p:grpSpPr>
            <a:xfrm>
              <a:off x="4450098" y="4940292"/>
              <a:ext cx="540000" cy="797107"/>
              <a:chOff x="2346729" y="4086003"/>
              <a:chExt cx="540000" cy="797107"/>
            </a:xfrm>
          </p:grpSpPr>
          <p:sp>
            <p:nvSpPr>
              <p:cNvPr id="61" name="CasellaDiTesto 60"/>
              <p:cNvSpPr txBox="1"/>
              <p:nvPr/>
            </p:nvSpPr>
            <p:spPr>
              <a:xfrm>
                <a:off x="2373655" y="4606111"/>
                <a:ext cx="412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200" dirty="0"/>
                  <a:t>ESB</a:t>
                </a:r>
              </a:p>
            </p:txBody>
          </p:sp>
          <p:pic>
            <p:nvPicPr>
              <p:cNvPr id="62" name="Immagine 61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6729" y="4086003"/>
                <a:ext cx="540000" cy="540000"/>
              </a:xfrm>
              <a:prstGeom prst="rect">
                <a:avLst/>
              </a:prstGeom>
            </p:spPr>
          </p:pic>
        </p:grpSp>
        <p:grpSp>
          <p:nvGrpSpPr>
            <p:cNvPr id="54" name="Gruppo 53"/>
            <p:cNvGrpSpPr/>
            <p:nvPr/>
          </p:nvGrpSpPr>
          <p:grpSpPr>
            <a:xfrm>
              <a:off x="5251972" y="4950613"/>
              <a:ext cx="1476839" cy="769611"/>
              <a:chOff x="3148603" y="4096324"/>
              <a:chExt cx="1476839" cy="769611"/>
            </a:xfrm>
          </p:grpSpPr>
          <p:sp>
            <p:nvSpPr>
              <p:cNvPr id="59" name="CasellaDiTesto 58"/>
              <p:cNvSpPr txBox="1"/>
              <p:nvPr/>
            </p:nvSpPr>
            <p:spPr>
              <a:xfrm>
                <a:off x="3148603" y="4588936"/>
                <a:ext cx="14768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200" dirty="0" err="1"/>
                  <a:t>Stream</a:t>
                </a:r>
                <a:r>
                  <a:rPr lang="it-IT" sz="1200" dirty="0"/>
                  <a:t> Processing</a:t>
                </a:r>
              </a:p>
            </p:txBody>
          </p:sp>
          <p:pic>
            <p:nvPicPr>
              <p:cNvPr id="60" name="Immagine 59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9203" y="4096324"/>
                <a:ext cx="540000" cy="540000"/>
              </a:xfrm>
              <a:prstGeom prst="rect">
                <a:avLst/>
              </a:prstGeom>
            </p:spPr>
          </p:pic>
        </p:grpSp>
        <p:grpSp>
          <p:nvGrpSpPr>
            <p:cNvPr id="55" name="Gruppo 54"/>
            <p:cNvGrpSpPr/>
            <p:nvPr/>
          </p:nvGrpSpPr>
          <p:grpSpPr>
            <a:xfrm>
              <a:off x="6920749" y="4940292"/>
              <a:ext cx="540000" cy="787792"/>
              <a:chOff x="4817380" y="4086003"/>
              <a:chExt cx="540000" cy="787792"/>
            </a:xfrm>
          </p:grpSpPr>
          <p:sp>
            <p:nvSpPr>
              <p:cNvPr id="57" name="CasellaDiTesto 56"/>
              <p:cNvSpPr txBox="1"/>
              <p:nvPr/>
            </p:nvSpPr>
            <p:spPr>
              <a:xfrm>
                <a:off x="4884457" y="4596796"/>
                <a:ext cx="3994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200" dirty="0"/>
                  <a:t>ETL</a:t>
                </a:r>
              </a:p>
            </p:txBody>
          </p:sp>
          <p:pic>
            <p:nvPicPr>
              <p:cNvPr id="58" name="Immagine 57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7380" y="4086003"/>
                <a:ext cx="540000" cy="540000"/>
              </a:xfrm>
              <a:prstGeom prst="rect">
                <a:avLst/>
              </a:prstGeom>
            </p:spPr>
          </p:pic>
        </p:grpSp>
        <p:sp>
          <p:nvSpPr>
            <p:cNvPr id="56" name="Rettangolo 55"/>
            <p:cNvSpPr/>
            <p:nvPr/>
          </p:nvSpPr>
          <p:spPr>
            <a:xfrm>
              <a:off x="4198120" y="4867543"/>
              <a:ext cx="3526973" cy="84476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63" name="CasellaDiTesto 62"/>
          <p:cNvSpPr txBox="1"/>
          <p:nvPr/>
        </p:nvSpPr>
        <p:spPr>
          <a:xfrm>
            <a:off x="8180424" y="4980149"/>
            <a:ext cx="1062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Ingestion</a:t>
            </a:r>
            <a:endParaRPr lang="it-IT" b="1" dirty="0"/>
          </a:p>
        </p:txBody>
      </p:sp>
      <p:sp>
        <p:nvSpPr>
          <p:cNvPr id="64" name="CasellaDiTesto 63"/>
          <p:cNvSpPr txBox="1"/>
          <p:nvPr/>
        </p:nvSpPr>
        <p:spPr>
          <a:xfrm>
            <a:off x="8006511" y="3652072"/>
            <a:ext cx="1359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Data Systems</a:t>
            </a:r>
          </a:p>
        </p:txBody>
      </p:sp>
      <p:sp>
        <p:nvSpPr>
          <p:cNvPr id="65" name="CasellaDiTesto 64"/>
          <p:cNvSpPr txBox="1"/>
          <p:nvPr/>
        </p:nvSpPr>
        <p:spPr>
          <a:xfrm>
            <a:off x="7900732" y="2090900"/>
            <a:ext cx="1736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 err="1"/>
              <a:t>Purpose</a:t>
            </a:r>
            <a:r>
              <a:rPr lang="it-IT" b="1" dirty="0"/>
              <a:t> </a:t>
            </a:r>
            <a:r>
              <a:rPr lang="it-IT" b="1" dirty="0" err="1"/>
              <a:t>Oriented</a:t>
            </a:r>
            <a:r>
              <a:rPr lang="it-IT" b="1" dirty="0"/>
              <a:t> </a:t>
            </a:r>
          </a:p>
          <a:p>
            <a:pPr algn="ctr"/>
            <a:r>
              <a:rPr lang="it-IT" b="1" dirty="0" err="1"/>
              <a:t>Infrastructure</a:t>
            </a:r>
            <a:endParaRPr lang="it-IT" b="1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7961827" y="740934"/>
            <a:ext cx="144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/>
              <a:t>Presentation &amp;</a:t>
            </a:r>
          </a:p>
          <a:p>
            <a:pPr algn="ctr"/>
            <a:r>
              <a:rPr lang="it-IT" b="1" dirty="0"/>
              <a:t>User </a:t>
            </a:r>
            <a:r>
              <a:rPr lang="it-IT" b="1" dirty="0" err="1"/>
              <a:t>models</a:t>
            </a:r>
            <a:endParaRPr lang="it-IT" b="1" dirty="0"/>
          </a:p>
        </p:txBody>
      </p:sp>
      <p:sp>
        <p:nvSpPr>
          <p:cNvPr id="67" name="CasellaDiTesto 66"/>
          <p:cNvSpPr txBox="1"/>
          <p:nvPr/>
        </p:nvSpPr>
        <p:spPr>
          <a:xfrm>
            <a:off x="8250859" y="6072207"/>
            <a:ext cx="921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Sources</a:t>
            </a:r>
            <a:endParaRPr lang="it-IT" b="1" dirty="0"/>
          </a:p>
        </p:txBody>
      </p:sp>
      <p:grpSp>
        <p:nvGrpSpPr>
          <p:cNvPr id="68" name="Gruppo 67"/>
          <p:cNvGrpSpPr/>
          <p:nvPr/>
        </p:nvGrpSpPr>
        <p:grpSpPr>
          <a:xfrm>
            <a:off x="4250510" y="597394"/>
            <a:ext cx="3526973" cy="849642"/>
            <a:chOff x="4198120" y="1103938"/>
            <a:chExt cx="3526973" cy="849642"/>
          </a:xfrm>
        </p:grpSpPr>
        <p:sp>
          <p:nvSpPr>
            <p:cNvPr id="69" name="Rettangolo 68"/>
            <p:cNvSpPr/>
            <p:nvPr/>
          </p:nvSpPr>
          <p:spPr>
            <a:xfrm>
              <a:off x="4198120" y="1103938"/>
              <a:ext cx="3526973" cy="84476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70" name="Gruppo 69"/>
            <p:cNvGrpSpPr/>
            <p:nvPr/>
          </p:nvGrpSpPr>
          <p:grpSpPr>
            <a:xfrm>
              <a:off x="4423518" y="1209972"/>
              <a:ext cx="505302" cy="743608"/>
              <a:chOff x="4423518" y="1209972"/>
              <a:chExt cx="505302" cy="743608"/>
            </a:xfrm>
          </p:grpSpPr>
          <p:pic>
            <p:nvPicPr>
              <p:cNvPr id="80" name="Immagine 79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9745" y="1209972"/>
                <a:ext cx="499075" cy="499075"/>
              </a:xfrm>
              <a:prstGeom prst="rect">
                <a:avLst/>
              </a:prstGeom>
            </p:spPr>
          </p:pic>
          <p:sp>
            <p:nvSpPr>
              <p:cNvPr id="81" name="CasellaDiTesto 80"/>
              <p:cNvSpPr txBox="1"/>
              <p:nvPr/>
            </p:nvSpPr>
            <p:spPr>
              <a:xfrm>
                <a:off x="4423518" y="1676581"/>
                <a:ext cx="4683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200" dirty="0"/>
                  <a:t>CMS</a:t>
                </a:r>
              </a:p>
            </p:txBody>
          </p:sp>
        </p:grpSp>
        <p:grpSp>
          <p:nvGrpSpPr>
            <p:cNvPr id="71" name="Gruppo 70"/>
            <p:cNvGrpSpPr/>
            <p:nvPr/>
          </p:nvGrpSpPr>
          <p:grpSpPr>
            <a:xfrm>
              <a:off x="5293985" y="1176470"/>
              <a:ext cx="558899" cy="760873"/>
              <a:chOff x="5716561" y="1201630"/>
              <a:chExt cx="558899" cy="760873"/>
            </a:xfrm>
          </p:grpSpPr>
          <p:pic>
            <p:nvPicPr>
              <p:cNvPr id="78" name="Immagine 77"/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5460" y="1201630"/>
                <a:ext cx="540000" cy="540000"/>
              </a:xfrm>
              <a:prstGeom prst="rect">
                <a:avLst/>
              </a:prstGeom>
            </p:spPr>
          </p:pic>
          <p:sp>
            <p:nvSpPr>
              <p:cNvPr id="79" name="CasellaDiTesto 78"/>
              <p:cNvSpPr txBox="1"/>
              <p:nvPr/>
            </p:nvSpPr>
            <p:spPr>
              <a:xfrm>
                <a:off x="5716561" y="1685504"/>
                <a:ext cx="5548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200" dirty="0"/>
                  <a:t>Portal</a:t>
                </a:r>
              </a:p>
            </p:txBody>
          </p:sp>
        </p:grpSp>
        <p:grpSp>
          <p:nvGrpSpPr>
            <p:cNvPr id="72" name="Gruppo 71"/>
            <p:cNvGrpSpPr/>
            <p:nvPr/>
          </p:nvGrpSpPr>
          <p:grpSpPr>
            <a:xfrm>
              <a:off x="6132437" y="1191841"/>
              <a:ext cx="723132" cy="743863"/>
              <a:chOff x="6953393" y="1200676"/>
              <a:chExt cx="723132" cy="743863"/>
            </a:xfrm>
          </p:grpSpPr>
          <p:pic>
            <p:nvPicPr>
              <p:cNvPr id="76" name="Immagine 75"/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53393" y="1200676"/>
                <a:ext cx="723132" cy="508452"/>
              </a:xfrm>
              <a:prstGeom prst="rect">
                <a:avLst/>
              </a:prstGeom>
            </p:spPr>
          </p:pic>
          <p:sp>
            <p:nvSpPr>
              <p:cNvPr id="77" name="CasellaDiTesto 76"/>
              <p:cNvSpPr txBox="1"/>
              <p:nvPr/>
            </p:nvSpPr>
            <p:spPr>
              <a:xfrm>
                <a:off x="6975415" y="1667540"/>
                <a:ext cx="6254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200" dirty="0"/>
                  <a:t>Mobile</a:t>
                </a:r>
              </a:p>
            </p:txBody>
          </p:sp>
        </p:grpSp>
        <p:grpSp>
          <p:nvGrpSpPr>
            <p:cNvPr id="73" name="Gruppo 72"/>
            <p:cNvGrpSpPr/>
            <p:nvPr/>
          </p:nvGrpSpPr>
          <p:grpSpPr>
            <a:xfrm>
              <a:off x="6902056" y="1217499"/>
              <a:ext cx="714298" cy="716798"/>
              <a:chOff x="6902056" y="1217499"/>
              <a:chExt cx="714298" cy="716798"/>
            </a:xfrm>
          </p:grpSpPr>
          <p:pic>
            <p:nvPicPr>
              <p:cNvPr id="74" name="Immagine 73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2774" y="1217499"/>
                <a:ext cx="584429" cy="468000"/>
              </a:xfrm>
              <a:prstGeom prst="rect">
                <a:avLst/>
              </a:prstGeom>
            </p:spPr>
          </p:pic>
          <p:sp>
            <p:nvSpPr>
              <p:cNvPr id="75" name="CasellaDiTesto 74"/>
              <p:cNvSpPr txBox="1"/>
              <p:nvPr/>
            </p:nvSpPr>
            <p:spPr>
              <a:xfrm>
                <a:off x="6902056" y="1657298"/>
                <a:ext cx="7142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200" dirty="0" err="1"/>
                  <a:t>Verticals</a:t>
                </a:r>
                <a:endParaRPr lang="it-IT" sz="1200" dirty="0"/>
              </a:p>
            </p:txBody>
          </p:sp>
        </p:grpSp>
      </p:grpSp>
      <p:sp>
        <p:nvSpPr>
          <p:cNvPr id="89" name="Parentesi graffa aperta 88"/>
          <p:cNvSpPr/>
          <p:nvPr/>
        </p:nvSpPr>
        <p:spPr>
          <a:xfrm>
            <a:off x="2915601" y="597395"/>
            <a:ext cx="665162" cy="4984102"/>
          </a:xfrm>
          <a:prstGeom prst="leftBrace">
            <a:avLst>
              <a:gd name="adj1" fmla="val 8333"/>
              <a:gd name="adj2" fmla="val 49218"/>
            </a:avLst>
          </a:prstGeom>
          <a:ln w="349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CasellaDiTesto 91"/>
          <p:cNvSpPr txBox="1"/>
          <p:nvPr/>
        </p:nvSpPr>
        <p:spPr>
          <a:xfrm rot="16200000">
            <a:off x="2419385" y="2834507"/>
            <a:ext cx="2186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i="1" dirty="0" err="1"/>
              <a:t>Infrastructure</a:t>
            </a:r>
            <a:endParaRPr lang="it-IT" sz="2400" b="1" i="1" dirty="0"/>
          </a:p>
        </p:txBody>
      </p:sp>
      <p:grpSp>
        <p:nvGrpSpPr>
          <p:cNvPr id="99" name="Gruppo 98"/>
          <p:cNvGrpSpPr/>
          <p:nvPr/>
        </p:nvGrpSpPr>
        <p:grpSpPr>
          <a:xfrm>
            <a:off x="1420742" y="672419"/>
            <a:ext cx="1568035" cy="982995"/>
            <a:chOff x="1209730" y="525546"/>
            <a:chExt cx="1568035" cy="982995"/>
          </a:xfrm>
        </p:grpSpPr>
        <p:pic>
          <p:nvPicPr>
            <p:cNvPr id="90" name="Immagine 89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0523" y="525546"/>
              <a:ext cx="534690" cy="534690"/>
            </a:xfrm>
            <a:prstGeom prst="rect">
              <a:avLst/>
            </a:prstGeom>
          </p:spPr>
        </p:pic>
        <p:sp>
          <p:nvSpPr>
            <p:cNvPr id="94" name="CasellaDiTesto 93"/>
            <p:cNvSpPr txBox="1"/>
            <p:nvPr/>
          </p:nvSpPr>
          <p:spPr>
            <a:xfrm>
              <a:off x="1209730" y="1046876"/>
              <a:ext cx="15680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/>
                <a:t>Identity and Access Management</a:t>
              </a:r>
            </a:p>
          </p:txBody>
        </p:sp>
      </p:grpSp>
      <p:grpSp>
        <p:nvGrpSpPr>
          <p:cNvPr id="101" name="Gruppo 100"/>
          <p:cNvGrpSpPr/>
          <p:nvPr/>
        </p:nvGrpSpPr>
        <p:grpSpPr>
          <a:xfrm>
            <a:off x="1420742" y="1756766"/>
            <a:ext cx="1476007" cy="880944"/>
            <a:chOff x="1200474" y="1600842"/>
            <a:chExt cx="1476007" cy="880944"/>
          </a:xfrm>
        </p:grpSpPr>
        <p:pic>
          <p:nvPicPr>
            <p:cNvPr id="91" name="Immagine 90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7582" y="1600842"/>
              <a:ext cx="641792" cy="641792"/>
            </a:xfrm>
            <a:prstGeom prst="rect">
              <a:avLst/>
            </a:prstGeom>
          </p:spPr>
        </p:pic>
        <p:sp>
          <p:nvSpPr>
            <p:cNvPr id="96" name="CasellaDiTesto 95"/>
            <p:cNvSpPr txBox="1"/>
            <p:nvPr/>
          </p:nvSpPr>
          <p:spPr>
            <a:xfrm>
              <a:off x="1200474" y="2204787"/>
              <a:ext cx="14760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 err="1"/>
                <a:t>Disaster</a:t>
              </a:r>
              <a:r>
                <a:rPr lang="it-IT" sz="1200" dirty="0"/>
                <a:t> </a:t>
              </a:r>
              <a:r>
                <a:rPr lang="it-IT" sz="1200" dirty="0" err="1"/>
                <a:t>Recovery</a:t>
              </a:r>
              <a:endParaRPr lang="it-IT" sz="1200" dirty="0"/>
            </a:p>
          </p:txBody>
        </p:sp>
      </p:grpSp>
      <p:grpSp>
        <p:nvGrpSpPr>
          <p:cNvPr id="103" name="Gruppo 102"/>
          <p:cNvGrpSpPr/>
          <p:nvPr/>
        </p:nvGrpSpPr>
        <p:grpSpPr>
          <a:xfrm>
            <a:off x="1559050" y="2793880"/>
            <a:ext cx="1291417" cy="872465"/>
            <a:chOff x="1348038" y="2618040"/>
            <a:chExt cx="1291417" cy="872465"/>
          </a:xfrm>
        </p:grpSpPr>
        <p:pic>
          <p:nvPicPr>
            <p:cNvPr id="93" name="Immagine 92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5513" y="2618040"/>
              <a:ext cx="585945" cy="585945"/>
            </a:xfrm>
            <a:prstGeom prst="rect">
              <a:avLst/>
            </a:prstGeom>
          </p:spPr>
        </p:pic>
        <p:sp>
          <p:nvSpPr>
            <p:cNvPr id="98" name="CasellaDiTesto 97"/>
            <p:cNvSpPr txBox="1"/>
            <p:nvPr/>
          </p:nvSpPr>
          <p:spPr>
            <a:xfrm>
              <a:off x="1348038" y="3213506"/>
              <a:ext cx="12914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/>
                <a:t>High </a:t>
              </a:r>
              <a:r>
                <a:rPr lang="it-IT" sz="1200" dirty="0" err="1"/>
                <a:t>Availability</a:t>
              </a:r>
              <a:endParaRPr lang="it-IT" sz="1200" dirty="0"/>
            </a:p>
          </p:txBody>
        </p:sp>
      </p:grpSp>
      <p:grpSp>
        <p:nvGrpSpPr>
          <p:cNvPr id="105" name="Gruppo 104"/>
          <p:cNvGrpSpPr/>
          <p:nvPr/>
        </p:nvGrpSpPr>
        <p:grpSpPr>
          <a:xfrm>
            <a:off x="1559050" y="4761356"/>
            <a:ext cx="1291417" cy="882070"/>
            <a:chOff x="1354444" y="4447011"/>
            <a:chExt cx="1291417" cy="882070"/>
          </a:xfrm>
        </p:grpSpPr>
        <p:pic>
          <p:nvPicPr>
            <p:cNvPr id="95" name="Immagine 94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6445" y="4447011"/>
              <a:ext cx="699617" cy="699617"/>
            </a:xfrm>
            <a:prstGeom prst="rect">
              <a:avLst/>
            </a:prstGeom>
          </p:spPr>
        </p:pic>
        <p:sp>
          <p:nvSpPr>
            <p:cNvPr id="100" name="CasellaDiTesto 99"/>
            <p:cNvSpPr txBox="1"/>
            <p:nvPr/>
          </p:nvSpPr>
          <p:spPr>
            <a:xfrm>
              <a:off x="1354444" y="5052082"/>
              <a:ext cx="12914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/>
                <a:t>Security</a:t>
              </a:r>
            </a:p>
          </p:txBody>
        </p:sp>
      </p:grpSp>
      <p:grpSp>
        <p:nvGrpSpPr>
          <p:cNvPr id="104" name="Gruppo 103"/>
          <p:cNvGrpSpPr/>
          <p:nvPr/>
        </p:nvGrpSpPr>
        <p:grpSpPr>
          <a:xfrm>
            <a:off x="1546743" y="3851172"/>
            <a:ext cx="1291417" cy="840487"/>
            <a:chOff x="1342814" y="3598543"/>
            <a:chExt cx="1291417" cy="840487"/>
          </a:xfrm>
        </p:grpSpPr>
        <p:pic>
          <p:nvPicPr>
            <p:cNvPr id="97" name="Immagine 96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9430" y="3598543"/>
              <a:ext cx="732569" cy="574564"/>
            </a:xfrm>
            <a:prstGeom prst="rect">
              <a:avLst/>
            </a:prstGeom>
          </p:spPr>
        </p:pic>
        <p:sp>
          <p:nvSpPr>
            <p:cNvPr id="102" name="CasellaDiTesto 101"/>
            <p:cNvSpPr txBox="1"/>
            <p:nvPr/>
          </p:nvSpPr>
          <p:spPr>
            <a:xfrm>
              <a:off x="1342814" y="4162031"/>
              <a:ext cx="12914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 err="1"/>
                <a:t>Scaling</a:t>
              </a:r>
              <a:endParaRPr lang="it-IT" sz="1200" dirty="0"/>
            </a:p>
          </p:txBody>
        </p:sp>
      </p:grpSp>
      <p:sp>
        <p:nvSpPr>
          <p:cNvPr id="3" name="Freccia bidirezionale verticale 2"/>
          <p:cNvSpPr/>
          <p:nvPr/>
        </p:nvSpPr>
        <p:spPr>
          <a:xfrm>
            <a:off x="4645586" y="2878894"/>
            <a:ext cx="277445" cy="362780"/>
          </a:xfrm>
          <a:prstGeom prst="up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6" name="Freccia bidirezionale verticale 105"/>
          <p:cNvSpPr/>
          <p:nvPr/>
        </p:nvSpPr>
        <p:spPr>
          <a:xfrm>
            <a:off x="5914327" y="2856433"/>
            <a:ext cx="277445" cy="362780"/>
          </a:xfrm>
          <a:prstGeom prst="up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Freccia bidirezionale verticale 106"/>
          <p:cNvSpPr/>
          <p:nvPr/>
        </p:nvSpPr>
        <p:spPr>
          <a:xfrm>
            <a:off x="7122416" y="2856433"/>
            <a:ext cx="277445" cy="362780"/>
          </a:xfrm>
          <a:prstGeom prst="up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8" name="Freccia bidirezionale verticale 107"/>
          <p:cNvSpPr/>
          <p:nvPr/>
        </p:nvSpPr>
        <p:spPr>
          <a:xfrm>
            <a:off x="4620876" y="1529101"/>
            <a:ext cx="277445" cy="362780"/>
          </a:xfrm>
          <a:prstGeom prst="up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9" name="Freccia bidirezionale verticale 108"/>
          <p:cNvSpPr/>
          <p:nvPr/>
        </p:nvSpPr>
        <p:spPr>
          <a:xfrm>
            <a:off x="5889617" y="1506640"/>
            <a:ext cx="277445" cy="362780"/>
          </a:xfrm>
          <a:prstGeom prst="up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0" name="Freccia bidirezionale verticale 109"/>
          <p:cNvSpPr/>
          <p:nvPr/>
        </p:nvSpPr>
        <p:spPr>
          <a:xfrm>
            <a:off x="7097706" y="1506640"/>
            <a:ext cx="277445" cy="362780"/>
          </a:xfrm>
          <a:prstGeom prst="up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46</Words>
  <Application>Microsoft Office PowerPoint</Application>
  <PresentationFormat>Widescreen</PresentationFormat>
  <Paragraphs>32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Bodoni</vt:lpstr>
      <vt:lpstr>Arial</vt:lpstr>
      <vt:lpstr>Calibri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Giovan Battista Andreani</dc:creator>
  <cp:lastModifiedBy>Giorgio Silvestris</cp:lastModifiedBy>
  <cp:revision>23</cp:revision>
  <dcterms:created xsi:type="dcterms:W3CDTF">2022-09-14T08:23:42Z</dcterms:created>
  <dcterms:modified xsi:type="dcterms:W3CDTF">2023-11-24T10:17:51Z</dcterms:modified>
</cp:coreProperties>
</file>