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4"/>
  </p:notesMasterIdLst>
  <p:handoutMasterIdLst>
    <p:handoutMasterId r:id="rId15"/>
  </p:handoutMasterIdLst>
  <p:sldIdLst>
    <p:sldId id="256" r:id="rId2"/>
    <p:sldId id="541" r:id="rId3"/>
    <p:sldId id="542" r:id="rId4"/>
    <p:sldId id="543" r:id="rId5"/>
    <p:sldId id="544" r:id="rId6"/>
    <p:sldId id="545" r:id="rId7"/>
    <p:sldId id="546" r:id="rId8"/>
    <p:sldId id="547" r:id="rId9"/>
    <p:sldId id="548" r:id="rId10"/>
    <p:sldId id="549" r:id="rId11"/>
    <p:sldId id="550" r:id="rId12"/>
    <p:sldId id="540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C48"/>
    <a:srgbClr val="268D58"/>
    <a:srgbClr val="2B9C3C"/>
    <a:srgbClr val="37BF57"/>
    <a:srgbClr val="FF57BB"/>
    <a:srgbClr val="BA006E"/>
    <a:srgbClr val="00A6A0"/>
    <a:srgbClr val="F04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24"/>
  </p:normalViewPr>
  <p:slideViewPr>
    <p:cSldViewPr snapToGrid="0">
      <p:cViewPr>
        <p:scale>
          <a:sx n="113" d="100"/>
          <a:sy n="113" d="100"/>
        </p:scale>
        <p:origin x="200" y="-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1632" y="66"/>
      </p:cViewPr>
      <p:guideLst/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C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charset="0"/>
              </a:defRPr>
            </a:lvl1pPr>
          </a:lstStyle>
          <a:p>
            <a:fld id="{6676D889-A085-CF4F-A603-6B72AA1DB134}" type="datetimeFigureOut">
              <a:rPr lang="zh-TW" altLang="en-US"/>
              <a:pPr/>
              <a:t>2016/5/11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charset="0"/>
              </a:defRPr>
            </a:lvl1pPr>
          </a:lstStyle>
          <a:p>
            <a:fld id="{DA2197D4-AC32-5F45-923D-112A1C4CADB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370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ea typeface="新細明體" charset="0"/>
              </a:defRPr>
            </a:lvl1pPr>
          </a:lstStyle>
          <a:p>
            <a:fld id="{01D0DB6B-57EF-2E42-AA0D-4A28A99333A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5607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charset="0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charset="0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charset="0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charset="0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3" descr="37-degree-pos-tri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4518"/>
          <a:stretch>
            <a:fillRect/>
          </a:stretch>
        </p:blipFill>
        <p:spPr bwMode="auto">
          <a:xfrm>
            <a:off x="3571875" y="1882775"/>
            <a:ext cx="5572125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8" descr="blue-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7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black">
          <a:xfrm>
            <a:off x="182563" y="6462713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800">
                <a:solidFill>
                  <a:schemeClr val="tx1"/>
                </a:solidFill>
                <a:ea typeface="新細明體" charset="0"/>
              </a:rPr>
              <a:t>© 2016 IBM Corporation</a:t>
            </a:r>
            <a:endParaRPr lang="en-US" altLang="zh-TW" sz="1800">
              <a:solidFill>
                <a:schemeClr val="tx1"/>
              </a:solidFill>
              <a:ea typeface="新細明體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 sz="1100"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68643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139700" y="1235075"/>
            <a:ext cx="6900863" cy="2193925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424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1A247DDE-29AB-534C-8A69-2291CB470455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2F42FF0F-27E8-B340-98BF-9A167D4E7877}" type="datetime3">
              <a:rPr lang="en-US" altLang="zh-TW"/>
              <a:pPr/>
              <a:t>11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865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271C7D1-4F32-FB4A-8BC0-FB01AE61667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203E1AB7-FFEA-4949-AF17-B6BA90A34C51}" type="datetime3">
              <a:rPr lang="en-US" altLang="zh-TW"/>
              <a:pPr/>
              <a:t>11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7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C9906AF2-7312-444E-9330-3A8622EF42A6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62A4E1EE-526F-E64C-883E-B22B69C2BC5D}" type="datetime3">
              <a:rPr lang="en-US" altLang="zh-TW"/>
              <a:pPr/>
              <a:t>11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40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B45391B-1B1E-2E4E-AB2B-844AD9195D7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337E7A0C-0DFA-6340-B6BC-C173515C4761}" type="datetime3">
              <a:rPr lang="en-US" altLang="zh-TW"/>
              <a:pPr/>
              <a:t>11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265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0E3B6872-D98A-134F-A5FF-C4765E13D500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A7268F07-747A-FC4E-BFB2-79C57A1A40A8}" type="datetime3">
              <a:rPr lang="en-US" altLang="zh-TW"/>
              <a:pPr/>
              <a:t>11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85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8A6C973F-28C3-1A4A-8629-FDC9AF80D49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008F05D6-04F8-9346-BEFF-DD335563E109}" type="datetime3">
              <a:rPr lang="en-US" altLang="zh-TW"/>
              <a:pPr/>
              <a:t>11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668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848E81CB-6CAE-7241-861B-BBB36E024B2A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5C7A5503-842F-9B4D-9C67-0F9006EB74A8}" type="datetime3">
              <a:rPr lang="en-US" altLang="zh-TW"/>
              <a:pPr/>
              <a:t>11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49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25DF4010-D150-1B45-B0A3-CBA8B57CC2C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8B264BAC-5C13-6C49-BF07-F3A7DCF1A2A1}" type="datetime3">
              <a:rPr lang="en-US" altLang="zh-TW"/>
              <a:pPr/>
              <a:t>11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903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F812135B-9F32-974B-9ABC-8FDC2CA8E42B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144F7656-44C5-874F-B3C6-AC6191492E24}" type="datetime3">
              <a:rPr lang="en-US" altLang="zh-TW"/>
              <a:pPr/>
              <a:t>11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095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5A6B5E8C-AEB1-E14C-8235-A88F3D811C40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F841F568-6403-0045-BF64-4920539C3868}" type="datetime3">
              <a:rPr lang="en-US" altLang="zh-TW"/>
              <a:pPr/>
              <a:t>11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536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blue-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227013"/>
            <a:ext cx="587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zh-TW" sz="800">
                <a:solidFill>
                  <a:schemeClr val="tx1"/>
                </a:solidFill>
                <a:ea typeface="新細明體" charset="0"/>
              </a:rPr>
              <a:t>© 2016 IBM Corporation</a:t>
            </a:r>
            <a:endParaRPr lang="en-US" altLang="zh-TW" sz="1800">
              <a:solidFill>
                <a:schemeClr val="tx1"/>
              </a:solidFill>
              <a:ea typeface="新細明體" charset="0"/>
            </a:endParaRP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tx1"/>
                </a:solidFill>
              </a:defRPr>
            </a:lvl1pPr>
          </a:lstStyle>
          <a:p>
            <a:fld id="{C426FA6B-0B9C-244C-9730-BB7A9E75DA2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tx1"/>
                </a:solidFill>
                <a:ea typeface="新細明體" charset="0"/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tx1"/>
                </a:solidFill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7318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9" r:id="rId1"/>
    <p:sldLayoutId id="2147484500" r:id="rId2"/>
    <p:sldLayoutId id="2147484501" r:id="rId3"/>
    <p:sldLayoutId id="2147484502" r:id="rId4"/>
    <p:sldLayoutId id="2147484503" r:id="rId5"/>
    <p:sldLayoutId id="2147484504" r:id="rId6"/>
    <p:sldLayoutId id="2147484505" r:id="rId7"/>
    <p:sldLayoutId id="2147484506" r:id="rId8"/>
    <p:sldLayoutId id="2147484507" r:id="rId9"/>
    <p:sldLayoutId id="2147484508" r:id="rId10"/>
    <p:sldLayoutId id="214748450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 kern="1200">
          <a:solidFill>
            <a:schemeClr val="bg1"/>
          </a:solidFill>
          <a:latin typeface="+mn-lt"/>
          <a:ea typeface="ＭＳ Ｐゴシック" charset="0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fFa1tJ" TargetMode="Externa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9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4275138"/>
            <a:ext cx="2894013" cy="1004887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altLang="zh-TW" sz="1400" dirty="0" err="1" smtClean="0">
                <a:ea typeface="新細明體" charset="0"/>
                <a:cs typeface="新細明體" charset="0"/>
              </a:rPr>
              <a:t>Arey</a:t>
            </a:r>
            <a:r>
              <a:rPr lang="en-US" altLang="zh-TW" sz="1400" dirty="0" smtClean="0">
                <a:ea typeface="新細明體" charset="0"/>
                <a:cs typeface="新細明體" charset="0"/>
              </a:rPr>
              <a:t> Liu</a:t>
            </a:r>
            <a:endParaRPr lang="en-US" altLang="zh-TW" sz="1400" dirty="0">
              <a:ea typeface="新細明體" charset="0"/>
              <a:cs typeface="新細明體" charset="0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altLang="zh-TW" sz="1400" dirty="0" smtClean="0">
                <a:ea typeface="新細明體" charset="0"/>
                <a:cs typeface="新細明體" charset="0"/>
              </a:rPr>
              <a:t>IBM Cloud</a:t>
            </a:r>
            <a:r>
              <a:rPr lang="en-US" altLang="zh-CN" sz="1400" dirty="0" smtClean="0">
                <a:ea typeface="新細明體" charset="0"/>
                <a:cs typeface="新細明體" charset="0"/>
              </a:rPr>
              <a:t>,</a:t>
            </a:r>
            <a:r>
              <a:rPr lang="zh-CN" altLang="en-US" sz="1400" dirty="0" smtClean="0">
                <a:ea typeface="新細明體" charset="0"/>
                <a:cs typeface="新細明體" charset="0"/>
              </a:rPr>
              <a:t> </a:t>
            </a:r>
            <a:r>
              <a:rPr lang="en-US" altLang="zh-CN" sz="1400" dirty="0" smtClean="0">
                <a:ea typeface="新細明體" charset="0"/>
                <a:cs typeface="新細明體" charset="0"/>
              </a:rPr>
              <a:t>Taiwan</a:t>
            </a:r>
            <a:endParaRPr lang="en-US" altLang="zh-TW" sz="1400" dirty="0">
              <a:ea typeface="新細明體" charset="0"/>
              <a:cs typeface="新細明體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2100" y="1957388"/>
            <a:ext cx="8256588" cy="108585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err="1" smtClean="0">
                <a:ea typeface="新細明體" charset="0"/>
                <a:cs typeface="新細明體" charset="0"/>
              </a:rPr>
              <a:t>Bluemix</a:t>
            </a:r>
            <a:r>
              <a:rPr lang="en-US" altLang="zh-CN" sz="3600" b="1" dirty="0" smtClean="0">
                <a:ea typeface="新細明體" charset="0"/>
                <a:cs typeface="新細明體" charset="0"/>
              </a:rPr>
              <a:t> – </a:t>
            </a:r>
            <a:r>
              <a:rPr lang="en-US" altLang="zh-CN" sz="3600" b="1" dirty="0" err="1" smtClean="0">
                <a:ea typeface="新細明體" charset="0"/>
                <a:cs typeface="新細明體" charset="0"/>
              </a:rPr>
              <a:t>LoRa</a:t>
            </a:r>
            <a:r>
              <a:rPr lang="en-US" altLang="zh-CN" sz="3600" b="1" dirty="0" smtClean="0">
                <a:ea typeface="新細明體" charset="0"/>
                <a:cs typeface="新細明體" charset="0"/>
              </a:rPr>
              <a:t> application III</a:t>
            </a:r>
            <a:endParaRPr lang="en-US" altLang="zh-TW" sz="1200" dirty="0">
              <a:ea typeface="新細明體" charset="0"/>
              <a:cs typeface="新細明體" charset="0"/>
            </a:endParaRPr>
          </a:p>
        </p:txBody>
      </p:sp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558800" y="3167063"/>
            <a:ext cx="25090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zh-TW" dirty="0" smtClean="0"/>
              <a:t>With dashboard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完成後就會顯示出他所收到的數據：</a:t>
            </a:r>
          </a:p>
          <a:p>
            <a:endParaRPr kumimoji="1" lang="zh-TW" altLang="en-US" dirty="0"/>
          </a:p>
          <a:p>
            <a:endParaRPr kumimoji="1" lang="zh-TW" altLang="en-US" dirty="0" smtClean="0"/>
          </a:p>
          <a:p>
            <a:endParaRPr kumimoji="1" lang="zh-TW" altLang="en-US" dirty="0"/>
          </a:p>
          <a:p>
            <a:endParaRPr kumimoji="1" lang="zh-TW" altLang="en-US" dirty="0" smtClean="0"/>
          </a:p>
          <a:p>
            <a:endParaRPr kumimoji="1" lang="zh-TW" altLang="en-US" dirty="0"/>
          </a:p>
          <a:p>
            <a:r>
              <a:rPr kumimoji="1" lang="zh-TW" altLang="en-US" dirty="0" smtClean="0"/>
              <a:t>這時候要存下這個</a:t>
            </a:r>
            <a:r>
              <a:rPr kumimoji="1" lang="en-US" altLang="zh-TW" dirty="0" smtClean="0"/>
              <a:t>dashboard</a:t>
            </a:r>
            <a:r>
              <a:rPr kumimoji="1" lang="zh-TW" altLang="en-US" dirty="0" smtClean="0"/>
              <a:t>，點選上方的</a:t>
            </a:r>
            <a:r>
              <a:rPr kumimoji="1" lang="en-US" altLang="zh-TW" dirty="0" smtClean="0"/>
              <a:t>SAVE Freeboard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-&gt; PRETTY </a:t>
            </a:r>
            <a:r>
              <a:rPr kumimoji="1" lang="zh-TW" altLang="en-US" dirty="0" smtClean="0"/>
              <a:t>，他會將目前的</a:t>
            </a:r>
            <a:r>
              <a:rPr kumimoji="1" lang="en-US" altLang="zh-TW" dirty="0" smtClean="0"/>
              <a:t>dashboard</a:t>
            </a:r>
            <a:r>
              <a:rPr kumimoji="1" lang="zh-TW" altLang="en-US" dirty="0" smtClean="0"/>
              <a:t>設為一個網址，方便隨時可以監看</a:t>
            </a:r>
            <a:r>
              <a:rPr kumimoji="1" lang="en-US" altLang="zh-TW" dirty="0" smtClean="0"/>
              <a:t> :</a:t>
            </a:r>
          </a:p>
          <a:p>
            <a:pPr marL="0" indent="0">
              <a:buNone/>
            </a:pPr>
            <a:r>
              <a:rPr kumimoji="1" lang="en-US" altLang="zh-TW" dirty="0"/>
              <a:t>	e.g. http</a:t>
            </a:r>
            <a:r>
              <a:rPr kumimoji="1" lang="en-US" altLang="zh-TW" dirty="0" smtClean="0"/>
              <a:t>://{</a:t>
            </a:r>
            <a:r>
              <a:rPr kumimoji="1" lang="zh-TW" altLang="en-US" dirty="0" smtClean="0"/>
              <a:t>你的服務器名稱</a:t>
            </a:r>
            <a:r>
              <a:rPr kumimoji="1" lang="en-US" altLang="zh-TW" dirty="0" smtClean="0"/>
              <a:t>}.</a:t>
            </a:r>
            <a:r>
              <a:rPr kumimoji="1" lang="en-US" altLang="zh-TW" dirty="0"/>
              <a:t>mybluemix.net/freeboard/#</a:t>
            </a:r>
            <a:r>
              <a:rPr kumimoji="1" lang="en-US" altLang="zh-TW" dirty="0" smtClean="0"/>
              <a:t>start-{</a:t>
            </a:r>
            <a:r>
              <a:rPr kumimoji="1" lang="zh-TW" altLang="en-US" dirty="0" smtClean="0"/>
              <a:t>系統產生編號</a:t>
            </a:r>
            <a:r>
              <a:rPr kumimoji="1" lang="en-US" altLang="zh-TW" dirty="0" smtClean="0"/>
              <a:t>}</a:t>
            </a:r>
            <a:endParaRPr kumimoji="1" lang="zh-TW" altLang="en-US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10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1874838"/>
            <a:ext cx="2874963" cy="214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LoRa</a:t>
            </a:r>
            <a:r>
              <a:rPr kumimoji="1" lang="en-US" altLang="zh-TW" dirty="0" smtClean="0"/>
              <a:t> module </a:t>
            </a:r>
            <a:r>
              <a:rPr kumimoji="1" lang="zh-TW" altLang="en-US" dirty="0" smtClean="0"/>
              <a:t>端應傳送資訊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在本範例中，</a:t>
            </a:r>
            <a:r>
              <a:rPr kumimoji="1" lang="en-US" altLang="zh-TW" dirty="0" err="1" smtClean="0"/>
              <a:t>LoRa</a:t>
            </a:r>
            <a:r>
              <a:rPr kumimoji="1" lang="zh-TW" altLang="en-US" dirty="0" smtClean="0"/>
              <a:t>上傳的資訊為</a:t>
            </a:r>
            <a:r>
              <a:rPr kumimoji="1" lang="en-US" altLang="zh-TW" dirty="0" smtClean="0"/>
              <a:t>Hex</a:t>
            </a:r>
            <a:r>
              <a:rPr kumimoji="1" lang="zh-TW" altLang="en-US" dirty="0" smtClean="0"/>
              <a:t>，</a:t>
            </a:r>
            <a:r>
              <a:rPr kumimoji="1" lang="en-US" altLang="zh-TW" dirty="0" smtClean="0"/>
              <a:t>AT-command</a:t>
            </a:r>
            <a:r>
              <a:rPr kumimoji="1" lang="zh-TW" altLang="en-US" dirty="0" smtClean="0"/>
              <a:t>中的</a:t>
            </a:r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為 </a:t>
            </a:r>
            <a:r>
              <a:rPr kumimoji="1" lang="is-IS" altLang="zh-TW" dirty="0" smtClean="0"/>
              <a:t>151C </a:t>
            </a:r>
            <a:r>
              <a:rPr kumimoji="1" lang="zh-TW" altLang="en-US" dirty="0" smtClean="0"/>
              <a:t>，</a:t>
            </a:r>
            <a:r>
              <a:rPr kumimoji="1" lang="en-US" altLang="zh-TW" dirty="0" smtClean="0"/>
              <a:t>decode</a:t>
            </a:r>
            <a:r>
              <a:rPr kumimoji="1" lang="zh-TW" altLang="en-US" dirty="0" smtClean="0"/>
              <a:t>的方法也是前兩位為</a:t>
            </a:r>
            <a:r>
              <a:rPr kumimoji="1" lang="en-US" altLang="zh-TW" dirty="0" smtClean="0"/>
              <a:t>PM2.5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 hex </a:t>
            </a:r>
            <a:r>
              <a:rPr kumimoji="1" lang="zh-TW" altLang="en-US" dirty="0" smtClean="0"/>
              <a:t>後兩位為溫度的</a:t>
            </a:r>
            <a:r>
              <a:rPr kumimoji="1" lang="en-US" altLang="zh-TW" dirty="0" smtClean="0"/>
              <a:t> hex </a:t>
            </a:r>
            <a:r>
              <a:rPr kumimoji="1" lang="zh-TW" altLang="en-US" dirty="0" smtClean="0"/>
              <a:t>，整體</a:t>
            </a:r>
            <a:r>
              <a:rPr kumimoji="1" lang="en-US" altLang="zh-TW" dirty="0" smtClean="0"/>
              <a:t>command</a:t>
            </a:r>
            <a:r>
              <a:rPr kumimoji="1" lang="zh-TW" altLang="en-US" dirty="0" smtClean="0"/>
              <a:t>為 </a:t>
            </a:r>
            <a:r>
              <a:rPr kumimoji="1" lang="is-IS" altLang="zh-TW" dirty="0" smtClean="0"/>
              <a:t>AT+DTX=</a:t>
            </a:r>
            <a:r>
              <a:rPr kumimoji="1" lang="en-US" altLang="zh-TW" dirty="0" smtClean="0"/>
              <a:t>4,</a:t>
            </a:r>
            <a:r>
              <a:rPr kumimoji="1" lang="is-IS" altLang="zh-TW" dirty="0" smtClean="0"/>
              <a:t>151C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11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93"/>
          <a:stretch/>
        </p:blipFill>
        <p:spPr>
          <a:xfrm>
            <a:off x="872066" y="3183307"/>
            <a:ext cx="3417711" cy="217515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33"/>
          <a:stretch/>
        </p:blipFill>
        <p:spPr>
          <a:xfrm>
            <a:off x="4979280" y="3203150"/>
            <a:ext cx="3417711" cy="213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1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8338"/>
            <a:ext cx="8686800" cy="731837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>
                <a:ea typeface="ＭＳ Ｐゴシック" charset="-128"/>
              </a:rPr>
              <a:t>Exercise </a:t>
            </a:r>
            <a:r>
              <a:rPr lang="en-US" altLang="zh-TW" dirty="0" smtClean="0">
                <a:ea typeface="ＭＳ Ｐゴシック" charset="-128"/>
              </a:rPr>
              <a:t>:</a:t>
            </a:r>
            <a:r>
              <a:rPr lang="en-US" altLang="zh-TW" dirty="0">
                <a:ea typeface="ＭＳ Ｐゴシック" charset="-128"/>
              </a:rPr>
              <a:t/>
            </a:r>
            <a:br>
              <a:rPr lang="en-US" altLang="zh-TW" dirty="0">
                <a:ea typeface="ＭＳ Ｐゴシック" charset="-128"/>
              </a:rPr>
            </a:br>
            <a:r>
              <a:rPr lang="en-US" altLang="zh-TW" dirty="0">
                <a:ea typeface="ＭＳ Ｐゴシック" charset="-128"/>
              </a:rPr>
              <a:t> </a:t>
            </a:r>
            <a:r>
              <a:rPr lang="zh-CN" altLang="en-US" dirty="0">
                <a:ea typeface="ＭＳ Ｐゴシック" charset="-128"/>
              </a:rPr>
              <a:t>        </a:t>
            </a:r>
            <a:r>
              <a:rPr lang="en-US" altLang="zh-TW" dirty="0">
                <a:ea typeface="ＭＳ Ｐゴシック" charset="-128"/>
              </a:rPr>
              <a:t/>
            </a:r>
            <a:br>
              <a:rPr lang="en-US" altLang="zh-TW" dirty="0">
                <a:ea typeface="ＭＳ Ｐゴシック" charset="-128"/>
              </a:rPr>
            </a:br>
            <a:r>
              <a:rPr lang="en-US" altLang="zh-TW" dirty="0">
                <a:ea typeface="ＭＳ Ｐゴシック" charset="-128"/>
              </a:rPr>
              <a:t/>
            </a:r>
            <a:br>
              <a:rPr lang="en-US" altLang="zh-TW" dirty="0">
                <a:ea typeface="ＭＳ Ｐゴシック" charset="-128"/>
              </a:rPr>
            </a:br>
            <a:endParaRPr lang="en-US" altLang="zh-TW" dirty="0">
              <a:ea typeface="ＭＳ Ｐゴシック" charset="-128"/>
            </a:endParaRPr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8625EE5-0207-9F45-8302-EAD5B91C8046}" type="slidenum">
              <a:rPr lang="en-US" altLang="zh-TW" sz="800">
                <a:solidFill>
                  <a:schemeClr val="tx1"/>
                </a:solidFill>
              </a:rPr>
              <a:pPr/>
              <a:t>12</a:t>
            </a:fld>
            <a:endParaRPr lang="en-US" altLang="zh-TW" sz="800">
              <a:solidFill>
                <a:schemeClr val="tx1"/>
              </a:solidFill>
            </a:endParaRPr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1114794" y="3537862"/>
            <a:ext cx="645721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zh-CN" altLang="en-US" dirty="0" smtClean="0"/>
              <a:t>參考</a:t>
            </a:r>
            <a:r>
              <a:rPr lang="zh-TW" altLang="en-US" dirty="0" smtClean="0"/>
              <a:t>先前的說明，完成一個自己的</a:t>
            </a:r>
            <a:r>
              <a:rPr lang="en-US" altLang="zh-TW" dirty="0" err="1" smtClean="0"/>
              <a:t>LoRa</a:t>
            </a:r>
            <a:r>
              <a:rPr lang="en-US" altLang="zh-TW" dirty="0" smtClean="0"/>
              <a:t> </a:t>
            </a:r>
            <a:r>
              <a:rPr lang="en-US" altLang="zh-TW" dirty="0" smtClean="0"/>
              <a:t>Dashboard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新增</a:t>
            </a:r>
            <a:r>
              <a:rPr kumimoji="1" lang="en-US" altLang="zh-TW" dirty="0" smtClean="0"/>
              <a:t>node-red node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2563" y="1874838"/>
            <a:ext cx="8543748" cy="4479925"/>
          </a:xfrm>
        </p:spPr>
        <p:txBody>
          <a:bodyPr/>
          <a:lstStyle/>
          <a:p>
            <a:r>
              <a:rPr kumimoji="1" lang="zh-TW" altLang="en-US" sz="2400" dirty="0" smtClean="0"/>
              <a:t>在先前的投影片中（ </a:t>
            </a:r>
            <a:r>
              <a:rPr kumimoji="1" lang="en-US" altLang="zh-TW" sz="2400" dirty="0" err="1" smtClean="0"/>
              <a:t>LoRa</a:t>
            </a:r>
            <a:r>
              <a:rPr kumimoji="1" lang="en-US" altLang="zh-TW" sz="2400" dirty="0" smtClean="0"/>
              <a:t> I &amp; II </a:t>
            </a:r>
            <a:r>
              <a:rPr kumimoji="1" lang="zh-TW" altLang="en-US" sz="2400" dirty="0" smtClean="0"/>
              <a:t>）中提到很多</a:t>
            </a:r>
            <a:r>
              <a:rPr kumimoji="1" lang="en-US" altLang="zh-TW" sz="2400" dirty="0" err="1" smtClean="0"/>
              <a:t>LoRa</a:t>
            </a:r>
            <a:r>
              <a:rPr kumimoji="1" lang="en-US" altLang="zh-TW" sz="2400" dirty="0" smtClean="0"/>
              <a:t> </a:t>
            </a:r>
            <a:r>
              <a:rPr kumimoji="1" lang="zh-TW" altLang="en-US" sz="2400" dirty="0" smtClean="0"/>
              <a:t>在</a:t>
            </a:r>
            <a:r>
              <a:rPr kumimoji="1" lang="en-US" altLang="zh-TW" sz="2400" dirty="0" smtClean="0"/>
              <a:t>Node-RED</a:t>
            </a:r>
            <a:r>
              <a:rPr kumimoji="1" lang="zh-TW" altLang="en-US" sz="2400" dirty="0" smtClean="0"/>
              <a:t> 上的應用，但是都只是應用原有的</a:t>
            </a:r>
            <a:r>
              <a:rPr kumimoji="1" lang="en-US" altLang="zh-TW" sz="2400" dirty="0" smtClean="0"/>
              <a:t>node</a:t>
            </a:r>
            <a:r>
              <a:rPr kumimoji="1" lang="zh-TW" altLang="en-US" sz="2400" dirty="0" smtClean="0"/>
              <a:t>加以組裝而成，在這份投影片中將會教大家如何新增一個</a:t>
            </a:r>
            <a:r>
              <a:rPr kumimoji="1" lang="en-US" altLang="zh-TW" sz="2400" dirty="0" smtClean="0"/>
              <a:t>node-red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node </a:t>
            </a:r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2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644" y="3217074"/>
            <a:ext cx="5362222" cy="300087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276622" y="6207726"/>
            <a:ext cx="2731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800" dirty="0" smtClean="0">
                <a:solidFill>
                  <a:schemeClr val="bg2"/>
                </a:solidFill>
              </a:rPr>
              <a:t>圖片來源：</a:t>
            </a:r>
            <a:r>
              <a:rPr kumimoji="1" lang="en-US" altLang="zh-TW" sz="800" dirty="0" smtClean="0">
                <a:solidFill>
                  <a:schemeClr val="bg2"/>
                </a:solidFill>
              </a:rPr>
              <a:t>https</a:t>
            </a:r>
            <a:r>
              <a:rPr kumimoji="1" lang="en-US" altLang="zh-TW" sz="800" dirty="0">
                <a:solidFill>
                  <a:schemeClr val="bg2"/>
                </a:solidFill>
              </a:rPr>
              <a:t>://</a:t>
            </a:r>
            <a:r>
              <a:rPr kumimoji="1" lang="en-US" altLang="zh-TW" sz="800" dirty="0" err="1">
                <a:solidFill>
                  <a:schemeClr val="bg2"/>
                </a:solidFill>
              </a:rPr>
              <a:t>github.com</a:t>
            </a:r>
            <a:r>
              <a:rPr kumimoji="1" lang="en-US" altLang="zh-TW" sz="800" dirty="0">
                <a:solidFill>
                  <a:schemeClr val="bg2"/>
                </a:solidFill>
              </a:rPr>
              <a:t>/</a:t>
            </a:r>
            <a:r>
              <a:rPr kumimoji="1" lang="en-US" altLang="zh-TW" sz="800" dirty="0" err="1">
                <a:solidFill>
                  <a:schemeClr val="bg2"/>
                </a:solidFill>
              </a:rPr>
              <a:t>pimatic</a:t>
            </a:r>
            <a:r>
              <a:rPr kumimoji="1" lang="en-US" altLang="zh-TW" sz="800" dirty="0">
                <a:solidFill>
                  <a:schemeClr val="bg2"/>
                </a:solidFill>
              </a:rPr>
              <a:t>/</a:t>
            </a:r>
            <a:r>
              <a:rPr kumimoji="1" lang="en-US" altLang="zh-TW" sz="800" dirty="0" err="1">
                <a:solidFill>
                  <a:schemeClr val="bg2"/>
                </a:solidFill>
              </a:rPr>
              <a:t>pimatic</a:t>
            </a:r>
            <a:r>
              <a:rPr kumimoji="1" lang="en-US" altLang="zh-TW" sz="800" dirty="0">
                <a:solidFill>
                  <a:schemeClr val="bg2"/>
                </a:solidFill>
              </a:rPr>
              <a:t>/issues/381</a:t>
            </a:r>
            <a:endParaRPr kumimoji="1" lang="zh-TW" alt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83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新增</a:t>
            </a:r>
            <a:r>
              <a:rPr kumimoji="1" lang="en-US" altLang="zh-TW" dirty="0" err="1" smtClean="0"/>
              <a:t>Git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空間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由於</a:t>
            </a:r>
            <a:r>
              <a:rPr kumimoji="1" lang="en-US" altLang="zh-TW" dirty="0" smtClean="0"/>
              <a:t> node-red </a:t>
            </a:r>
            <a:r>
              <a:rPr kumimoji="1" lang="zh-TW" altLang="en-US" dirty="0" smtClean="0"/>
              <a:t>本身是</a:t>
            </a:r>
            <a:r>
              <a:rPr kumimoji="1" lang="en-US" altLang="zh-TW" dirty="0" smtClean="0"/>
              <a:t>based on </a:t>
            </a:r>
            <a:r>
              <a:rPr kumimoji="1" lang="en-US" altLang="zh-TW" dirty="0" err="1" smtClean="0"/>
              <a:t>node.js</a:t>
            </a:r>
            <a:r>
              <a:rPr kumimoji="1" lang="en-US" altLang="zh-TW" dirty="0" smtClean="0"/>
              <a:t>,  </a:t>
            </a:r>
            <a:r>
              <a:rPr kumimoji="1" lang="zh-TW" altLang="en-US" dirty="0" smtClean="0"/>
              <a:t>故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npm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上當然有他的套件存在，但是要如何在自己的雲端服務中開啟</a:t>
            </a:r>
            <a:r>
              <a:rPr kumimoji="1" lang="en-US" altLang="zh-TW" dirty="0" smtClean="0"/>
              <a:t>command line</a:t>
            </a:r>
            <a:r>
              <a:rPr kumimoji="1" lang="zh-TW" altLang="en-US" dirty="0" smtClean="0"/>
              <a:t>使用</a:t>
            </a:r>
            <a:r>
              <a:rPr kumimoji="1" lang="en-US" altLang="zh-TW" dirty="0" err="1" smtClean="0"/>
              <a:t>npm</a:t>
            </a:r>
            <a:r>
              <a:rPr kumimoji="1" lang="zh-TW" altLang="en-US" dirty="0" smtClean="0"/>
              <a:t>來安裝？ 其實不用那麼麻煩，如果熟悉</a:t>
            </a:r>
            <a:r>
              <a:rPr kumimoji="1" lang="en-US" altLang="zh-TW" dirty="0" err="1" smtClean="0"/>
              <a:t>node.js</a:t>
            </a:r>
            <a:r>
              <a:rPr kumimoji="1" lang="zh-TW" altLang="en-US" dirty="0" smtClean="0"/>
              <a:t>的話一定很熟悉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package.json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裡面記錄了所有會用到的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npm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module </a:t>
            </a:r>
            <a:r>
              <a:rPr kumimoji="1" lang="zh-TW" altLang="en-US" dirty="0" smtClean="0"/>
              <a:t>所以我們只需要將</a:t>
            </a:r>
            <a:r>
              <a:rPr kumimoji="1" lang="en-US" altLang="zh-TW" dirty="0" err="1" smtClean="0"/>
              <a:t>package.json</a:t>
            </a:r>
            <a:r>
              <a:rPr kumimoji="1" lang="zh-TW" altLang="en-US" dirty="0" smtClean="0"/>
              <a:t> 中作些微修改就可以了！</a:t>
            </a:r>
          </a:p>
          <a:p>
            <a:endParaRPr kumimoji="1" lang="zh-TW" altLang="en-US" dirty="0"/>
          </a:p>
          <a:p>
            <a:r>
              <a:rPr kumimoji="1" lang="zh-TW" altLang="en-US" dirty="0" smtClean="0"/>
              <a:t>首先，先到自己的</a:t>
            </a:r>
            <a:r>
              <a:rPr kumimoji="1" lang="en-US" altLang="zh-TW" dirty="0" smtClean="0"/>
              <a:t>CF</a:t>
            </a:r>
            <a:r>
              <a:rPr kumimoji="1" lang="zh-TW" altLang="en-US" dirty="0" smtClean="0"/>
              <a:t>頁面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也就是有</a:t>
            </a:r>
            <a:r>
              <a:rPr kumimoji="1" lang="en-US" altLang="zh-TW" dirty="0" err="1" smtClean="0"/>
              <a:t>IoT</a:t>
            </a:r>
            <a:r>
              <a:rPr kumimoji="1" lang="zh-TW" altLang="en-US" dirty="0" smtClean="0"/>
              <a:t>服務的應用程式</a:t>
            </a:r>
            <a:r>
              <a:rPr kumimoji="1" lang="en-US" altLang="zh-TW" dirty="0" smtClean="0"/>
              <a:t> ) </a:t>
            </a:r>
            <a:r>
              <a:rPr kumimoji="1" lang="zh-TW" altLang="en-US" dirty="0" smtClean="0"/>
              <a:t>在右上角會有一個新增</a:t>
            </a:r>
            <a:r>
              <a:rPr kumimoji="1" lang="en-US" altLang="zh-TW" dirty="0" err="1" smtClean="0"/>
              <a:t>Git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的按鈕</a:t>
            </a:r>
          </a:p>
          <a:p>
            <a:endParaRPr kumimoji="1" lang="zh-TW" altLang="en-US" dirty="0"/>
          </a:p>
          <a:p>
            <a:r>
              <a:rPr kumimoji="1" lang="zh-TW" altLang="en-US" dirty="0" smtClean="0"/>
              <a:t>點選後會出現以下畫面，按確認即可：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3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908" y="3642269"/>
            <a:ext cx="1212144" cy="47253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" t="1485" r="173" b="2809"/>
          <a:stretch/>
        </p:blipFill>
        <p:spPr>
          <a:xfrm>
            <a:off x="1345319" y="4413956"/>
            <a:ext cx="6523037" cy="230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9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編輯頁面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完成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Git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後，點擊右上角編輯程式碼 就可以進入編輯頁面：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4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5"/>
          <a:stretch/>
        </p:blipFill>
        <p:spPr>
          <a:xfrm>
            <a:off x="2578100" y="1874838"/>
            <a:ext cx="1068211" cy="4572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5589"/>
            <a:ext cx="9144000" cy="3571990"/>
          </a:xfrm>
          <a:prstGeom prst="rect">
            <a:avLst/>
          </a:prstGeom>
        </p:spPr>
      </p:pic>
      <p:sp>
        <p:nvSpPr>
          <p:cNvPr id="7" name="橢圓圖說文字 6"/>
          <p:cNvSpPr/>
          <p:nvPr/>
        </p:nvSpPr>
        <p:spPr bwMode="auto">
          <a:xfrm>
            <a:off x="6513688" y="3409244"/>
            <a:ext cx="2355675" cy="841023"/>
          </a:xfrm>
          <a:prstGeom prst="wedgeEllipseCallout">
            <a:avLst>
              <a:gd name="adj1" fmla="val -115529"/>
              <a:gd name="adj2" fmla="val 161892"/>
            </a:avLst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2).</a:t>
            </a: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加入</a:t>
            </a: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freeboard</a:t>
            </a: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這行</a:t>
            </a:r>
          </a:p>
        </p:txBody>
      </p:sp>
      <p:sp>
        <p:nvSpPr>
          <p:cNvPr id="8" name="橢圓圖說文字 7"/>
          <p:cNvSpPr/>
          <p:nvPr/>
        </p:nvSpPr>
        <p:spPr bwMode="auto">
          <a:xfrm>
            <a:off x="699911" y="3544710"/>
            <a:ext cx="1794933" cy="564445"/>
          </a:xfrm>
          <a:prstGeom prst="wedgeEllipseCallout">
            <a:avLst>
              <a:gd name="adj1" fmla="val -24712"/>
              <a:gd name="adj2" fmla="val 266954"/>
            </a:avLst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1).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點擊</a:t>
            </a:r>
            <a:r>
              <a:rPr kumimoji="0" lang="en-US" altLang="zh-TW" sz="1400" b="0" i="0" u="none" strike="noStrike" cap="none" normalizeH="0" baseline="0" dirty="0" err="1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package.json</a:t>
            </a:r>
            <a:endParaRPr kumimoji="0" lang="zh-TW" altLang="en-US" sz="1400" b="0" i="0" u="none" strike="noStrike" cap="none" normalizeH="0" baseline="0" dirty="0" smtClean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橢圓圖說文字 8"/>
          <p:cNvSpPr/>
          <p:nvPr/>
        </p:nvSpPr>
        <p:spPr bwMode="auto">
          <a:xfrm>
            <a:off x="6415881" y="1659114"/>
            <a:ext cx="2551288" cy="596900"/>
          </a:xfrm>
          <a:prstGeom prst="wedgeEllipseCallout">
            <a:avLst>
              <a:gd name="adj1" fmla="val -160759"/>
              <a:gd name="adj2" fmla="val 122720"/>
            </a:avLst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800" dirty="0" smtClean="0">
                <a:solidFill>
                  <a:schemeClr val="hlink"/>
                </a:solidFill>
                <a:latin typeface="Arial" panose="020B0604020202020204" pitchFamily="34" charset="0"/>
              </a:rPr>
              <a:t>3).</a:t>
            </a: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按下執行鍵</a:t>
            </a:r>
          </a:p>
        </p:txBody>
      </p:sp>
    </p:spTree>
    <p:extLst>
      <p:ext uri="{BB962C8B-B14F-4D97-AF65-F5344CB8AC3E}">
        <p14:creationId xmlns:p14="http://schemas.microsoft.com/office/powerpoint/2010/main" val="62459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重新啟動應用程式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建置完成後，建議回到應用程式的儀表板，按下畫面右方的重新啟動程式：</a:t>
            </a:r>
          </a:p>
          <a:p>
            <a:endParaRPr kumimoji="1" lang="zh-TW" altLang="en-US" dirty="0"/>
          </a:p>
          <a:p>
            <a:endParaRPr kumimoji="1" lang="zh-TW" altLang="en-US" dirty="0" smtClean="0"/>
          </a:p>
          <a:p>
            <a:endParaRPr kumimoji="1" lang="zh-TW" altLang="en-US" dirty="0"/>
          </a:p>
          <a:p>
            <a:endParaRPr kumimoji="1" lang="zh-TW" altLang="en-US" dirty="0" smtClean="0"/>
          </a:p>
          <a:p>
            <a:endParaRPr kumimoji="1" lang="zh-TW" altLang="en-US" dirty="0"/>
          </a:p>
          <a:p>
            <a:endParaRPr kumimoji="1" lang="zh-TW" altLang="en-US" dirty="0" smtClean="0"/>
          </a:p>
          <a:p>
            <a:r>
              <a:rPr kumimoji="1" lang="zh-TW" altLang="en-US" dirty="0" smtClean="0"/>
              <a:t>重新啟動過後就可以再次開啟你的</a:t>
            </a:r>
            <a:r>
              <a:rPr kumimoji="1" lang="en-US" altLang="zh-TW" dirty="0" smtClean="0"/>
              <a:t>Node-Red</a:t>
            </a:r>
            <a:r>
              <a:rPr kumimoji="1" lang="zh-TW" altLang="en-US" dirty="0" smtClean="0"/>
              <a:t>頁面，這時你會發現你旁邊的</a:t>
            </a:r>
            <a:r>
              <a:rPr kumimoji="1" lang="en-US" altLang="zh-TW" dirty="0" smtClean="0"/>
              <a:t>module</a:t>
            </a:r>
            <a:r>
              <a:rPr kumimoji="1" lang="zh-TW" altLang="en-US" dirty="0" smtClean="0"/>
              <a:t>中多了一個</a:t>
            </a:r>
            <a:r>
              <a:rPr kumimoji="1" lang="en-US" altLang="zh-TW" dirty="0"/>
              <a:t> </a:t>
            </a:r>
            <a:r>
              <a:rPr kumimoji="1" lang="zh-TW" altLang="en-US" dirty="0" smtClean="0"/>
              <a:t>類別叫</a:t>
            </a:r>
            <a:r>
              <a:rPr kumimoji="1" lang="en-US" altLang="zh-TW" dirty="0" smtClean="0"/>
              <a:t>advance, </a:t>
            </a:r>
            <a:r>
              <a:rPr kumimoji="1" lang="zh-TW" altLang="en-US" dirty="0" smtClean="0"/>
              <a:t>其中有一個</a:t>
            </a:r>
            <a:r>
              <a:rPr kumimoji="1" lang="en-US" altLang="zh-TW" dirty="0" smtClean="0"/>
              <a:t>module</a:t>
            </a:r>
            <a:r>
              <a:rPr kumimoji="1" lang="zh-TW" altLang="en-US" dirty="0" smtClean="0"/>
              <a:t>即為</a:t>
            </a:r>
            <a:r>
              <a:rPr kumimoji="1" lang="en-US" altLang="zh-TW" dirty="0" smtClean="0"/>
              <a:t>freeboard</a:t>
            </a:r>
            <a:r>
              <a:rPr kumimoji="1" lang="zh-TW" altLang="en-US" dirty="0" smtClean="0"/>
              <a:t>！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5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289" y="2571044"/>
            <a:ext cx="3949700" cy="1422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44" y="4835525"/>
            <a:ext cx="23114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7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建立</a:t>
            </a:r>
            <a:r>
              <a:rPr kumimoji="1" lang="en-US" altLang="zh-TW" dirty="0" err="1" smtClean="0"/>
              <a:t>LoRa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監控面板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Node-Red Flow </a:t>
            </a:r>
            <a:r>
              <a:rPr kumimoji="1" lang="zh-TW" altLang="en-US" dirty="0" smtClean="0"/>
              <a:t>放置在 ： </a:t>
            </a:r>
            <a:r>
              <a:rPr kumimoji="1" lang="en-US" altLang="zh-TW" dirty="0">
                <a:hlinkClick r:id="rId2"/>
              </a:rPr>
              <a:t>https://</a:t>
            </a:r>
            <a:r>
              <a:rPr kumimoji="1" lang="en-US" altLang="zh-TW" dirty="0" smtClean="0">
                <a:hlinkClick r:id="rId2"/>
              </a:rPr>
              <a:t>goo.gl/fFa1tJ</a:t>
            </a:r>
            <a:endParaRPr kumimoji="1" lang="en-US" altLang="zh-TW" dirty="0" smtClean="0"/>
          </a:p>
          <a:p>
            <a:r>
              <a:rPr kumimoji="1" lang="en-US" altLang="zh-TW" dirty="0" smtClean="0"/>
              <a:t>Import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flow </a:t>
            </a:r>
            <a:r>
              <a:rPr kumimoji="1" lang="zh-TW" altLang="en-US" dirty="0" smtClean="0"/>
              <a:t>進去後，先</a:t>
            </a:r>
            <a:r>
              <a:rPr kumimoji="1" lang="en-US" altLang="zh-TW" dirty="0" smtClean="0"/>
              <a:t>Deploy</a:t>
            </a:r>
            <a:r>
              <a:rPr kumimoji="1" lang="zh-TW" altLang="en-US" dirty="0" smtClean="0"/>
              <a:t>一次，此時應該可以進入 ：</a:t>
            </a:r>
          </a:p>
          <a:p>
            <a:pPr marL="0" indent="0">
              <a:buNone/>
            </a:pPr>
            <a:r>
              <a:rPr kumimoji="1" lang="zh-TW" altLang="en-US" dirty="0" smtClean="0">
                <a:solidFill>
                  <a:schemeClr val="tx2"/>
                </a:solidFill>
              </a:rPr>
              <a:t>	</a:t>
            </a:r>
            <a:r>
              <a:rPr kumimoji="1" lang="en-US" altLang="zh-TW" dirty="0" smtClean="0">
                <a:solidFill>
                  <a:schemeClr val="tx2"/>
                </a:solidFill>
              </a:rPr>
              <a:t>http://{</a:t>
            </a:r>
            <a:r>
              <a:rPr kumimoji="1" lang="zh-TW" altLang="en-US" dirty="0" smtClean="0">
                <a:solidFill>
                  <a:schemeClr val="tx2"/>
                </a:solidFill>
              </a:rPr>
              <a:t>你的應用程式名稱</a:t>
            </a:r>
            <a:r>
              <a:rPr kumimoji="1" lang="en-US" altLang="zh-TW" dirty="0" smtClean="0">
                <a:solidFill>
                  <a:schemeClr val="tx2"/>
                </a:solidFill>
              </a:rPr>
              <a:t>}.</a:t>
            </a:r>
            <a:r>
              <a:rPr kumimoji="1" lang="en-US" altLang="zh-TW" dirty="0" err="1" smtClean="0">
                <a:solidFill>
                  <a:schemeClr val="tx2"/>
                </a:solidFill>
              </a:rPr>
              <a:t>mybluemix.net</a:t>
            </a:r>
            <a:r>
              <a:rPr kumimoji="1" lang="en-US" altLang="zh-TW" dirty="0" smtClean="0">
                <a:solidFill>
                  <a:schemeClr val="tx2"/>
                </a:solidFill>
              </a:rPr>
              <a:t>/freeboard</a:t>
            </a:r>
            <a:endParaRPr kumimoji="1" lang="zh-TW" alt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kumimoji="1" lang="zh-TW" altLang="en-US" dirty="0" smtClean="0">
              <a:solidFill>
                <a:schemeClr val="tx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6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3" y="3413649"/>
            <a:ext cx="8511823" cy="211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0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Freeboard </a:t>
            </a:r>
            <a:r>
              <a:rPr kumimoji="1" lang="zh-TW" altLang="en-US" dirty="0" smtClean="0"/>
              <a:t>使用方法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在剛剛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Import </a:t>
            </a:r>
            <a:r>
              <a:rPr kumimoji="1" lang="zh-TW" altLang="en-US" dirty="0" smtClean="0"/>
              <a:t>的 </a:t>
            </a:r>
            <a:r>
              <a:rPr kumimoji="1" lang="en-US" altLang="zh-TW" dirty="0" smtClean="0"/>
              <a:t>flow</a:t>
            </a:r>
            <a:r>
              <a:rPr kumimoji="1" lang="zh-TW" altLang="en-US" dirty="0" smtClean="0"/>
              <a:t>中，先點擊                                    旁邊的方框，先送出第一筆模擬資料流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如果你的</a:t>
            </a:r>
            <a:r>
              <a:rPr kumimoji="1" lang="en-US" altLang="zh-TW" dirty="0" err="1" smtClean="0"/>
              <a:t>LoRa</a:t>
            </a:r>
            <a:r>
              <a:rPr kumimoji="1" lang="zh-TW" altLang="en-US" dirty="0" smtClean="0"/>
              <a:t>你已經設定好了也不反對你直接透過你的</a:t>
            </a:r>
            <a:r>
              <a:rPr kumimoji="1" lang="en-US" altLang="zh-TW" dirty="0" err="1" smtClean="0"/>
              <a:t>LoRa</a:t>
            </a:r>
            <a:r>
              <a:rPr kumimoji="1" lang="en-US" altLang="zh-TW" dirty="0" smtClean="0"/>
              <a:t> Device </a:t>
            </a:r>
            <a:r>
              <a:rPr kumimoji="1" lang="zh-TW" altLang="en-US" dirty="0" smtClean="0"/>
              <a:t>來傳送你的資料，只是不建議先用</a:t>
            </a:r>
            <a:r>
              <a:rPr kumimoji="1" lang="en-US" altLang="zh-TW" dirty="0" err="1" smtClean="0"/>
              <a:t>LoRa</a:t>
            </a:r>
            <a:r>
              <a:rPr kumimoji="1" lang="zh-TW" altLang="en-US" dirty="0" smtClean="0"/>
              <a:t>推播而已</a:t>
            </a:r>
            <a:r>
              <a:rPr kumimoji="1" lang="en-US" altLang="zh-TW" dirty="0" smtClean="0"/>
              <a:t>)</a:t>
            </a:r>
            <a:endParaRPr kumimoji="1" lang="zh-TW" altLang="en-US" dirty="0" smtClean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freeboard</a:t>
            </a:r>
            <a:r>
              <a:rPr kumimoji="1" lang="zh-TW" altLang="en-US" dirty="0" smtClean="0"/>
              <a:t>的頁面中，先點擊</a:t>
            </a:r>
            <a:r>
              <a:rPr kumimoji="1" lang="en-US" altLang="zh-TW" dirty="0" smtClean="0"/>
              <a:t> DATASOURCES </a:t>
            </a:r>
            <a:r>
              <a:rPr kumimoji="1" lang="zh-TW" altLang="en-US" dirty="0" smtClean="0"/>
              <a:t>底下的</a:t>
            </a:r>
            <a:r>
              <a:rPr kumimoji="1" lang="en-US" altLang="zh-TW" dirty="0" smtClean="0"/>
              <a:t> ADD</a:t>
            </a:r>
            <a:r>
              <a:rPr kumimoji="1" lang="zh-TW" altLang="en-US" dirty="0" smtClean="0"/>
              <a:t>，</a:t>
            </a:r>
            <a:r>
              <a:rPr kumimoji="1" lang="en-US" altLang="zh-TW" dirty="0" smtClean="0"/>
              <a:t>Type</a:t>
            </a:r>
            <a:r>
              <a:rPr kumimoji="1" lang="zh-TW" altLang="en-US" dirty="0" smtClean="0"/>
              <a:t>選擇</a:t>
            </a:r>
            <a:r>
              <a:rPr kumimoji="1" lang="en-US" altLang="zh-TW" dirty="0" err="1" smtClean="0"/>
              <a:t>LoRaDashboard</a:t>
            </a:r>
            <a:endParaRPr kumimoji="1" lang="zh-TW" altLang="en-US" dirty="0" smtClean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7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0" b="8333"/>
          <a:stretch/>
        </p:blipFill>
        <p:spPr>
          <a:xfrm>
            <a:off x="3383844" y="1783644"/>
            <a:ext cx="1797756" cy="4035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74" y="4114800"/>
            <a:ext cx="6931378" cy="162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設定動態儀表板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建立好</a:t>
            </a:r>
            <a:r>
              <a:rPr kumimoji="1" lang="en-US" altLang="zh-TW" dirty="0" smtClean="0"/>
              <a:t>DATASOURCES</a:t>
            </a:r>
            <a:r>
              <a:rPr kumimoji="1" lang="zh-TW" altLang="en-US" dirty="0" smtClean="0"/>
              <a:t>後，你會發現，其實</a:t>
            </a:r>
            <a:r>
              <a:rPr kumimoji="1" lang="en-US" altLang="zh-TW" dirty="0" err="1" smtClean="0"/>
              <a:t>LoRaDashboard</a:t>
            </a:r>
            <a:r>
              <a:rPr kumimoji="1" lang="zh-TW" altLang="en-US" dirty="0" smtClean="0"/>
              <a:t>，是我們剛剛加入</a:t>
            </a:r>
            <a:r>
              <a:rPr kumimoji="1" lang="en-US" altLang="zh-TW" dirty="0" smtClean="0"/>
              <a:t>Flow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freeboard</a:t>
            </a:r>
            <a:r>
              <a:rPr kumimoji="1" lang="zh-TW" altLang="en-US" dirty="0" smtClean="0"/>
              <a:t>名稱，意味著他的資料來源會來自</a:t>
            </a:r>
            <a:r>
              <a:rPr kumimoji="1" lang="en-US" altLang="zh-TW" dirty="0" smtClean="0"/>
              <a:t>node-red</a:t>
            </a:r>
            <a:r>
              <a:rPr kumimoji="1" lang="zh-TW" altLang="en-US" dirty="0" smtClean="0"/>
              <a:t>中輸入該節點的資料</a:t>
            </a:r>
          </a:p>
          <a:p>
            <a:r>
              <a:rPr kumimoji="1" lang="zh-TW" altLang="en-US" dirty="0" smtClean="0"/>
              <a:t>接著就要加入數字面板了，點擊左邊的</a:t>
            </a:r>
            <a:r>
              <a:rPr kumimoji="1" lang="en-US" altLang="zh-TW" dirty="0" smtClean="0"/>
              <a:t> ADD PANE </a:t>
            </a:r>
            <a:r>
              <a:rPr kumimoji="1" lang="zh-TW" altLang="en-US" dirty="0" smtClean="0"/>
              <a:t>可以看到底下多了一個方框，點擊＋：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8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9" y="2927536"/>
            <a:ext cx="2923822" cy="10771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415" y="2927536"/>
            <a:ext cx="4843998" cy="1933222"/>
          </a:xfrm>
          <a:prstGeom prst="rect">
            <a:avLst/>
          </a:prstGeom>
        </p:spPr>
      </p:pic>
      <p:sp>
        <p:nvSpPr>
          <p:cNvPr id="10" name="向下箭號 9"/>
          <p:cNvSpPr/>
          <p:nvPr/>
        </p:nvSpPr>
        <p:spPr bwMode="auto">
          <a:xfrm rot="17664331">
            <a:off x="3120407" y="2781332"/>
            <a:ext cx="338667" cy="1642354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橢圓圖說文字 10"/>
          <p:cNvSpPr/>
          <p:nvPr/>
        </p:nvSpPr>
        <p:spPr bwMode="auto">
          <a:xfrm>
            <a:off x="3985415" y="5330180"/>
            <a:ext cx="1671193" cy="508000"/>
          </a:xfrm>
          <a:prstGeom prst="wedgeEllipseCallout">
            <a:avLst>
              <a:gd name="adj1" fmla="val 39962"/>
              <a:gd name="adj2" fmla="val -317500"/>
            </a:avLst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選</a:t>
            </a: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Gauge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135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3" y="1974127"/>
            <a:ext cx="4854769" cy="208987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6" name="橢圓圖說文字 5"/>
          <p:cNvSpPr/>
          <p:nvPr/>
        </p:nvSpPr>
        <p:spPr bwMode="auto">
          <a:xfrm>
            <a:off x="5463821" y="1974126"/>
            <a:ext cx="3160889" cy="1406015"/>
          </a:xfrm>
          <a:prstGeom prst="wedgeEllipseCallout">
            <a:avLst>
              <a:gd name="adj1" fmla="val -94070"/>
              <a:gd name="adj2" fmla="val 11237"/>
            </a:avLst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點選</a:t>
            </a: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DATASOURCE</a:t>
            </a: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並選取剛剛命名的名字，</a:t>
            </a: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寫這個圖的名稱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1" y="4830403"/>
            <a:ext cx="4790369" cy="1137713"/>
          </a:xfrm>
          <a:prstGeom prst="rect">
            <a:avLst/>
          </a:prstGeom>
        </p:spPr>
      </p:pic>
      <p:sp>
        <p:nvSpPr>
          <p:cNvPr id="8" name="橢圓圖說文字 7"/>
          <p:cNvSpPr/>
          <p:nvPr/>
        </p:nvSpPr>
        <p:spPr bwMode="auto">
          <a:xfrm>
            <a:off x="182563" y="4419051"/>
            <a:ext cx="3057075" cy="943171"/>
          </a:xfrm>
          <a:prstGeom prst="wedgeEllipseCallout">
            <a:avLst>
              <a:gd name="adj1" fmla="val 90479"/>
              <a:gd name="adj2" fmla="val 47933"/>
            </a:avLst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2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選取你想要圖像化的數據</a:t>
            </a:r>
            <a:r>
              <a:rPr kumimoji="0" lang="en-US" altLang="zh-TW" sz="22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en-US" sz="2200" b="0" i="0" u="none" strike="noStrike" cap="none" normalizeH="0" baseline="0" dirty="0" smtClean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4756" y="6118578"/>
            <a:ext cx="694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800" dirty="0" smtClean="0"/>
              <a:t>如果沒有出現第二個的話，就表示目前還未有資料進入</a:t>
            </a:r>
            <a:r>
              <a:rPr kumimoji="1" lang="en-US" altLang="zh-TW" sz="1800" dirty="0" smtClean="0"/>
              <a:t>DATASOURCE</a:t>
            </a:r>
            <a:r>
              <a:rPr kumimoji="1" lang="zh-TW" altLang="en-US" sz="1800" dirty="0" smtClean="0"/>
              <a:t>，所以可以先去點擊剛剛的</a:t>
            </a:r>
            <a:endParaRPr kumimoji="1" lang="zh-TW" altLang="en-US" sz="18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90" r="2450" b="8333"/>
          <a:stretch/>
        </p:blipFill>
        <p:spPr>
          <a:xfrm>
            <a:off x="5037332" y="6423377"/>
            <a:ext cx="1797756" cy="325253"/>
          </a:xfrm>
          <a:prstGeom prst="rect">
            <a:avLst/>
          </a:prstGeom>
        </p:spPr>
      </p:pic>
      <p:sp>
        <p:nvSpPr>
          <p:cNvPr id="11" name="橢圓圖說文字 10"/>
          <p:cNvSpPr/>
          <p:nvPr/>
        </p:nvSpPr>
        <p:spPr bwMode="auto">
          <a:xfrm>
            <a:off x="4628445" y="3804356"/>
            <a:ext cx="2206643" cy="614695"/>
          </a:xfrm>
          <a:prstGeom prst="wedgeEllipseCallout">
            <a:avLst>
              <a:gd name="adj1" fmla="val -160833"/>
              <a:gd name="adj2" fmla="val -67724"/>
            </a:avLst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Max &amp; min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數值可自行修改</a:t>
            </a:r>
          </a:p>
        </p:txBody>
      </p:sp>
    </p:spTree>
    <p:extLst>
      <p:ext uri="{BB962C8B-B14F-4D97-AF65-F5344CB8AC3E}">
        <p14:creationId xmlns:p14="http://schemas.microsoft.com/office/powerpoint/2010/main" val="796150064"/>
      </p:ext>
    </p:extLst>
  </p:cSld>
  <p:clrMapOvr>
    <a:masterClrMapping/>
  </p:clrMapOvr>
</p:sld>
</file>

<file path=ppt/theme/theme1.xml><?xml version="1.0" encoding="utf-8"?>
<a:theme xmlns:a="http://schemas.openxmlformats.org/drawingml/2006/main" name="January 2013">
  <a:themeElements>
    <a:clrScheme name="January 2013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January 20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</TotalTime>
  <Words>613</Words>
  <Application>Microsoft Macintosh PowerPoint</Application>
  <PresentationFormat>如螢幕大小 (4:3)</PresentationFormat>
  <Paragraphs>72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ＭＳ Ｐゴシック</vt:lpstr>
      <vt:lpstr>Wingdings</vt:lpstr>
      <vt:lpstr>新細明體</vt:lpstr>
      <vt:lpstr>Arial</vt:lpstr>
      <vt:lpstr>January 2013</vt:lpstr>
      <vt:lpstr>Bluemix – LoRa application III</vt:lpstr>
      <vt:lpstr>新增node-red node</vt:lpstr>
      <vt:lpstr>新增Git 空間</vt:lpstr>
      <vt:lpstr>編輯頁面</vt:lpstr>
      <vt:lpstr>重新啟動應用程式</vt:lpstr>
      <vt:lpstr>建立LoRa 監控面板</vt:lpstr>
      <vt:lpstr>Freeboard 使用方法</vt:lpstr>
      <vt:lpstr>設定動態儀表板</vt:lpstr>
      <vt:lpstr>PowerPoint 簡報</vt:lpstr>
      <vt:lpstr>PowerPoint 簡報</vt:lpstr>
      <vt:lpstr>LoRa module 端應傳送資訊</vt:lpstr>
      <vt:lpstr>Exercise :    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eSUN API with Node-RED</dc:title>
  <dc:creator>劉晉睿</dc:creator>
  <cp:lastModifiedBy>劉晉睿</cp:lastModifiedBy>
  <cp:revision>59</cp:revision>
  <dcterms:created xsi:type="dcterms:W3CDTF">2016-05-04T00:40:55Z</dcterms:created>
  <dcterms:modified xsi:type="dcterms:W3CDTF">2016-05-10T18:08:30Z</dcterms:modified>
</cp:coreProperties>
</file>