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256" r:id="rId2"/>
    <p:sldId id="546" r:id="rId3"/>
    <p:sldId id="548" r:id="rId4"/>
    <p:sldId id="560" r:id="rId5"/>
    <p:sldId id="562" r:id="rId6"/>
    <p:sldId id="561" r:id="rId7"/>
    <p:sldId id="563" r:id="rId8"/>
    <p:sldId id="568" r:id="rId9"/>
    <p:sldId id="565" r:id="rId10"/>
    <p:sldId id="570" r:id="rId11"/>
    <p:sldId id="567" r:id="rId12"/>
    <p:sldId id="564" r:id="rId13"/>
    <p:sldId id="571" r:id="rId14"/>
    <p:sldId id="569" r:id="rId15"/>
    <p:sldId id="54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48"/>
    <a:srgbClr val="268D58"/>
    <a:srgbClr val="2B9C3C"/>
    <a:srgbClr val="37BF57"/>
    <a:srgbClr val="FF57BB"/>
    <a:srgbClr val="BA006E"/>
    <a:srgbClr val="00A6A0"/>
    <a:srgbClr val="F04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24"/>
  </p:normalViewPr>
  <p:slideViewPr>
    <p:cSldViewPr snapToGrid="0">
      <p:cViewPr>
        <p:scale>
          <a:sx n="113" d="100"/>
          <a:sy n="113" d="100"/>
        </p:scale>
        <p:origin x="20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1632" y="66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0"/>
              </a:defRPr>
            </a:lvl1pPr>
          </a:lstStyle>
          <a:p>
            <a:fld id="{6676D889-A085-CF4F-A603-6B72AA1DB134}" type="datetimeFigureOut">
              <a:rPr lang="zh-TW" altLang="en-US"/>
              <a:pPr/>
              <a:t>2016/5/11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0"/>
              </a:defRPr>
            </a:lvl1pPr>
          </a:lstStyle>
          <a:p>
            <a:fld id="{DA2197D4-AC32-5F45-923D-112A1C4CADB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370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ea typeface="新細明體" charset="0"/>
              </a:defRPr>
            </a:lvl1pPr>
          </a:lstStyle>
          <a:p>
            <a:fld id="{01D0DB6B-57EF-2E42-AA0D-4A28A99333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560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0DB6B-57EF-2E42-AA0D-4A28A99333A1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134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37-degree-pos-tri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800">
                <a:solidFill>
                  <a:schemeClr val="tx1"/>
                </a:solidFill>
                <a:ea typeface="新細明體" charset="0"/>
              </a:rPr>
              <a:t>© 2016 IBM Corporation</a:t>
            </a:r>
            <a:endParaRPr lang="en-US" altLang="zh-TW" sz="1800">
              <a:solidFill>
                <a:schemeClr val="tx1"/>
              </a:solidFill>
              <a:ea typeface="新細明體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24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1A247DDE-29AB-534C-8A69-2291CB47045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2F42FF0F-27E8-B340-98BF-9A167D4E7877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65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271C7D1-4F32-FB4A-8BC0-FB01AE61667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203E1AB7-FFEA-4949-AF17-B6BA90A34C51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7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C9906AF2-7312-444E-9330-3A8622EF42A6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62A4E1EE-526F-E64C-883E-B22B69C2BC5D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B45391B-1B1E-2E4E-AB2B-844AD9195D7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337E7A0C-0DFA-6340-B6BC-C173515C4761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265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E3B6872-D98A-134F-A5FF-C4765E13D50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A7268F07-747A-FC4E-BFB2-79C57A1A40A8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85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8A6C973F-28C3-1A4A-8629-FDC9AF80D49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008F05D6-04F8-9346-BEFF-DD335563E109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668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848E81CB-6CAE-7241-861B-BBB36E024B2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5C7A5503-842F-9B4D-9C67-0F9006EB74A8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9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25DF4010-D150-1B45-B0A3-CBA8B57CC2C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8B264BAC-5C13-6C49-BF07-F3A7DCF1A2A1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90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F812135B-9F32-974B-9ABC-8FDC2CA8E42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144F7656-44C5-874F-B3C6-AC6191492E24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095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5A6B5E8C-AEB1-E14C-8235-A88F3D811C4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F841F568-6403-0045-BF64-4920539C3868}" type="datetime3">
              <a:rPr lang="en-US" altLang="zh-TW"/>
              <a:pPr/>
              <a:t>11 May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536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blue-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zh-TW" sz="800">
                <a:solidFill>
                  <a:schemeClr val="tx1"/>
                </a:solidFill>
                <a:ea typeface="新細明體" charset="0"/>
              </a:rPr>
              <a:t>© 2016 IBM Corporation</a:t>
            </a:r>
            <a:endParaRPr lang="en-US" altLang="zh-TW" sz="1800">
              <a:solidFill>
                <a:schemeClr val="tx1"/>
              </a:solidFill>
              <a:ea typeface="新細明體" charset="0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1"/>
                </a:solidFill>
              </a:defRPr>
            </a:lvl1pPr>
          </a:lstStyle>
          <a:p>
            <a:fld id="{C426FA6B-0B9C-244C-9730-BB7A9E75DA2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1"/>
                </a:solidFill>
                <a:ea typeface="新細明體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1"/>
                </a:solidFill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05" r:id="rId7"/>
    <p:sldLayoutId id="2147484506" r:id="rId8"/>
    <p:sldLayoutId id="2147484507" r:id="rId9"/>
    <p:sldLayoutId id="2147484508" r:id="rId10"/>
    <p:sldLayoutId id="214748450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ＭＳ Ｐゴシック" charset="0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s://goo.gl/h24D37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ng.bluemix.net/catalo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0etPhg" TargetMode="Externa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9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4275138"/>
            <a:ext cx="2894013" cy="100488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altLang="zh-TW" sz="1400" dirty="0" err="1" smtClean="0">
                <a:ea typeface="新細明體" charset="0"/>
                <a:cs typeface="新細明體" charset="0"/>
              </a:rPr>
              <a:t>Arey</a:t>
            </a:r>
            <a:r>
              <a:rPr lang="en-US" altLang="zh-TW" sz="1400" dirty="0" smtClean="0">
                <a:ea typeface="新細明體" charset="0"/>
                <a:cs typeface="新細明體" charset="0"/>
              </a:rPr>
              <a:t> Liu</a:t>
            </a:r>
            <a:endParaRPr lang="en-US" altLang="zh-TW" sz="1400" dirty="0">
              <a:ea typeface="新細明體" charset="0"/>
              <a:cs typeface="新細明體" charset="0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altLang="zh-TW" sz="1400" dirty="0" smtClean="0">
                <a:ea typeface="新細明體" charset="0"/>
                <a:cs typeface="新細明體" charset="0"/>
              </a:rPr>
              <a:t>IBM Cloud</a:t>
            </a:r>
            <a:r>
              <a:rPr lang="en-US" altLang="zh-CN" sz="1400" dirty="0" smtClean="0">
                <a:ea typeface="新細明體" charset="0"/>
                <a:cs typeface="新細明體" charset="0"/>
              </a:rPr>
              <a:t>,</a:t>
            </a:r>
            <a:r>
              <a:rPr lang="zh-CN" altLang="en-US" sz="1400" dirty="0" smtClean="0">
                <a:ea typeface="新細明體" charset="0"/>
                <a:cs typeface="新細明體" charset="0"/>
              </a:rPr>
              <a:t> </a:t>
            </a:r>
            <a:r>
              <a:rPr lang="en-US" altLang="zh-CN" sz="1400" dirty="0" smtClean="0">
                <a:ea typeface="新細明體" charset="0"/>
                <a:cs typeface="新細明體" charset="0"/>
              </a:rPr>
              <a:t>Taiwan</a:t>
            </a:r>
            <a:endParaRPr lang="en-US" altLang="zh-TW" sz="1400" dirty="0">
              <a:ea typeface="新細明體" charset="0"/>
              <a:cs typeface="新細明體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100" y="1957388"/>
            <a:ext cx="8256588" cy="10858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 smtClean="0">
                <a:ea typeface="新細明體" charset="0"/>
                <a:cs typeface="新細明體" charset="0"/>
              </a:rPr>
              <a:t>Bluemix</a:t>
            </a:r>
            <a:r>
              <a:rPr lang="en-US" altLang="zh-CN" sz="3600" b="1" dirty="0" smtClean="0">
                <a:ea typeface="新細明體" charset="0"/>
                <a:cs typeface="新細明體" charset="0"/>
              </a:rPr>
              <a:t> – </a:t>
            </a:r>
            <a:r>
              <a:rPr lang="en-US" altLang="zh-CN" sz="3600" b="1" dirty="0" err="1" smtClean="0">
                <a:ea typeface="新細明體" charset="0"/>
                <a:cs typeface="新細明體" charset="0"/>
              </a:rPr>
              <a:t>LoRa</a:t>
            </a:r>
            <a:r>
              <a:rPr lang="en-US" altLang="zh-CN" sz="3600" b="1" dirty="0" smtClean="0">
                <a:ea typeface="新細明體" charset="0"/>
                <a:cs typeface="新細明體" charset="0"/>
              </a:rPr>
              <a:t> application</a:t>
            </a:r>
            <a:endParaRPr lang="en-US" altLang="zh-TW" sz="1200" dirty="0">
              <a:ea typeface="新細明體" charset="0"/>
              <a:cs typeface="新細明體" charset="0"/>
            </a:endParaRP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558800" y="3167063"/>
            <a:ext cx="27286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TW" dirty="0" smtClean="0"/>
              <a:t>With google map 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7" y="1874838"/>
            <a:ext cx="8132591" cy="44799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09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Device </a:t>
            </a:r>
            <a:r>
              <a:rPr kumimoji="1" lang="zh-TW" altLang="en-US" dirty="0" smtClean="0"/>
              <a:t>端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104" y="2974886"/>
            <a:ext cx="3858859" cy="1966119"/>
          </a:xfrm>
        </p:spPr>
        <p:txBody>
          <a:bodyPr/>
          <a:lstStyle/>
          <a:p>
            <a:r>
              <a:rPr lang="en-US" altLang="zh-TW" sz="1800" dirty="0" err="1"/>
              <a:t>LoRa</a:t>
            </a:r>
            <a:r>
              <a:rPr lang="en-US" altLang="zh-TW" sz="1800" dirty="0"/>
              <a:t> </a:t>
            </a:r>
            <a:r>
              <a:rPr lang="zh-TW" altLang="en-US" sz="1800" dirty="0"/>
              <a:t>本身只具有推播訊息的功能，然而能夠傳輸的資料量也有一定的限制，能夠傳輸的</a:t>
            </a:r>
            <a:r>
              <a:rPr lang="en-US" altLang="zh-TW" sz="1800" dirty="0"/>
              <a:t>data</a:t>
            </a:r>
            <a:r>
              <a:rPr lang="zh-TW" altLang="en-US" sz="1800" dirty="0"/>
              <a:t>長度只能有 </a:t>
            </a:r>
            <a:r>
              <a:rPr lang="en-US" altLang="zh-TW" sz="1800" dirty="0"/>
              <a:t>11 </a:t>
            </a:r>
            <a:r>
              <a:rPr lang="zh-TW" altLang="en-US" sz="1800" dirty="0"/>
              <a:t>個</a:t>
            </a:r>
            <a:r>
              <a:rPr lang="en-US" altLang="zh-TW" sz="1800" dirty="0"/>
              <a:t>bytes</a:t>
            </a:r>
            <a:r>
              <a:rPr lang="zh-TW" altLang="en-US" sz="1800" dirty="0"/>
              <a:t>，然而型態就是</a:t>
            </a:r>
            <a:r>
              <a:rPr lang="en-US" altLang="zh-TW" sz="1800" dirty="0"/>
              <a:t>11 </a:t>
            </a:r>
            <a:r>
              <a:rPr lang="zh-TW" altLang="en-US" sz="1800" dirty="0"/>
              <a:t>個</a:t>
            </a:r>
            <a:r>
              <a:rPr lang="en-US" altLang="zh-TW" sz="1800" dirty="0"/>
              <a:t>ASCII </a:t>
            </a:r>
            <a:r>
              <a:rPr lang="zh-TW" altLang="en-US" sz="1800" dirty="0"/>
              <a:t>或 </a:t>
            </a:r>
            <a:r>
              <a:rPr lang="en-US" altLang="zh-TW" sz="1800" dirty="0"/>
              <a:t>22</a:t>
            </a:r>
            <a:r>
              <a:rPr lang="zh-TW" altLang="en-US" sz="1800" dirty="0"/>
              <a:t>個 </a:t>
            </a:r>
            <a:r>
              <a:rPr lang="en-US" altLang="zh-TW" sz="1800" dirty="0"/>
              <a:t>hex(16</a:t>
            </a:r>
            <a:r>
              <a:rPr lang="zh-TW" altLang="en-US" sz="1800" dirty="0"/>
              <a:t>進位</a:t>
            </a:r>
            <a:r>
              <a:rPr lang="en-US" altLang="zh-TW" sz="1800" dirty="0"/>
              <a:t>)</a:t>
            </a:r>
            <a:endParaRPr kumimoji="1"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11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452" y="1433027"/>
            <a:ext cx="2320159" cy="47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1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0699" y="1691481"/>
            <a:ext cx="3522676" cy="44799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667104" y="1952978"/>
            <a:ext cx="3858859" cy="421842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 err="1"/>
              <a:t>LoRa</a:t>
            </a:r>
            <a:r>
              <a:rPr lang="en-US" altLang="zh-TW" sz="1800" dirty="0"/>
              <a:t> </a:t>
            </a:r>
            <a:r>
              <a:rPr lang="zh-TW" altLang="en-US" sz="1800" dirty="0"/>
              <a:t>透過</a:t>
            </a:r>
            <a:r>
              <a:rPr lang="en-US" altLang="zh-TW" sz="1800" dirty="0"/>
              <a:t>AT command</a:t>
            </a:r>
            <a:r>
              <a:rPr lang="zh-TW" altLang="en-US" sz="1800" dirty="0"/>
              <a:t>的方式與開發版進行溝通，這裡提供的是</a:t>
            </a:r>
            <a:r>
              <a:rPr lang="en-US" altLang="zh-TW" sz="1800" dirty="0" err="1"/>
              <a:t>arduino</a:t>
            </a:r>
            <a:r>
              <a:rPr lang="en-US" altLang="zh-TW" sz="1800" dirty="0"/>
              <a:t> UNO </a:t>
            </a:r>
            <a:r>
              <a:rPr lang="zh-TW" altLang="en-US" sz="1800" dirty="0"/>
              <a:t>的</a:t>
            </a:r>
            <a:r>
              <a:rPr lang="en-US" altLang="zh-TW" sz="1800" dirty="0"/>
              <a:t>code</a:t>
            </a:r>
            <a:r>
              <a:rPr lang="zh-TW" altLang="en-US" sz="1800" dirty="0" smtClean="0"/>
              <a:t>。</a:t>
            </a:r>
          </a:p>
          <a:p>
            <a:pPr marL="0" indent="0">
              <a:buNone/>
            </a:pPr>
            <a:endParaRPr kumimoji="1" lang="zh-TW" altLang="en-US" sz="1800" dirty="0"/>
          </a:p>
          <a:p>
            <a:r>
              <a:rPr kumimoji="1" lang="en-US" altLang="zh-TW" sz="1800" dirty="0" smtClean="0"/>
              <a:t>Code </a:t>
            </a:r>
            <a:r>
              <a:rPr kumimoji="1" lang="zh-TW" altLang="en-US" sz="1800" dirty="0" smtClean="0"/>
              <a:t>連結：</a:t>
            </a:r>
          </a:p>
          <a:p>
            <a:pPr marL="0" indent="0">
              <a:buNone/>
            </a:pPr>
            <a:r>
              <a:rPr kumimoji="1" lang="en-US" altLang="zh-TW" sz="1800" dirty="0">
                <a:hlinkClick r:id="rId3"/>
              </a:rPr>
              <a:t>https://</a:t>
            </a:r>
            <a:r>
              <a:rPr kumimoji="1" lang="en-US" altLang="zh-TW" sz="1800" dirty="0" smtClean="0">
                <a:hlinkClick r:id="rId3"/>
              </a:rPr>
              <a:t>goo.gl/h24D37</a:t>
            </a:r>
            <a:endParaRPr kumimoji="1" lang="zh-TW" altLang="en-US" sz="1800" dirty="0" smtClean="0"/>
          </a:p>
          <a:p>
            <a:pPr marL="0" indent="0">
              <a:buNone/>
            </a:pPr>
            <a:r>
              <a:rPr kumimoji="1" lang="en-US" altLang="zh-TW" sz="1800" dirty="0" err="1" smtClean="0"/>
              <a:t>LoRa</a:t>
            </a:r>
            <a:r>
              <a:rPr kumimoji="1" lang="en-US" altLang="zh-TW" sz="1800" dirty="0" smtClean="0"/>
              <a:t> </a:t>
            </a:r>
            <a:r>
              <a:rPr kumimoji="1" lang="zh-TW" altLang="en-US" sz="1800" dirty="0" smtClean="0"/>
              <a:t>針腳編號：</a:t>
            </a:r>
            <a:endParaRPr kumimoji="1" lang="zh-TW" altLang="en-US" sz="1800" dirty="0"/>
          </a:p>
          <a:p>
            <a:pPr marL="0" indent="0">
              <a:buNone/>
            </a:pPr>
            <a:r>
              <a:rPr kumimoji="1" lang="en-US" altLang="zh-TW" sz="1800" dirty="0" smtClean="0"/>
              <a:t>TX: 10</a:t>
            </a:r>
          </a:p>
          <a:p>
            <a:pPr marL="0" indent="0">
              <a:buNone/>
            </a:pPr>
            <a:r>
              <a:rPr kumimoji="1" lang="en-US" altLang="zh-TW" sz="1800" dirty="0" smtClean="0"/>
              <a:t>RX: 9</a:t>
            </a:r>
          </a:p>
          <a:p>
            <a:pPr marL="0" indent="0">
              <a:buNone/>
            </a:pPr>
            <a:r>
              <a:rPr kumimoji="1" lang="en-US" altLang="zh-TW" sz="1800" dirty="0" smtClean="0"/>
              <a:t>VCC : 11</a:t>
            </a:r>
          </a:p>
          <a:p>
            <a:pPr marL="0" indent="0">
              <a:buNone/>
            </a:pPr>
            <a:r>
              <a:rPr kumimoji="1" lang="en-US" altLang="zh-TW" sz="1800" dirty="0" smtClean="0"/>
              <a:t>GND : 13</a:t>
            </a:r>
            <a:endParaRPr kumimoji="1"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3621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LoRa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信息格式 </a:t>
            </a:r>
            <a:r>
              <a:rPr kumimoji="1" lang="en-US" altLang="zh-TW" dirty="0" smtClean="0"/>
              <a:t>(hex)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11"/>
          <a:stretch/>
        </p:blipFill>
        <p:spPr>
          <a:xfrm>
            <a:off x="182563" y="2584039"/>
            <a:ext cx="8686800" cy="32849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365919" y="3048000"/>
            <a:ext cx="3194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GPS</a:t>
            </a:r>
            <a:r>
              <a:rPr kumimoji="1" lang="zh-TW" altLang="en-US" dirty="0" smtClean="0"/>
              <a:t>座標一個有</a:t>
            </a:r>
            <a:r>
              <a:rPr kumimoji="1" lang="en-US" altLang="zh-TW" dirty="0" smtClean="0"/>
              <a:t>8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hex</a:t>
            </a:r>
            <a:endParaRPr kumimoji="1" lang="zh-TW" altLang="en-US" dirty="0" smtClean="0"/>
          </a:p>
          <a:p>
            <a:r>
              <a:rPr kumimoji="1" lang="zh-TW" altLang="en-US" dirty="0" smtClean="0"/>
              <a:t>共兩個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78276" y="3001833"/>
            <a:ext cx="3517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Temperature </a:t>
            </a:r>
            <a:r>
              <a:rPr kumimoji="1" lang="zh-TW" altLang="en-US" dirty="0" smtClean="0"/>
              <a:t>只有兩個</a:t>
            </a:r>
            <a:r>
              <a:rPr kumimoji="1" lang="en-US" altLang="zh-TW" dirty="0" smtClean="0"/>
              <a:t>hex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44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測試版子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成功將程式燒進</a:t>
            </a:r>
            <a:r>
              <a:rPr kumimoji="1" lang="en-US" altLang="zh-TW" dirty="0" smtClean="0"/>
              <a:t> Arduino</a:t>
            </a:r>
            <a:r>
              <a:rPr kumimoji="1" lang="zh-TW" altLang="en-US" dirty="0" smtClean="0"/>
              <a:t>後，可以至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Node – Red </a:t>
            </a:r>
            <a:r>
              <a:rPr kumimoji="1" lang="zh-TW" altLang="en-US" dirty="0" smtClean="0"/>
              <a:t>頁面測試有沒有在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MQTT Server</a:t>
            </a:r>
            <a:r>
              <a:rPr kumimoji="1" lang="zh-TW" altLang="en-US" dirty="0" smtClean="0"/>
              <a:t> 收到資料</a:t>
            </a:r>
          </a:p>
          <a:p>
            <a:r>
              <a:rPr kumimoji="1" lang="zh-TW" altLang="en-US" dirty="0" smtClean="0"/>
              <a:t>在旁邊的</a:t>
            </a:r>
            <a:r>
              <a:rPr kumimoji="1" lang="en-US" altLang="zh-TW" dirty="0" smtClean="0"/>
              <a:t>debug mode </a:t>
            </a:r>
            <a:r>
              <a:rPr kumimoji="1" lang="zh-TW" altLang="en-US" dirty="0" smtClean="0"/>
              <a:t>可清楚看到傳上的資訊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14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8"/>
          <a:stretch/>
        </p:blipFill>
        <p:spPr>
          <a:xfrm>
            <a:off x="549275" y="4114800"/>
            <a:ext cx="4330700" cy="4325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3" y="2891909"/>
            <a:ext cx="3572933" cy="31492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 b="1"/>
          <a:stretch/>
        </p:blipFill>
        <p:spPr>
          <a:xfrm>
            <a:off x="654756" y="4547306"/>
            <a:ext cx="1016000" cy="246856"/>
          </a:xfrm>
          <a:prstGeom prst="rect">
            <a:avLst/>
          </a:prstGeom>
        </p:spPr>
      </p:pic>
      <p:sp>
        <p:nvSpPr>
          <p:cNvPr id="8" name="橢圓圖說文字 7"/>
          <p:cNvSpPr/>
          <p:nvPr/>
        </p:nvSpPr>
        <p:spPr bwMode="auto">
          <a:xfrm>
            <a:off x="1162756" y="5479125"/>
            <a:ext cx="3556000" cy="1058200"/>
          </a:xfrm>
          <a:prstGeom prst="wedgeEllipseCallout">
            <a:avLst>
              <a:gd name="adj1" fmla="val -52009"/>
              <a:gd name="adj2" fmla="val -145975"/>
            </a:avLst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注意！要是</a:t>
            </a: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connect</a:t>
            </a: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狀態，要不就是連線設定本身就有誤</a:t>
            </a:r>
          </a:p>
        </p:txBody>
      </p:sp>
    </p:spTree>
    <p:extLst>
      <p:ext uri="{BB962C8B-B14F-4D97-AF65-F5344CB8AC3E}">
        <p14:creationId xmlns:p14="http://schemas.microsoft.com/office/powerpoint/2010/main" val="116432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8338"/>
            <a:ext cx="8686800" cy="73183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>
                <a:ea typeface="ＭＳ Ｐゴシック" charset="-128"/>
              </a:rPr>
              <a:t>Exercise </a:t>
            </a:r>
            <a:r>
              <a:rPr lang="en-US" altLang="zh-TW" dirty="0" smtClean="0">
                <a:ea typeface="ＭＳ Ｐゴシック" charset="-128"/>
              </a:rPr>
              <a:t>:</a:t>
            </a:r>
            <a:r>
              <a:rPr lang="en-US" altLang="zh-TW" dirty="0">
                <a:ea typeface="ＭＳ Ｐゴシック" charset="-128"/>
              </a:rPr>
              <a:t/>
            </a:r>
            <a:br>
              <a:rPr lang="en-US" altLang="zh-TW" dirty="0">
                <a:ea typeface="ＭＳ Ｐゴシック" charset="-128"/>
              </a:rPr>
            </a:br>
            <a:r>
              <a:rPr lang="en-US" altLang="zh-TW" dirty="0">
                <a:ea typeface="ＭＳ Ｐゴシック" charset="-128"/>
              </a:rPr>
              <a:t> </a:t>
            </a:r>
            <a:r>
              <a:rPr lang="zh-CN" altLang="en-US" dirty="0">
                <a:ea typeface="ＭＳ Ｐゴシック" charset="-128"/>
              </a:rPr>
              <a:t>        </a:t>
            </a:r>
            <a:r>
              <a:rPr lang="en-US" altLang="zh-TW" dirty="0">
                <a:ea typeface="ＭＳ Ｐゴシック" charset="-128"/>
              </a:rPr>
              <a:t/>
            </a:r>
            <a:br>
              <a:rPr lang="en-US" altLang="zh-TW" dirty="0">
                <a:ea typeface="ＭＳ Ｐゴシック" charset="-128"/>
              </a:rPr>
            </a:br>
            <a:r>
              <a:rPr lang="en-US" altLang="zh-TW" dirty="0">
                <a:ea typeface="ＭＳ Ｐゴシック" charset="-128"/>
              </a:rPr>
              <a:t/>
            </a:r>
            <a:br>
              <a:rPr lang="en-US" altLang="zh-TW" dirty="0">
                <a:ea typeface="ＭＳ Ｐゴシック" charset="-128"/>
              </a:rPr>
            </a:br>
            <a:endParaRPr lang="en-US" altLang="zh-TW" dirty="0">
              <a:ea typeface="ＭＳ Ｐゴシック" charset="-128"/>
            </a:endParaRP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625EE5-0207-9F45-8302-EAD5B91C8046}" type="slidenum">
              <a:rPr lang="en-US" altLang="zh-TW" sz="800">
                <a:solidFill>
                  <a:schemeClr val="tx1"/>
                </a:solidFill>
              </a:rPr>
              <a:pPr/>
              <a:t>15</a:t>
            </a:fld>
            <a:endParaRPr lang="en-US" altLang="zh-TW" sz="800">
              <a:solidFill>
                <a:schemeClr val="tx1"/>
              </a:solidFill>
            </a:endParaRP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1530773" y="3537862"/>
            <a:ext cx="56252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zh-CN" altLang="en-US" dirty="0" smtClean="0"/>
              <a:t>參考</a:t>
            </a:r>
            <a:r>
              <a:rPr lang="zh-TW" altLang="en-US" dirty="0" smtClean="0"/>
              <a:t>先前的說明，完成一個自己的</a:t>
            </a:r>
            <a:r>
              <a:rPr lang="en-US" altLang="zh-TW" dirty="0" err="1" smtClean="0"/>
              <a:t>LoRa</a:t>
            </a:r>
            <a:r>
              <a:rPr lang="en-US" altLang="zh-TW" dirty="0" smtClean="0"/>
              <a:t> Map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Server </a:t>
            </a:r>
            <a:r>
              <a:rPr lang="zh-TW" altLang="en-US" dirty="0" smtClean="0"/>
              <a:t>請求架構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563" y="1874838"/>
            <a:ext cx="4003071" cy="4479925"/>
          </a:xfrm>
        </p:spPr>
        <p:txBody>
          <a:bodyPr/>
          <a:lstStyle/>
          <a:p>
            <a:pPr marL="357251" lvl="0" indent="-357251" defTabSz="566674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altLang="zh-TW" dirty="0">
                <a:solidFill>
                  <a:srgbClr val="3E231A"/>
                </a:solidFill>
              </a:rPr>
              <a:t>Human</a:t>
            </a:r>
            <a:r>
              <a:rPr lang="zh-TW" altLang="en-US" dirty="0">
                <a:solidFill>
                  <a:srgbClr val="3E231A"/>
                </a:solidFill>
              </a:rPr>
              <a:t>端為開發者，</a:t>
            </a:r>
            <a:r>
              <a:rPr lang="en-US" altLang="zh-TW" dirty="0">
                <a:solidFill>
                  <a:srgbClr val="3E231A"/>
                </a:solidFill>
              </a:rPr>
              <a:t>Node-RED</a:t>
            </a:r>
            <a:r>
              <a:rPr lang="zh-TW" altLang="en-US" dirty="0">
                <a:solidFill>
                  <a:srgbClr val="3E231A"/>
                </a:solidFill>
              </a:rPr>
              <a:t>即為</a:t>
            </a:r>
            <a:r>
              <a:rPr lang="en-US" altLang="zh-TW" dirty="0">
                <a:solidFill>
                  <a:srgbClr val="3E231A"/>
                </a:solidFill>
              </a:rPr>
              <a:t>IBM</a:t>
            </a:r>
            <a:r>
              <a:rPr lang="zh-TW" altLang="en-US" dirty="0">
                <a:solidFill>
                  <a:srgbClr val="3E231A"/>
                </a:solidFill>
              </a:rPr>
              <a:t>端，將</a:t>
            </a:r>
            <a:r>
              <a:rPr lang="en-US" altLang="zh-TW" dirty="0">
                <a:solidFill>
                  <a:srgbClr val="3E231A"/>
                </a:solidFill>
              </a:rPr>
              <a:t>MQTT</a:t>
            </a:r>
            <a:r>
              <a:rPr lang="zh-TW" altLang="en-US" dirty="0">
                <a:solidFill>
                  <a:srgbClr val="3E231A"/>
                </a:solidFill>
              </a:rPr>
              <a:t>的連線資訊設定好後，便可直接向</a:t>
            </a:r>
            <a:r>
              <a:rPr lang="en-US" altLang="zh-TW" dirty="0">
                <a:solidFill>
                  <a:srgbClr val="3E231A"/>
                </a:solidFill>
              </a:rPr>
              <a:t>MQTT Server</a:t>
            </a:r>
            <a:r>
              <a:rPr lang="zh-TW" altLang="en-US" dirty="0">
                <a:solidFill>
                  <a:srgbClr val="3E231A"/>
                </a:solidFill>
              </a:rPr>
              <a:t>進行</a:t>
            </a:r>
            <a:r>
              <a:rPr lang="en-US" altLang="zh-TW" dirty="0">
                <a:solidFill>
                  <a:srgbClr val="3E231A"/>
                </a:solidFill>
              </a:rPr>
              <a:t>Data</a:t>
            </a:r>
            <a:r>
              <a:rPr lang="zh-TW" altLang="en-US" dirty="0">
                <a:solidFill>
                  <a:srgbClr val="3E231A"/>
                </a:solidFill>
              </a:rPr>
              <a:t>得請求。</a:t>
            </a:r>
          </a:p>
          <a:p>
            <a:pPr marL="357251" lvl="0" indent="-357251" defTabSz="566674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zh-TW" altLang="en-US" dirty="0">
                <a:solidFill>
                  <a:srgbClr val="3E231A"/>
                </a:solidFill>
              </a:rPr>
              <a:t>一般情況需要透過</a:t>
            </a:r>
            <a:r>
              <a:rPr lang="en-US" altLang="zh-TW" dirty="0">
                <a:solidFill>
                  <a:srgbClr val="3E231A"/>
                </a:solidFill>
              </a:rPr>
              <a:t>OAuth2.0</a:t>
            </a:r>
            <a:r>
              <a:rPr lang="zh-TW" altLang="en-US" dirty="0">
                <a:solidFill>
                  <a:srgbClr val="3E231A"/>
                </a:solidFill>
              </a:rPr>
              <a:t>取得</a:t>
            </a:r>
            <a:r>
              <a:rPr lang="en-US" altLang="zh-TW" dirty="0">
                <a:solidFill>
                  <a:srgbClr val="3E231A"/>
                </a:solidFill>
              </a:rPr>
              <a:t>bearer token</a:t>
            </a:r>
            <a:r>
              <a:rPr lang="zh-TW" altLang="en-US" dirty="0">
                <a:solidFill>
                  <a:srgbClr val="3E231A"/>
                </a:solidFill>
              </a:rPr>
              <a:t>再藉由</a:t>
            </a:r>
            <a:r>
              <a:rPr lang="en-US" altLang="zh-TW" dirty="0">
                <a:solidFill>
                  <a:srgbClr val="3E231A"/>
                </a:solidFill>
              </a:rPr>
              <a:t>token</a:t>
            </a:r>
            <a:r>
              <a:rPr lang="zh-TW" altLang="en-US" dirty="0">
                <a:solidFill>
                  <a:srgbClr val="3E231A"/>
                </a:solidFill>
              </a:rPr>
              <a:t>去取得資料。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2</a:t>
            </a:fld>
            <a:endParaRPr lang="en-US" altLang="zh-TW"/>
          </a:p>
        </p:txBody>
      </p:sp>
      <p:pic>
        <p:nvPicPr>
          <p:cNvPr id="7" name="圖片 6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9272" y="1325563"/>
            <a:ext cx="4384685" cy="512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取得</a:t>
            </a:r>
            <a:r>
              <a:rPr kumimoji="1" lang="en-US" altLang="zh-TW" dirty="0" smtClean="0"/>
              <a:t>MQTT </a:t>
            </a:r>
            <a:r>
              <a:rPr kumimoji="1" lang="zh-TW" altLang="en-US" dirty="0" smtClean="0"/>
              <a:t>連線權限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563" y="1874838"/>
            <a:ext cx="7673550" cy="4479925"/>
          </a:xfrm>
        </p:spPr>
        <p:txBody>
          <a:bodyPr/>
          <a:lstStyle/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lang="zh-TW" altLang="en-US" dirty="0">
                <a:solidFill>
                  <a:srgbClr val="3E231A"/>
                </a:solidFill>
              </a:rPr>
              <a:t>連線權限，在設定</a:t>
            </a:r>
            <a:r>
              <a:rPr lang="en-US" altLang="zh-TW" dirty="0">
                <a:solidFill>
                  <a:srgbClr val="3E231A"/>
                </a:solidFill>
              </a:rPr>
              <a:t>Node-RED MQTT</a:t>
            </a:r>
            <a:r>
              <a:rPr lang="zh-TW" altLang="en-US" dirty="0">
                <a:solidFill>
                  <a:srgbClr val="3E231A"/>
                </a:solidFill>
              </a:rPr>
              <a:t>連線時會</a:t>
            </a:r>
            <a:r>
              <a:rPr lang="zh-TW" altLang="en-US" dirty="0" smtClean="0">
                <a:solidFill>
                  <a:srgbClr val="3E231A"/>
                </a:solidFill>
              </a:rPr>
              <a:t>用到以下的</a:t>
            </a:r>
            <a:r>
              <a:rPr lang="zh-TW" altLang="en-US" dirty="0">
                <a:solidFill>
                  <a:srgbClr val="3E231A"/>
                </a:solidFill>
              </a:rPr>
              <a:t>資訊</a:t>
            </a:r>
            <a:r>
              <a:rPr lang="zh-TW" altLang="en-US" dirty="0" smtClean="0">
                <a:solidFill>
                  <a:srgbClr val="3E231A"/>
                </a:solidFill>
              </a:rPr>
              <a:t>。</a:t>
            </a:r>
          </a:p>
          <a:p>
            <a:pPr lvl="0" algn="just">
              <a:defRPr sz="1800">
                <a:solidFill>
                  <a:srgbClr val="000000"/>
                </a:solidFill>
              </a:defRPr>
            </a:pPr>
            <a:r>
              <a:rPr lang="zh-TW" altLang="en-US" dirty="0" smtClean="0">
                <a:solidFill>
                  <a:srgbClr val="3E231A"/>
                </a:solidFill>
              </a:rPr>
              <a:t>取得網址 ： </a:t>
            </a:r>
            <a:r>
              <a:rPr lang="en-US" altLang="zh-TW" dirty="0" smtClean="0">
                <a:solidFill>
                  <a:srgbClr val="3E231A"/>
                </a:solidFill>
              </a:rPr>
              <a:t>https</a:t>
            </a:r>
            <a:r>
              <a:rPr lang="en-US" altLang="zh-TW" dirty="0">
                <a:solidFill>
                  <a:srgbClr val="3E231A"/>
                </a:solidFill>
              </a:rPr>
              <a:t>://cust00-01.giotgateway.com/</a:t>
            </a:r>
            <a:r>
              <a:rPr lang="en-US" altLang="zh-TW" dirty="0" err="1">
                <a:solidFill>
                  <a:srgbClr val="3E231A"/>
                </a:solidFill>
              </a:rPr>
              <a:t>giot-mqtt</a:t>
            </a:r>
            <a:r>
              <a:rPr lang="en-US" altLang="zh-TW" dirty="0">
                <a:solidFill>
                  <a:srgbClr val="3E231A"/>
                </a:solidFill>
              </a:rPr>
              <a:t>/</a:t>
            </a:r>
            <a:endParaRPr lang="zh-TW" altLang="en-US" dirty="0" smtClean="0">
              <a:solidFill>
                <a:srgbClr val="3E231A"/>
              </a:solidFill>
            </a:endParaRPr>
          </a:p>
          <a:p>
            <a:pPr lvl="0" algn="just">
              <a:defRPr sz="1800">
                <a:solidFill>
                  <a:srgbClr val="000000"/>
                </a:solidFill>
              </a:defRPr>
            </a:pPr>
            <a:endParaRPr lang="zh-TW" altLang="en-US" dirty="0">
              <a:solidFill>
                <a:srgbClr val="3E231A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3</a:t>
            </a:fld>
            <a:endParaRPr lang="en-US" altLang="zh-TW"/>
          </a:p>
        </p:txBody>
      </p:sp>
      <p:pic>
        <p:nvPicPr>
          <p:cNvPr id="5" name="螢幕快照 2016-03-18 下午6.56.48.png"/>
          <p:cNvPicPr/>
          <p:nvPr/>
        </p:nvPicPr>
        <p:blipFill>
          <a:blip r:embed="rId3">
            <a:extLst/>
          </a:blip>
          <a:srcRect l="44" r="11855"/>
          <a:stretch>
            <a:fillRect/>
          </a:stretch>
        </p:blipFill>
        <p:spPr>
          <a:xfrm>
            <a:off x="2871988" y="2833352"/>
            <a:ext cx="6114941" cy="37039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778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ＭＳ Ｐゴシック" charset="-128"/>
              </a:rPr>
              <a:t>建置</a:t>
            </a:r>
            <a:r>
              <a:rPr lang="en-US" altLang="zh-CN" dirty="0" err="1" smtClean="0">
                <a:ea typeface="ＭＳ Ｐゴシック" charset="-128"/>
              </a:rPr>
              <a:t>Bluemix</a:t>
            </a:r>
            <a:r>
              <a:rPr lang="en-US" altLang="zh-CN" dirty="0" smtClean="0">
                <a:ea typeface="ＭＳ Ｐゴシック" charset="-128"/>
              </a:rPr>
              <a:t> Node-Red </a:t>
            </a:r>
            <a:r>
              <a:rPr lang="zh-TW" altLang="en-US" dirty="0" smtClean="0">
                <a:ea typeface="ＭＳ Ｐゴシック" charset="-128"/>
              </a:rPr>
              <a:t>服務</a:t>
            </a:r>
            <a:r>
              <a:rPr lang="en-US" altLang="ja-JP" dirty="0" smtClean="0">
                <a:ea typeface="ＭＳ Ｐゴシック" charset="-128"/>
              </a:rPr>
              <a:t>:</a:t>
            </a:r>
            <a:endParaRPr lang="en-US" altLang="zh-TW" dirty="0">
              <a:ea typeface="ＭＳ Ｐゴシック" charset="-128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68275" y="1436688"/>
            <a:ext cx="8686800" cy="906462"/>
          </a:xfrm>
        </p:spPr>
        <p:txBody>
          <a:bodyPr/>
          <a:lstStyle/>
          <a:p>
            <a:pPr marL="0" indent="0">
              <a:buFont typeface="Wingdings" charset="2"/>
              <a:buNone/>
            </a:pPr>
            <a:r>
              <a:rPr lang="zh-CN" altLang="en-US" dirty="0">
                <a:ea typeface="ＭＳ Ｐゴシック" charset="-128"/>
              </a:rPr>
              <a:t>在</a:t>
            </a:r>
            <a:r>
              <a:rPr lang="en-US" altLang="zh-CN" dirty="0">
                <a:ea typeface="ＭＳ Ｐゴシック" charset="-128"/>
              </a:rPr>
              <a:t>Chrome</a:t>
            </a:r>
            <a:r>
              <a:rPr lang="zh-CN" altLang="en-US" dirty="0">
                <a:ea typeface="ＭＳ Ｐゴシック" charset="-128"/>
              </a:rPr>
              <a:t> 或</a:t>
            </a:r>
            <a:r>
              <a:rPr lang="zh-CN" altLang="zh-CN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Firefox </a:t>
            </a:r>
            <a:r>
              <a:rPr lang="zh-CN" altLang="en-US" dirty="0">
                <a:ea typeface="ＭＳ Ｐゴシック" charset="-128"/>
              </a:rPr>
              <a:t>中開啟  </a:t>
            </a:r>
            <a:r>
              <a:rPr lang="en-US" altLang="ja-JP" dirty="0">
                <a:ea typeface="ＭＳ Ｐゴシック" charset="-128"/>
                <a:hlinkClick r:id="rId2"/>
              </a:rPr>
              <a:t>https://console.ng.bluemix.net/catalog/</a:t>
            </a:r>
            <a:endParaRPr lang="en-US" altLang="ja-JP" dirty="0">
              <a:ea typeface="ＭＳ Ｐゴシック" charset="-128"/>
            </a:endParaRPr>
          </a:p>
          <a:p>
            <a:pPr marL="0" indent="0">
              <a:buFont typeface="Wingdings" charset="2"/>
              <a:buNone/>
            </a:pPr>
            <a:r>
              <a:rPr lang="zh-CN" altLang="en-US" dirty="0">
                <a:ea typeface="ＭＳ Ｐゴシック" charset="-128"/>
              </a:rPr>
              <a:t>點選樣</a:t>
            </a:r>
            <a:r>
              <a:rPr lang="zh-CN" altLang="en-US" dirty="0" smtClean="0">
                <a:ea typeface="ＭＳ Ｐゴシック" charset="-128"/>
              </a:rPr>
              <a:t>板</a:t>
            </a:r>
            <a:r>
              <a:rPr lang="en-US" altLang="zh-CN" dirty="0" smtClean="0">
                <a:ea typeface="ＭＳ Ｐゴシック" charset="-128"/>
              </a:rPr>
              <a:t> ( </a:t>
            </a:r>
            <a:r>
              <a:rPr lang="zh-TW" altLang="en-US" dirty="0" smtClean="0">
                <a:ea typeface="ＭＳ Ｐゴシック" charset="-128"/>
              </a:rPr>
              <a:t>型錄</a:t>
            </a:r>
            <a:r>
              <a:rPr lang="en-US" altLang="zh-CN" dirty="0" smtClean="0">
                <a:ea typeface="ＭＳ Ｐゴシック" charset="-128"/>
              </a:rPr>
              <a:t> ) </a:t>
            </a:r>
            <a:r>
              <a:rPr lang="zh-CN" altLang="en-US" dirty="0" smtClean="0">
                <a:ea typeface="ＭＳ Ｐゴシック" charset="-128"/>
              </a:rPr>
              <a:t>中</a:t>
            </a:r>
            <a:r>
              <a:rPr lang="zh-CN" altLang="en-US" dirty="0">
                <a:ea typeface="ＭＳ Ｐゴシック" charset="-128"/>
              </a:rPr>
              <a:t>的</a:t>
            </a:r>
            <a:r>
              <a:rPr lang="en-US" altLang="zh-CN" dirty="0">
                <a:ea typeface="ＭＳ Ｐゴシック" charset="-128"/>
              </a:rPr>
              <a:t> Internet of Things </a:t>
            </a:r>
            <a:r>
              <a:rPr lang="zh-CN" altLang="en-US" dirty="0">
                <a:ea typeface="ＭＳ Ｐゴシック" charset="-128"/>
              </a:rPr>
              <a:t>圖示</a:t>
            </a:r>
            <a:r>
              <a:rPr lang="en-US" altLang="zh-CN" dirty="0">
                <a:ea typeface="ＭＳ Ｐゴシック" charset="-128"/>
              </a:rPr>
              <a:t>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zh-TW" altLang="en-US" dirty="0" smtClean="0">
                <a:ea typeface="ＭＳ Ｐゴシック" charset="-128"/>
              </a:rPr>
              <a:t>命名後，</a:t>
            </a:r>
            <a:r>
              <a:rPr lang="zh-CN" altLang="en-US" dirty="0" smtClean="0">
                <a:ea typeface="ＭＳ Ｐゴシック" charset="-128"/>
              </a:rPr>
              <a:t>以</a:t>
            </a:r>
            <a:r>
              <a:rPr lang="zh-CN" altLang="en-US" dirty="0">
                <a:ea typeface="ＭＳ Ｐゴシック" charset="-128"/>
              </a:rPr>
              <a:t>建立</a:t>
            </a:r>
            <a:r>
              <a:rPr lang="zh-CN" altLang="en-US" dirty="0" smtClean="0">
                <a:ea typeface="ＭＳ Ｐゴシック" charset="-128"/>
              </a:rPr>
              <a:t>服務</a:t>
            </a:r>
            <a:endParaRPr lang="en-US" altLang="zh-TW" dirty="0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54FC2D4-4BA8-6941-B619-254BE9E7F66B}" type="slidenum">
              <a:rPr lang="en-US" altLang="zh-TW" sz="800">
                <a:solidFill>
                  <a:schemeClr val="tx1"/>
                </a:solidFill>
              </a:rPr>
              <a:pPr/>
              <a:t>4</a:t>
            </a:fld>
            <a:endParaRPr lang="en-US" altLang="zh-TW" sz="800">
              <a:solidFill>
                <a:schemeClr val="tx1"/>
              </a:solidFill>
            </a:endParaRPr>
          </a:p>
        </p:txBody>
      </p:sp>
      <p:pic>
        <p:nvPicPr>
          <p:cNvPr id="1843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438400"/>
            <a:ext cx="2566988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572000"/>
            <a:ext cx="4383088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Content Placeholder 2"/>
          <p:cNvSpPr txBox="1">
            <a:spLocks/>
          </p:cNvSpPr>
          <p:nvPr/>
        </p:nvSpPr>
        <p:spPr bwMode="auto">
          <a:xfrm>
            <a:off x="236538" y="3989388"/>
            <a:ext cx="8686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 typeface="Wingdings" charset="2"/>
              <a:buNone/>
            </a:pPr>
            <a:r>
              <a:rPr lang="zh-CN" altLang="en-US" sz="1600">
                <a:solidFill>
                  <a:schemeClr val="tx1"/>
                </a:solidFill>
              </a:rPr>
              <a:t>當服務建立完成</a:t>
            </a:r>
            <a:r>
              <a:rPr lang="en-US" altLang="zh-CN" sz="1600">
                <a:solidFill>
                  <a:schemeClr val="tx1"/>
                </a:solidFill>
              </a:rPr>
              <a:t>,</a:t>
            </a:r>
            <a:r>
              <a:rPr lang="zh-CN" altLang="en-US" sz="1600">
                <a:solidFill>
                  <a:schemeClr val="tx1"/>
                </a:solidFill>
              </a:rPr>
              <a:t> 點選畫面中的連結</a:t>
            </a:r>
            <a:r>
              <a:rPr lang="en-US" altLang="zh-CN" sz="1600">
                <a:solidFill>
                  <a:schemeClr val="tx1"/>
                </a:solidFill>
              </a:rPr>
              <a:t>,</a:t>
            </a:r>
            <a:r>
              <a:rPr lang="zh-CN" altLang="en-US" sz="1600">
                <a:solidFill>
                  <a:schemeClr val="tx1"/>
                </a:solidFill>
              </a:rPr>
              <a:t> 以開啟</a:t>
            </a:r>
            <a:r>
              <a:rPr lang="en-US" altLang="ja-JP" sz="1600">
                <a:solidFill>
                  <a:schemeClr val="tx1"/>
                </a:solidFill>
              </a:rPr>
              <a:t> Node-RED </a:t>
            </a:r>
            <a:endParaRPr lang="en-US" altLang="zh-TW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例外狀況！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若無法順利在樣板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型錄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中，找到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Internet of Things</a:t>
            </a:r>
            <a:r>
              <a:rPr kumimoji="1" lang="zh-TW" altLang="en-US" dirty="0" smtClean="0"/>
              <a:t>，請點選右上角的人頭將所在區域選成美國南部，並建立新的空間</a:t>
            </a:r>
            <a:r>
              <a:rPr kumimoji="1" lang="en-US" altLang="zh-TW" dirty="0" smtClean="0"/>
              <a:t> (</a:t>
            </a:r>
            <a:r>
              <a:rPr kumimoji="1" lang="zh-TW" altLang="en-US" dirty="0" smtClean="0"/>
              <a:t>需命名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5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8" y="2670713"/>
            <a:ext cx="3461251" cy="2276318"/>
          </a:xfrm>
          <a:prstGeom prst="rect">
            <a:avLst/>
          </a:prstGeom>
        </p:spPr>
      </p:pic>
      <p:sp>
        <p:nvSpPr>
          <p:cNvPr id="6" name="橢圓圖說文字 5"/>
          <p:cNvSpPr/>
          <p:nvPr/>
        </p:nvSpPr>
        <p:spPr bwMode="auto">
          <a:xfrm rot="10800000" flipV="1">
            <a:off x="1049156" y="5388848"/>
            <a:ext cx="2793773" cy="965915"/>
          </a:xfrm>
          <a:prstGeom prst="wedgeEllipseCallout">
            <a:avLst>
              <a:gd name="adj1" fmla="val 39225"/>
              <a:gd name="adj2" fmla="val -190065"/>
            </a:avLst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選成美國南部後建立新的空間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17" y="4396044"/>
            <a:ext cx="3374264" cy="1958719"/>
          </a:xfrm>
          <a:prstGeom prst="rect">
            <a:avLst/>
          </a:prstGeom>
        </p:spPr>
      </p:pic>
      <p:sp>
        <p:nvSpPr>
          <p:cNvPr id="8" name="橢圓圖說文字 7"/>
          <p:cNvSpPr/>
          <p:nvPr/>
        </p:nvSpPr>
        <p:spPr bwMode="auto">
          <a:xfrm rot="10800000" flipV="1">
            <a:off x="6181858" y="2910625"/>
            <a:ext cx="2687504" cy="523974"/>
          </a:xfrm>
          <a:prstGeom prst="wedgeEllipseCallout">
            <a:avLst>
              <a:gd name="adj1" fmla="val 68080"/>
              <a:gd name="adj2" fmla="val 463486"/>
            </a:avLst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為你的空間命名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2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ＭＳ Ｐゴシック" charset="-128"/>
              </a:rPr>
              <a:t>建置步驟</a:t>
            </a:r>
            <a:r>
              <a:rPr lang="en-US" altLang="ja-JP">
                <a:ea typeface="ＭＳ Ｐゴシック" charset="-128"/>
              </a:rPr>
              <a:t>:</a:t>
            </a:r>
            <a:endParaRPr lang="en-US" altLang="zh-TW">
              <a:ea typeface="ＭＳ Ｐゴシック" charset="-128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68275" y="1182688"/>
            <a:ext cx="8686800" cy="468312"/>
          </a:xfrm>
        </p:spPr>
        <p:txBody>
          <a:bodyPr/>
          <a:lstStyle/>
          <a:p>
            <a:pPr marL="0" indent="0">
              <a:buFont typeface="Wingdings" charset="2"/>
              <a:buNone/>
            </a:pPr>
            <a:r>
              <a:rPr lang="zh-CN" altLang="en-US">
                <a:ea typeface="ＭＳ Ｐゴシック" charset="-128"/>
              </a:rPr>
              <a:t>進入網站首頁後</a:t>
            </a:r>
            <a:r>
              <a:rPr lang="en-US" altLang="zh-CN">
                <a:ea typeface="ＭＳ Ｐゴシック" charset="-128"/>
              </a:rPr>
              <a:t>,</a:t>
            </a:r>
            <a:r>
              <a:rPr lang="zh-CN" altLang="en-US">
                <a:ea typeface="ＭＳ Ｐゴシック" charset="-128"/>
              </a:rPr>
              <a:t> 點選 </a:t>
            </a:r>
            <a:r>
              <a:rPr lang="en-US" altLang="en-US">
                <a:ea typeface="ＭＳ Ｐゴシック" charset="-128"/>
              </a:rPr>
              <a:t>“</a:t>
            </a:r>
            <a:r>
              <a:rPr lang="en-US" altLang="ja-JP">
                <a:ea typeface="ＭＳ Ｐゴシック" charset="-128"/>
              </a:rPr>
              <a:t>Go to your Node-RED flow editor</a:t>
            </a:r>
            <a:r>
              <a:rPr lang="en-US" altLang="en-US">
                <a:ea typeface="ＭＳ Ｐゴシック" charset="-128"/>
              </a:rPr>
              <a:t>”</a:t>
            </a:r>
            <a:endParaRPr lang="en-US" altLang="ja-JP">
              <a:ea typeface="ＭＳ Ｐゴシック" charset="-128"/>
            </a:endParaRPr>
          </a:p>
          <a:p>
            <a:pPr marL="0" indent="0">
              <a:buFont typeface="Wingdings" charset="2"/>
              <a:buNone/>
            </a:pPr>
            <a:r>
              <a:rPr lang="en-US" altLang="zh-TW">
                <a:ea typeface="ＭＳ Ｐゴシック" charset="-128"/>
              </a:rPr>
              <a:t>.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5BE4F1B-E3D2-0A4F-8799-780022D8D8E8}" type="slidenum">
              <a:rPr lang="en-US" altLang="zh-TW" sz="800">
                <a:solidFill>
                  <a:schemeClr val="tx1"/>
                </a:solidFill>
              </a:rPr>
              <a:pPr/>
              <a:t>6</a:t>
            </a:fld>
            <a:endParaRPr lang="en-US" altLang="zh-TW" sz="800">
              <a:solidFill>
                <a:schemeClr val="tx1"/>
              </a:solidFill>
            </a:endParaRPr>
          </a:p>
        </p:txBody>
      </p:sp>
      <p:pic>
        <p:nvPicPr>
          <p:cNvPr id="1946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15224" r="16548"/>
          <a:stretch>
            <a:fillRect/>
          </a:stretch>
        </p:blipFill>
        <p:spPr bwMode="auto">
          <a:xfrm>
            <a:off x="282575" y="1509713"/>
            <a:ext cx="4289425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3971925"/>
            <a:ext cx="5051425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Content Placeholder 2"/>
          <p:cNvSpPr txBox="1">
            <a:spLocks/>
          </p:cNvSpPr>
          <p:nvPr/>
        </p:nvSpPr>
        <p:spPr bwMode="auto">
          <a:xfrm>
            <a:off x="4670425" y="3071813"/>
            <a:ext cx="42243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 typeface="Wingdings" charset="2"/>
              <a:buNone/>
            </a:pPr>
            <a:r>
              <a:rPr lang="zh-CN" altLang="en-US" sz="1600">
                <a:solidFill>
                  <a:schemeClr val="tx1"/>
                </a:solidFill>
              </a:rPr>
              <a:t>進入</a:t>
            </a:r>
            <a:r>
              <a:rPr lang="en-US" altLang="zh-CN" sz="1600">
                <a:solidFill>
                  <a:schemeClr val="tx1"/>
                </a:solidFill>
              </a:rPr>
              <a:t>Node-RED</a:t>
            </a:r>
            <a:r>
              <a:rPr lang="zh-CN" altLang="en-US" sz="1600">
                <a:solidFill>
                  <a:schemeClr val="tx1"/>
                </a:solidFill>
              </a:rPr>
              <a:t> 編輯器</a:t>
            </a:r>
            <a:r>
              <a:rPr lang="en-US" altLang="zh-CN" sz="1600">
                <a:solidFill>
                  <a:schemeClr val="tx1"/>
                </a:solidFill>
              </a:rPr>
              <a:t>,</a:t>
            </a:r>
            <a:r>
              <a:rPr lang="zh-CN" altLang="en-US" sz="1600">
                <a:solidFill>
                  <a:schemeClr val="tx1"/>
                </a:solidFill>
              </a:rPr>
              <a:t> 可看到預建的溫度感測流程範本</a:t>
            </a:r>
            <a:endParaRPr lang="en-US" altLang="zh-CN" sz="16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charset="2"/>
              <a:buNone/>
            </a:pPr>
            <a:endParaRPr lang="en-US" altLang="zh-TW" sz="16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charset="2"/>
              <a:buNone/>
            </a:pPr>
            <a:r>
              <a:rPr lang="en-US" altLang="zh-TW" sz="16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7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設定</a:t>
            </a:r>
            <a:r>
              <a:rPr kumimoji="1" lang="en-US" altLang="zh-TW" dirty="0" err="1" smtClean="0"/>
              <a:t>mqtt</a:t>
            </a:r>
            <a:r>
              <a:rPr kumimoji="1" lang="en-US" altLang="zh-TW" dirty="0" smtClean="0"/>
              <a:t> node (</a:t>
            </a:r>
            <a:r>
              <a:rPr kumimoji="1" lang="zh-TW" altLang="en-US" dirty="0" smtClean="0"/>
              <a:t>連線設定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7</a:t>
            </a:fld>
            <a:endParaRPr lang="en-US" altLang="zh-TW"/>
          </a:p>
        </p:txBody>
      </p:sp>
      <p:pic>
        <p:nvPicPr>
          <p:cNvPr id="5" name="螢幕快照 2016-03-18 下午6.49.42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82563" y="3830413"/>
            <a:ext cx="3678047" cy="198882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橢圓圖說文字 5"/>
          <p:cNvSpPr/>
          <p:nvPr/>
        </p:nvSpPr>
        <p:spPr bwMode="auto">
          <a:xfrm>
            <a:off x="365919" y="3171824"/>
            <a:ext cx="1854557" cy="566335"/>
          </a:xfrm>
          <a:prstGeom prst="wedgeEllipseCallout">
            <a:avLst>
              <a:gd name="adj1" fmla="val 100982"/>
              <a:gd name="adj2" fmla="val 161759"/>
            </a:avLst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點選設定</a:t>
            </a:r>
          </a:p>
        </p:txBody>
      </p:sp>
      <p:pic>
        <p:nvPicPr>
          <p:cNvPr id="7" name="螢幕快照 2016-03-18 下午6.49.52.png"/>
          <p:cNvPicPr/>
          <p:nvPr/>
        </p:nvPicPr>
        <p:blipFill>
          <a:blip r:embed="rId3">
            <a:extLst/>
          </a:blip>
          <a:srcRect t="3839" b="3839"/>
          <a:stretch>
            <a:fillRect/>
          </a:stretch>
        </p:blipFill>
        <p:spPr>
          <a:xfrm>
            <a:off x="4149485" y="1830354"/>
            <a:ext cx="4191844" cy="2261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螢幕快照 2016-03-18 下午6.50.02.png"/>
          <p:cNvPicPr/>
          <p:nvPr/>
        </p:nvPicPr>
        <p:blipFill>
          <a:blip r:embed="rId4">
            <a:extLst/>
          </a:blip>
          <a:srcRect t="3779" b="3779"/>
          <a:stretch>
            <a:fillRect/>
          </a:stretch>
        </p:blipFill>
        <p:spPr>
          <a:xfrm>
            <a:off x="4821957" y="4565354"/>
            <a:ext cx="4191844" cy="22614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向下箭號 8"/>
          <p:cNvSpPr/>
          <p:nvPr/>
        </p:nvSpPr>
        <p:spPr bwMode="auto">
          <a:xfrm rot="13247796">
            <a:off x="3361387" y="2446986"/>
            <a:ext cx="499224" cy="1644796"/>
          </a:xfrm>
          <a:prstGeom prst="downArrow">
            <a:avLst/>
          </a:prstGeom>
          <a:solidFill>
            <a:schemeClr val="accent2"/>
          </a:solidFill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向下箭號 9"/>
          <p:cNvSpPr/>
          <p:nvPr/>
        </p:nvSpPr>
        <p:spPr bwMode="auto">
          <a:xfrm rot="17869843">
            <a:off x="3886004" y="4207774"/>
            <a:ext cx="454650" cy="1539492"/>
          </a:xfrm>
          <a:prstGeom prst="downArrow">
            <a:avLst/>
          </a:prstGeom>
          <a:solidFill>
            <a:schemeClr val="accent2"/>
          </a:solidFill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橢圓圖說文字 10"/>
          <p:cNvSpPr/>
          <p:nvPr/>
        </p:nvSpPr>
        <p:spPr bwMode="auto">
          <a:xfrm>
            <a:off x="854079" y="6144581"/>
            <a:ext cx="4334590" cy="566335"/>
          </a:xfrm>
          <a:prstGeom prst="wedgeEllipseCallout">
            <a:avLst>
              <a:gd name="adj1" fmla="val 46339"/>
              <a:gd name="adj2" fmla="val -165708"/>
            </a:avLst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</a:rPr>
              <a:t>按照網頁上的資訊輸入</a:t>
            </a:r>
            <a:endParaRPr kumimoji="0" lang="zh-TW" altLang="en-US" sz="22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563" y="1435190"/>
            <a:ext cx="8686800" cy="4479925"/>
          </a:xfrm>
        </p:spPr>
        <p:txBody>
          <a:bodyPr/>
          <a:lstStyle/>
          <a:p>
            <a:r>
              <a:rPr kumimoji="1" lang="zh-TW" altLang="en-US" dirty="0" smtClean="0"/>
              <a:t>在先前取得的登入資訊，在</a:t>
            </a:r>
            <a:r>
              <a:rPr kumimoji="1" lang="en-US" altLang="zh-TW" dirty="0" smtClean="0"/>
              <a:t>node-red</a:t>
            </a:r>
            <a:r>
              <a:rPr kumimoji="1" lang="zh-TW" altLang="en-US" dirty="0" smtClean="0"/>
              <a:t>頁面旁邊拖拉一個</a:t>
            </a:r>
            <a:r>
              <a:rPr kumimoji="1" lang="en-US" altLang="zh-TW" dirty="0" err="1" smtClean="0"/>
              <a:t>mqtt</a:t>
            </a:r>
            <a:r>
              <a:rPr kumimoji="1" lang="zh-TW" altLang="en-US" dirty="0" smtClean="0"/>
              <a:t>節點，並雙擊設定以下資訊</a:t>
            </a:r>
            <a:endParaRPr kumimoji="1"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9" y="2013810"/>
            <a:ext cx="1701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6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Import Node-Red flow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要將</a:t>
            </a:r>
            <a:r>
              <a:rPr kumimoji="1" lang="en-US" altLang="zh-TW" dirty="0" smtClean="0"/>
              <a:t>node-red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flow</a:t>
            </a:r>
            <a:r>
              <a:rPr kumimoji="1" lang="zh-TW" altLang="en-US" dirty="0" smtClean="0"/>
              <a:t> 直接輸入的方法如下</a:t>
            </a:r>
          </a:p>
          <a:p>
            <a:r>
              <a:rPr kumimoji="1" lang="zh-TW" altLang="en-US" dirty="0"/>
              <a:t>這裡有一個可供大家測試的</a:t>
            </a:r>
            <a:r>
              <a:rPr kumimoji="1" lang="en-US" altLang="zh-TW" dirty="0"/>
              <a:t> node-red flow: </a:t>
            </a:r>
            <a:r>
              <a:rPr kumimoji="1" lang="en-US" altLang="zh-TW" dirty="0">
                <a:hlinkClick r:id="rId2"/>
              </a:rPr>
              <a:t>https://goo.gl/0etPhg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8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23" y="3516738"/>
            <a:ext cx="4619073" cy="2838025"/>
          </a:xfrm>
          <a:prstGeom prst="rect">
            <a:avLst/>
          </a:prstGeom>
        </p:spPr>
      </p:pic>
      <p:sp>
        <p:nvSpPr>
          <p:cNvPr id="6" name="橢圓圖說文字 5"/>
          <p:cNvSpPr/>
          <p:nvPr/>
        </p:nvSpPr>
        <p:spPr bwMode="auto">
          <a:xfrm>
            <a:off x="549274" y="2946893"/>
            <a:ext cx="2978081" cy="1399820"/>
          </a:xfrm>
          <a:prstGeom prst="wedgeEllipseCallout">
            <a:avLst>
              <a:gd name="adj1" fmla="val 80556"/>
              <a:gd name="adj2" fmla="val 50768"/>
            </a:avLst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點選後貼上</a:t>
            </a:r>
            <a:r>
              <a:rPr kumimoji="1" lang="en-US" altLang="zh-TW" sz="1800" dirty="0">
                <a:solidFill>
                  <a:schemeClr val="tx2"/>
                </a:solidFill>
                <a:hlinkClick r:id="rId2"/>
              </a:rPr>
              <a:t>https://</a:t>
            </a:r>
            <a:r>
              <a:rPr kumimoji="1" lang="en-US" altLang="zh-TW" sz="1800" dirty="0" smtClean="0">
                <a:solidFill>
                  <a:schemeClr val="tx2"/>
                </a:solidFill>
                <a:hlinkClick r:id="rId2"/>
              </a:rPr>
              <a:t>goo.gl/0etPhg</a:t>
            </a:r>
            <a:r>
              <a:rPr kumimoji="1" lang="zh-TW" altLang="en-US" sz="1800" dirty="0" smtClean="0">
                <a:solidFill>
                  <a:schemeClr val="tx2"/>
                </a:solidFill>
              </a:rPr>
              <a:t> 的內容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5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Testing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06AF2-7312-444E-9330-3A8622EF42A6}" type="slidenum">
              <a:rPr lang="en-US" altLang="zh-TW" smtClean="0"/>
              <a:pPr/>
              <a:t>9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54" y="1851647"/>
            <a:ext cx="5844209" cy="4051364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82563" y="1881809"/>
            <a:ext cx="3289508" cy="462535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 smtClean="0"/>
              <a:t>你眼尖的話，應該有發現一個</a:t>
            </a:r>
            <a:r>
              <a:rPr kumimoji="1" lang="en-US" altLang="zh-TW" dirty="0" smtClean="0"/>
              <a:t>ASCII decode </a:t>
            </a:r>
            <a:r>
              <a:rPr kumimoji="1" lang="zh-TW" altLang="en-US" dirty="0" smtClean="0"/>
              <a:t>的節點是沒接上任何線的，由於傳送的資訊可選擇</a:t>
            </a:r>
            <a:r>
              <a:rPr kumimoji="1" lang="en-US" altLang="zh-TW" dirty="0" smtClean="0"/>
              <a:t>ASCII</a:t>
            </a:r>
            <a:r>
              <a:rPr kumimoji="1" lang="zh-TW" altLang="en-US" dirty="0" smtClean="0"/>
              <a:t>或</a:t>
            </a:r>
            <a:r>
              <a:rPr kumimoji="1" lang="en-US" altLang="zh-TW" dirty="0" smtClean="0"/>
              <a:t>Hex</a:t>
            </a:r>
            <a:r>
              <a:rPr kumimoji="1" lang="zh-TW" altLang="en-US" dirty="0" smtClean="0"/>
              <a:t>，所以留了兩個不同的節點讓使用者自由選擇！</a:t>
            </a:r>
          </a:p>
          <a:p>
            <a:endParaRPr kumimoji="1" lang="zh-TW" altLang="en-US" dirty="0"/>
          </a:p>
          <a:p>
            <a:endParaRPr kumimoji="1" lang="zh-TW" altLang="en-US" dirty="0" smtClean="0"/>
          </a:p>
          <a:p>
            <a:r>
              <a:rPr kumimoji="1" lang="zh-TW" altLang="en-US" dirty="0" smtClean="0"/>
              <a:t>若你的</a:t>
            </a:r>
            <a:r>
              <a:rPr kumimoji="1" lang="en-US" altLang="zh-TW" dirty="0" err="1" smtClean="0"/>
              <a:t>LoRa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還未上傳任何資訊，可以點擊</a:t>
            </a:r>
            <a:r>
              <a:rPr kumimoji="1" lang="en-US" altLang="zh-TW" dirty="0" err="1" smtClean="0"/>
              <a:t>LoRa</a:t>
            </a:r>
            <a:r>
              <a:rPr kumimoji="1" lang="en-US" altLang="zh-TW" dirty="0" smtClean="0"/>
              <a:t> test input </a:t>
            </a:r>
            <a:r>
              <a:rPr kumimoji="1" lang="zh-TW" altLang="en-US" dirty="0" smtClean="0"/>
              <a:t>節點的左邊方框，會模擬發送一則</a:t>
            </a:r>
            <a:r>
              <a:rPr kumimoji="1" lang="en-US" altLang="zh-TW" dirty="0" err="1" smtClean="0"/>
              <a:t>LoRa</a:t>
            </a:r>
            <a:r>
              <a:rPr kumimoji="1" lang="zh-TW" altLang="en-US" dirty="0" smtClean="0"/>
              <a:t>上傳的資料</a:t>
            </a:r>
          </a:p>
          <a:p>
            <a:endParaRPr kumimoji="1" lang="zh-TW" altLang="en-US" dirty="0"/>
          </a:p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browser </a:t>
            </a:r>
            <a:r>
              <a:rPr kumimoji="1" lang="zh-TW" altLang="en-US" dirty="0" smtClean="0"/>
              <a:t>中輸入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5919" y="5875914"/>
            <a:ext cx="6818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en-US" altLang="zh-TW" dirty="0">
                <a:solidFill>
                  <a:schemeClr val="tx1"/>
                </a:solidFill>
              </a:rPr>
              <a:t>http://{</a:t>
            </a:r>
            <a:r>
              <a:rPr kumimoji="1" lang="zh-TW" altLang="en-US" dirty="0">
                <a:solidFill>
                  <a:schemeClr val="tx1"/>
                </a:solidFill>
              </a:rPr>
              <a:t>你</a:t>
            </a:r>
            <a:r>
              <a:rPr kumimoji="1" lang="en-US" altLang="zh-TW" dirty="0" err="1">
                <a:solidFill>
                  <a:schemeClr val="tx1"/>
                </a:solidFill>
              </a:rPr>
              <a:t>IoT</a:t>
            </a:r>
            <a:r>
              <a:rPr kumimoji="1" lang="zh-TW" altLang="en-US" dirty="0">
                <a:solidFill>
                  <a:schemeClr val="tx1"/>
                </a:solidFill>
              </a:rPr>
              <a:t>服務設定的名稱</a:t>
            </a:r>
            <a:r>
              <a:rPr kumimoji="1" lang="en-US" altLang="zh-TW" dirty="0">
                <a:solidFill>
                  <a:schemeClr val="tx1"/>
                </a:solidFill>
              </a:rPr>
              <a:t>}.</a:t>
            </a:r>
            <a:r>
              <a:rPr kumimoji="1" lang="en-US" altLang="zh-TW" dirty="0" err="1">
                <a:solidFill>
                  <a:schemeClr val="tx1"/>
                </a:solidFill>
              </a:rPr>
              <a:t>mybluemix.net</a:t>
            </a:r>
            <a:r>
              <a:rPr kumimoji="1" lang="en-US" altLang="zh-TW" dirty="0">
                <a:solidFill>
                  <a:schemeClr val="tx1"/>
                </a:solidFill>
              </a:rPr>
              <a:t>/</a:t>
            </a:r>
            <a:r>
              <a:rPr kumimoji="1" lang="en-US" altLang="zh-TW" dirty="0" err="1">
                <a:solidFill>
                  <a:schemeClr val="tx1"/>
                </a:solidFill>
              </a:rPr>
              <a:t>loramap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28708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</TotalTime>
  <Words>572</Words>
  <Application>Microsoft Macintosh PowerPoint</Application>
  <PresentationFormat>如螢幕大小 (4:3)</PresentationFormat>
  <Paragraphs>76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ＭＳ Ｐゴシック</vt:lpstr>
      <vt:lpstr>Wingdings</vt:lpstr>
      <vt:lpstr>新細明體</vt:lpstr>
      <vt:lpstr>January 2013</vt:lpstr>
      <vt:lpstr>Bluemix – LoRa application</vt:lpstr>
      <vt:lpstr>Server 請求架構</vt:lpstr>
      <vt:lpstr>取得MQTT 連線權限</vt:lpstr>
      <vt:lpstr>建置Bluemix Node-Red 服務:</vt:lpstr>
      <vt:lpstr>例外狀況！</vt:lpstr>
      <vt:lpstr>建置步驟:</vt:lpstr>
      <vt:lpstr>設定mqtt node (連線設定)</vt:lpstr>
      <vt:lpstr>Import Node-Red flow</vt:lpstr>
      <vt:lpstr>Testing </vt:lpstr>
      <vt:lpstr>PowerPoint 簡報</vt:lpstr>
      <vt:lpstr>Device 端</vt:lpstr>
      <vt:lpstr>PowerPoint 簡報</vt:lpstr>
      <vt:lpstr>LoRa 信息格式 (hex)</vt:lpstr>
      <vt:lpstr>測試版子</vt:lpstr>
      <vt:lpstr>Exercise :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eSUN API with Node-RED</dc:title>
  <dc:creator>劉晉睿</dc:creator>
  <cp:lastModifiedBy>劉晉睿</cp:lastModifiedBy>
  <cp:revision>50</cp:revision>
  <dcterms:created xsi:type="dcterms:W3CDTF">2016-05-04T00:40:55Z</dcterms:created>
  <dcterms:modified xsi:type="dcterms:W3CDTF">2016-05-10T17:28:55Z</dcterms:modified>
</cp:coreProperties>
</file>