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256" r:id="rId2"/>
    <p:sldId id="548" r:id="rId3"/>
    <p:sldId id="549" r:id="rId4"/>
    <p:sldId id="550" r:id="rId5"/>
    <p:sldId id="541" r:id="rId6"/>
    <p:sldId id="542" r:id="rId7"/>
    <p:sldId id="543" r:id="rId8"/>
    <p:sldId id="544" r:id="rId9"/>
    <p:sldId id="553" r:id="rId10"/>
    <p:sldId id="545" r:id="rId11"/>
    <p:sldId id="552" r:id="rId12"/>
    <p:sldId id="546" r:id="rId13"/>
    <p:sldId id="554" r:id="rId14"/>
    <p:sldId id="555" r:id="rId15"/>
    <p:sldId id="556" r:id="rId16"/>
    <p:sldId id="547" r:id="rId17"/>
    <p:sldId id="540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48"/>
    <a:srgbClr val="268D58"/>
    <a:srgbClr val="2B9C3C"/>
    <a:srgbClr val="37BF57"/>
    <a:srgbClr val="FF57BB"/>
    <a:srgbClr val="BA006E"/>
    <a:srgbClr val="00A6A0"/>
    <a:srgbClr val="F04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2"/>
  </p:normalViewPr>
  <p:slideViewPr>
    <p:cSldViewPr snapToGrid="0">
      <p:cViewPr>
        <p:scale>
          <a:sx n="81" d="100"/>
          <a:sy n="81" d="100"/>
        </p:scale>
        <p:origin x="1984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1632" y="66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0"/>
              </a:defRPr>
            </a:lvl1pPr>
          </a:lstStyle>
          <a:p>
            <a:fld id="{6676D889-A085-CF4F-A603-6B72AA1DB134}" type="datetimeFigureOut">
              <a:rPr lang="zh-TW" altLang="en-US"/>
              <a:pPr/>
              <a:t>2016/5/11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0"/>
              </a:defRPr>
            </a:lvl1pPr>
          </a:lstStyle>
          <a:p>
            <a:fld id="{DA2197D4-AC32-5F45-923D-112A1C4CADB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370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ea typeface="新細明體" charset="0"/>
              </a:defRPr>
            </a:lvl1pPr>
          </a:lstStyle>
          <a:p>
            <a:fld id="{01D0DB6B-57EF-2E42-AA0D-4A28A99333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560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37-degree-pos-tri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800">
                <a:solidFill>
                  <a:schemeClr val="tx1"/>
                </a:solidFill>
                <a:ea typeface="新細明體" charset="0"/>
              </a:rPr>
              <a:t>© 2016 IBM Corporation</a:t>
            </a:r>
            <a:endParaRPr lang="en-US" altLang="zh-TW" sz="1800">
              <a:solidFill>
                <a:schemeClr val="tx1"/>
              </a:solidFill>
              <a:ea typeface="新細明體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24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1A247DDE-29AB-534C-8A69-2291CB47045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2F42FF0F-27E8-B340-98BF-9A167D4E7877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65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271C7D1-4F32-FB4A-8BC0-FB01AE61667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203E1AB7-FFEA-4949-AF17-B6BA90A34C51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7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C9906AF2-7312-444E-9330-3A8622EF42A6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62A4E1EE-526F-E64C-883E-B22B69C2BC5D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B45391B-1B1E-2E4E-AB2B-844AD9195D7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337E7A0C-0DFA-6340-B6BC-C173515C4761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265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E3B6872-D98A-134F-A5FF-C4765E13D50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A7268F07-747A-FC4E-BFB2-79C57A1A40A8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85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8A6C973F-28C3-1A4A-8629-FDC9AF80D49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008F05D6-04F8-9346-BEFF-DD335563E109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668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848E81CB-6CAE-7241-861B-BBB36E024B2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5C7A5503-842F-9B4D-9C67-0F9006EB74A8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9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25DF4010-D150-1B45-B0A3-CBA8B57CC2C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8B264BAC-5C13-6C49-BF07-F3A7DCF1A2A1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90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F812135B-9F32-974B-9ABC-8FDC2CA8E42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144F7656-44C5-874F-B3C6-AC6191492E24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095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5A6B5E8C-AEB1-E14C-8235-A88F3D811C4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F841F568-6403-0045-BF64-4920539C3868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536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blue-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zh-TW" sz="800">
                <a:solidFill>
                  <a:schemeClr val="tx1"/>
                </a:solidFill>
                <a:ea typeface="新細明體" charset="0"/>
              </a:rPr>
              <a:t>© 2016 IBM Corporation</a:t>
            </a:r>
            <a:endParaRPr lang="en-US" altLang="zh-TW" sz="1800">
              <a:solidFill>
                <a:schemeClr val="tx1"/>
              </a:solidFill>
              <a:ea typeface="新細明體" charset="0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1"/>
                </a:solidFill>
              </a:defRPr>
            </a:lvl1pPr>
          </a:lstStyle>
          <a:p>
            <a:fld id="{C426FA6B-0B9C-244C-9730-BB7A9E75DA2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1"/>
                </a:solidFill>
                <a:ea typeface="新細明體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1"/>
                </a:solidFill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6" r:id="rId8"/>
    <p:sldLayoutId id="2147484507" r:id="rId9"/>
    <p:sldLayoutId id="2147484508" r:id="rId10"/>
    <p:sldLayoutId id="214748450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ＭＳ Ｐゴシック" charset="0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s://goo.gl/OL418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ng.bluemix.net/catalo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9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4275138"/>
            <a:ext cx="2894013" cy="100488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altLang="zh-TW" sz="1400" dirty="0" err="1" smtClean="0">
                <a:ea typeface="新細明體" charset="0"/>
                <a:cs typeface="新細明體" charset="0"/>
              </a:rPr>
              <a:t>Arey</a:t>
            </a:r>
            <a:r>
              <a:rPr lang="en-US" altLang="zh-TW" sz="1400" dirty="0" smtClean="0">
                <a:ea typeface="新細明體" charset="0"/>
                <a:cs typeface="新細明體" charset="0"/>
              </a:rPr>
              <a:t> Liu</a:t>
            </a:r>
            <a:endParaRPr lang="en-US" altLang="zh-TW" sz="1400" dirty="0">
              <a:ea typeface="新細明體" charset="0"/>
              <a:cs typeface="新細明體" charset="0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altLang="zh-TW" sz="1400" dirty="0" smtClean="0">
                <a:ea typeface="新細明體" charset="0"/>
                <a:cs typeface="新細明體" charset="0"/>
              </a:rPr>
              <a:t>IBM Cloud</a:t>
            </a:r>
            <a:r>
              <a:rPr lang="en-US" altLang="zh-CN" sz="1400" dirty="0" smtClean="0">
                <a:ea typeface="新細明體" charset="0"/>
                <a:cs typeface="新細明體" charset="0"/>
              </a:rPr>
              <a:t>,</a:t>
            </a:r>
            <a:r>
              <a:rPr lang="zh-CN" altLang="en-US" sz="1400" dirty="0" smtClean="0">
                <a:ea typeface="新細明體" charset="0"/>
                <a:cs typeface="新細明體" charset="0"/>
              </a:rPr>
              <a:t> </a:t>
            </a:r>
            <a:r>
              <a:rPr lang="en-US" altLang="zh-CN" sz="1400" dirty="0" smtClean="0">
                <a:ea typeface="新細明體" charset="0"/>
                <a:cs typeface="新細明體" charset="0"/>
              </a:rPr>
              <a:t>Taiwan</a:t>
            </a:r>
            <a:endParaRPr lang="en-US" altLang="zh-TW" sz="1400" dirty="0">
              <a:ea typeface="新細明體" charset="0"/>
              <a:cs typeface="新細明體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100" y="1957388"/>
            <a:ext cx="8256588" cy="10858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 smtClean="0">
                <a:ea typeface="新細明體" charset="0"/>
                <a:cs typeface="新細明體" charset="0"/>
              </a:rPr>
              <a:t>Bluemix</a:t>
            </a:r>
            <a:r>
              <a:rPr lang="en-US" altLang="zh-CN" sz="3600" b="1" dirty="0" smtClean="0">
                <a:ea typeface="新細明體" charset="0"/>
                <a:cs typeface="新細明體" charset="0"/>
              </a:rPr>
              <a:t> – </a:t>
            </a:r>
            <a:r>
              <a:rPr lang="en-US" altLang="zh-CN" sz="3600" b="1" dirty="0" err="1" smtClean="0">
                <a:ea typeface="新細明體" charset="0"/>
                <a:cs typeface="新細明體" charset="0"/>
              </a:rPr>
              <a:t>LoRa</a:t>
            </a:r>
            <a:r>
              <a:rPr lang="en-US" altLang="zh-CN" sz="3600" b="1" dirty="0" smtClean="0">
                <a:ea typeface="新細明體" charset="0"/>
                <a:cs typeface="新細明體" charset="0"/>
              </a:rPr>
              <a:t> application </a:t>
            </a:r>
            <a:r>
              <a:rPr lang="en-US" altLang="zh-CN" sz="3600" b="1" dirty="0" smtClean="0">
                <a:ea typeface="新細明體" charset="0"/>
                <a:cs typeface="新細明體" charset="0"/>
              </a:rPr>
              <a:t>IV</a:t>
            </a:r>
            <a:endParaRPr lang="en-US" altLang="zh-TW" sz="1200" dirty="0">
              <a:ea typeface="新細明體" charset="0"/>
              <a:cs typeface="新細明體" charset="0"/>
            </a:endParaRP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558800" y="3167063"/>
            <a:ext cx="34930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TW" dirty="0" smtClean="0"/>
              <a:t>With </a:t>
            </a:r>
            <a:r>
              <a:rPr lang="en-US" altLang="zh-TW" dirty="0" err="1" smtClean="0"/>
              <a:t>bluemix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output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>
                <a:ea typeface="ＭＳ Ｐゴシック" charset="-128"/>
              </a:rPr>
              <a:t>新增裝置</a:t>
            </a:r>
            <a:r>
              <a:rPr kumimoji="1" lang="en-US" altLang="zh-TW">
                <a:ea typeface="ＭＳ Ｐゴシック" charset="-128"/>
              </a:rPr>
              <a:t>-</a:t>
            </a:r>
            <a:r>
              <a:rPr kumimoji="1" lang="zh-TW" altLang="en-US">
                <a:ea typeface="ＭＳ Ｐゴシック" charset="-128"/>
              </a:rPr>
              <a:t>裝置</a:t>
            </a:r>
            <a:r>
              <a:rPr kumimoji="1" lang="en-US" altLang="zh-TW">
                <a:ea typeface="ＭＳ Ｐゴシック" charset="-128"/>
              </a:rPr>
              <a:t>ID &amp; Token</a:t>
            </a:r>
            <a:endParaRPr kumimoji="1" lang="zh-TW" altLang="en-US">
              <a:ea typeface="ＭＳ Ｐゴシック" charset="-128"/>
            </a:endParaRPr>
          </a:p>
        </p:txBody>
      </p:sp>
      <p:sp>
        <p:nvSpPr>
          <p:cNvPr id="3686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5D0EBC0-3A73-7C4F-9C46-F7D10FC6F8F6}" type="slidenum">
              <a:rPr lang="en-US" altLang="zh-TW" sz="800">
                <a:solidFill>
                  <a:schemeClr val="tx1"/>
                </a:solidFill>
              </a:rPr>
              <a:pPr/>
              <a:t>10</a:t>
            </a:fld>
            <a:endParaRPr lang="en-US" altLang="zh-TW" sz="800">
              <a:solidFill>
                <a:schemeClr val="tx1"/>
              </a:solidFill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3" y="3136900"/>
            <a:ext cx="8305800" cy="1955800"/>
          </a:xfrm>
        </p:spPr>
      </p:pic>
      <p:sp>
        <p:nvSpPr>
          <p:cNvPr id="6" name="Oval Callout 8"/>
          <p:cNvSpPr>
            <a:spLocks noChangeArrowheads="1"/>
          </p:cNvSpPr>
          <p:nvPr/>
        </p:nvSpPr>
        <p:spPr bwMode="auto">
          <a:xfrm>
            <a:off x="549275" y="1643063"/>
            <a:ext cx="3081338" cy="1079500"/>
          </a:xfrm>
          <a:prstGeom prst="wedgeEllipseCallout">
            <a:avLst>
              <a:gd name="adj1" fmla="val 82796"/>
              <a:gd name="adj2" fmla="val 227293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1400">
                <a:solidFill>
                  <a:srgbClr val="FF00FF"/>
                </a:solidFill>
              </a:rPr>
              <a:t>成功新增裝置後，會出現這些資訊，要妥善的記錄下來，基於安全緣由鑑別記號無法在查詢到！</a:t>
            </a:r>
            <a:endParaRPr lang="en-US" altLang="zh-CN" sz="1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Import Node-Red flow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要將</a:t>
            </a:r>
            <a:r>
              <a:rPr kumimoji="1" lang="en-US" altLang="zh-TW" dirty="0" smtClean="0"/>
              <a:t>node-red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flow</a:t>
            </a:r>
            <a:r>
              <a:rPr kumimoji="1" lang="zh-TW" altLang="en-US" dirty="0" smtClean="0"/>
              <a:t> 直接輸入的方法如下</a:t>
            </a:r>
          </a:p>
          <a:p>
            <a:r>
              <a:rPr kumimoji="1" lang="zh-TW" altLang="en-US" dirty="0"/>
              <a:t>這裡有一個可供大家測試的</a:t>
            </a:r>
            <a:r>
              <a:rPr kumimoji="1" lang="en-US" altLang="zh-TW" dirty="0"/>
              <a:t> node-red flow: </a:t>
            </a:r>
            <a:r>
              <a:rPr kumimoji="1" lang="en-US" altLang="zh-TW" dirty="0">
                <a:solidFill>
                  <a:schemeClr val="tx2"/>
                </a:solidFill>
              </a:rPr>
              <a:t>https://</a:t>
            </a:r>
            <a:r>
              <a:rPr kumimoji="1" lang="en-US" altLang="zh-TW" dirty="0" err="1">
                <a:solidFill>
                  <a:schemeClr val="tx2"/>
                </a:solidFill>
              </a:rPr>
              <a:t>goo.gl</a:t>
            </a:r>
            <a:r>
              <a:rPr kumimoji="1" lang="en-US" altLang="zh-TW" dirty="0">
                <a:solidFill>
                  <a:schemeClr val="tx2"/>
                </a:solidFill>
              </a:rPr>
              <a:t>/OL4186</a:t>
            </a:r>
            <a:endParaRPr kumimoji="1" lang="zh-TW" altLang="en-US" dirty="0">
              <a:solidFill>
                <a:schemeClr val="tx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11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23" y="3516738"/>
            <a:ext cx="4619073" cy="2838025"/>
          </a:xfrm>
          <a:prstGeom prst="rect">
            <a:avLst/>
          </a:prstGeom>
        </p:spPr>
      </p:pic>
      <p:sp>
        <p:nvSpPr>
          <p:cNvPr id="6" name="橢圓圖說文字 5"/>
          <p:cNvSpPr/>
          <p:nvPr/>
        </p:nvSpPr>
        <p:spPr bwMode="auto">
          <a:xfrm>
            <a:off x="549274" y="2946893"/>
            <a:ext cx="2978081" cy="1399820"/>
          </a:xfrm>
          <a:prstGeom prst="wedgeEllipseCallout">
            <a:avLst>
              <a:gd name="adj1" fmla="val 80556"/>
              <a:gd name="adj2" fmla="val 50768"/>
            </a:avLst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點選後</a:t>
            </a: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貼上</a:t>
            </a:r>
            <a:r>
              <a:rPr kumimoji="1" lang="en-US" altLang="zh-TW" sz="1800" dirty="0">
                <a:solidFill>
                  <a:schemeClr val="tx2"/>
                </a:solidFill>
                <a:hlinkClick r:id="rId3"/>
              </a:rPr>
              <a:t>https://</a:t>
            </a:r>
            <a:r>
              <a:rPr kumimoji="1" lang="en-US" altLang="zh-TW" sz="1800" dirty="0" smtClean="0">
                <a:solidFill>
                  <a:schemeClr val="tx2"/>
                </a:solidFill>
                <a:hlinkClick r:id="rId3"/>
              </a:rPr>
              <a:t>goo.gl/OL4186</a:t>
            </a:r>
            <a:r>
              <a:rPr kumimoji="1" lang="en-US" altLang="zh-TW" sz="1800" dirty="0" smtClean="0">
                <a:solidFill>
                  <a:schemeClr val="tx2"/>
                </a:solidFill>
              </a:rPr>
              <a:t> </a:t>
            </a:r>
            <a:r>
              <a:rPr kumimoji="1" lang="zh-TW" altLang="en-US" sz="1800" dirty="0" smtClean="0">
                <a:solidFill>
                  <a:schemeClr val="tx2"/>
                </a:solidFill>
              </a:rPr>
              <a:t>的</a:t>
            </a:r>
            <a:r>
              <a:rPr kumimoji="1" lang="zh-TW" altLang="en-US" sz="1800" dirty="0" smtClean="0">
                <a:solidFill>
                  <a:schemeClr val="tx2"/>
                </a:solidFill>
              </a:rPr>
              <a:t>內容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5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56" y="1862138"/>
            <a:ext cx="3733270" cy="4479925"/>
          </a:xfrm>
        </p:spPr>
      </p:pic>
      <p:sp>
        <p:nvSpPr>
          <p:cNvPr id="3993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ea typeface="ＭＳ Ｐゴシック" charset="-128"/>
              </a:rPr>
              <a:t>設定</a:t>
            </a:r>
            <a:r>
              <a:rPr kumimoji="1" lang="en-US" altLang="zh-TW" dirty="0" err="1" smtClean="0">
                <a:ea typeface="ＭＳ Ｐゴシック" charset="-128"/>
              </a:rPr>
              <a:t>ibm</a:t>
            </a:r>
            <a:r>
              <a:rPr kumimoji="1" lang="en-US" altLang="zh-TW" dirty="0" smtClean="0">
                <a:ea typeface="ＭＳ Ｐゴシック" charset="-128"/>
              </a:rPr>
              <a:t> </a:t>
            </a:r>
            <a:r>
              <a:rPr kumimoji="1" lang="en-US" altLang="zh-TW" dirty="0" err="1" smtClean="0">
                <a:ea typeface="ＭＳ Ｐゴシック" charset="-128"/>
              </a:rPr>
              <a:t>iot</a:t>
            </a:r>
            <a:r>
              <a:rPr kumimoji="1" lang="en-US" altLang="zh-TW" dirty="0" smtClean="0">
                <a:ea typeface="ＭＳ Ｐゴシック" charset="-128"/>
              </a:rPr>
              <a:t> output node</a:t>
            </a:r>
            <a:endParaRPr kumimoji="1" lang="zh-TW" altLang="en-US" dirty="0">
              <a:ea typeface="ＭＳ Ｐゴシック" charset="-128"/>
            </a:endParaRPr>
          </a:p>
        </p:txBody>
      </p:sp>
      <p:sp>
        <p:nvSpPr>
          <p:cNvPr id="3993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1C46CD0-689A-3B43-AA64-A756542E54FF}" type="slidenum">
              <a:rPr lang="en-US" altLang="zh-TW" sz="800">
                <a:solidFill>
                  <a:schemeClr val="tx1"/>
                </a:solidFill>
              </a:rPr>
              <a:pPr/>
              <a:t>12</a:t>
            </a:fld>
            <a:endParaRPr lang="en-US" altLang="zh-TW" sz="800">
              <a:solidFill>
                <a:schemeClr val="tx1"/>
              </a:solidFill>
            </a:endParaRPr>
          </a:p>
        </p:txBody>
      </p:sp>
      <p:sp>
        <p:nvSpPr>
          <p:cNvPr id="6" name="Oval Callout 8"/>
          <p:cNvSpPr>
            <a:spLocks noChangeArrowheads="1"/>
          </p:cNvSpPr>
          <p:nvPr/>
        </p:nvSpPr>
        <p:spPr bwMode="auto">
          <a:xfrm>
            <a:off x="5099050" y="5091113"/>
            <a:ext cx="2533650" cy="474662"/>
          </a:xfrm>
          <a:prstGeom prst="wedgeEllipseCallout">
            <a:avLst>
              <a:gd name="adj1" fmla="val -89807"/>
              <a:gd name="adj2" fmla="val -393358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1400">
                <a:solidFill>
                  <a:srgbClr val="FF00FF"/>
                </a:solidFill>
              </a:rPr>
              <a:t>這裡輸入你的裝置</a:t>
            </a:r>
            <a:r>
              <a:rPr lang="en-US" altLang="zh-TW" sz="1400">
                <a:solidFill>
                  <a:srgbClr val="FF00FF"/>
                </a:solidFill>
              </a:rPr>
              <a:t>ID</a:t>
            </a:r>
          </a:p>
          <a:p>
            <a:pPr eaLnBrk="1" hangingPunct="1">
              <a:lnSpc>
                <a:spcPct val="90000"/>
              </a:lnSpc>
            </a:pPr>
            <a:endParaRPr lang="en-US" altLang="zh-CN" sz="1400">
              <a:solidFill>
                <a:srgbClr val="FF00FF"/>
              </a:solidFill>
            </a:endParaRPr>
          </a:p>
        </p:txBody>
      </p:sp>
      <p:sp>
        <p:nvSpPr>
          <p:cNvPr id="7" name="Oval Callout 8"/>
          <p:cNvSpPr>
            <a:spLocks noChangeArrowheads="1"/>
          </p:cNvSpPr>
          <p:nvPr/>
        </p:nvSpPr>
        <p:spPr bwMode="auto">
          <a:xfrm>
            <a:off x="5199063" y="1862138"/>
            <a:ext cx="2533650" cy="708025"/>
          </a:xfrm>
          <a:prstGeom prst="wedgeEllipseCallout">
            <a:avLst>
              <a:gd name="adj1" fmla="val -99125"/>
              <a:gd name="adj2" fmla="val 46148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1400">
                <a:solidFill>
                  <a:srgbClr val="FF00FF"/>
                </a:solidFill>
              </a:rPr>
              <a:t>把</a:t>
            </a:r>
            <a:r>
              <a:rPr lang="en-US" altLang="zh-TW" sz="1400">
                <a:solidFill>
                  <a:srgbClr val="FF00FF"/>
                </a:solidFill>
              </a:rPr>
              <a:t>QuickStart</a:t>
            </a:r>
            <a:r>
              <a:rPr lang="zh-TW" altLang="en-US" sz="1400">
                <a:solidFill>
                  <a:srgbClr val="FF00FF"/>
                </a:solidFill>
              </a:rPr>
              <a:t>改成</a:t>
            </a:r>
            <a:r>
              <a:rPr lang="en-US" altLang="zh-TW" sz="1400">
                <a:solidFill>
                  <a:srgbClr val="FF00FF"/>
                </a:solidFill>
              </a:rPr>
              <a:t>Bluemix Service</a:t>
            </a:r>
          </a:p>
          <a:p>
            <a:pPr eaLnBrk="1" hangingPunct="1">
              <a:lnSpc>
                <a:spcPct val="90000"/>
              </a:lnSpc>
            </a:pPr>
            <a:endParaRPr lang="en-US" altLang="zh-CN" sz="1400">
              <a:solidFill>
                <a:srgbClr val="FF00FF"/>
              </a:solidFill>
            </a:endParaRPr>
          </a:p>
        </p:txBody>
      </p:sp>
      <p:sp>
        <p:nvSpPr>
          <p:cNvPr id="4" name="爆炸 2 3"/>
          <p:cNvSpPr/>
          <p:nvPr/>
        </p:nvSpPr>
        <p:spPr bwMode="auto">
          <a:xfrm>
            <a:off x="1655379" y="2885090"/>
            <a:ext cx="1418897" cy="504880"/>
          </a:xfrm>
          <a:prstGeom prst="irregularSeal2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下載</a:t>
            </a:r>
            <a:r>
              <a:rPr kumimoji="1" lang="en-US" altLang="zh-TW" dirty="0" smtClean="0"/>
              <a:t>android </a:t>
            </a:r>
            <a:r>
              <a:rPr kumimoji="1" lang="zh-TW" altLang="en-US" dirty="0" smtClean="0"/>
              <a:t>端的測試程式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1800" dirty="0" smtClean="0"/>
              <a:t>IBM</a:t>
            </a:r>
            <a:r>
              <a:rPr kumimoji="1" lang="zh-TW" altLang="en-US" sz="1800" dirty="0" smtClean="0"/>
              <a:t>有提供一個</a:t>
            </a:r>
            <a:r>
              <a:rPr kumimoji="1" lang="en-US" altLang="zh-TW" sz="1800" dirty="0" err="1" smtClean="0"/>
              <a:t>IoT</a:t>
            </a:r>
            <a:r>
              <a:rPr kumimoji="1" lang="en-US" altLang="zh-TW" sz="1800" dirty="0" smtClean="0"/>
              <a:t> starter </a:t>
            </a:r>
            <a:r>
              <a:rPr kumimoji="1" lang="zh-TW" altLang="en-US" sz="1800" dirty="0" smtClean="0"/>
              <a:t>， 讓用戶可以直接在</a:t>
            </a:r>
            <a:r>
              <a:rPr kumimoji="1" lang="en-US" altLang="zh-TW" sz="1800" dirty="0" smtClean="0"/>
              <a:t>android</a:t>
            </a:r>
            <a:r>
              <a:rPr kumimoji="1" lang="zh-TW" altLang="en-US" sz="1800" dirty="0" smtClean="0"/>
              <a:t>手機上接收或著是傳送訊息至雲端</a:t>
            </a:r>
          </a:p>
          <a:p>
            <a:r>
              <a:rPr kumimoji="1" lang="zh-TW" altLang="en-US" sz="1800" dirty="0" smtClean="0"/>
              <a:t>仔細看到</a:t>
            </a:r>
            <a:r>
              <a:rPr kumimoji="1" lang="en-US" altLang="zh-TW" sz="1800" dirty="0" smtClean="0"/>
              <a:t>node-red flow </a:t>
            </a:r>
            <a:r>
              <a:rPr kumimoji="1" lang="zh-TW" altLang="en-US" sz="1800" dirty="0" smtClean="0"/>
              <a:t>中有一個</a:t>
            </a:r>
            <a:r>
              <a:rPr kumimoji="1" lang="en-US" altLang="zh-TW" sz="1800" dirty="0" smtClean="0"/>
              <a:t> format </a:t>
            </a:r>
            <a:r>
              <a:rPr kumimoji="1" lang="zh-TW" altLang="en-US" sz="1800" dirty="0" smtClean="0"/>
              <a:t>的</a:t>
            </a:r>
            <a:r>
              <a:rPr kumimoji="1" lang="en-US" altLang="zh-TW" sz="1800" dirty="0" smtClean="0"/>
              <a:t> function </a:t>
            </a:r>
            <a:r>
              <a:rPr kumimoji="1" lang="zh-TW" altLang="en-US" sz="1800" dirty="0" smtClean="0"/>
              <a:t>，因為這個</a:t>
            </a:r>
            <a:r>
              <a:rPr kumimoji="1" lang="en-US" altLang="zh-TW" sz="1800" dirty="0" err="1" smtClean="0"/>
              <a:t>apk</a:t>
            </a:r>
            <a:r>
              <a:rPr kumimoji="1" lang="zh-TW" altLang="en-US" sz="1800" dirty="0" smtClean="0"/>
              <a:t>只會顯示</a:t>
            </a:r>
            <a:r>
              <a:rPr lang="sk-SK" altLang="zh-TW" sz="1800" dirty="0" smtClean="0"/>
              <a:t>{</a:t>
            </a:r>
            <a:r>
              <a:rPr lang="sk-SK" altLang="zh-TW" sz="1800" dirty="0"/>
              <a:t>d:{ text: </a:t>
            </a:r>
            <a:r>
              <a:rPr lang="sk-SK" altLang="zh-TW" sz="1800" dirty="0" smtClean="0"/>
              <a:t>“” }}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JSON</a:t>
            </a:r>
            <a:r>
              <a:rPr lang="zh-TW" altLang="en-US" sz="1800" dirty="0" smtClean="0"/>
              <a:t>格式中的</a:t>
            </a:r>
            <a:r>
              <a:rPr lang="en-US" altLang="zh-TW" sz="1800" dirty="0" smtClean="0"/>
              <a:t>text</a:t>
            </a:r>
            <a:r>
              <a:rPr lang="zh-TW" altLang="en-US" sz="1800" dirty="0" smtClean="0"/>
              <a:t>，在該</a:t>
            </a:r>
            <a:r>
              <a:rPr lang="en-US" altLang="zh-TW" sz="1800" dirty="0" smtClean="0"/>
              <a:t>function</a:t>
            </a:r>
            <a:r>
              <a:rPr lang="zh-TW" altLang="en-US" sz="1800" dirty="0" smtClean="0"/>
              <a:t>主要目的就是這個</a:t>
            </a:r>
          </a:p>
          <a:p>
            <a:endParaRPr kumimoji="1" lang="zh-TW" altLang="en-US" sz="1800" dirty="0"/>
          </a:p>
          <a:p>
            <a:r>
              <a:rPr kumimoji="1" lang="en-US" altLang="zh-TW" sz="1800" dirty="0" err="1" smtClean="0"/>
              <a:t>Apk</a:t>
            </a:r>
            <a:r>
              <a:rPr kumimoji="1" lang="zh-TW" altLang="en-US" sz="1800" dirty="0" smtClean="0"/>
              <a:t>下載路徑 ： </a:t>
            </a:r>
            <a:r>
              <a:rPr kumimoji="1" lang="en-US" altLang="zh-TW" sz="1800" dirty="0"/>
              <a:t>https://</a:t>
            </a:r>
            <a:r>
              <a:rPr kumimoji="1" lang="en-US" altLang="zh-TW" sz="1800" dirty="0" err="1"/>
              <a:t>goo.gl</a:t>
            </a:r>
            <a:r>
              <a:rPr kumimoji="1" lang="en-US" altLang="zh-TW" sz="1800" dirty="0"/>
              <a:t>/Ym6wl5</a:t>
            </a:r>
            <a:endParaRPr kumimoji="1"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598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手機介面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15" y="1691481"/>
            <a:ext cx="2506096" cy="44799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6" name="橢圓圖說文字 5"/>
          <p:cNvSpPr/>
          <p:nvPr/>
        </p:nvSpPr>
        <p:spPr bwMode="auto">
          <a:xfrm>
            <a:off x="5880538" y="1939159"/>
            <a:ext cx="2081048" cy="662152"/>
          </a:xfrm>
          <a:prstGeom prst="wedgeEllipseCallout">
            <a:avLst>
              <a:gd name="adj1" fmla="val -93162"/>
              <a:gd name="adj2" fmla="val 124405"/>
            </a:avLst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組織名稱</a:t>
            </a:r>
            <a:endParaRPr kumimoji="0" lang="zh-TW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橢圓圖說文字 6"/>
          <p:cNvSpPr/>
          <p:nvPr/>
        </p:nvSpPr>
        <p:spPr bwMode="auto">
          <a:xfrm>
            <a:off x="628103" y="2601311"/>
            <a:ext cx="2081048" cy="662152"/>
          </a:xfrm>
          <a:prstGeom prst="wedgeEllipseCallout">
            <a:avLst>
              <a:gd name="adj1" fmla="val 110626"/>
              <a:gd name="adj2" fmla="val 105357"/>
            </a:avLst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2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裝置</a:t>
            </a:r>
            <a:r>
              <a:rPr kumimoji="0" lang="en-US" altLang="zh-TW" sz="22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ID</a:t>
            </a:r>
            <a:endParaRPr kumimoji="0" lang="zh-TW" altLang="en-US" sz="22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橢圓圖說文字 7"/>
          <p:cNvSpPr/>
          <p:nvPr/>
        </p:nvSpPr>
        <p:spPr bwMode="auto">
          <a:xfrm>
            <a:off x="5990897" y="4424854"/>
            <a:ext cx="2081048" cy="856593"/>
          </a:xfrm>
          <a:prstGeom prst="wedgeEllipseCallout">
            <a:avLst>
              <a:gd name="adj1" fmla="val -105283"/>
              <a:gd name="adj2" fmla="val -77976"/>
            </a:avLst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2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自定義的</a:t>
            </a:r>
            <a:r>
              <a:rPr kumimoji="0" lang="en-US" altLang="zh-TW" sz="22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Token</a:t>
            </a:r>
            <a:endParaRPr kumimoji="0" lang="zh-TW" altLang="en-US" sz="22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72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84" y="1691481"/>
            <a:ext cx="2519957" cy="44799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6" name="橢圓圖說文字 5"/>
          <p:cNvSpPr/>
          <p:nvPr/>
        </p:nvSpPr>
        <p:spPr bwMode="auto">
          <a:xfrm>
            <a:off x="6511159" y="5108028"/>
            <a:ext cx="2081048" cy="1063378"/>
          </a:xfrm>
          <a:prstGeom prst="wedgeEllipseCallout">
            <a:avLst>
              <a:gd name="adj1" fmla="val -133314"/>
              <a:gd name="adj2" fmla="val 5000"/>
            </a:avLst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2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zh-TW" altLang="en-US" sz="22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先點選至</a:t>
            </a:r>
            <a:r>
              <a:rPr kumimoji="0" lang="en-US" altLang="zh-TW" sz="22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LOG</a:t>
            </a:r>
            <a:endParaRPr kumimoji="0" lang="zh-TW" altLang="en-US" sz="22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橢圓圖說文字 6"/>
          <p:cNvSpPr/>
          <p:nvPr/>
        </p:nvSpPr>
        <p:spPr bwMode="auto">
          <a:xfrm>
            <a:off x="182563" y="3168869"/>
            <a:ext cx="2807630" cy="1434662"/>
          </a:xfrm>
          <a:prstGeom prst="wedgeEllipseCallout">
            <a:avLst>
              <a:gd name="adj1" fmla="val 71232"/>
              <a:gd name="adj2" fmla="val -78025"/>
            </a:avLst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2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zh-TW" altLang="en-US" sz="22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按下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2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後，就會顯示出這些資訊</a:t>
            </a:r>
            <a:endParaRPr kumimoji="0" lang="zh-TW" altLang="en-US" sz="22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40" y="3421116"/>
            <a:ext cx="1355029" cy="2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8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ea typeface="ＭＳ Ｐゴシック" charset="-128"/>
              </a:rPr>
              <a:t>未來</a:t>
            </a:r>
            <a:r>
              <a:rPr kumimoji="1" lang="zh-TW" altLang="en-US" dirty="0" smtClean="0">
                <a:ea typeface="ＭＳ Ｐゴシック" charset="-128"/>
              </a:rPr>
              <a:t>可能</a:t>
            </a:r>
            <a:r>
              <a:rPr kumimoji="1" lang="zh-TW" altLang="en-US" dirty="0">
                <a:ea typeface="ＭＳ Ｐゴシック" charset="-128"/>
              </a:rPr>
              <a:t>遇到的困難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TW" dirty="0" err="1" smtClean="0"/>
              <a:t>IoT</a:t>
            </a:r>
            <a:r>
              <a:rPr kumimoji="1" lang="en-US" altLang="zh-TW" dirty="0" smtClean="0"/>
              <a:t> input </a:t>
            </a:r>
            <a:r>
              <a:rPr kumimoji="1" lang="zh-TW" altLang="en-US" dirty="0" smtClean="0"/>
              <a:t>去傳資料給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IoT</a:t>
            </a:r>
            <a:r>
              <a:rPr kumimoji="1" lang="en-US" altLang="zh-TW" dirty="0" smtClean="0"/>
              <a:t> output</a:t>
            </a:r>
            <a:r>
              <a:rPr kumimoji="1" lang="zh-TW" altLang="en-US" dirty="0" smtClean="0"/>
              <a:t> （兩個以上的裝置）</a:t>
            </a:r>
            <a:endParaRPr kumimoji="1" lang="en-US" altLang="zh-TW" dirty="0" smtClean="0"/>
          </a:p>
          <a:p>
            <a:pPr lvl="1">
              <a:defRPr/>
            </a:pPr>
            <a:r>
              <a:rPr kumimoji="1" lang="zh-TW" altLang="en-US" dirty="0" smtClean="0"/>
              <a:t>由於你的</a:t>
            </a:r>
            <a:r>
              <a:rPr kumimoji="1" lang="en-US" altLang="zh-TW" dirty="0" err="1" smtClean="0"/>
              <a:t>IoT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input</a:t>
            </a:r>
            <a:r>
              <a:rPr kumimoji="1" lang="zh-TW" altLang="en-US" dirty="0" smtClean="0"/>
              <a:t> 資料近</a:t>
            </a:r>
            <a:r>
              <a:rPr kumimoji="1" lang="en-US" altLang="zh-TW" dirty="0" smtClean="0"/>
              <a:t>node-red </a:t>
            </a:r>
            <a:r>
              <a:rPr kumimoji="1" lang="zh-TW" altLang="en-US" dirty="0" smtClean="0"/>
              <a:t>後，在</a:t>
            </a:r>
            <a:r>
              <a:rPr kumimoji="1" lang="en-US" altLang="zh-TW" dirty="0" err="1" smtClean="0"/>
              <a:t>msg</a:t>
            </a:r>
            <a:r>
              <a:rPr kumimoji="1" lang="zh-TW" altLang="en-US" dirty="0" smtClean="0"/>
              <a:t>中會記錄下</a:t>
            </a:r>
            <a:r>
              <a:rPr kumimoji="1" lang="en-US" altLang="zh-TW" dirty="0" smtClean="0"/>
              <a:t>input</a:t>
            </a:r>
            <a:r>
              <a:rPr kumimoji="1" lang="zh-TW" altLang="en-US" dirty="0" smtClean="0"/>
              <a:t>的</a:t>
            </a:r>
            <a:r>
              <a:rPr kumimoji="1" lang="en-US" altLang="zh-TW" dirty="0" err="1" smtClean="0"/>
              <a:t>deviceID</a:t>
            </a:r>
            <a:r>
              <a:rPr kumimoji="1" lang="en-US" altLang="zh-TW" dirty="0" smtClean="0"/>
              <a:t> &amp; </a:t>
            </a:r>
            <a:r>
              <a:rPr kumimoji="1" lang="en-US" altLang="zh-TW" dirty="0" err="1" smtClean="0"/>
              <a:t>deviceType</a:t>
            </a:r>
            <a:endParaRPr kumimoji="1" lang="en-US" altLang="zh-TW" dirty="0" smtClean="0"/>
          </a:p>
          <a:p>
            <a:pPr marL="346075" lvl="1" indent="0">
              <a:buFont typeface="Arial" charset="0"/>
              <a:buNone/>
              <a:defRPr/>
            </a:pPr>
            <a:r>
              <a:rPr kumimoji="1" lang="zh-TW" altLang="en-US" dirty="0" smtClean="0"/>
              <a:t>所以你必須再將資料傳送給</a:t>
            </a:r>
            <a:r>
              <a:rPr kumimoji="1" lang="en-US" altLang="zh-TW" dirty="0" smtClean="0"/>
              <a:t>output</a:t>
            </a:r>
            <a:r>
              <a:rPr kumimoji="1" lang="zh-TW" altLang="en-US" dirty="0" smtClean="0"/>
              <a:t>的時候就將</a:t>
            </a:r>
            <a:r>
              <a:rPr kumimoji="1" lang="en-US" altLang="zh-TW" dirty="0" err="1" smtClean="0"/>
              <a:t>device</a:t>
            </a:r>
            <a:r>
              <a:rPr kumimoji="1" lang="en-US" altLang="zh-TW" dirty="0" err="1"/>
              <a:t>I</a:t>
            </a:r>
            <a:r>
              <a:rPr kumimoji="1" lang="en-US" altLang="zh-TW" dirty="0" err="1" smtClean="0"/>
              <a:t>d</a:t>
            </a:r>
            <a:r>
              <a:rPr kumimoji="1" lang="en-US" altLang="zh-TW" dirty="0" smtClean="0"/>
              <a:t> &amp; </a:t>
            </a:r>
            <a:r>
              <a:rPr kumimoji="1" lang="en-US" altLang="zh-TW" dirty="0" err="1" smtClean="0"/>
              <a:t>deviceType</a:t>
            </a:r>
            <a:r>
              <a:rPr kumimoji="1" lang="zh-TW" altLang="en-US" dirty="0" smtClean="0"/>
              <a:t> 修改成</a:t>
            </a:r>
            <a:r>
              <a:rPr kumimoji="1" lang="en-US" altLang="zh-TW" dirty="0" smtClean="0"/>
              <a:t>output</a:t>
            </a:r>
            <a:r>
              <a:rPr kumimoji="1" lang="zh-TW" altLang="en-US" dirty="0" smtClean="0"/>
              <a:t>的資料：</a:t>
            </a:r>
            <a:endParaRPr kumimoji="1" lang="en-US" altLang="zh-TW" dirty="0" smtClean="0"/>
          </a:p>
          <a:p>
            <a:pPr marL="346075" lvl="1" indent="0">
              <a:buFont typeface="Arial" charset="0"/>
              <a:buNone/>
              <a:defRPr/>
            </a:pPr>
            <a:endParaRPr kumimoji="1" lang="en-US" altLang="zh-TW" dirty="0"/>
          </a:p>
          <a:p>
            <a:pPr marL="346075" lvl="1" indent="0">
              <a:buFont typeface="Arial" charset="0"/>
              <a:buNone/>
              <a:defRPr/>
            </a:pPr>
            <a:r>
              <a:rPr kumimoji="1" lang="en-US" altLang="zh-TW" dirty="0" err="1" smtClean="0"/>
              <a:t>msg.deviceId</a:t>
            </a:r>
            <a:r>
              <a:rPr kumimoji="1" lang="en-US" altLang="zh-TW" dirty="0" smtClean="0"/>
              <a:t> = " Out put Device ID "; //Your Device ID</a:t>
            </a:r>
          </a:p>
          <a:p>
            <a:pPr marL="346075" lvl="1" indent="0">
              <a:buFont typeface="Arial" charset="0"/>
              <a:buNone/>
              <a:defRPr/>
            </a:pPr>
            <a:r>
              <a:rPr kumimoji="1" lang="en-US" altLang="zh-TW" dirty="0" err="1" smtClean="0"/>
              <a:t>msg.deviceType</a:t>
            </a:r>
            <a:r>
              <a:rPr kumimoji="1" lang="en-US" altLang="zh-TW" dirty="0" smtClean="0"/>
              <a:t> = ”Out put Device Type"; //Your Device Type</a:t>
            </a:r>
            <a:endParaRPr kumimoji="1" lang="zh-TW" altLang="en-US" dirty="0"/>
          </a:p>
        </p:txBody>
      </p:sp>
      <p:sp>
        <p:nvSpPr>
          <p:cNvPr id="4096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34357B-A56E-834A-8321-AD57C32F12F1}" type="slidenum">
              <a:rPr lang="en-US" altLang="zh-TW" sz="800">
                <a:solidFill>
                  <a:schemeClr val="tx1"/>
                </a:solidFill>
              </a:rPr>
              <a:pPr/>
              <a:t>16</a:t>
            </a:fld>
            <a:endParaRPr lang="en-US" altLang="zh-TW" sz="800">
              <a:solidFill>
                <a:schemeClr val="tx1"/>
              </a:solidFill>
            </a:endParaRPr>
          </a:p>
        </p:txBody>
      </p:sp>
      <p:pic>
        <p:nvPicPr>
          <p:cNvPr id="40964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3654425"/>
            <a:ext cx="5765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8"/>
          <p:cNvSpPr>
            <a:spLocks noChangeArrowheads="1"/>
          </p:cNvSpPr>
          <p:nvPr/>
        </p:nvSpPr>
        <p:spPr bwMode="auto">
          <a:xfrm>
            <a:off x="182563" y="3876675"/>
            <a:ext cx="2717800" cy="476250"/>
          </a:xfrm>
          <a:prstGeom prst="wedgeEllipseCallout">
            <a:avLst>
              <a:gd name="adj1" fmla="val 121042"/>
              <a:gd name="adj2" fmla="val 158898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1400">
                <a:solidFill>
                  <a:srgbClr val="FF00FF"/>
                </a:solidFill>
              </a:rPr>
              <a:t>在</a:t>
            </a:r>
            <a:r>
              <a:rPr lang="en-US" altLang="zh-TW" sz="1400">
                <a:solidFill>
                  <a:srgbClr val="FF00FF"/>
                </a:solidFill>
              </a:rPr>
              <a:t>Function </a:t>
            </a:r>
            <a:r>
              <a:rPr lang="zh-TW" altLang="en-US" sz="1400">
                <a:solidFill>
                  <a:srgbClr val="FF00FF"/>
                </a:solidFill>
              </a:rPr>
              <a:t>中做修改</a:t>
            </a:r>
            <a:endParaRPr lang="en-US" altLang="zh-TW" sz="140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40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8338"/>
            <a:ext cx="8686800" cy="73183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>
                <a:ea typeface="ＭＳ Ｐゴシック" charset="-128"/>
              </a:rPr>
              <a:t>Exercise </a:t>
            </a:r>
            <a:r>
              <a:rPr lang="en-US" altLang="zh-TW" dirty="0" smtClean="0">
                <a:ea typeface="ＭＳ Ｐゴシック" charset="-128"/>
              </a:rPr>
              <a:t>:</a:t>
            </a:r>
            <a:r>
              <a:rPr lang="en-US" altLang="zh-TW" dirty="0">
                <a:ea typeface="ＭＳ Ｐゴシック" charset="-128"/>
              </a:rPr>
              <a:t/>
            </a:r>
            <a:br>
              <a:rPr lang="en-US" altLang="zh-TW" dirty="0">
                <a:ea typeface="ＭＳ Ｐゴシック" charset="-128"/>
              </a:rPr>
            </a:br>
            <a:r>
              <a:rPr lang="en-US" altLang="zh-TW" dirty="0">
                <a:ea typeface="ＭＳ Ｐゴシック" charset="-128"/>
              </a:rPr>
              <a:t> </a:t>
            </a:r>
            <a:r>
              <a:rPr lang="zh-CN" altLang="en-US" dirty="0">
                <a:ea typeface="ＭＳ Ｐゴシック" charset="-128"/>
              </a:rPr>
              <a:t>        </a:t>
            </a:r>
            <a:r>
              <a:rPr lang="en-US" altLang="zh-TW" dirty="0">
                <a:ea typeface="ＭＳ Ｐゴシック" charset="-128"/>
              </a:rPr>
              <a:t/>
            </a:r>
            <a:br>
              <a:rPr lang="en-US" altLang="zh-TW" dirty="0">
                <a:ea typeface="ＭＳ Ｐゴシック" charset="-128"/>
              </a:rPr>
            </a:br>
            <a:r>
              <a:rPr lang="en-US" altLang="zh-TW" dirty="0">
                <a:ea typeface="ＭＳ Ｐゴシック" charset="-128"/>
              </a:rPr>
              <a:t/>
            </a:r>
            <a:br>
              <a:rPr lang="en-US" altLang="zh-TW" dirty="0">
                <a:ea typeface="ＭＳ Ｐゴシック" charset="-128"/>
              </a:rPr>
            </a:br>
            <a:endParaRPr lang="en-US" altLang="zh-TW" dirty="0">
              <a:ea typeface="ＭＳ Ｐゴシック" charset="-128"/>
            </a:endParaRP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625EE5-0207-9F45-8302-EAD5B91C8046}" type="slidenum">
              <a:rPr lang="en-US" altLang="zh-TW" sz="800">
                <a:solidFill>
                  <a:schemeClr val="tx1"/>
                </a:solidFill>
              </a:rPr>
              <a:pPr/>
              <a:t>17</a:t>
            </a:fld>
            <a:endParaRPr lang="en-US" altLang="zh-TW" sz="800">
              <a:solidFill>
                <a:schemeClr val="tx1"/>
              </a:solidFill>
            </a:endParaRP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1601305" y="3537862"/>
            <a:ext cx="54841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zh-CN" altLang="en-US" dirty="0" smtClean="0"/>
              <a:t>參考</a:t>
            </a:r>
            <a:r>
              <a:rPr lang="zh-TW" altLang="en-US" dirty="0" smtClean="0"/>
              <a:t>先前的說明，完成一個自己的</a:t>
            </a:r>
            <a:r>
              <a:rPr lang="en-US" altLang="zh-TW" dirty="0" err="1" smtClean="0"/>
              <a:t>LoRa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IoT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ＭＳ Ｐゴシック" charset="-128"/>
              </a:rPr>
              <a:t>建置</a:t>
            </a:r>
            <a:r>
              <a:rPr lang="en-US" altLang="zh-CN" dirty="0" err="1" smtClean="0">
                <a:ea typeface="ＭＳ Ｐゴシック" charset="-128"/>
              </a:rPr>
              <a:t>Bluemix</a:t>
            </a:r>
            <a:r>
              <a:rPr lang="en-US" altLang="zh-CN" dirty="0" smtClean="0">
                <a:ea typeface="ＭＳ Ｐゴシック" charset="-128"/>
              </a:rPr>
              <a:t> Node-Red </a:t>
            </a:r>
            <a:r>
              <a:rPr lang="zh-TW" altLang="en-US" dirty="0" smtClean="0">
                <a:ea typeface="ＭＳ Ｐゴシック" charset="-128"/>
              </a:rPr>
              <a:t>服務</a:t>
            </a:r>
            <a:r>
              <a:rPr lang="en-US" altLang="ja-JP" dirty="0" smtClean="0">
                <a:ea typeface="ＭＳ Ｐゴシック" charset="-128"/>
              </a:rPr>
              <a:t>:</a:t>
            </a:r>
            <a:endParaRPr lang="en-US" altLang="zh-TW" dirty="0">
              <a:ea typeface="ＭＳ Ｐゴシック" charset="-128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68275" y="1436688"/>
            <a:ext cx="8686800" cy="906462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r>
              <a:rPr lang="zh-CN" altLang="en-US" dirty="0">
                <a:ea typeface="ＭＳ Ｐゴシック" charset="-128"/>
              </a:rPr>
              <a:t>在</a:t>
            </a:r>
            <a:r>
              <a:rPr lang="en-US" altLang="zh-CN" dirty="0">
                <a:ea typeface="ＭＳ Ｐゴシック" charset="-128"/>
              </a:rPr>
              <a:t>Chrome</a:t>
            </a:r>
            <a:r>
              <a:rPr lang="zh-CN" altLang="en-US" dirty="0">
                <a:ea typeface="ＭＳ Ｐゴシック" charset="-128"/>
              </a:rPr>
              <a:t> 或</a:t>
            </a:r>
            <a:r>
              <a:rPr lang="zh-CN" altLang="zh-CN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Firefox </a:t>
            </a:r>
            <a:r>
              <a:rPr lang="zh-CN" altLang="en-US" dirty="0">
                <a:ea typeface="ＭＳ Ｐゴシック" charset="-128"/>
              </a:rPr>
              <a:t>中開啟  </a:t>
            </a:r>
            <a:r>
              <a:rPr lang="en-US" altLang="ja-JP" dirty="0">
                <a:ea typeface="ＭＳ Ｐゴシック" charset="-128"/>
                <a:hlinkClick r:id="rId2"/>
              </a:rPr>
              <a:t>https://console.ng.bluemix.net/catalog/</a:t>
            </a:r>
            <a:endParaRPr lang="en-US" altLang="ja-JP" dirty="0">
              <a:ea typeface="ＭＳ Ｐゴシック" charset="-128"/>
            </a:endParaRPr>
          </a:p>
          <a:p>
            <a:pPr marL="0" indent="0">
              <a:buFont typeface="Wingdings" charset="2"/>
              <a:buNone/>
            </a:pPr>
            <a:r>
              <a:rPr lang="zh-CN" altLang="en-US" dirty="0">
                <a:ea typeface="ＭＳ Ｐゴシック" charset="-128"/>
              </a:rPr>
              <a:t>點選樣</a:t>
            </a:r>
            <a:r>
              <a:rPr lang="zh-CN" altLang="en-US" dirty="0" smtClean="0">
                <a:ea typeface="ＭＳ Ｐゴシック" charset="-128"/>
              </a:rPr>
              <a:t>板</a:t>
            </a:r>
            <a:r>
              <a:rPr lang="en-US" altLang="zh-CN" dirty="0" smtClean="0">
                <a:ea typeface="ＭＳ Ｐゴシック" charset="-128"/>
              </a:rPr>
              <a:t> ( </a:t>
            </a:r>
            <a:r>
              <a:rPr lang="zh-TW" altLang="en-US" dirty="0" smtClean="0">
                <a:ea typeface="ＭＳ Ｐゴシック" charset="-128"/>
              </a:rPr>
              <a:t>型錄</a:t>
            </a:r>
            <a:r>
              <a:rPr lang="en-US" altLang="zh-CN" dirty="0" smtClean="0">
                <a:ea typeface="ＭＳ Ｐゴシック" charset="-128"/>
              </a:rPr>
              <a:t> ) </a:t>
            </a:r>
            <a:r>
              <a:rPr lang="zh-CN" altLang="en-US" dirty="0" smtClean="0">
                <a:ea typeface="ＭＳ Ｐゴシック" charset="-128"/>
              </a:rPr>
              <a:t>中</a:t>
            </a:r>
            <a:r>
              <a:rPr lang="zh-CN" altLang="en-US" dirty="0">
                <a:ea typeface="ＭＳ Ｐゴシック" charset="-128"/>
              </a:rPr>
              <a:t>的</a:t>
            </a:r>
            <a:r>
              <a:rPr lang="en-US" altLang="zh-CN" dirty="0">
                <a:ea typeface="ＭＳ Ｐゴシック" charset="-128"/>
              </a:rPr>
              <a:t> Internet of Things </a:t>
            </a:r>
            <a:r>
              <a:rPr lang="zh-CN" altLang="en-US" dirty="0">
                <a:ea typeface="ＭＳ Ｐゴシック" charset="-128"/>
              </a:rPr>
              <a:t>圖示</a:t>
            </a:r>
            <a:r>
              <a:rPr lang="en-US" altLang="zh-CN" dirty="0">
                <a:ea typeface="ＭＳ Ｐゴシック" charset="-128"/>
              </a:rPr>
              <a:t>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zh-TW" altLang="en-US" dirty="0" smtClean="0">
                <a:ea typeface="ＭＳ Ｐゴシック" charset="-128"/>
              </a:rPr>
              <a:t>命名後，</a:t>
            </a:r>
            <a:r>
              <a:rPr lang="zh-CN" altLang="en-US" dirty="0" smtClean="0">
                <a:ea typeface="ＭＳ Ｐゴシック" charset="-128"/>
              </a:rPr>
              <a:t>以</a:t>
            </a:r>
            <a:r>
              <a:rPr lang="zh-CN" altLang="en-US" dirty="0">
                <a:ea typeface="ＭＳ Ｐゴシック" charset="-128"/>
              </a:rPr>
              <a:t>建立</a:t>
            </a:r>
            <a:r>
              <a:rPr lang="zh-CN" altLang="en-US" dirty="0" smtClean="0">
                <a:ea typeface="ＭＳ Ｐゴシック" charset="-128"/>
              </a:rPr>
              <a:t>服務</a:t>
            </a:r>
            <a:endParaRPr lang="en-US" altLang="zh-TW" dirty="0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54FC2D4-4BA8-6941-B619-254BE9E7F66B}" type="slidenum">
              <a:rPr lang="en-US" altLang="zh-TW" sz="800">
                <a:solidFill>
                  <a:schemeClr val="tx1"/>
                </a:solidFill>
              </a:rPr>
              <a:pPr/>
              <a:t>2</a:t>
            </a:fld>
            <a:endParaRPr lang="en-US" altLang="zh-TW" sz="800">
              <a:solidFill>
                <a:schemeClr val="tx1"/>
              </a:solidFill>
            </a:endParaRPr>
          </a:p>
        </p:txBody>
      </p:sp>
      <p:pic>
        <p:nvPicPr>
          <p:cNvPr id="1843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438400"/>
            <a:ext cx="2566988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572000"/>
            <a:ext cx="4383088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Content Placeholder 2"/>
          <p:cNvSpPr txBox="1">
            <a:spLocks/>
          </p:cNvSpPr>
          <p:nvPr/>
        </p:nvSpPr>
        <p:spPr bwMode="auto">
          <a:xfrm>
            <a:off x="236538" y="3989388"/>
            <a:ext cx="8686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600">
                <a:solidFill>
                  <a:schemeClr val="tx1"/>
                </a:solidFill>
              </a:rPr>
              <a:t>當服務建立完成</a:t>
            </a:r>
            <a:r>
              <a:rPr lang="en-US" altLang="zh-CN" sz="1600">
                <a:solidFill>
                  <a:schemeClr val="tx1"/>
                </a:solidFill>
              </a:rPr>
              <a:t>,</a:t>
            </a:r>
            <a:r>
              <a:rPr lang="zh-CN" altLang="en-US" sz="1600">
                <a:solidFill>
                  <a:schemeClr val="tx1"/>
                </a:solidFill>
              </a:rPr>
              <a:t> 點選畫面中的連結</a:t>
            </a:r>
            <a:r>
              <a:rPr lang="en-US" altLang="zh-CN" sz="1600">
                <a:solidFill>
                  <a:schemeClr val="tx1"/>
                </a:solidFill>
              </a:rPr>
              <a:t>,</a:t>
            </a:r>
            <a:r>
              <a:rPr lang="zh-CN" altLang="en-US" sz="1600">
                <a:solidFill>
                  <a:schemeClr val="tx1"/>
                </a:solidFill>
              </a:rPr>
              <a:t> 以開啟</a:t>
            </a:r>
            <a:r>
              <a:rPr lang="en-US" altLang="ja-JP" sz="1600">
                <a:solidFill>
                  <a:schemeClr val="tx1"/>
                </a:solidFill>
              </a:rPr>
              <a:t> Node-RED </a:t>
            </a:r>
            <a:endParaRPr lang="en-US" altLang="zh-TW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例外狀況！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若無法順利在樣板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型錄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中，找到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Internet of Things</a:t>
            </a:r>
            <a:r>
              <a:rPr kumimoji="1" lang="zh-TW" altLang="en-US" dirty="0" smtClean="0"/>
              <a:t>，請點選右上角的人頭將所在區域選成美國南部，並建立新的空間</a:t>
            </a:r>
            <a:r>
              <a:rPr kumimoji="1" lang="en-US" altLang="zh-TW" dirty="0" smtClean="0"/>
              <a:t> (</a:t>
            </a:r>
            <a:r>
              <a:rPr kumimoji="1" lang="zh-TW" altLang="en-US" dirty="0" smtClean="0"/>
              <a:t>需命名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3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8" y="2670713"/>
            <a:ext cx="3461251" cy="2276318"/>
          </a:xfrm>
          <a:prstGeom prst="rect">
            <a:avLst/>
          </a:prstGeom>
        </p:spPr>
      </p:pic>
      <p:sp>
        <p:nvSpPr>
          <p:cNvPr id="6" name="橢圓圖說文字 5"/>
          <p:cNvSpPr/>
          <p:nvPr/>
        </p:nvSpPr>
        <p:spPr bwMode="auto">
          <a:xfrm rot="10800000" flipV="1">
            <a:off x="1049156" y="5388848"/>
            <a:ext cx="2793773" cy="965915"/>
          </a:xfrm>
          <a:prstGeom prst="wedgeEllipseCallout">
            <a:avLst>
              <a:gd name="adj1" fmla="val 39225"/>
              <a:gd name="adj2" fmla="val -190065"/>
            </a:avLst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選成美國南部後建立新的空間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17" y="4396044"/>
            <a:ext cx="3374264" cy="1958719"/>
          </a:xfrm>
          <a:prstGeom prst="rect">
            <a:avLst/>
          </a:prstGeom>
        </p:spPr>
      </p:pic>
      <p:sp>
        <p:nvSpPr>
          <p:cNvPr id="8" name="橢圓圖說文字 7"/>
          <p:cNvSpPr/>
          <p:nvPr/>
        </p:nvSpPr>
        <p:spPr bwMode="auto">
          <a:xfrm rot="10800000" flipV="1">
            <a:off x="6181858" y="2910625"/>
            <a:ext cx="2687504" cy="523974"/>
          </a:xfrm>
          <a:prstGeom prst="wedgeEllipseCallout">
            <a:avLst>
              <a:gd name="adj1" fmla="val 68080"/>
              <a:gd name="adj2" fmla="val 463486"/>
            </a:avLst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為你的空間命名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0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ＭＳ Ｐゴシック" charset="-128"/>
              </a:rPr>
              <a:t>建置步驟</a:t>
            </a:r>
            <a:r>
              <a:rPr lang="en-US" altLang="ja-JP">
                <a:ea typeface="ＭＳ Ｐゴシック" charset="-128"/>
              </a:rPr>
              <a:t>:</a:t>
            </a:r>
            <a:endParaRPr lang="en-US" altLang="zh-TW">
              <a:ea typeface="ＭＳ Ｐゴシック" charset="-128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68275" y="1182688"/>
            <a:ext cx="8686800" cy="468312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r>
              <a:rPr lang="zh-CN" altLang="en-US">
                <a:ea typeface="ＭＳ Ｐゴシック" charset="-128"/>
              </a:rPr>
              <a:t>進入網站首頁後</a:t>
            </a:r>
            <a:r>
              <a:rPr lang="en-US" altLang="zh-CN">
                <a:ea typeface="ＭＳ Ｐゴシック" charset="-128"/>
              </a:rPr>
              <a:t>,</a:t>
            </a:r>
            <a:r>
              <a:rPr lang="zh-CN" altLang="en-US">
                <a:ea typeface="ＭＳ Ｐゴシック" charset="-128"/>
              </a:rPr>
              <a:t> 點選 </a:t>
            </a:r>
            <a:r>
              <a:rPr lang="en-US" altLang="en-US">
                <a:ea typeface="ＭＳ Ｐゴシック" charset="-128"/>
              </a:rPr>
              <a:t>“</a:t>
            </a:r>
            <a:r>
              <a:rPr lang="en-US" altLang="ja-JP">
                <a:ea typeface="ＭＳ Ｐゴシック" charset="-128"/>
              </a:rPr>
              <a:t>Go to your Node-RED flow editor</a:t>
            </a:r>
            <a:r>
              <a:rPr lang="en-US" altLang="en-US">
                <a:ea typeface="ＭＳ Ｐゴシック" charset="-128"/>
              </a:rPr>
              <a:t>”</a:t>
            </a:r>
            <a:endParaRPr lang="en-US" altLang="ja-JP">
              <a:ea typeface="ＭＳ Ｐゴシック" charset="-128"/>
            </a:endParaRPr>
          </a:p>
          <a:p>
            <a:pPr marL="0" indent="0">
              <a:buFont typeface="Wingdings" charset="2"/>
              <a:buNone/>
            </a:pPr>
            <a:r>
              <a:rPr lang="en-US" altLang="zh-TW">
                <a:ea typeface="ＭＳ Ｐゴシック" charset="-128"/>
              </a:rPr>
              <a:t>.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5BE4F1B-E3D2-0A4F-8799-780022D8D8E8}" type="slidenum">
              <a:rPr lang="en-US" altLang="zh-TW" sz="800">
                <a:solidFill>
                  <a:schemeClr val="tx1"/>
                </a:solidFill>
              </a:rPr>
              <a:pPr/>
              <a:t>4</a:t>
            </a:fld>
            <a:endParaRPr lang="en-US" altLang="zh-TW" sz="800">
              <a:solidFill>
                <a:schemeClr val="tx1"/>
              </a:solidFill>
            </a:endParaRPr>
          </a:p>
        </p:txBody>
      </p:sp>
      <p:pic>
        <p:nvPicPr>
          <p:cNvPr id="1946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15224" r="16548"/>
          <a:stretch>
            <a:fillRect/>
          </a:stretch>
        </p:blipFill>
        <p:spPr bwMode="auto">
          <a:xfrm>
            <a:off x="282575" y="1509713"/>
            <a:ext cx="4289425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3971925"/>
            <a:ext cx="5051425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Content Placeholder 2"/>
          <p:cNvSpPr txBox="1">
            <a:spLocks/>
          </p:cNvSpPr>
          <p:nvPr/>
        </p:nvSpPr>
        <p:spPr bwMode="auto">
          <a:xfrm>
            <a:off x="4670425" y="3071813"/>
            <a:ext cx="42243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600">
                <a:solidFill>
                  <a:schemeClr val="tx1"/>
                </a:solidFill>
              </a:rPr>
              <a:t>進入</a:t>
            </a:r>
            <a:r>
              <a:rPr lang="en-US" altLang="zh-CN" sz="1600">
                <a:solidFill>
                  <a:schemeClr val="tx1"/>
                </a:solidFill>
              </a:rPr>
              <a:t>Node-RED</a:t>
            </a:r>
            <a:r>
              <a:rPr lang="zh-CN" altLang="en-US" sz="1600">
                <a:solidFill>
                  <a:schemeClr val="tx1"/>
                </a:solidFill>
              </a:rPr>
              <a:t> 編輯器</a:t>
            </a:r>
            <a:r>
              <a:rPr lang="en-US" altLang="zh-CN" sz="1600">
                <a:solidFill>
                  <a:schemeClr val="tx1"/>
                </a:solidFill>
              </a:rPr>
              <a:t>,</a:t>
            </a:r>
            <a:r>
              <a:rPr lang="zh-CN" altLang="en-US" sz="1600">
                <a:solidFill>
                  <a:schemeClr val="tx1"/>
                </a:solidFill>
              </a:rPr>
              <a:t> 可看到預建的溫度感測流程範本</a:t>
            </a:r>
            <a:endParaRPr lang="en-US" altLang="zh-CN" sz="16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charset="2"/>
              <a:buNone/>
            </a:pPr>
            <a:endParaRPr lang="en-US" altLang="zh-TW" sz="16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charset="2"/>
              <a:buNone/>
            </a:pPr>
            <a:r>
              <a:rPr lang="en-US" altLang="zh-TW" sz="16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19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>
                <a:ea typeface="ＭＳ Ｐゴシック" charset="-128"/>
              </a:rPr>
              <a:t>如何註冊一個真實的裝置</a:t>
            </a:r>
          </a:p>
        </p:txBody>
      </p:sp>
      <p:pic>
        <p:nvPicPr>
          <p:cNvPr id="32770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275" y="3443288"/>
            <a:ext cx="2898775" cy="2678112"/>
          </a:xfrm>
        </p:spPr>
      </p:pic>
      <p:sp>
        <p:nvSpPr>
          <p:cNvPr id="3277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B5E9FA8-0A8C-C549-8C6E-9906CA13D6AD}" type="slidenum">
              <a:rPr lang="en-US" altLang="zh-TW" sz="800">
                <a:solidFill>
                  <a:schemeClr val="tx1"/>
                </a:solidFill>
              </a:rPr>
              <a:pPr/>
              <a:t>5</a:t>
            </a:fld>
            <a:endParaRPr lang="en-US" altLang="zh-TW" sz="800">
              <a:solidFill>
                <a:schemeClr val="tx1"/>
              </a:solidFill>
            </a:endParaRPr>
          </a:p>
        </p:txBody>
      </p:sp>
      <p:sp>
        <p:nvSpPr>
          <p:cNvPr id="32772" name="矩形 5"/>
          <p:cNvSpPr>
            <a:spLocks noChangeArrowheads="1"/>
          </p:cNvSpPr>
          <p:nvPr/>
        </p:nvSpPr>
        <p:spPr bwMode="auto">
          <a:xfrm>
            <a:off x="1554163" y="5491163"/>
            <a:ext cx="889000" cy="873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TW" altLang="en-US"/>
          </a:p>
        </p:txBody>
      </p:sp>
      <p:sp>
        <p:nvSpPr>
          <p:cNvPr id="7" name="Oval Callout 8"/>
          <p:cNvSpPr>
            <a:spLocks noChangeArrowheads="1"/>
          </p:cNvSpPr>
          <p:nvPr/>
        </p:nvSpPr>
        <p:spPr bwMode="auto">
          <a:xfrm>
            <a:off x="153988" y="2322513"/>
            <a:ext cx="2597150" cy="608012"/>
          </a:xfrm>
          <a:prstGeom prst="wedgeEllipseCallout">
            <a:avLst>
              <a:gd name="adj1" fmla="val 14912"/>
              <a:gd name="adj2" fmla="val 137921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1400">
                <a:solidFill>
                  <a:srgbClr val="FF00FF"/>
                </a:solidFill>
              </a:rPr>
              <a:t>點擊儀表板下面已經創立好的</a:t>
            </a:r>
            <a:r>
              <a:rPr lang="en-US" altLang="zh-TW" sz="1400">
                <a:solidFill>
                  <a:srgbClr val="FF00FF"/>
                </a:solidFill>
              </a:rPr>
              <a:t>IoT</a:t>
            </a:r>
            <a:endParaRPr lang="en-US" altLang="zh-CN" sz="1400">
              <a:solidFill>
                <a:srgbClr val="FF00FF"/>
              </a:solidFill>
            </a:endParaRPr>
          </a:p>
        </p:txBody>
      </p:sp>
      <p:pic>
        <p:nvPicPr>
          <p:cNvPr id="32774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1489075"/>
            <a:ext cx="542448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箭頭接點 8"/>
          <p:cNvCxnSpPr/>
          <p:nvPr/>
        </p:nvCxnSpPr>
        <p:spPr bwMode="auto">
          <a:xfrm flipV="1">
            <a:off x="3275013" y="3443288"/>
            <a:ext cx="925512" cy="79533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/>
            <a:ext uri="{91240B29-F687-4f45-9708-019B960494DF}"/>
            <a:ext uri="{AF507438-7753-43e0-B8FC-AC1667EBCBE1}"/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Callout 8"/>
          <p:cNvSpPr>
            <a:spLocks noChangeArrowheads="1"/>
          </p:cNvSpPr>
          <p:nvPr/>
        </p:nvSpPr>
        <p:spPr bwMode="auto">
          <a:xfrm>
            <a:off x="5287963" y="5187950"/>
            <a:ext cx="2597150" cy="608013"/>
          </a:xfrm>
          <a:prstGeom prst="wedgeEllipseCallout">
            <a:avLst>
              <a:gd name="adj1" fmla="val -63116"/>
              <a:gd name="adj2" fmla="val -191269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1400">
                <a:solidFill>
                  <a:srgbClr val="FF00FF"/>
                </a:solidFill>
              </a:rPr>
              <a:t>啟動Ｉ</a:t>
            </a:r>
            <a:r>
              <a:rPr lang="en-US" altLang="zh-TW" sz="1400">
                <a:solidFill>
                  <a:srgbClr val="FF00FF"/>
                </a:solidFill>
              </a:rPr>
              <a:t>oT</a:t>
            </a:r>
            <a:r>
              <a:rPr lang="zh-TW" altLang="en-US" sz="1400">
                <a:solidFill>
                  <a:srgbClr val="FF00FF"/>
                </a:solidFill>
              </a:rPr>
              <a:t>的儀表板進去建立新的裝置</a:t>
            </a:r>
            <a:endParaRPr lang="en-US" altLang="zh-CN" sz="140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0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ea typeface="ＭＳ Ｐゴシック" charset="-128"/>
              </a:rPr>
              <a:t>IoT Dashboard</a:t>
            </a:r>
            <a:endParaRPr kumimoji="1" lang="zh-TW" altLang="en-US">
              <a:ea typeface="ＭＳ Ｐゴシック" charset="-128"/>
            </a:endParaRPr>
          </a:p>
        </p:txBody>
      </p:sp>
      <p:pic>
        <p:nvPicPr>
          <p:cNvPr id="33794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563" y="2565400"/>
            <a:ext cx="8686800" cy="1639888"/>
          </a:xfrm>
        </p:spPr>
      </p:pic>
      <p:sp>
        <p:nvSpPr>
          <p:cNvPr id="3379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82A1CB6-338C-FB4E-AEEC-A9D33AB73C46}" type="slidenum">
              <a:rPr lang="en-US" altLang="zh-TW" sz="800">
                <a:solidFill>
                  <a:schemeClr val="tx1"/>
                </a:solidFill>
              </a:rPr>
              <a:pPr/>
              <a:t>6</a:t>
            </a:fld>
            <a:endParaRPr lang="en-US" altLang="zh-TW" sz="800">
              <a:solidFill>
                <a:schemeClr val="tx1"/>
              </a:solidFill>
            </a:endParaRPr>
          </a:p>
        </p:txBody>
      </p:sp>
      <p:sp>
        <p:nvSpPr>
          <p:cNvPr id="6" name="Oval Callout 8"/>
          <p:cNvSpPr>
            <a:spLocks noChangeArrowheads="1"/>
          </p:cNvSpPr>
          <p:nvPr/>
        </p:nvSpPr>
        <p:spPr bwMode="auto">
          <a:xfrm>
            <a:off x="957263" y="1641475"/>
            <a:ext cx="2597150" cy="608013"/>
          </a:xfrm>
          <a:prstGeom prst="wedgeEllipseCallout">
            <a:avLst>
              <a:gd name="adj1" fmla="val -42181"/>
              <a:gd name="adj2" fmla="val 194815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1400">
                <a:solidFill>
                  <a:srgbClr val="FF00FF"/>
                </a:solidFill>
              </a:rPr>
              <a:t>先點左邊的裝置在選擇右邊的新增裝置</a:t>
            </a:r>
            <a:endParaRPr lang="en-US" altLang="zh-CN" sz="140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6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>
                <a:ea typeface="ＭＳ Ｐゴシック" charset="-128"/>
              </a:rPr>
              <a:t>新增裝置類型</a:t>
            </a:r>
          </a:p>
        </p:txBody>
      </p:sp>
      <p:pic>
        <p:nvPicPr>
          <p:cNvPr id="34818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9113" y="1417638"/>
            <a:ext cx="3008312" cy="2930525"/>
          </a:xfrm>
        </p:spPr>
      </p:pic>
      <p:sp>
        <p:nvSpPr>
          <p:cNvPr id="3481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53B628D-9FFC-2B4A-BB46-7012A4D6AD1A}" type="slidenum">
              <a:rPr lang="en-US" altLang="zh-TW" sz="800">
                <a:solidFill>
                  <a:schemeClr val="tx1"/>
                </a:solidFill>
              </a:rPr>
              <a:pPr/>
              <a:t>7</a:t>
            </a:fld>
            <a:endParaRPr lang="en-US" altLang="zh-TW" sz="800">
              <a:solidFill>
                <a:schemeClr val="tx1"/>
              </a:solidFill>
            </a:endParaRPr>
          </a:p>
        </p:txBody>
      </p:sp>
      <p:pic>
        <p:nvPicPr>
          <p:cNvPr id="34820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1417638"/>
            <a:ext cx="338296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向右箭號 6"/>
          <p:cNvSpPr>
            <a:spLocks noChangeArrowheads="1"/>
          </p:cNvSpPr>
          <p:nvPr/>
        </p:nvSpPr>
        <p:spPr bwMode="auto">
          <a:xfrm>
            <a:off x="3533775" y="2368550"/>
            <a:ext cx="992188" cy="506413"/>
          </a:xfrm>
          <a:prstGeom prst="rightArrow">
            <a:avLst>
              <a:gd name="adj1" fmla="val 50000"/>
              <a:gd name="adj2" fmla="val 5003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TW" altLang="en-US"/>
          </a:p>
        </p:txBody>
      </p:sp>
      <p:sp>
        <p:nvSpPr>
          <p:cNvPr id="8" name="Oval Callout 8"/>
          <p:cNvSpPr>
            <a:spLocks noChangeArrowheads="1"/>
          </p:cNvSpPr>
          <p:nvPr/>
        </p:nvSpPr>
        <p:spPr bwMode="auto">
          <a:xfrm>
            <a:off x="0" y="4440238"/>
            <a:ext cx="1927225" cy="403225"/>
          </a:xfrm>
          <a:prstGeom prst="wedgeEllipseCallout">
            <a:avLst>
              <a:gd name="adj1" fmla="val 20574"/>
              <a:gd name="adj2" fmla="val -195505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1400">
                <a:solidFill>
                  <a:srgbClr val="FF00FF"/>
                </a:solidFill>
              </a:rPr>
              <a:t>建立裝置類型</a:t>
            </a:r>
            <a:endParaRPr lang="en-US" altLang="zh-CN" sz="1400">
              <a:solidFill>
                <a:srgbClr val="FF00FF"/>
              </a:solidFill>
            </a:endParaRPr>
          </a:p>
        </p:txBody>
      </p:sp>
      <p:sp>
        <p:nvSpPr>
          <p:cNvPr id="9" name="Oval Callout 8"/>
          <p:cNvSpPr>
            <a:spLocks noChangeArrowheads="1"/>
          </p:cNvSpPr>
          <p:nvPr/>
        </p:nvSpPr>
        <p:spPr bwMode="auto">
          <a:xfrm>
            <a:off x="6546850" y="1779588"/>
            <a:ext cx="1830388" cy="371475"/>
          </a:xfrm>
          <a:prstGeom prst="wedgeEllipseCallout">
            <a:avLst>
              <a:gd name="adj1" fmla="val -40157"/>
              <a:gd name="adj2" fmla="val 264694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1400">
                <a:solidFill>
                  <a:srgbClr val="FF00FF"/>
                </a:solidFill>
              </a:rPr>
              <a:t>建立裝置類型</a:t>
            </a:r>
            <a:endParaRPr lang="en-US" altLang="zh-CN" sz="1400">
              <a:solidFill>
                <a:srgbClr val="FF00FF"/>
              </a:solidFill>
            </a:endParaRPr>
          </a:p>
        </p:txBody>
      </p:sp>
      <p:sp>
        <p:nvSpPr>
          <p:cNvPr id="34825" name="向下箭號 11"/>
          <p:cNvSpPr>
            <a:spLocks noChangeArrowheads="1"/>
          </p:cNvSpPr>
          <p:nvPr/>
        </p:nvSpPr>
        <p:spPr bwMode="auto">
          <a:xfrm rot="2546539">
            <a:off x="6721475" y="4348163"/>
            <a:ext cx="655638" cy="1458912"/>
          </a:xfrm>
          <a:prstGeom prst="downArrow">
            <a:avLst>
              <a:gd name="adj1" fmla="val 50000"/>
              <a:gd name="adj2" fmla="val 57484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88" y="4586287"/>
            <a:ext cx="4067418" cy="2203185"/>
          </a:xfrm>
          <a:prstGeom prst="rect">
            <a:avLst/>
          </a:prstGeom>
        </p:spPr>
      </p:pic>
      <p:sp>
        <p:nvSpPr>
          <p:cNvPr id="13" name="Oval Callout 8"/>
          <p:cNvSpPr>
            <a:spLocks noChangeArrowheads="1"/>
          </p:cNvSpPr>
          <p:nvPr/>
        </p:nvSpPr>
        <p:spPr bwMode="auto">
          <a:xfrm>
            <a:off x="3675063" y="4400550"/>
            <a:ext cx="1830387" cy="371475"/>
          </a:xfrm>
          <a:prstGeom prst="wedgeEllipseCallout">
            <a:avLst>
              <a:gd name="adj1" fmla="val -40157"/>
              <a:gd name="adj2" fmla="val 264694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1400" dirty="0" smtClean="0">
                <a:solidFill>
                  <a:srgbClr val="FF00FF"/>
                </a:solidFill>
              </a:rPr>
              <a:t>輸入</a:t>
            </a:r>
            <a:r>
              <a:rPr lang="en-US" altLang="zh-TW" sz="1400" dirty="0" smtClean="0">
                <a:solidFill>
                  <a:srgbClr val="FF00FF"/>
                </a:solidFill>
              </a:rPr>
              <a:t>Android</a:t>
            </a:r>
            <a:endParaRPr lang="en-US" altLang="zh-CN" sz="1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2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>
                <a:ea typeface="ＭＳ Ｐゴシック" charset="-128"/>
              </a:rPr>
              <a:t>新增裝置</a:t>
            </a:r>
          </a:p>
        </p:txBody>
      </p:sp>
      <p:sp>
        <p:nvSpPr>
          <p:cNvPr id="3584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F868571-DE36-B543-83CD-D7986FFFCCE9}" type="slidenum">
              <a:rPr lang="en-US" altLang="zh-TW" sz="800">
                <a:solidFill>
                  <a:schemeClr val="tx1"/>
                </a:solidFill>
              </a:rPr>
              <a:pPr/>
              <a:t>8</a:t>
            </a:fld>
            <a:endParaRPr lang="en-US" altLang="zh-TW" sz="80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>
            <a:spLocks noChangeArrowheads="1"/>
          </p:cNvSpPr>
          <p:nvPr/>
        </p:nvSpPr>
        <p:spPr bwMode="auto">
          <a:xfrm>
            <a:off x="1404938" y="5075238"/>
            <a:ext cx="1936750" cy="398462"/>
          </a:xfrm>
          <a:prstGeom prst="wedgeEllipseCallout">
            <a:avLst>
              <a:gd name="adj1" fmla="val 96199"/>
              <a:gd name="adj2" fmla="val 99671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1400">
                <a:solidFill>
                  <a:srgbClr val="FF00FF"/>
                </a:solidFill>
              </a:rPr>
              <a:t>然後再下一步</a:t>
            </a:r>
            <a:endParaRPr lang="en-US" altLang="zh-CN" sz="1400">
              <a:solidFill>
                <a:srgbClr val="FF00FF"/>
              </a:solidFill>
            </a:endParaRPr>
          </a:p>
        </p:txBody>
      </p:sp>
      <p:pic>
        <p:nvPicPr>
          <p:cNvPr id="35846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2259013"/>
            <a:ext cx="4459287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向右箭號 9"/>
          <p:cNvSpPr>
            <a:spLocks noChangeArrowheads="1"/>
          </p:cNvSpPr>
          <p:nvPr/>
        </p:nvSpPr>
        <p:spPr bwMode="auto">
          <a:xfrm rot="-1608256">
            <a:off x="4568825" y="5462588"/>
            <a:ext cx="901700" cy="463550"/>
          </a:xfrm>
          <a:prstGeom prst="rightArrow">
            <a:avLst>
              <a:gd name="adj1" fmla="val 50000"/>
              <a:gd name="adj2" fmla="val 5006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TW" altLang="en-US"/>
          </a:p>
        </p:txBody>
      </p:sp>
      <p:sp>
        <p:nvSpPr>
          <p:cNvPr id="12" name="Oval Callout 8"/>
          <p:cNvSpPr>
            <a:spLocks noChangeArrowheads="1"/>
          </p:cNvSpPr>
          <p:nvPr/>
        </p:nvSpPr>
        <p:spPr bwMode="auto">
          <a:xfrm>
            <a:off x="6553200" y="3163888"/>
            <a:ext cx="2020888" cy="579437"/>
          </a:xfrm>
          <a:prstGeom prst="wedgeEllipseCallout">
            <a:avLst>
              <a:gd name="adj1" fmla="val 12921"/>
              <a:gd name="adj2" fmla="val 266514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1400">
                <a:solidFill>
                  <a:srgbClr val="FF00FF"/>
                </a:solidFill>
              </a:rPr>
              <a:t>輸入你的裝置名稱</a:t>
            </a:r>
            <a:endParaRPr lang="en-US" altLang="zh-CN" sz="1400">
              <a:solidFill>
                <a:srgbClr val="FF00FF"/>
              </a:solidFill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" y="1477963"/>
            <a:ext cx="4232969" cy="3371850"/>
          </a:xfrm>
        </p:spPr>
      </p:pic>
      <p:sp>
        <p:nvSpPr>
          <p:cNvPr id="8" name="Oval Callout 8"/>
          <p:cNvSpPr>
            <a:spLocks noChangeArrowheads="1"/>
          </p:cNvSpPr>
          <p:nvPr/>
        </p:nvSpPr>
        <p:spPr bwMode="auto">
          <a:xfrm>
            <a:off x="1046163" y="1855788"/>
            <a:ext cx="1928812" cy="615950"/>
          </a:xfrm>
          <a:prstGeom prst="wedgeEllipseCallout">
            <a:avLst>
              <a:gd name="adj1" fmla="val -62611"/>
              <a:gd name="adj2" fmla="val 157718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1400">
                <a:solidFill>
                  <a:srgbClr val="FF00FF"/>
                </a:solidFill>
              </a:rPr>
              <a:t>確認是不是剛剛建立的類型</a:t>
            </a:r>
            <a:endParaRPr lang="en-US" altLang="zh-CN" sz="140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自訂</a:t>
            </a:r>
            <a:r>
              <a:rPr kumimoji="1" lang="en-US" altLang="zh-TW" dirty="0" smtClean="0"/>
              <a:t>token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691481"/>
            <a:ext cx="6086272" cy="44799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6635547" y="1691481"/>
            <a:ext cx="2233816" cy="988657"/>
          </a:xfrm>
          <a:prstGeom prst="wedgeRoundRectCallout">
            <a:avLst>
              <a:gd name="adj1" fmla="val -90260"/>
              <a:gd name="adj2" fmla="val 257046"/>
              <a:gd name="adj3" fmla="val 16667"/>
            </a:avLst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2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這個</a:t>
            </a:r>
            <a:r>
              <a:rPr kumimoji="0" lang="en-US" altLang="zh-TW" sz="22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kumimoji="0" lang="zh-TW" altLang="en-US" sz="22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是可以自己定義的！</a:t>
            </a:r>
            <a:endParaRPr kumimoji="0" lang="zh-TW" altLang="en-US" sz="22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0483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</TotalTime>
  <Words>537</Words>
  <Application>Microsoft Macintosh PowerPoint</Application>
  <PresentationFormat>如螢幕大小 (4:3)</PresentationFormat>
  <Paragraphs>80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ＭＳ Ｐゴシック</vt:lpstr>
      <vt:lpstr>Wingdings</vt:lpstr>
      <vt:lpstr>新細明體</vt:lpstr>
      <vt:lpstr>Arial</vt:lpstr>
      <vt:lpstr>January 2013</vt:lpstr>
      <vt:lpstr>Bluemix – LoRa application IV</vt:lpstr>
      <vt:lpstr>建置Bluemix Node-Red 服務:</vt:lpstr>
      <vt:lpstr>例外狀況！</vt:lpstr>
      <vt:lpstr>建置步驟:</vt:lpstr>
      <vt:lpstr>如何註冊一個真實的裝置</vt:lpstr>
      <vt:lpstr>IoT Dashboard</vt:lpstr>
      <vt:lpstr>新增裝置類型</vt:lpstr>
      <vt:lpstr>新增裝置</vt:lpstr>
      <vt:lpstr>自訂token</vt:lpstr>
      <vt:lpstr>新增裝置-裝置ID &amp; Token</vt:lpstr>
      <vt:lpstr>Import Node-Red flow</vt:lpstr>
      <vt:lpstr>設定ibm iot output node</vt:lpstr>
      <vt:lpstr>下載android 端的測試程式</vt:lpstr>
      <vt:lpstr>手機介面</vt:lpstr>
      <vt:lpstr>PowerPoint 簡報</vt:lpstr>
      <vt:lpstr>未來可能遇到的困難</vt:lpstr>
      <vt:lpstr>Exercise :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eSUN API with Node-RED</dc:title>
  <dc:creator>劉晉睿</dc:creator>
  <cp:lastModifiedBy>劉晉睿</cp:lastModifiedBy>
  <cp:revision>54</cp:revision>
  <dcterms:created xsi:type="dcterms:W3CDTF">2016-05-04T00:40:55Z</dcterms:created>
  <dcterms:modified xsi:type="dcterms:W3CDTF">2016-05-10T18:04:40Z</dcterms:modified>
</cp:coreProperties>
</file>