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3" r:id="rId5"/>
    <p:sldId id="262" r:id="rId6"/>
    <p:sldId id="265" r:id="rId7"/>
    <p:sldId id="264" r:id="rId8"/>
    <p:sldId id="266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592"/>
  </p:normalViewPr>
  <p:slideViewPr>
    <p:cSldViewPr snapToGrid="0" snapToObjects="1">
      <p:cViewPr>
        <p:scale>
          <a:sx n="111" d="100"/>
          <a:sy n="111" d="100"/>
        </p:scale>
        <p:origin x="28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882777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684215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>
              <a:ea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6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35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4" y="528640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825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altLang="zh-TW" noProof="0" smtClean="0"/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1235077"/>
            <a:ext cx="6900863" cy="2193925"/>
          </a:xfrm>
        </p:spPr>
        <p:txBody>
          <a:bodyPr anchor="b"/>
          <a:lstStyle>
            <a:lvl1pPr>
              <a:defRPr sz="2625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altLang="zh-TW" noProof="0" smtClean="0"/>
          </a:p>
        </p:txBody>
      </p:sp>
    </p:spTree>
    <p:extLst>
      <p:ext uri="{BB962C8B-B14F-4D97-AF65-F5344CB8AC3E}">
        <p14:creationId xmlns:p14="http://schemas.microsoft.com/office/powerpoint/2010/main" val="5756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52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1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43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4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63" y="1874839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2163" y="1874839"/>
            <a:ext cx="4267200" cy="4479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9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49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2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49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blue-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227015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9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274639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>
              <a:ea typeface="ＭＳ Ｐゴシック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zh-TW" sz="600">
                <a:solidFill>
                  <a:schemeClr val="tx1"/>
                </a:solidFill>
                <a:ea typeface="新細明體" charset="0"/>
              </a:rPr>
              <a:t>© 2016 IBM Corporation</a:t>
            </a:r>
            <a:endParaRPr lang="en-US" altLang="zh-TW" sz="1350">
              <a:solidFill>
                <a:schemeClr val="tx1"/>
              </a:solidFill>
              <a:ea typeface="新細明體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4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</a:defRPr>
            </a:lvl1pPr>
          </a:lstStyle>
          <a:p>
            <a:fld id="{0BDD8B28-11FA-1044-953D-28C7E4B8897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  <a:ea typeface="新細明體" charset="0"/>
                <a:cs typeface="Arial" charset="0"/>
              </a:defRPr>
            </a:lvl1pPr>
          </a:lstStyle>
          <a:p>
            <a:endParaRPr kumimoji="1" lang="zh-TW" alt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6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  <a:ea typeface="Arial" charset="0"/>
                <a:cs typeface="Arial" charset="0"/>
              </a:defRPr>
            </a:lvl1pPr>
          </a:lstStyle>
          <a:p>
            <a:fld id="{7E80A953-E730-4B4F-8EB3-E2F93AAD65D8}" type="datetimeFigureOut">
              <a:rPr kumimoji="1" lang="zh-TW" altLang="en-US" smtClean="0"/>
              <a:t>2016/5/11</a:t>
            </a:fld>
            <a:endParaRPr kumimoji="1" lang="zh-TW" altLang="en-US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29779" indent="-129779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82191" indent="-12263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641747" indent="-12977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02494" indent="-12977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11549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YUt1Qy" TargetMode="Externa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275138"/>
            <a:ext cx="2894013" cy="1004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err="1" smtClean="0">
                <a:ea typeface="新細明體" charset="0"/>
                <a:cs typeface="新細明體" charset="0"/>
              </a:rPr>
              <a:t>Arey</a:t>
            </a:r>
            <a:r>
              <a:rPr lang="en-US" altLang="zh-TW" sz="1400" dirty="0" smtClean="0">
                <a:ea typeface="新細明體" charset="0"/>
                <a:cs typeface="新細明體" charset="0"/>
              </a:rPr>
              <a:t> Liu</a:t>
            </a:r>
            <a:endParaRPr lang="en-US" altLang="zh-TW" sz="1400" dirty="0">
              <a:ea typeface="新細明體" charset="0"/>
              <a:cs typeface="新細明體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sz="1400" dirty="0" smtClean="0">
                <a:ea typeface="新細明體" charset="0"/>
                <a:cs typeface="新細明體" charset="0"/>
              </a:rPr>
              <a:t>IBM Cloud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,</a:t>
            </a:r>
            <a:r>
              <a:rPr lang="zh-CN" altLang="en-US" sz="1400" dirty="0" smtClean="0">
                <a:ea typeface="新細明體" charset="0"/>
                <a:cs typeface="新細明體" charset="0"/>
              </a:rPr>
              <a:t> </a:t>
            </a:r>
            <a:r>
              <a:rPr lang="en-US" altLang="zh-CN" sz="1400" dirty="0" smtClean="0">
                <a:ea typeface="新細明體" charset="0"/>
                <a:cs typeface="新細明體" charset="0"/>
              </a:rPr>
              <a:t>Taiwan</a:t>
            </a:r>
            <a:endParaRPr lang="en-US" altLang="zh-TW" sz="1400" dirty="0">
              <a:ea typeface="新細明體" charset="0"/>
              <a:cs typeface="新細明體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" y="1957388"/>
            <a:ext cx="8256588" cy="10858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Bluemix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– </a:t>
            </a:r>
            <a:r>
              <a:rPr lang="en-US" altLang="zh-CN" sz="3600" b="1" dirty="0" err="1" smtClean="0">
                <a:ea typeface="新細明體" charset="0"/>
                <a:cs typeface="新細明體" charset="0"/>
              </a:rPr>
              <a:t>LoRa</a:t>
            </a:r>
            <a:r>
              <a:rPr lang="en-US" altLang="zh-CN" sz="3600" b="1" dirty="0" smtClean="0">
                <a:ea typeface="新細明體" charset="0"/>
                <a:cs typeface="新細明體" charset="0"/>
              </a:rPr>
              <a:t> application II</a:t>
            </a:r>
            <a:endParaRPr lang="en-US" altLang="zh-TW" sz="1200" dirty="0">
              <a:ea typeface="新細明體" charset="0"/>
              <a:cs typeface="新細明體" charset="0"/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58800" y="3167063"/>
            <a:ext cx="3967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TW" dirty="0" smtClean="0"/>
              <a:t>Send SMS to mobile phone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5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取得寄送簡訊服務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1800" dirty="0" smtClean="0"/>
              <a:t>在 </a:t>
            </a:r>
            <a:r>
              <a:rPr kumimoji="1" lang="en-US" altLang="zh-TW" sz="1800" dirty="0" smtClean="0"/>
              <a:t>Node-Red</a:t>
            </a:r>
            <a:r>
              <a:rPr kumimoji="1" lang="zh-TW" altLang="en-US" sz="1800" dirty="0" smtClean="0"/>
              <a:t> 中，有一項十分實用的 </a:t>
            </a:r>
            <a:r>
              <a:rPr kumimoji="1" lang="en-US" altLang="zh-TW" sz="1800" dirty="0" smtClean="0"/>
              <a:t>node</a:t>
            </a:r>
            <a:r>
              <a:rPr kumimoji="1" lang="zh-TW" altLang="en-US" sz="1800" dirty="0" smtClean="0"/>
              <a:t>，也就是寄送簡訊這種服務，然而這服務是由</a:t>
            </a:r>
            <a:r>
              <a:rPr kumimoji="1" lang="en-US" altLang="zh-TW" sz="1800" dirty="0" smtClean="0"/>
              <a:t> 3rd party</a:t>
            </a:r>
            <a:r>
              <a:rPr kumimoji="1" lang="zh-TW" altLang="en-US" sz="1800" dirty="0" smtClean="0"/>
              <a:t> 所提供，然而寄送簡訊給自己是完全的！</a:t>
            </a:r>
            <a:endParaRPr kumimoji="1"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378200"/>
            <a:ext cx="2815414" cy="11130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82" y="3586605"/>
            <a:ext cx="696213" cy="69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3" y="2925062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charset="-128"/>
              </a:rPr>
              <a:t>當</a:t>
            </a:r>
            <a:r>
              <a:rPr lang="zh-CN" altLang="en-US" dirty="0">
                <a:ea typeface="ＭＳ Ｐゴシック" charset="-128"/>
              </a:rPr>
              <a:t>溫度超過臨界值時自動發送簡訊</a:t>
            </a:r>
            <a:r>
              <a:rPr lang="en-US" altLang="ja-JP" dirty="0">
                <a:ea typeface="ＭＳ Ｐゴシック" charset="-128"/>
              </a:rPr>
              <a:t>: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F16BC5-73A9-2246-A6C6-F8AB56823566}" type="slidenum">
              <a:rPr lang="en-US" altLang="zh-TW" sz="800">
                <a:solidFill>
                  <a:schemeClr val="tx1"/>
                </a:solidFill>
              </a:rPr>
              <a:pPr/>
              <a:t>3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2765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100263"/>
            <a:ext cx="5437188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528638" y="1346200"/>
            <a:ext cx="3054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zh-CN" sz="1600"/>
              <a:t>1.</a:t>
            </a:r>
            <a:r>
              <a:rPr lang="zh-CN" altLang="en-US" sz="1600"/>
              <a:t> 在 </a:t>
            </a:r>
            <a:r>
              <a:rPr lang="zh-TW" altLang="en-US" sz="1600"/>
              <a:t>Ｔ</a:t>
            </a:r>
            <a:r>
              <a:rPr lang="en-US" altLang="zh-CN" sz="1600"/>
              <a:t>wilio</a:t>
            </a:r>
            <a:r>
              <a:rPr lang="zh-CN" altLang="en-US" sz="1600"/>
              <a:t> 網站註冊個 帳號</a:t>
            </a:r>
            <a:r>
              <a:rPr lang="en-US" altLang="ja-JP" sz="1600"/>
              <a:t>https://www.twilio.com/try-twilio</a:t>
            </a:r>
            <a:endParaRPr lang="en-US" altLang="zh-TW" sz="1600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08000" y="1441450"/>
            <a:ext cx="6811963" cy="1576388"/>
            <a:chOff x="2168155" y="1164237"/>
            <a:chExt cx="6812553" cy="1576134"/>
          </a:xfrm>
        </p:grpSpPr>
        <p:sp>
          <p:nvSpPr>
            <p:cNvPr id="27654" name="Rounded Rectangle 7"/>
            <p:cNvSpPr>
              <a:spLocks noChangeArrowheads="1"/>
            </p:cNvSpPr>
            <p:nvPr/>
          </p:nvSpPr>
          <p:spPr bwMode="auto">
            <a:xfrm>
              <a:off x="2168155" y="1377141"/>
              <a:ext cx="3730596" cy="32811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TW" altLang="zh-TW"/>
            </a:p>
          </p:txBody>
        </p:sp>
        <p:sp>
          <p:nvSpPr>
            <p:cNvPr id="27655" name="Oval Callout 8"/>
            <p:cNvSpPr>
              <a:spLocks noChangeArrowheads="1"/>
            </p:cNvSpPr>
            <p:nvPr/>
          </p:nvSpPr>
          <p:spPr bwMode="auto">
            <a:xfrm>
              <a:off x="6382837" y="1164237"/>
              <a:ext cx="2597871" cy="1576134"/>
            </a:xfrm>
            <a:prstGeom prst="wedgeEllipseCallout">
              <a:avLst>
                <a:gd name="adj1" fmla="val -68528"/>
                <a:gd name="adj2" fmla="val -26773"/>
              </a:avLst>
            </a:prstGeom>
            <a:noFill/>
            <a:ln w="9525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400" dirty="0" err="1">
                  <a:solidFill>
                    <a:srgbClr val="FF00FF"/>
                  </a:solidFill>
                </a:rPr>
                <a:t>Twilio</a:t>
              </a:r>
              <a:r>
                <a:rPr lang="en-US" altLang="zh-CN" sz="1400" dirty="0">
                  <a:solidFill>
                    <a:srgbClr val="FF00FF"/>
                  </a:solidFill>
                </a:rPr>
                <a:t> </a:t>
              </a:r>
              <a:r>
                <a:rPr lang="zh-CN" altLang="en-US" sz="1400" dirty="0">
                  <a:solidFill>
                    <a:srgbClr val="FF00FF"/>
                  </a:solidFill>
                </a:rPr>
                <a:t>提供免費試用帳號</a:t>
              </a:r>
              <a:r>
                <a:rPr lang="en-US" altLang="zh-CN" sz="1400" dirty="0">
                  <a:solidFill>
                    <a:srgbClr val="FF00FF"/>
                  </a:solidFill>
                </a:rPr>
                <a:t>,</a:t>
              </a:r>
              <a:r>
                <a:rPr lang="zh-CN" altLang="en-US" sz="1400" dirty="0">
                  <a:solidFill>
                    <a:srgbClr val="FF00FF"/>
                  </a:solidFill>
                </a:rPr>
                <a:t> 註冊時需提供手機號碼</a:t>
              </a:r>
              <a:r>
                <a:rPr lang="en-US" altLang="zh-CN" sz="1400" dirty="0">
                  <a:solidFill>
                    <a:srgbClr val="FF00FF"/>
                  </a:solidFill>
                </a:rPr>
                <a:t>.</a:t>
              </a:r>
              <a:r>
                <a:rPr lang="zh-CN" altLang="en-US" sz="1400" dirty="0">
                  <a:solidFill>
                    <a:srgbClr val="FF00FF"/>
                  </a:solidFill>
                </a:rPr>
                <a:t> </a:t>
              </a:r>
              <a:endParaRPr lang="en-US" altLang="zh-CN" sz="1400" dirty="0">
                <a:solidFill>
                  <a:srgbClr val="FF00FF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1400" dirty="0">
                  <a:solidFill>
                    <a:srgbClr val="FF00FF"/>
                  </a:solidFill>
                </a:rPr>
                <a:t>測試期間發信到註冊的手機號碼時免費的</a:t>
              </a:r>
              <a:endParaRPr lang="en-US" altLang="zh-CN" sz="1400" dirty="0">
                <a:solidFill>
                  <a:srgbClr val="FF00FF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endParaRPr lang="en-US" altLang="zh-CN" sz="1400" dirty="0">
                <a:solidFill>
                  <a:srgbClr val="FF00FF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endParaRPr lang="en-US" altLang="zh-CN" sz="1400" dirty="0">
                <a:solidFill>
                  <a:srgbClr val="FF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>
                <a:ea typeface="ＭＳ Ｐゴシック" charset="-128"/>
              </a:rPr>
              <a:t>取得ＳＩＤ ＆ ＴＯＫＥＮ</a:t>
            </a:r>
          </a:p>
        </p:txBody>
      </p:sp>
      <p:pic>
        <p:nvPicPr>
          <p:cNvPr id="29698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2073275"/>
            <a:ext cx="5811838" cy="3625850"/>
          </a:xfrm>
        </p:spPr>
      </p:pic>
      <p:sp>
        <p:nvSpPr>
          <p:cNvPr id="2969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D06667-2289-1342-8769-8B68D39BE9A6}" type="slidenum">
              <a:rPr lang="en-US" altLang="zh-TW" sz="800">
                <a:solidFill>
                  <a:schemeClr val="tx1"/>
                </a:solidFill>
              </a:rPr>
              <a:pPr/>
              <a:t>4</a:t>
            </a:fld>
            <a:endParaRPr lang="en-US" altLang="zh-TW" sz="80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2688" y="2619375"/>
            <a:ext cx="3694112" cy="1581150"/>
            <a:chOff x="1834797" y="1186862"/>
            <a:chExt cx="4570893" cy="1144524"/>
          </a:xfrm>
        </p:grpSpPr>
        <p:sp>
          <p:nvSpPr>
            <p:cNvPr id="29701" name="Rounded Rectangle 7"/>
            <p:cNvSpPr>
              <a:spLocks noChangeArrowheads="1"/>
            </p:cNvSpPr>
            <p:nvPr/>
          </p:nvSpPr>
          <p:spPr bwMode="auto">
            <a:xfrm>
              <a:off x="1834797" y="1186862"/>
              <a:ext cx="1133920" cy="2033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TW" altLang="zh-TW"/>
            </a:p>
          </p:txBody>
        </p:sp>
        <p:sp>
          <p:nvSpPr>
            <p:cNvPr id="29702" name="Oval Callout 8"/>
            <p:cNvSpPr>
              <a:spLocks noChangeArrowheads="1"/>
            </p:cNvSpPr>
            <p:nvPr/>
          </p:nvSpPr>
          <p:spPr bwMode="auto">
            <a:xfrm>
              <a:off x="3807819" y="1560328"/>
              <a:ext cx="2597871" cy="771058"/>
            </a:xfrm>
            <a:prstGeom prst="wedgeEllipseCallout">
              <a:avLst>
                <a:gd name="adj1" fmla="val -86843"/>
                <a:gd name="adj2" fmla="val -70343"/>
              </a:avLst>
            </a:prstGeom>
            <a:noFill/>
            <a:ln w="9525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TW" altLang="en-US" sz="1400">
                  <a:solidFill>
                    <a:srgbClr val="FF0000"/>
                  </a:solidFill>
                </a:rPr>
                <a:t>點</a:t>
              </a:r>
              <a:r>
                <a:rPr lang="en-US" altLang="zh-TW" sz="1400"/>
                <a:t> </a:t>
              </a:r>
              <a:r>
                <a:rPr lang="en-US" altLang="zh-TW" sz="1400">
                  <a:solidFill>
                    <a:srgbClr val="FF0000"/>
                  </a:solidFill>
                </a:rPr>
                <a:t>Show API Credentials </a:t>
              </a:r>
              <a:r>
                <a:rPr lang="zh-TW" altLang="en-US" sz="1400">
                  <a:solidFill>
                    <a:srgbClr val="FF0000"/>
                  </a:solidFill>
                </a:rPr>
                <a:t>來查看</a:t>
              </a:r>
              <a:r>
                <a:rPr lang="en-US" altLang="zh-TW" sz="1400">
                  <a:solidFill>
                    <a:srgbClr val="FF0000"/>
                  </a:solidFill>
                </a:rPr>
                <a:t>SID &amp; Token</a:t>
              </a:r>
              <a:endParaRPr lang="en-US" altLang="zh-CN" sz="1400">
                <a:solidFill>
                  <a:srgbClr val="FF0000"/>
                </a:solidFill>
              </a:endParaRPr>
            </a:p>
          </p:txBody>
        </p:sp>
      </p:grpSp>
      <p:sp>
        <p:nvSpPr>
          <p:cNvPr id="9" name="Rounded Rectangle 7"/>
          <p:cNvSpPr>
            <a:spLocks noChangeArrowheads="1"/>
          </p:cNvSpPr>
          <p:nvPr/>
        </p:nvSpPr>
        <p:spPr bwMode="auto">
          <a:xfrm>
            <a:off x="863600" y="5308599"/>
            <a:ext cx="1222352" cy="15436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zh-TW"/>
          </a:p>
        </p:txBody>
      </p:sp>
      <p:sp>
        <p:nvSpPr>
          <p:cNvPr id="10" name="Oval Callout 8"/>
          <p:cNvSpPr>
            <a:spLocks noChangeArrowheads="1"/>
          </p:cNvSpPr>
          <p:nvPr/>
        </p:nvSpPr>
        <p:spPr bwMode="auto">
          <a:xfrm>
            <a:off x="3615508" y="5619148"/>
            <a:ext cx="2612255" cy="782258"/>
          </a:xfrm>
          <a:prstGeom prst="wedgeEllipseCallout">
            <a:avLst>
              <a:gd name="adj1" fmla="val -110665"/>
              <a:gd name="adj2" fmla="val -70343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1400" smtClean="0">
                <a:solidFill>
                  <a:srgbClr val="FF0000"/>
                </a:solidFill>
              </a:rPr>
              <a:t>點擊取得電話號碼（建議使用美國）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ＭＳ Ｐゴシック" charset="-128"/>
              </a:rPr>
              <a:t>當溫度超過臨界值時自動發送簡訊</a:t>
            </a:r>
            <a:r>
              <a:rPr lang="en-US" altLang="ja-JP">
                <a:ea typeface="ＭＳ Ｐゴシック" charset="-128"/>
              </a:rPr>
              <a:t>:</a:t>
            </a:r>
            <a:endParaRPr lang="en-US" altLang="zh-TW">
              <a:ea typeface="ＭＳ Ｐゴシック" charset="-128"/>
            </a:endParaRP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C3AE9F-E0E4-4C49-87B2-AAD7967A5595}" type="slidenum">
              <a:rPr lang="en-US" altLang="zh-TW" sz="800">
                <a:solidFill>
                  <a:schemeClr val="tx1"/>
                </a:solidFill>
              </a:rPr>
              <a:pPr/>
              <a:t>5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971800"/>
            <a:ext cx="2836862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2505075"/>
            <a:ext cx="27511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39738" y="1282700"/>
            <a:ext cx="3886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zh-CN" sz="1600"/>
              <a:t>2. </a:t>
            </a:r>
            <a:r>
              <a:rPr lang="zh-CN" altLang="en-US" sz="1600"/>
              <a:t>取得電話號碼及 </a:t>
            </a:r>
            <a:r>
              <a:rPr lang="zh-TW" altLang="en-US" sz="1600"/>
              <a:t>ＳＩＤ</a:t>
            </a:r>
            <a:r>
              <a:rPr lang="en-US" altLang="zh-CN" sz="1600"/>
              <a:t>,</a:t>
            </a:r>
            <a:r>
              <a:rPr lang="zh-CN" altLang="en-US" sz="1600"/>
              <a:t> </a:t>
            </a:r>
            <a:r>
              <a:rPr lang="zh-TW" altLang="en-US" sz="1600"/>
              <a:t>ＡＵＴＨ</a:t>
            </a:r>
            <a:r>
              <a:rPr lang="en-US" altLang="zh-TW" sz="1600"/>
              <a:t> </a:t>
            </a:r>
            <a:r>
              <a:rPr lang="zh-TW" altLang="en-US" sz="1600"/>
              <a:t>ＴＯＫＥＮ</a:t>
            </a:r>
            <a:endParaRPr lang="en-US" altLang="zh-TW" sz="1600"/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5972175" y="1685925"/>
            <a:ext cx="28686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zh-CN" sz="1600"/>
              <a:t>3. </a:t>
            </a:r>
            <a:r>
              <a:rPr lang="zh-CN" altLang="en-US" sz="1600"/>
              <a:t>檢查</a:t>
            </a:r>
            <a:r>
              <a:rPr lang="en-US" altLang="zh-CN" sz="1600"/>
              <a:t>Messing </a:t>
            </a:r>
            <a:r>
              <a:rPr lang="zh-CN" altLang="en-US" sz="1600"/>
              <a:t>受信國家的權限是否開啟</a:t>
            </a:r>
            <a:endParaRPr lang="en-US" altLang="zh-TW" sz="1600"/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4130675"/>
            <a:ext cx="516731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84388"/>
            <a:ext cx="52832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368300" y="3124200"/>
            <a:ext cx="4570413" cy="1144588"/>
            <a:chOff x="1834797" y="1186862"/>
            <a:chExt cx="4570893" cy="1144524"/>
          </a:xfrm>
        </p:grpSpPr>
        <p:sp>
          <p:nvSpPr>
            <p:cNvPr id="28688" name="Rounded Rectangle 7"/>
            <p:cNvSpPr>
              <a:spLocks noChangeArrowheads="1"/>
            </p:cNvSpPr>
            <p:nvPr/>
          </p:nvSpPr>
          <p:spPr bwMode="auto">
            <a:xfrm>
              <a:off x="1834797" y="1186862"/>
              <a:ext cx="1133920" cy="2033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TW" altLang="zh-TW"/>
            </a:p>
          </p:txBody>
        </p:sp>
        <p:sp>
          <p:nvSpPr>
            <p:cNvPr id="28689" name="Oval Callout 8"/>
            <p:cNvSpPr>
              <a:spLocks noChangeArrowheads="1"/>
            </p:cNvSpPr>
            <p:nvPr/>
          </p:nvSpPr>
          <p:spPr bwMode="auto">
            <a:xfrm>
              <a:off x="3807819" y="1560328"/>
              <a:ext cx="2597871" cy="771058"/>
            </a:xfrm>
            <a:prstGeom prst="wedgeEllipseCallout">
              <a:avLst>
                <a:gd name="adj1" fmla="val -86843"/>
                <a:gd name="adj2" fmla="val -70343"/>
              </a:avLst>
            </a:prstGeom>
            <a:noFill/>
            <a:ln w="9525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400">
                  <a:solidFill>
                    <a:srgbClr val="FF00FF"/>
                  </a:solidFill>
                </a:rPr>
                <a:t>Twilio </a:t>
              </a:r>
              <a:r>
                <a:rPr lang="zh-CN" altLang="en-US" sz="1400">
                  <a:solidFill>
                    <a:srgbClr val="FF00FF"/>
                  </a:solidFill>
                </a:rPr>
                <a:t>配發的手機號碼</a:t>
              </a:r>
              <a:endParaRPr lang="en-US" altLang="zh-CN" sz="1400">
                <a:solidFill>
                  <a:srgbClr val="FF00FF"/>
                </a:solidFill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60350" y="4983163"/>
            <a:ext cx="3822700" cy="1470025"/>
            <a:chOff x="260812" y="4983335"/>
            <a:chExt cx="3822654" cy="1469249"/>
          </a:xfrm>
        </p:grpSpPr>
        <p:grpSp>
          <p:nvGrpSpPr>
            <p:cNvPr id="28684" name="Group 6"/>
            <p:cNvGrpSpPr>
              <a:grpSpLocks/>
            </p:cNvGrpSpPr>
            <p:nvPr/>
          </p:nvGrpSpPr>
          <p:grpSpPr bwMode="auto">
            <a:xfrm>
              <a:off x="260812" y="5001038"/>
              <a:ext cx="3822654" cy="1451546"/>
              <a:chOff x="1834797" y="1186139"/>
              <a:chExt cx="3822506" cy="1451402"/>
            </a:xfrm>
          </p:grpSpPr>
          <p:sp>
            <p:nvSpPr>
              <p:cNvPr id="28686" name="Rounded Rectangle 7"/>
              <p:cNvSpPr>
                <a:spLocks noChangeArrowheads="1"/>
              </p:cNvSpPr>
              <p:nvPr/>
            </p:nvSpPr>
            <p:spPr bwMode="auto">
              <a:xfrm>
                <a:off x="1834797" y="1186139"/>
                <a:ext cx="850439" cy="20410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57B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zh-TW" altLang="zh-TW"/>
              </a:p>
            </p:txBody>
          </p:sp>
          <p:sp>
            <p:nvSpPr>
              <p:cNvPr id="28687" name="Oval Callout 8"/>
              <p:cNvSpPr>
                <a:spLocks noChangeArrowheads="1"/>
              </p:cNvSpPr>
              <p:nvPr/>
            </p:nvSpPr>
            <p:spPr bwMode="auto">
              <a:xfrm>
                <a:off x="3059432" y="1866483"/>
                <a:ext cx="2597871" cy="771058"/>
              </a:xfrm>
              <a:prstGeom prst="wedgeEllipseCallout">
                <a:avLst>
                  <a:gd name="adj1" fmla="val -77241"/>
                  <a:gd name="adj2" fmla="val -105639"/>
                </a:avLst>
              </a:prstGeom>
              <a:noFill/>
              <a:ln w="9525">
                <a:solidFill>
                  <a:srgbClr val="FF57B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1400">
                    <a:solidFill>
                      <a:srgbClr val="FF00FF"/>
                    </a:solidFill>
                  </a:rPr>
                  <a:t>記下</a:t>
                </a:r>
                <a:r>
                  <a:rPr lang="en-US" altLang="zh-CN" sz="1400">
                    <a:solidFill>
                      <a:srgbClr val="FF00FF"/>
                    </a:solidFill>
                  </a:rPr>
                  <a:t>Account ID </a:t>
                </a:r>
                <a:r>
                  <a:rPr lang="zh-CN" altLang="en-US" sz="1400">
                    <a:solidFill>
                      <a:srgbClr val="FF00FF"/>
                    </a:solidFill>
                  </a:rPr>
                  <a:t>和</a:t>
                </a:r>
                <a:r>
                  <a:rPr lang="en-US" altLang="zh-CN" sz="1400">
                    <a:solidFill>
                      <a:srgbClr val="FF00FF"/>
                    </a:solidFill>
                  </a:rPr>
                  <a:t>Auth Token</a:t>
                </a:r>
              </a:p>
            </p:txBody>
          </p:sp>
        </p:grpSp>
        <p:sp>
          <p:nvSpPr>
            <p:cNvPr id="28685" name="Rounded Rectangle 7"/>
            <p:cNvSpPr>
              <a:spLocks noChangeArrowheads="1"/>
            </p:cNvSpPr>
            <p:nvPr/>
          </p:nvSpPr>
          <p:spPr bwMode="auto">
            <a:xfrm>
              <a:off x="2846249" y="4983335"/>
              <a:ext cx="764742" cy="22182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57B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zh-TW" altLang="zh-TW"/>
            </a:p>
          </p:txBody>
        </p:sp>
      </p:grpSp>
      <p:sp>
        <p:nvSpPr>
          <p:cNvPr id="28683" name="文字方塊 1"/>
          <p:cNvSpPr txBox="1">
            <a:spLocks noChangeArrowheads="1"/>
          </p:cNvSpPr>
          <p:nvPr/>
        </p:nvSpPr>
        <p:spPr bwMode="auto">
          <a:xfrm>
            <a:off x="4676775" y="6029325"/>
            <a:ext cx="4645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1" lang="en-US" altLang="zh-TW" sz="1200"/>
              <a:t>https://www.twilio.com/user/account/settings/international/sms</a:t>
            </a:r>
            <a:endParaRPr kumimoji="1"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9656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1800" dirty="0"/>
              <a:t>Node-Red flow : </a:t>
            </a:r>
            <a:r>
              <a:rPr kumimoji="1" lang="en-US" altLang="zh-TW" sz="1800" dirty="0">
                <a:hlinkClick r:id="rId2"/>
              </a:rPr>
              <a:t>https://</a:t>
            </a:r>
            <a:r>
              <a:rPr kumimoji="1" lang="en-US" altLang="zh-TW" sz="1800" dirty="0" smtClean="0">
                <a:hlinkClick r:id="rId2"/>
              </a:rPr>
              <a:t>goo.gl/YUt1Qy</a:t>
            </a:r>
            <a:endParaRPr kumimoji="1" lang="en-US" altLang="zh-TW" sz="1800" dirty="0" smtClean="0"/>
          </a:p>
          <a:p>
            <a:r>
              <a:rPr kumimoji="1" lang="zh-TW" altLang="en-US" sz="1800" dirty="0" smtClean="0"/>
              <a:t>這個是情境在做如果偵測到溫度高於</a:t>
            </a:r>
            <a:r>
              <a:rPr kumimoji="1" lang="en-US" altLang="zh-TW" sz="1800" dirty="0" smtClean="0"/>
              <a:t>50</a:t>
            </a:r>
            <a:r>
              <a:rPr kumimoji="1" lang="zh-TW" altLang="en-US" sz="1800" dirty="0" smtClean="0"/>
              <a:t>度就傳送簡訊到自己的手機，並告知</a:t>
            </a:r>
            <a:r>
              <a:rPr kumimoji="1" lang="en-US" altLang="zh-TW" sz="1800" dirty="0" smtClean="0"/>
              <a:t>GPS</a:t>
            </a:r>
            <a:r>
              <a:rPr kumimoji="1" lang="zh-TW" altLang="en-US" sz="1800" dirty="0" smtClean="0"/>
              <a:t>座標</a:t>
            </a:r>
            <a:endParaRPr kumimoji="1"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3" y="2844800"/>
            <a:ext cx="5626100" cy="35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ＭＳ Ｐゴシック" charset="-128"/>
              </a:rPr>
              <a:t>設定</a:t>
            </a:r>
            <a:r>
              <a:rPr lang="en-US" altLang="zh-CN" dirty="0" err="1" smtClean="0">
                <a:ea typeface="ＭＳ Ｐゴシック" charset="-128"/>
              </a:rPr>
              <a:t>Twilio</a:t>
            </a:r>
            <a:r>
              <a:rPr lang="zh-CN" altLang="en-US" dirty="0" smtClean="0">
                <a:ea typeface="ＭＳ Ｐゴシック" charset="-128"/>
              </a:rPr>
              <a:t> </a:t>
            </a:r>
            <a:r>
              <a:rPr lang="zh-CN" altLang="en-US" dirty="0">
                <a:ea typeface="ＭＳ Ｐゴシック" charset="-128"/>
              </a:rPr>
              <a:t>節點</a:t>
            </a:r>
            <a:r>
              <a:rPr lang="en-US" altLang="ja-JP" dirty="0">
                <a:ea typeface="ＭＳ Ｐゴシック" charset="-128"/>
              </a:rPr>
              <a:t>:</a:t>
            </a:r>
            <a:endParaRPr lang="en-US" altLang="zh-TW" dirty="0">
              <a:ea typeface="ＭＳ Ｐゴシック" charset="-128"/>
            </a:endParaRP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4662F8F-AE1D-264E-AA0C-E23E0DF6780F}" type="slidenum">
              <a:rPr lang="en-US" altLang="zh-TW" sz="800">
                <a:solidFill>
                  <a:schemeClr val="tx1"/>
                </a:solidFill>
              </a:rPr>
              <a:pPr/>
              <a:t>7</a:t>
            </a:fld>
            <a:endParaRPr lang="en-US" altLang="zh-TW" sz="8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1" y="1457924"/>
            <a:ext cx="4354848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98" y="3845853"/>
            <a:ext cx="3784600" cy="255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ounded Rectangle 7"/>
          <p:cNvSpPr>
            <a:spLocks noChangeArrowheads="1"/>
          </p:cNvSpPr>
          <p:nvPr/>
        </p:nvSpPr>
        <p:spPr bwMode="auto">
          <a:xfrm>
            <a:off x="2442923" y="2859986"/>
            <a:ext cx="1133715" cy="2036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TW" altLang="zh-TW"/>
          </a:p>
        </p:txBody>
      </p:sp>
      <p:sp>
        <p:nvSpPr>
          <p:cNvPr id="30729" name="Oval Callout 8"/>
          <p:cNvSpPr>
            <a:spLocks noChangeArrowheads="1"/>
          </p:cNvSpPr>
          <p:nvPr/>
        </p:nvSpPr>
        <p:spPr bwMode="auto">
          <a:xfrm>
            <a:off x="-131627" y="4041478"/>
            <a:ext cx="2597401" cy="771923"/>
          </a:xfrm>
          <a:prstGeom prst="wedgeEllipseCallout">
            <a:avLst>
              <a:gd name="adj1" fmla="val 57069"/>
              <a:gd name="adj2" fmla="val -166641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>
                <a:solidFill>
                  <a:srgbClr val="FF00FF"/>
                </a:solidFill>
              </a:rPr>
              <a:t>填入自己的手機號碼</a:t>
            </a:r>
            <a:endParaRPr lang="en-US" altLang="zh-CN" sz="1400">
              <a:solidFill>
                <a:srgbClr val="FF00FF"/>
              </a:solidFill>
            </a:endParaRPr>
          </a:p>
        </p:txBody>
      </p:sp>
      <p:sp>
        <p:nvSpPr>
          <p:cNvPr id="18" name="Oval Callout 8"/>
          <p:cNvSpPr>
            <a:spLocks noChangeArrowheads="1"/>
          </p:cNvSpPr>
          <p:nvPr/>
        </p:nvSpPr>
        <p:spPr bwMode="auto">
          <a:xfrm>
            <a:off x="2925643" y="4975872"/>
            <a:ext cx="2597150" cy="608012"/>
          </a:xfrm>
          <a:prstGeom prst="wedgeEllipseCallout">
            <a:avLst>
              <a:gd name="adj1" fmla="val 61065"/>
              <a:gd name="adj2" fmla="val -73412"/>
            </a:avLst>
          </a:prstGeom>
          <a:noFill/>
          <a:ln w="9525">
            <a:solidFill>
              <a:srgbClr val="FF57B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400">
                <a:solidFill>
                  <a:srgbClr val="FF00FF"/>
                </a:solidFill>
              </a:rPr>
              <a:t>填入</a:t>
            </a:r>
            <a:r>
              <a:rPr lang="en-US" altLang="zh-CN" sz="1400">
                <a:solidFill>
                  <a:srgbClr val="FF00FF"/>
                </a:solidFill>
              </a:rPr>
              <a:t>Twilio</a:t>
            </a:r>
            <a:r>
              <a:rPr lang="zh-CN" altLang="en-US" sz="1400">
                <a:solidFill>
                  <a:srgbClr val="FF00FF"/>
                </a:solidFill>
              </a:rPr>
              <a:t> 發的電話號碼與</a:t>
            </a:r>
            <a:r>
              <a:rPr lang="en-US" altLang="zh-CN" sz="1400">
                <a:solidFill>
                  <a:srgbClr val="FF00FF"/>
                </a:solidFill>
              </a:rPr>
              <a:t>SID,Token</a:t>
            </a:r>
          </a:p>
        </p:txBody>
      </p:sp>
      <p:cxnSp>
        <p:nvCxnSpPr>
          <p:cNvPr id="3" name="直線箭頭接點 2"/>
          <p:cNvCxnSpPr/>
          <p:nvPr/>
        </p:nvCxnSpPr>
        <p:spPr bwMode="auto">
          <a:xfrm>
            <a:off x="5130800" y="2692400"/>
            <a:ext cx="1282700" cy="115345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1800" dirty="0" smtClean="0"/>
              <a:t>接著一樣做測試的部分，可以先用模擬資料（點擊                          ）做測試，因為</a:t>
            </a:r>
            <a:r>
              <a:rPr kumimoji="1" lang="en-US" altLang="zh-TW" sz="1800" dirty="0" err="1" smtClean="0"/>
              <a:t>LoRa</a:t>
            </a:r>
            <a:r>
              <a:rPr kumimoji="1" lang="zh-TW" altLang="en-US" sz="1800" dirty="0" smtClean="0"/>
              <a:t>傳送頻率不得高於 （ </a:t>
            </a:r>
            <a:r>
              <a:rPr kumimoji="1" lang="en-US" altLang="zh-TW" sz="1800" dirty="0" smtClean="0"/>
              <a:t>1</a:t>
            </a:r>
            <a:r>
              <a:rPr kumimoji="1" lang="zh-TW" altLang="en-US" sz="1800" dirty="0" smtClean="0"/>
              <a:t>次</a:t>
            </a:r>
            <a:r>
              <a:rPr kumimoji="1" lang="en-US" altLang="zh-TW" sz="1800" dirty="0" smtClean="0"/>
              <a:t>/</a:t>
            </a:r>
            <a:r>
              <a:rPr kumimoji="1" lang="zh-TW" altLang="en-US" sz="1800" dirty="0" smtClean="0"/>
              <a:t>分鐘 ） </a:t>
            </a:r>
          </a:p>
          <a:p>
            <a:endParaRPr kumimoji="1" lang="zh-TW" altLang="en-US" sz="1800" dirty="0"/>
          </a:p>
          <a:p>
            <a:r>
              <a:rPr kumimoji="1" lang="zh-TW" altLang="en-US" sz="1800" dirty="0" smtClean="0"/>
              <a:t>模擬資料應該能夠成功讓你收到簡訊！</a:t>
            </a:r>
            <a:endParaRPr kumimoji="1" lang="zh-TW" altLang="en-US" sz="1800" dirty="0"/>
          </a:p>
          <a:p>
            <a:pPr marL="0" indent="0">
              <a:buNone/>
            </a:pPr>
            <a:endParaRPr kumimoji="1"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72" y="1874839"/>
            <a:ext cx="1625439" cy="3116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95" y="2395958"/>
            <a:ext cx="2438279" cy="43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LoRa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訊息架構</a:t>
            </a:r>
            <a:r>
              <a:rPr kumimoji="1" lang="en-US" altLang="zh-TW" dirty="0" smtClean="0"/>
              <a:t> (hex)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5"/>
          <a:stretch/>
        </p:blipFill>
        <p:spPr>
          <a:xfrm>
            <a:off x="182563" y="2190840"/>
            <a:ext cx="8686800" cy="344016"/>
          </a:xfrm>
        </p:spPr>
      </p:pic>
      <p:sp>
        <p:nvSpPr>
          <p:cNvPr id="5" name="文字方塊 4"/>
          <p:cNvSpPr txBox="1"/>
          <p:nvPr/>
        </p:nvSpPr>
        <p:spPr>
          <a:xfrm>
            <a:off x="458516" y="2630692"/>
            <a:ext cx="319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GPS</a:t>
            </a:r>
            <a:r>
              <a:rPr kumimoji="1" lang="zh-TW" altLang="en-US" dirty="0" smtClean="0"/>
              <a:t>座標一個有</a:t>
            </a:r>
            <a:r>
              <a:rPr kumimoji="1" lang="en-US" altLang="zh-TW" dirty="0" smtClean="0"/>
              <a:t>8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hex</a:t>
            </a:r>
            <a:endParaRPr kumimoji="1" lang="zh-TW" altLang="en-US" dirty="0" smtClean="0"/>
          </a:p>
          <a:p>
            <a:r>
              <a:rPr kumimoji="1" lang="zh-TW" altLang="en-US" dirty="0" smtClean="0"/>
              <a:t>共兩個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70873" y="2584525"/>
            <a:ext cx="3517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Temperature </a:t>
            </a:r>
            <a:r>
              <a:rPr kumimoji="1" lang="zh-TW" altLang="en-US" dirty="0" smtClean="0"/>
              <a:t>只有兩個</a:t>
            </a:r>
            <a:r>
              <a:rPr kumimoji="1" lang="en-US" altLang="zh-TW" dirty="0" smtClean="0"/>
              <a:t>hex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919278"/>
      </p:ext>
    </p:extLst>
  </p:cSld>
  <p:clrMapOvr>
    <a:masterClrMapping/>
  </p:clrMapOvr>
</p:sld>
</file>

<file path=ppt/theme/theme1.xml><?xml version="1.0" encoding="utf-8"?>
<a:theme xmlns:a="http://schemas.openxmlformats.org/drawingml/2006/main" name="IBM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" id="{A7D57993-1BC7-B34C-A1B4-4AEC70742936}" vid="{74BCB710-3C25-C649-B2FA-5420652D58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</Template>
  <TotalTime>71</TotalTime>
  <Words>283</Words>
  <Application>Microsoft Macintosh PowerPoint</Application>
  <PresentationFormat>如螢幕大小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ＭＳ Ｐゴシック</vt:lpstr>
      <vt:lpstr>Wingdings</vt:lpstr>
      <vt:lpstr>新細明體</vt:lpstr>
      <vt:lpstr>IBM</vt:lpstr>
      <vt:lpstr>Bluemix – LoRa application II</vt:lpstr>
      <vt:lpstr>取得寄送簡訊服務</vt:lpstr>
      <vt:lpstr>當溫度超過臨界值時自動發送簡訊:</vt:lpstr>
      <vt:lpstr>取得ＳＩＤ ＆ ＴＯＫＥＮ</vt:lpstr>
      <vt:lpstr>當溫度超過臨界值時自動發送簡訊:</vt:lpstr>
      <vt:lpstr>PowerPoint 簡報</vt:lpstr>
      <vt:lpstr>設定Twilio 節點:</vt:lpstr>
      <vt:lpstr>Test</vt:lpstr>
      <vt:lpstr>LoRa 訊息架構 (hex)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Bluemix – LoRa application II</dc:title>
  <dc:creator>劉晉睿</dc:creator>
  <cp:lastModifiedBy>劉晉睿</cp:lastModifiedBy>
  <cp:revision>7</cp:revision>
  <dcterms:created xsi:type="dcterms:W3CDTF">2016-05-10T15:54:42Z</dcterms:created>
  <dcterms:modified xsi:type="dcterms:W3CDTF">2016-05-10T17:29:45Z</dcterms:modified>
</cp:coreProperties>
</file>