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0"/>
  </p:notesMasterIdLst>
  <p:sldIdLst>
    <p:sldId id="256" r:id="rId2"/>
    <p:sldId id="260" r:id="rId3"/>
    <p:sldId id="298" r:id="rId4"/>
    <p:sldId id="304" r:id="rId5"/>
    <p:sldId id="299" r:id="rId6"/>
    <p:sldId id="263" r:id="rId7"/>
    <p:sldId id="306" r:id="rId8"/>
    <p:sldId id="302" r:id="rId9"/>
    <p:sldId id="257" r:id="rId10"/>
    <p:sldId id="301" r:id="rId11"/>
    <p:sldId id="303" r:id="rId12"/>
    <p:sldId id="300" r:id="rId13"/>
    <p:sldId id="308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</p:sldIdLst>
  <p:sldSz cx="9144000" cy="5143500" type="screen16x9"/>
  <p:notesSz cx="6858000" cy="9144000"/>
  <p:embeddedFontLst>
    <p:embeddedFont>
      <p:font typeface="Manrope Light" panose="020B0604020202020204" charset="0"/>
      <p:regular r:id="rId31"/>
      <p:bold r:id="rId32"/>
    </p:embeddedFont>
    <p:embeddedFont>
      <p:font typeface="Manrope Medium" panose="020B0604020202020204" charset="0"/>
      <p:regular r:id="rId33"/>
      <p:bold r:id="rId34"/>
    </p:embeddedFont>
    <p:embeddedFont>
      <p:font typeface="Manrope SemiBold" panose="020B0604020202020204" charset="0"/>
      <p:regular r:id="rId35"/>
      <p:bold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Nunito Light" pitchFamily="2" charset="0"/>
      <p:regular r:id="rId41"/>
      <p:italic r:id="rId42"/>
    </p:embeddedFont>
    <p:embeddedFont>
      <p:font typeface="Raleway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72623-1237-4E64-A975-F4647EB56789}">
  <a:tblStyle styleId="{12472623-1237-4E64-A975-F4647EB56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AEBBB-94AE-446F-90CA-8D09804757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70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73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94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411725"/>
            <a:ext cx="10330243" cy="7146808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150525"/>
            <a:ext cx="77040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274600"/>
            <a:ext cx="9251385" cy="5526998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63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175450"/>
            <a:ext cx="9913464" cy="5223875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3000708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154825"/>
            <a:ext cx="11527200" cy="4568952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CommuniTEDx</a:t>
            </a:r>
            <a:b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Applicazione Mobile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4" y="3203263"/>
            <a:ext cx="30297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per il corso di tecnologie Cloud e Mobile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887;p33">
            <a:extLst>
              <a:ext uri="{FF2B5EF4-FFF2-40B4-BE49-F238E27FC236}">
                <a16:creationId xmlns:a16="http://schemas.microsoft.com/office/drawing/2014/main" id="{2DC9B3B3-4F0A-323E-95A2-B9E5EFAD7184}"/>
              </a:ext>
            </a:extLst>
          </p:cNvPr>
          <p:cNvSpPr txBox="1">
            <a:spLocks/>
          </p:cNvSpPr>
          <p:nvPr/>
        </p:nvSpPr>
        <p:spPr>
          <a:xfrm>
            <a:off x="713224" y="3809125"/>
            <a:ext cx="302971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Samuel Locatelli</a:t>
            </a:r>
          </a:p>
          <a:p>
            <a:pPr marL="0" indent="0"/>
            <a:r>
              <a:rPr lang="en" dirty="0"/>
              <a:t>Giorgio Tentori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74B9-CDA0-5AE2-0EEB-227B025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378117"/>
            <a:ext cx="7034165" cy="572700"/>
          </a:xfrm>
        </p:spPr>
        <p:txBody>
          <a:bodyPr/>
          <a:lstStyle/>
          <a:p>
            <a:r>
              <a:rPr lang="it-IT" dirty="0"/>
              <a:t>Presentazione dell’interfaccia 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0A6917-EAC2-8C42-5B6F-2E0BBB8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33" y="1052841"/>
            <a:ext cx="5787334" cy="37754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E46B8F-1FD0-E53D-55D5-6917F1AA4C87}"/>
              </a:ext>
            </a:extLst>
          </p:cNvPr>
          <p:cNvSpPr txBox="1"/>
          <p:nvPr/>
        </p:nvSpPr>
        <p:spPr>
          <a:xfrm>
            <a:off x="5545874" y="4805522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4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7578ED-6818-25C9-5051-6A4DF10A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5" y="647178"/>
            <a:ext cx="5977930" cy="38491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490DF-B2D7-5BF5-58DF-A3A74A37AB0C}"/>
              </a:ext>
            </a:extLst>
          </p:cNvPr>
          <p:cNvSpPr txBox="1"/>
          <p:nvPr/>
        </p:nvSpPr>
        <p:spPr>
          <a:xfrm>
            <a:off x="5694557" y="4649869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8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251649" y="117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 Board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EDEDD0-E5B4-7CE1-AA9C-0D257A892828}"/>
              </a:ext>
            </a:extLst>
          </p:cNvPr>
          <p:cNvSpPr txBox="1"/>
          <p:nvPr/>
        </p:nvSpPr>
        <p:spPr>
          <a:xfrm>
            <a:off x="63190" y="690623"/>
            <a:ext cx="882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https://trello.com/invite/b/0XzzqBXs/ATTI3aacf7431c519460e792bc42dcb6309d0EA2C9CA/communitedx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FFEE3-461A-BDB0-B439-F5C9976A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9" y="1087611"/>
            <a:ext cx="8177561" cy="36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2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3" y="1870060"/>
            <a:ext cx="5543494" cy="134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Aggiunta dei watch next videos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Gestione del dataset per rendere </a:t>
            </a:r>
            <a:r>
              <a:rPr lang="it-IT" dirty="0"/>
              <a:t>i dati conformi e coerenti con l’obiettivo dell’applicazione</a:t>
            </a:r>
            <a:endParaRPr lang="en" dirty="0"/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046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Video suggeriti e Selezione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489392"/>
            <a:ext cx="7608455" cy="2415344"/>
          </a:xfrm>
        </p:spPr>
        <p:txBody>
          <a:bodyPr/>
          <a:lstStyle/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Nella seconda parte del progetto è stata implementata, in primo luogo, la possibilità di visualizzare i video associati ad un determinato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(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watch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next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videos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) e in secondo luogo la selezione dei dati presenti nel dataset in base ai criteri descritti nella prima parte del progetto, ovvero video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relativi a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scienza 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e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tecnologia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, scremando dall’intero insieme di dati solo quelli che servono per lo sviluppo di una parte del progetto.</a:t>
            </a:r>
          </a:p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A questo proposito viene inizializzato e implementato un job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descritto in seguito.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27546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del </a:t>
            </a:r>
            <a:r>
              <a:rPr lang="it-IT" sz="2400" dirty="0" err="1"/>
              <a:t>Related_videos</a:t>
            </a:r>
            <a:r>
              <a:rPr lang="it-IT" sz="2400" dirty="0"/>
              <a:t> Dataset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9B091A-64E6-9FB0-2E2C-EE5EB19B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0" y="1984211"/>
            <a:ext cx="8557919" cy="217174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4DF138A5-9BF2-F911-7F52-0FE5CDA1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040" y="1171430"/>
            <a:ext cx="7628546" cy="659076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Il seguente blocco di codice aggiunge al dataset iniziale i video correlati ad un determinato talk.</a:t>
            </a:r>
            <a:endParaRPr lang="it-IT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842D1B9-C4A8-AD32-B852-75FC424817DA}"/>
              </a:ext>
            </a:extLst>
          </p:cNvPr>
          <p:cNvSpPr txBox="1">
            <a:spLocks/>
          </p:cNvSpPr>
          <p:nvPr/>
        </p:nvSpPr>
        <p:spPr>
          <a:xfrm>
            <a:off x="1082466" y="4309664"/>
            <a:ext cx="7628546" cy="65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Per ogni video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si possono avere più talk correlati e si è deciso di indicare per ogni documento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due vettori: l’id dei video correlati e il relativo titolo.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914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dello script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Lo script relativo al job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presenta inizialmente la lettura del set di dati iniziale e il conteggio dei record che contengono un id non nullo. 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5B31AB5-C4FE-7548-8AF7-91F5AE4E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5296359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Dettagli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513783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 letto un altro dataset contenente i dettagli di ogni video come: descrizione e durata.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429983-3D73-1EF6-58BE-0F4FDB08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481815"/>
            <a:ext cx="4336447" cy="1989003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C2522C5E-40F5-83F9-4BD1-F58C1F42FBB8}"/>
              </a:ext>
            </a:extLst>
          </p:cNvPr>
          <p:cNvSpPr txBox="1">
            <a:spLocks/>
          </p:cNvSpPr>
          <p:nvPr/>
        </p:nvSpPr>
        <p:spPr>
          <a:xfrm>
            <a:off x="667961" y="3537726"/>
            <a:ext cx="6840527" cy="39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precedente dataset viene unito al precedente tramite ‘ Join ‘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8030FA-0293-D276-4F52-03A5AB47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8" y="3931173"/>
            <a:ext cx="7430144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Si è deciso, come per i dettagli, di aggiungere i link delle immagini relativi ad un video </a:t>
            </a:r>
            <a:r>
              <a:rPr lang="it-IT" dirty="0" err="1"/>
              <a:t>Ted</a:t>
            </a:r>
            <a:r>
              <a:rPr lang="it-IT" dirty="0"/>
              <a:t> presi da un ulteriore dataset. Viene, in seguito aggiornato il dataset iniziale con quello delle immagini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B60489-4E81-B691-615B-9B8B9E15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47442"/>
            <a:ext cx="7978831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0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Viene, infine, aggiornato il dataset finale con l’aggiunta di un vettore di tag identificativi relativi ad un video </a:t>
            </a:r>
            <a:r>
              <a:rPr lang="it-IT" dirty="0" err="1"/>
              <a:t>Tedx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20B709-7083-A820-93A2-5770EF78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4" y="1892861"/>
            <a:ext cx="820745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7"/>
          <p:cNvGrpSpPr/>
          <p:nvPr/>
        </p:nvGrpSpPr>
        <p:grpSpPr>
          <a:xfrm>
            <a:off x="5724684" y="2724311"/>
            <a:ext cx="1359000" cy="481851"/>
            <a:chOff x="888100" y="1313650"/>
            <a:chExt cx="1359000" cy="572700"/>
          </a:xfrm>
        </p:grpSpPr>
        <p:sp>
          <p:nvSpPr>
            <p:cNvPr id="980" name="Google Shape;980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3168309" y="2724286"/>
            <a:ext cx="1359000" cy="481851"/>
            <a:chOff x="888100" y="1313650"/>
            <a:chExt cx="1359000" cy="572700"/>
          </a:xfrm>
        </p:grpSpPr>
        <p:sp>
          <p:nvSpPr>
            <p:cNvPr id="983" name="Google Shape;983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720000" y="2724286"/>
            <a:ext cx="1359000" cy="481851"/>
            <a:chOff x="888100" y="1313650"/>
            <a:chExt cx="1359000" cy="572700"/>
          </a:xfrm>
        </p:grpSpPr>
        <p:sp>
          <p:nvSpPr>
            <p:cNvPr id="986" name="Google Shape;986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e obiettivo </a:t>
            </a:r>
            <a:br>
              <a:rPr lang="en" dirty="0"/>
            </a:br>
            <a:r>
              <a:rPr lang="en" dirty="0"/>
              <a:t>di CommuniTEDx</a:t>
            </a:r>
            <a:endParaRPr dirty="0"/>
          </a:p>
        </p:txBody>
      </p: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720000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5"/>
          </p:nvPr>
        </p:nvSpPr>
        <p:spPr>
          <a:xfrm>
            <a:off x="3266729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ivulgazione</a:t>
            </a:r>
            <a:endParaRPr dirty="0"/>
          </a:p>
        </p:txBody>
      </p:sp>
      <p:sp>
        <p:nvSpPr>
          <p:cNvPr id="991" name="Google Shape;991;p37"/>
          <p:cNvSpPr txBox="1">
            <a:spLocks noGrp="1"/>
          </p:cNvSpPr>
          <p:nvPr>
            <p:ph type="subTitle" idx="1"/>
          </p:nvPr>
        </p:nvSpPr>
        <p:spPr>
          <a:xfrm>
            <a:off x="720000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Consente di conoscere e interagire con altri utenti della piattaforma tramite chat e collegamenti</a:t>
            </a:r>
            <a:endParaRPr dirty="0"/>
          </a:p>
        </p:txBody>
      </p:sp>
      <p:sp>
        <p:nvSpPr>
          <p:cNvPr id="992" name="Google Shape;992;p37"/>
          <p:cNvSpPr txBox="1">
            <a:spLocks noGrp="1"/>
          </p:cNvSpPr>
          <p:nvPr>
            <p:ph type="subTitle" idx="2"/>
          </p:nvPr>
        </p:nvSpPr>
        <p:spPr>
          <a:xfrm>
            <a:off x="3266725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Favorisce la divulgazione scientifica e culturale attraverso la condivisione di video TEDx</a:t>
            </a:r>
            <a:endParaRPr dirty="0"/>
          </a:p>
        </p:txBody>
      </p:sp>
      <p:sp>
        <p:nvSpPr>
          <p:cNvPr id="993" name="Google Shape;993;p37"/>
          <p:cNvSpPr txBox="1">
            <a:spLocks noGrp="1"/>
          </p:cNvSpPr>
          <p:nvPr>
            <p:ph type="subTitle" idx="3"/>
          </p:nvPr>
        </p:nvSpPr>
        <p:spPr>
          <a:xfrm>
            <a:off x="5813450" y="3819720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un accrescimento delle conoscenze senza tralasciare il divertimento</a:t>
            </a:r>
          </a:p>
        </p:txBody>
      </p:sp>
      <p:sp>
        <p:nvSpPr>
          <p:cNvPr id="994" name="Google Shape;994;p37"/>
          <p:cNvSpPr txBox="1">
            <a:spLocks noGrp="1"/>
          </p:cNvSpPr>
          <p:nvPr>
            <p:ph type="subTitle" idx="6"/>
          </p:nvPr>
        </p:nvSpPr>
        <p:spPr>
          <a:xfrm>
            <a:off x="5813450" y="3001268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Intrattenimento</a:t>
            </a:r>
            <a:endParaRPr dirty="0"/>
          </a:p>
        </p:txBody>
      </p:sp>
      <p:grpSp>
        <p:nvGrpSpPr>
          <p:cNvPr id="995" name="Google Shape;995;p37"/>
          <p:cNvGrpSpPr/>
          <p:nvPr/>
        </p:nvGrpSpPr>
        <p:grpSpPr>
          <a:xfrm>
            <a:off x="898118" y="2801862"/>
            <a:ext cx="352621" cy="351353"/>
            <a:chOff x="2475720" y="1332720"/>
            <a:chExt cx="334080" cy="395640"/>
          </a:xfrm>
        </p:grpSpPr>
        <p:sp>
          <p:nvSpPr>
            <p:cNvPr id="996" name="Google Shape;996;p37"/>
            <p:cNvSpPr/>
            <p:nvPr/>
          </p:nvSpPr>
          <p:spPr>
            <a:xfrm>
              <a:off x="257004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08" y="32"/>
                  </a:lnTo>
                  <a:cubicBezTo>
                    <a:pt x="117" y="32"/>
                    <a:pt x="125" y="25"/>
                    <a:pt x="125" y="16"/>
                  </a:cubicBezTo>
                  <a:cubicBezTo>
                    <a:pt x="125" y="7"/>
                    <a:pt x="117" y="0"/>
                    <a:pt x="10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523960" y="1518840"/>
              <a:ext cx="136800" cy="137160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380" y="191"/>
                  </a:moveTo>
                  <a:cubicBezTo>
                    <a:pt x="380" y="86"/>
                    <a:pt x="295" y="0"/>
                    <a:pt x="190" y="0"/>
                  </a:cubicBezTo>
                  <a:cubicBezTo>
                    <a:pt x="158" y="0"/>
                    <a:pt x="127" y="9"/>
                    <a:pt x="99" y="24"/>
                  </a:cubicBezTo>
                  <a:cubicBezTo>
                    <a:pt x="91" y="28"/>
                    <a:pt x="88" y="38"/>
                    <a:pt x="92" y="46"/>
                  </a:cubicBezTo>
                  <a:cubicBezTo>
                    <a:pt x="97" y="54"/>
                    <a:pt x="106" y="56"/>
                    <a:pt x="114" y="52"/>
                  </a:cubicBezTo>
                  <a:cubicBezTo>
                    <a:pt x="137" y="39"/>
                    <a:pt x="164" y="33"/>
                    <a:pt x="190" y="33"/>
                  </a:cubicBezTo>
                  <a:cubicBezTo>
                    <a:pt x="277" y="33"/>
                    <a:pt x="348" y="104"/>
                    <a:pt x="348" y="191"/>
                  </a:cubicBezTo>
                  <a:cubicBezTo>
                    <a:pt x="348" y="278"/>
                    <a:pt x="277" y="348"/>
                    <a:pt x="190" y="348"/>
                  </a:cubicBezTo>
                  <a:cubicBezTo>
                    <a:pt x="103" y="348"/>
                    <a:pt x="32" y="278"/>
                    <a:pt x="32" y="191"/>
                  </a:cubicBezTo>
                  <a:cubicBezTo>
                    <a:pt x="32" y="157"/>
                    <a:pt x="43" y="125"/>
                    <a:pt x="63" y="98"/>
                  </a:cubicBezTo>
                  <a:cubicBezTo>
                    <a:pt x="68" y="90"/>
                    <a:pt x="66" y="80"/>
                    <a:pt x="59" y="75"/>
                  </a:cubicBezTo>
                  <a:cubicBezTo>
                    <a:pt x="52" y="70"/>
                    <a:pt x="42" y="71"/>
                    <a:pt x="37" y="79"/>
                  </a:cubicBezTo>
                  <a:cubicBezTo>
                    <a:pt x="13" y="111"/>
                    <a:pt x="0" y="150"/>
                    <a:pt x="0" y="191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5" y="381"/>
                    <a:pt x="380" y="295"/>
                    <a:pt x="380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562840" y="1568520"/>
              <a:ext cx="11880" cy="21600"/>
            </a:xfrm>
            <a:custGeom>
              <a:avLst/>
              <a:gdLst/>
              <a:ahLst/>
              <a:cxnLst/>
              <a:rect l="l" t="t" r="r" b="b"/>
              <a:pathLst>
                <a:path w="33" h="60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ubicBezTo>
                    <a:pt x="24" y="60"/>
                    <a:pt x="33" y="53"/>
                    <a:pt x="33" y="44"/>
                  </a:cubicBezTo>
                  <a:lnTo>
                    <a:pt x="33" y="17"/>
                  </a:ln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10360" y="1568520"/>
              <a:ext cx="11520" cy="2160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16" y="60"/>
                  </a:moveTo>
                  <a:cubicBezTo>
                    <a:pt x="25" y="60"/>
                    <a:pt x="32" y="53"/>
                    <a:pt x="32" y="44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73640" y="160272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105" h="49" extrusionOk="0">
                  <a:moveTo>
                    <a:pt x="99" y="4"/>
                  </a:moveTo>
                  <a:cubicBezTo>
                    <a:pt x="92" y="-2"/>
                    <a:pt x="82" y="-1"/>
                    <a:pt x="76" y="6"/>
                  </a:cubicBezTo>
                  <a:cubicBezTo>
                    <a:pt x="70" y="13"/>
                    <a:pt x="61" y="17"/>
                    <a:pt x="52" y="17"/>
                  </a:cubicBezTo>
                  <a:cubicBezTo>
                    <a:pt x="42" y="17"/>
                    <a:pt x="34" y="13"/>
                    <a:pt x="28" y="6"/>
                  </a:cubicBezTo>
                  <a:cubicBezTo>
                    <a:pt x="23" y="-1"/>
                    <a:pt x="12" y="-2"/>
                    <a:pt x="6" y="4"/>
                  </a:cubicBezTo>
                  <a:cubicBezTo>
                    <a:pt x="-1" y="10"/>
                    <a:pt x="-2" y="20"/>
                    <a:pt x="4" y="27"/>
                  </a:cubicBezTo>
                  <a:cubicBezTo>
                    <a:pt x="16" y="41"/>
                    <a:pt x="33" y="49"/>
                    <a:pt x="52" y="49"/>
                  </a:cubicBezTo>
                  <a:cubicBezTo>
                    <a:pt x="71" y="49"/>
                    <a:pt x="89" y="41"/>
                    <a:pt x="101" y="27"/>
                  </a:cubicBezTo>
                  <a:cubicBezTo>
                    <a:pt x="107" y="20"/>
                    <a:pt x="106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5720" y="1332720"/>
              <a:ext cx="334080" cy="395640"/>
            </a:xfrm>
            <a:custGeom>
              <a:avLst/>
              <a:gdLst/>
              <a:ahLst/>
              <a:cxnLst/>
              <a:rect l="l" t="t" r="r" b="b"/>
              <a:pathLst>
                <a:path w="928" h="1099" extrusionOk="0">
                  <a:moveTo>
                    <a:pt x="883" y="167"/>
                  </a:moveTo>
                  <a:lnTo>
                    <a:pt x="649" y="167"/>
                  </a:lnTo>
                  <a:lnTo>
                    <a:pt x="649" y="147"/>
                  </a:lnTo>
                  <a:cubicBezTo>
                    <a:pt x="649" y="138"/>
                    <a:pt x="642" y="131"/>
                    <a:pt x="633" y="131"/>
                  </a:cubicBezTo>
                  <a:cubicBezTo>
                    <a:pt x="624" y="131"/>
                    <a:pt x="617" y="138"/>
                    <a:pt x="617" y="147"/>
                  </a:cubicBezTo>
                  <a:lnTo>
                    <a:pt x="617" y="167"/>
                  </a:lnTo>
                  <a:lnTo>
                    <a:pt x="452" y="167"/>
                  </a:lnTo>
                  <a:cubicBezTo>
                    <a:pt x="428" y="167"/>
                    <a:pt x="408" y="187"/>
                    <a:pt x="408" y="212"/>
                  </a:cubicBezTo>
                  <a:lnTo>
                    <a:pt x="408" y="447"/>
                  </a:lnTo>
                  <a:cubicBezTo>
                    <a:pt x="408" y="472"/>
                    <a:pt x="428" y="491"/>
                    <a:pt x="452" y="491"/>
                  </a:cubicBezTo>
                  <a:lnTo>
                    <a:pt x="485" y="491"/>
                  </a:lnTo>
                  <a:lnTo>
                    <a:pt x="503" y="556"/>
                  </a:lnTo>
                  <a:cubicBezTo>
                    <a:pt x="506" y="565"/>
                    <a:pt x="514" y="573"/>
                    <a:pt x="524" y="575"/>
                  </a:cubicBezTo>
                  <a:cubicBezTo>
                    <a:pt x="526" y="575"/>
                    <a:pt x="528" y="576"/>
                    <a:pt x="530" y="576"/>
                  </a:cubicBezTo>
                  <a:cubicBezTo>
                    <a:pt x="537" y="576"/>
                    <a:pt x="545" y="572"/>
                    <a:pt x="550" y="567"/>
                  </a:cubicBezTo>
                  <a:lnTo>
                    <a:pt x="616" y="493"/>
                  </a:lnTo>
                  <a:lnTo>
                    <a:pt x="616" y="949"/>
                  </a:lnTo>
                  <a:lnTo>
                    <a:pt x="32" y="949"/>
                  </a:lnTo>
                  <a:lnTo>
                    <a:pt x="32" y="73"/>
                  </a:lnTo>
                  <a:cubicBezTo>
                    <a:pt x="32" y="51"/>
                    <a:pt x="50" y="32"/>
                    <a:pt x="72" y="32"/>
                  </a:cubicBezTo>
                  <a:lnTo>
                    <a:pt x="166" y="32"/>
                  </a:lnTo>
                  <a:lnTo>
                    <a:pt x="178" y="82"/>
                  </a:lnTo>
                  <a:cubicBezTo>
                    <a:pt x="182" y="102"/>
                    <a:pt x="200" y="116"/>
                    <a:pt x="221" y="116"/>
                  </a:cubicBezTo>
                  <a:lnTo>
                    <a:pt x="428" y="116"/>
                  </a:lnTo>
                  <a:cubicBezTo>
                    <a:pt x="448" y="116"/>
                    <a:pt x="466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8" y="32"/>
                    <a:pt x="616" y="51"/>
                    <a:pt x="616" y="73"/>
                  </a:cubicBezTo>
                  <a:cubicBezTo>
                    <a:pt x="616" y="82"/>
                    <a:pt x="624" y="89"/>
                    <a:pt x="633" y="89"/>
                  </a:cubicBezTo>
                  <a:cubicBezTo>
                    <a:pt x="641" y="89"/>
                    <a:pt x="649" y="82"/>
                    <a:pt x="649" y="73"/>
                  </a:cubicBezTo>
                  <a:cubicBezTo>
                    <a:pt x="649" y="33"/>
                    <a:pt x="616" y="0"/>
                    <a:pt x="576" y="0"/>
                  </a:cubicBezTo>
                  <a:lnTo>
                    <a:pt x="73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0" y="1027"/>
                  </a:lnTo>
                  <a:cubicBezTo>
                    <a:pt x="0" y="1067"/>
                    <a:pt x="32" y="1099"/>
                    <a:pt x="73" y="1099"/>
                  </a:cubicBezTo>
                  <a:lnTo>
                    <a:pt x="576" y="1099"/>
                  </a:lnTo>
                  <a:cubicBezTo>
                    <a:pt x="616" y="1099"/>
                    <a:pt x="649" y="1067"/>
                    <a:pt x="649" y="1027"/>
                  </a:cubicBezTo>
                  <a:lnTo>
                    <a:pt x="649" y="491"/>
                  </a:lnTo>
                  <a:lnTo>
                    <a:pt x="883" y="491"/>
                  </a:lnTo>
                  <a:cubicBezTo>
                    <a:pt x="908" y="491"/>
                    <a:pt x="928" y="472"/>
                    <a:pt x="928" y="447"/>
                  </a:cubicBezTo>
                  <a:lnTo>
                    <a:pt x="928" y="212"/>
                  </a:lnTo>
                  <a:cubicBezTo>
                    <a:pt x="928" y="187"/>
                    <a:pt x="908" y="167"/>
                    <a:pt x="883" y="167"/>
                  </a:cubicBezTo>
                  <a:moveTo>
                    <a:pt x="449" y="32"/>
                  </a:moveTo>
                  <a:lnTo>
                    <a:pt x="439" y="75"/>
                  </a:lnTo>
                  <a:cubicBezTo>
                    <a:pt x="438" y="80"/>
                    <a:pt x="433" y="84"/>
                    <a:pt x="428" y="84"/>
                  </a:cubicBezTo>
                  <a:lnTo>
                    <a:pt x="221" y="84"/>
                  </a:lnTo>
                  <a:cubicBezTo>
                    <a:pt x="215" y="84"/>
                    <a:pt x="210" y="80"/>
                    <a:pt x="209" y="75"/>
                  </a:cubicBezTo>
                  <a:lnTo>
                    <a:pt x="199" y="32"/>
                  </a:lnTo>
                  <a:lnTo>
                    <a:pt x="449" y="32"/>
                  </a:lnTo>
                  <a:moveTo>
                    <a:pt x="617" y="1027"/>
                  </a:moveTo>
                  <a:cubicBezTo>
                    <a:pt x="617" y="1049"/>
                    <a:pt x="598" y="1067"/>
                    <a:pt x="576" y="1067"/>
                  </a:cubicBezTo>
                  <a:lnTo>
                    <a:pt x="73" y="1067"/>
                  </a:lnTo>
                  <a:cubicBezTo>
                    <a:pt x="50" y="1067"/>
                    <a:pt x="32" y="1049"/>
                    <a:pt x="32" y="1027"/>
                  </a:cubicBezTo>
                  <a:lnTo>
                    <a:pt x="32" y="981"/>
                  </a:lnTo>
                  <a:lnTo>
                    <a:pt x="617" y="981"/>
                  </a:lnTo>
                  <a:lnTo>
                    <a:pt x="617" y="1027"/>
                  </a:lnTo>
                  <a:moveTo>
                    <a:pt x="896" y="447"/>
                  </a:moveTo>
                  <a:cubicBezTo>
                    <a:pt x="896" y="454"/>
                    <a:pt x="890" y="459"/>
                    <a:pt x="883" y="459"/>
                  </a:cubicBezTo>
                  <a:lnTo>
                    <a:pt x="615" y="459"/>
                  </a:lnTo>
                  <a:cubicBezTo>
                    <a:pt x="608" y="459"/>
                    <a:pt x="600" y="463"/>
                    <a:pt x="595" y="468"/>
                  </a:cubicBezTo>
                  <a:lnTo>
                    <a:pt x="532" y="539"/>
                  </a:lnTo>
                  <a:lnTo>
                    <a:pt x="515" y="479"/>
                  </a:lnTo>
                  <a:cubicBezTo>
                    <a:pt x="511" y="467"/>
                    <a:pt x="500" y="459"/>
                    <a:pt x="488" y="459"/>
                  </a:cubicBezTo>
                  <a:lnTo>
                    <a:pt x="452" y="459"/>
                  </a:lnTo>
                  <a:cubicBezTo>
                    <a:pt x="445" y="459"/>
                    <a:pt x="440" y="454"/>
                    <a:pt x="440" y="447"/>
                  </a:cubicBezTo>
                  <a:lnTo>
                    <a:pt x="440" y="212"/>
                  </a:lnTo>
                  <a:cubicBezTo>
                    <a:pt x="440" y="205"/>
                    <a:pt x="445" y="200"/>
                    <a:pt x="452" y="200"/>
                  </a:cubicBezTo>
                  <a:lnTo>
                    <a:pt x="883" y="200"/>
                  </a:lnTo>
                  <a:cubicBezTo>
                    <a:pt x="890" y="200"/>
                    <a:pt x="896" y="205"/>
                    <a:pt x="896" y="212"/>
                  </a:cubicBezTo>
                  <a:lnTo>
                    <a:pt x="896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652480" y="1418400"/>
              <a:ext cx="127080" cy="11520"/>
            </a:xfrm>
            <a:custGeom>
              <a:avLst/>
              <a:gdLst/>
              <a:ahLst/>
              <a:cxnLst/>
              <a:rect l="l" t="t" r="r" b="b"/>
              <a:pathLst>
                <a:path w="353" h="32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337" y="32"/>
                  </a:lnTo>
                  <a:cubicBezTo>
                    <a:pt x="346" y="32"/>
                    <a:pt x="353" y="25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52480" y="1445400"/>
              <a:ext cx="127080" cy="11880"/>
            </a:xfrm>
            <a:custGeom>
              <a:avLst/>
              <a:gdLst/>
              <a:ahLst/>
              <a:cxnLst/>
              <a:rect l="l" t="t" r="r" b="b"/>
              <a:pathLst>
                <a:path w="353" h="33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4"/>
                    <a:pt x="8" y="33"/>
                    <a:pt x="17" y="33"/>
                  </a:cubicBezTo>
                  <a:lnTo>
                    <a:pt x="337" y="33"/>
                  </a:lnTo>
                  <a:cubicBezTo>
                    <a:pt x="346" y="33"/>
                    <a:pt x="353" y="24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52480" y="1472760"/>
              <a:ext cx="70560" cy="11520"/>
            </a:xfrm>
            <a:custGeom>
              <a:avLst/>
              <a:gdLst/>
              <a:ahLst/>
              <a:cxnLst/>
              <a:rect l="l" t="t" r="r" b="b"/>
              <a:pathLst>
                <a:path w="196" h="32" extrusionOk="0">
                  <a:moveTo>
                    <a:pt x="180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180" y="32"/>
                  </a:lnTo>
                  <a:cubicBezTo>
                    <a:pt x="189" y="32"/>
                    <a:pt x="196" y="25"/>
                    <a:pt x="196" y="16"/>
                  </a:cubicBezTo>
                  <a:cubicBezTo>
                    <a:pt x="196" y="7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>
            <a:off x="5910209" y="2808334"/>
            <a:ext cx="417598" cy="340483"/>
            <a:chOff x="4080240" y="1338840"/>
            <a:chExt cx="395640" cy="383400"/>
          </a:xfrm>
        </p:grpSpPr>
        <p:sp>
          <p:nvSpPr>
            <p:cNvPr id="1006" name="Google Shape;1006;p37"/>
            <p:cNvSpPr/>
            <p:nvPr/>
          </p:nvSpPr>
          <p:spPr>
            <a:xfrm>
              <a:off x="4080240" y="1338840"/>
              <a:ext cx="395640" cy="383400"/>
            </a:xfrm>
            <a:custGeom>
              <a:avLst/>
              <a:gdLst/>
              <a:ahLst/>
              <a:cxnLst/>
              <a:rect l="l" t="t" r="r" b="b"/>
              <a:pathLst>
                <a:path w="1099" h="1065" extrusionOk="0">
                  <a:moveTo>
                    <a:pt x="1083" y="641"/>
                  </a:moveTo>
                  <a:cubicBezTo>
                    <a:pt x="1092" y="641"/>
                    <a:pt x="1099" y="634"/>
                    <a:pt x="1099" y="625"/>
                  </a:cubicBezTo>
                  <a:lnTo>
                    <a:pt x="1099" y="36"/>
                  </a:lnTo>
                  <a:cubicBezTo>
                    <a:pt x="1099" y="16"/>
                    <a:pt x="1083" y="0"/>
                    <a:pt x="1064" y="0"/>
                  </a:cubicBezTo>
                  <a:lnTo>
                    <a:pt x="145" y="0"/>
                  </a:lnTo>
                  <a:cubicBezTo>
                    <a:pt x="126" y="0"/>
                    <a:pt x="110" y="16"/>
                    <a:pt x="110" y="36"/>
                  </a:cubicBezTo>
                  <a:lnTo>
                    <a:pt x="110" y="176"/>
                  </a:lnTo>
                  <a:lnTo>
                    <a:pt x="36" y="176"/>
                  </a:lnTo>
                  <a:cubicBezTo>
                    <a:pt x="16" y="176"/>
                    <a:pt x="0" y="192"/>
                    <a:pt x="0" y="212"/>
                  </a:cubicBezTo>
                  <a:lnTo>
                    <a:pt x="0" y="1022"/>
                  </a:lnTo>
                  <a:cubicBezTo>
                    <a:pt x="0" y="1046"/>
                    <a:pt x="20" y="1065"/>
                    <a:pt x="44" y="1065"/>
                  </a:cubicBezTo>
                  <a:lnTo>
                    <a:pt x="949" y="1065"/>
                  </a:lnTo>
                  <a:cubicBezTo>
                    <a:pt x="973" y="1065"/>
                    <a:pt x="993" y="1046"/>
                    <a:pt x="993" y="1022"/>
                  </a:cubicBezTo>
                  <a:lnTo>
                    <a:pt x="993" y="887"/>
                  </a:lnTo>
                  <a:lnTo>
                    <a:pt x="1056" y="887"/>
                  </a:lnTo>
                  <a:cubicBezTo>
                    <a:pt x="1080" y="887"/>
                    <a:pt x="1099" y="867"/>
                    <a:pt x="1099" y="843"/>
                  </a:cubicBezTo>
                  <a:lnTo>
                    <a:pt x="1099" y="699"/>
                  </a:lnTo>
                  <a:cubicBezTo>
                    <a:pt x="1099" y="690"/>
                    <a:pt x="1092" y="683"/>
                    <a:pt x="1083" y="683"/>
                  </a:cubicBezTo>
                  <a:cubicBezTo>
                    <a:pt x="1074" y="683"/>
                    <a:pt x="1067" y="690"/>
                    <a:pt x="1067" y="699"/>
                  </a:cubicBezTo>
                  <a:lnTo>
                    <a:pt x="1067" y="843"/>
                  </a:lnTo>
                  <a:cubicBezTo>
                    <a:pt x="1067" y="850"/>
                    <a:pt x="1062" y="855"/>
                    <a:pt x="1056" y="855"/>
                  </a:cubicBezTo>
                  <a:lnTo>
                    <a:pt x="993" y="855"/>
                  </a:lnTo>
                  <a:lnTo>
                    <a:pt x="993" y="212"/>
                  </a:lnTo>
                  <a:cubicBezTo>
                    <a:pt x="993" y="192"/>
                    <a:pt x="977" y="176"/>
                    <a:pt x="957" y="176"/>
                  </a:cubicBezTo>
                  <a:lnTo>
                    <a:pt x="307" y="176"/>
                  </a:lnTo>
                  <a:cubicBezTo>
                    <a:pt x="298" y="176"/>
                    <a:pt x="291" y="183"/>
                    <a:pt x="291" y="192"/>
                  </a:cubicBezTo>
                  <a:cubicBezTo>
                    <a:pt x="291" y="200"/>
                    <a:pt x="298" y="209"/>
                    <a:pt x="307" y="209"/>
                  </a:cubicBezTo>
                  <a:lnTo>
                    <a:pt x="957" y="209"/>
                  </a:lnTo>
                  <a:cubicBezTo>
                    <a:pt x="959" y="209"/>
                    <a:pt x="961" y="210"/>
                    <a:pt x="961" y="212"/>
                  </a:cubicBezTo>
                  <a:lnTo>
                    <a:pt x="961" y="273"/>
                  </a:lnTo>
                  <a:lnTo>
                    <a:pt x="142" y="273"/>
                  </a:lnTo>
                  <a:lnTo>
                    <a:pt x="142" y="209"/>
                  </a:lnTo>
                  <a:lnTo>
                    <a:pt x="232" y="209"/>
                  </a:lnTo>
                  <a:cubicBezTo>
                    <a:pt x="241" y="209"/>
                    <a:pt x="248" y="200"/>
                    <a:pt x="248" y="192"/>
                  </a:cubicBezTo>
                  <a:cubicBezTo>
                    <a:pt x="248" y="183"/>
                    <a:pt x="241" y="176"/>
                    <a:pt x="232" y="176"/>
                  </a:cubicBezTo>
                  <a:lnTo>
                    <a:pt x="142" y="176"/>
                  </a:lnTo>
                  <a:lnTo>
                    <a:pt x="142" y="129"/>
                  </a:lnTo>
                  <a:lnTo>
                    <a:pt x="1067" y="129"/>
                  </a:lnTo>
                  <a:lnTo>
                    <a:pt x="1067" y="625"/>
                  </a:lnTo>
                  <a:cubicBezTo>
                    <a:pt x="1067" y="634"/>
                    <a:pt x="1074" y="641"/>
                    <a:pt x="1083" y="641"/>
                  </a:cubicBezTo>
                  <a:moveTo>
                    <a:pt x="33" y="212"/>
                  </a:moveTo>
                  <a:cubicBezTo>
                    <a:pt x="33" y="210"/>
                    <a:pt x="35" y="209"/>
                    <a:pt x="37" y="209"/>
                  </a:cubicBezTo>
                  <a:lnTo>
                    <a:pt x="110" y="209"/>
                  </a:lnTo>
                  <a:lnTo>
                    <a:pt x="110" y="273"/>
                  </a:lnTo>
                  <a:lnTo>
                    <a:pt x="33" y="273"/>
                  </a:lnTo>
                  <a:lnTo>
                    <a:pt x="33" y="212"/>
                  </a:lnTo>
                  <a:moveTo>
                    <a:pt x="961" y="305"/>
                  </a:moveTo>
                  <a:lnTo>
                    <a:pt x="961" y="1022"/>
                  </a:lnTo>
                  <a:cubicBezTo>
                    <a:pt x="961" y="1028"/>
                    <a:pt x="955" y="1033"/>
                    <a:pt x="949" y="1033"/>
                  </a:cubicBezTo>
                  <a:lnTo>
                    <a:pt x="44" y="1033"/>
                  </a:lnTo>
                  <a:cubicBezTo>
                    <a:pt x="37" y="1033"/>
                    <a:pt x="32" y="1028"/>
                    <a:pt x="32" y="1022"/>
                  </a:cubicBezTo>
                  <a:lnTo>
                    <a:pt x="32" y="305"/>
                  </a:lnTo>
                  <a:lnTo>
                    <a:pt x="961" y="305"/>
                  </a:lnTo>
                  <a:moveTo>
                    <a:pt x="219" y="97"/>
                  </a:moveTo>
                  <a:lnTo>
                    <a:pt x="142" y="97"/>
                  </a:lnTo>
                  <a:lnTo>
                    <a:pt x="142" y="36"/>
                  </a:lnTo>
                  <a:cubicBezTo>
                    <a:pt x="142" y="34"/>
                    <a:pt x="143" y="33"/>
                    <a:pt x="145" y="33"/>
                  </a:cubicBezTo>
                  <a:lnTo>
                    <a:pt x="219" y="33"/>
                  </a:lnTo>
                  <a:lnTo>
                    <a:pt x="219" y="97"/>
                  </a:lnTo>
                  <a:moveTo>
                    <a:pt x="251" y="97"/>
                  </a:moveTo>
                  <a:lnTo>
                    <a:pt x="251" y="32"/>
                  </a:lnTo>
                  <a:lnTo>
                    <a:pt x="1064" y="32"/>
                  </a:lnTo>
                  <a:cubicBezTo>
                    <a:pt x="1066" y="32"/>
                    <a:pt x="1067" y="34"/>
                    <a:pt x="1067" y="36"/>
                  </a:cubicBezTo>
                  <a:lnTo>
                    <a:pt x="1067" y="97"/>
                  </a:lnTo>
                  <a:lnTo>
                    <a:pt x="251" y="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4298760" y="1506240"/>
              <a:ext cx="80640" cy="11520"/>
            </a:xfrm>
            <a:custGeom>
              <a:avLst/>
              <a:gdLst/>
              <a:ahLst/>
              <a:cxnLst/>
              <a:rect l="l" t="t" r="r" b="b"/>
              <a:pathLst>
                <a:path w="224" h="32" extrusionOk="0">
                  <a:moveTo>
                    <a:pt x="16" y="32"/>
                  </a:moveTo>
                  <a:lnTo>
                    <a:pt x="208" y="32"/>
                  </a:lnTo>
                  <a:cubicBezTo>
                    <a:pt x="217" y="32"/>
                    <a:pt x="224" y="25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4272120" y="155196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4272120" y="158184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4272120" y="161172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272120" y="164160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111560" y="150660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4" y="407"/>
                  </a:moveTo>
                  <a:cubicBezTo>
                    <a:pt x="316" y="407"/>
                    <a:pt x="407" y="315"/>
                    <a:pt x="407" y="203"/>
                  </a:cubicBezTo>
                  <a:cubicBezTo>
                    <a:pt x="407" y="91"/>
                    <a:pt x="31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moveTo>
                    <a:pt x="204" y="32"/>
                  </a:moveTo>
                  <a:cubicBezTo>
                    <a:pt x="298" y="32"/>
                    <a:pt x="375" y="108"/>
                    <a:pt x="375" y="203"/>
                  </a:cubicBezTo>
                  <a:cubicBezTo>
                    <a:pt x="375" y="297"/>
                    <a:pt x="298" y="374"/>
                    <a:pt x="204" y="374"/>
                  </a:cubicBezTo>
                  <a:cubicBezTo>
                    <a:pt x="109" y="374"/>
                    <a:pt x="33" y="297"/>
                    <a:pt x="33" y="203"/>
                  </a:cubicBezTo>
                  <a:cubicBezTo>
                    <a:pt x="33" y="108"/>
                    <a:pt x="109" y="32"/>
                    <a:pt x="20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139640" y="1541880"/>
              <a:ext cx="90360" cy="75600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72" y="200"/>
                  </a:moveTo>
                  <a:cubicBezTo>
                    <a:pt x="78" y="207"/>
                    <a:pt x="87" y="210"/>
                    <a:pt x="95" y="210"/>
                  </a:cubicBezTo>
                  <a:cubicBezTo>
                    <a:pt x="104" y="210"/>
                    <a:pt x="113" y="207"/>
                    <a:pt x="119" y="200"/>
                  </a:cubicBezTo>
                  <a:lnTo>
                    <a:pt x="237" y="83"/>
                  </a:lnTo>
                  <a:cubicBezTo>
                    <a:pt x="246" y="73"/>
                    <a:pt x="251" y="61"/>
                    <a:pt x="251" y="49"/>
                  </a:cubicBezTo>
                  <a:cubicBezTo>
                    <a:pt x="251" y="36"/>
                    <a:pt x="246" y="24"/>
                    <a:pt x="237" y="15"/>
                  </a:cubicBezTo>
                  <a:cubicBezTo>
                    <a:pt x="228" y="5"/>
                    <a:pt x="215" y="0"/>
                    <a:pt x="203" y="0"/>
                  </a:cubicBezTo>
                  <a:cubicBezTo>
                    <a:pt x="190" y="0"/>
                    <a:pt x="178" y="5"/>
                    <a:pt x="169" y="15"/>
                  </a:cubicBezTo>
                  <a:lnTo>
                    <a:pt x="95" y="88"/>
                  </a:lnTo>
                  <a:lnTo>
                    <a:pt x="83" y="75"/>
                  </a:lnTo>
                  <a:cubicBezTo>
                    <a:pt x="64" y="57"/>
                    <a:pt x="34" y="56"/>
                    <a:pt x="15" y="75"/>
                  </a:cubicBezTo>
                  <a:cubicBezTo>
                    <a:pt x="-4" y="93"/>
                    <a:pt x="-4" y="125"/>
                    <a:pt x="15" y="143"/>
                  </a:cubicBezTo>
                  <a:lnTo>
                    <a:pt x="72" y="200"/>
                  </a:lnTo>
                  <a:moveTo>
                    <a:pt x="38" y="98"/>
                  </a:moveTo>
                  <a:cubicBezTo>
                    <a:pt x="41" y="95"/>
                    <a:pt x="45" y="94"/>
                    <a:pt x="49" y="94"/>
                  </a:cubicBezTo>
                  <a:cubicBezTo>
                    <a:pt x="53" y="94"/>
                    <a:pt x="57" y="95"/>
                    <a:pt x="60" y="98"/>
                  </a:cubicBezTo>
                  <a:lnTo>
                    <a:pt x="83" y="120"/>
                  </a:lnTo>
                  <a:cubicBezTo>
                    <a:pt x="86" y="124"/>
                    <a:pt x="90" y="126"/>
                    <a:pt x="95" y="126"/>
                  </a:cubicBezTo>
                  <a:cubicBezTo>
                    <a:pt x="99" y="126"/>
                    <a:pt x="105" y="124"/>
                    <a:pt x="108" y="120"/>
                  </a:cubicBezTo>
                  <a:lnTo>
                    <a:pt x="191" y="37"/>
                  </a:lnTo>
                  <a:cubicBezTo>
                    <a:pt x="194" y="34"/>
                    <a:pt x="198" y="33"/>
                    <a:pt x="203" y="33"/>
                  </a:cubicBezTo>
                  <a:cubicBezTo>
                    <a:pt x="207" y="33"/>
                    <a:pt x="211" y="34"/>
                    <a:pt x="214" y="37"/>
                  </a:cubicBezTo>
                  <a:cubicBezTo>
                    <a:pt x="217" y="40"/>
                    <a:pt x="219" y="44"/>
                    <a:pt x="219" y="49"/>
                  </a:cubicBezTo>
                  <a:cubicBezTo>
                    <a:pt x="219" y="53"/>
                    <a:pt x="217" y="57"/>
                    <a:pt x="214" y="60"/>
                  </a:cubicBezTo>
                  <a:lnTo>
                    <a:pt x="96" y="177"/>
                  </a:lnTo>
                  <a:cubicBezTo>
                    <a:pt x="96" y="178"/>
                    <a:pt x="95" y="178"/>
                    <a:pt x="94" y="177"/>
                  </a:cubicBezTo>
                  <a:lnTo>
                    <a:pt x="38" y="121"/>
                  </a:lnTo>
                  <a:cubicBezTo>
                    <a:pt x="32" y="114"/>
                    <a:pt x="32" y="104"/>
                    <a:pt x="38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0600" rIns="900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37"/>
          <p:cNvSpPr/>
          <p:nvPr/>
        </p:nvSpPr>
        <p:spPr>
          <a:xfrm>
            <a:off x="3350619" y="2801675"/>
            <a:ext cx="225330" cy="351675"/>
          </a:xfrm>
          <a:custGeom>
            <a:avLst/>
            <a:gdLst/>
            <a:ahLst/>
            <a:cxnLst/>
            <a:rect l="l" t="t" r="r" b="b"/>
            <a:pathLst>
              <a:path w="593" h="1100" extrusionOk="0">
                <a:moveTo>
                  <a:pt x="577" y="694"/>
                </a:moveTo>
                <a:cubicBezTo>
                  <a:pt x="585" y="694"/>
                  <a:pt x="593" y="687"/>
                  <a:pt x="593" y="678"/>
                </a:cubicBezTo>
                <a:lnTo>
                  <a:pt x="593" y="570"/>
                </a:lnTo>
                <a:cubicBezTo>
                  <a:pt x="593" y="538"/>
                  <a:pt x="568" y="511"/>
                  <a:pt x="536" y="510"/>
                </a:cubicBezTo>
                <a:cubicBezTo>
                  <a:pt x="525" y="510"/>
                  <a:pt x="515" y="512"/>
                  <a:pt x="506" y="517"/>
                </a:cubicBezTo>
                <a:cubicBezTo>
                  <a:pt x="503" y="494"/>
                  <a:pt x="487" y="476"/>
                  <a:pt x="466" y="469"/>
                </a:cubicBezTo>
                <a:lnTo>
                  <a:pt x="446" y="352"/>
                </a:lnTo>
                <a:cubicBezTo>
                  <a:pt x="445" y="347"/>
                  <a:pt x="447" y="342"/>
                  <a:pt x="451" y="338"/>
                </a:cubicBezTo>
                <a:lnTo>
                  <a:pt x="541" y="250"/>
                </a:lnTo>
                <a:cubicBezTo>
                  <a:pt x="555" y="237"/>
                  <a:pt x="559" y="218"/>
                  <a:pt x="553" y="200"/>
                </a:cubicBezTo>
                <a:cubicBezTo>
                  <a:pt x="548" y="183"/>
                  <a:pt x="533" y="170"/>
                  <a:pt x="514" y="168"/>
                </a:cubicBezTo>
                <a:lnTo>
                  <a:pt x="390" y="149"/>
                </a:lnTo>
                <a:cubicBezTo>
                  <a:pt x="384" y="149"/>
                  <a:pt x="380" y="145"/>
                  <a:pt x="377" y="141"/>
                </a:cubicBezTo>
                <a:lnTo>
                  <a:pt x="322" y="27"/>
                </a:lnTo>
                <a:cubicBezTo>
                  <a:pt x="313" y="11"/>
                  <a:pt x="296" y="0"/>
                  <a:pt x="278" y="0"/>
                </a:cubicBezTo>
                <a:cubicBezTo>
                  <a:pt x="259" y="0"/>
                  <a:pt x="243" y="11"/>
                  <a:pt x="235" y="27"/>
                </a:cubicBezTo>
                <a:lnTo>
                  <a:pt x="220" y="57"/>
                </a:lnTo>
                <a:cubicBezTo>
                  <a:pt x="216" y="65"/>
                  <a:pt x="219" y="75"/>
                  <a:pt x="227" y="79"/>
                </a:cubicBezTo>
                <a:cubicBezTo>
                  <a:pt x="235" y="83"/>
                  <a:pt x="245" y="80"/>
                  <a:pt x="249" y="72"/>
                </a:cubicBezTo>
                <a:lnTo>
                  <a:pt x="264" y="42"/>
                </a:lnTo>
                <a:cubicBezTo>
                  <a:pt x="266" y="36"/>
                  <a:pt x="272" y="33"/>
                  <a:pt x="278" y="33"/>
                </a:cubicBezTo>
                <a:cubicBezTo>
                  <a:pt x="284" y="33"/>
                  <a:pt x="290" y="36"/>
                  <a:pt x="293" y="42"/>
                </a:cubicBezTo>
                <a:lnTo>
                  <a:pt x="349" y="155"/>
                </a:lnTo>
                <a:cubicBezTo>
                  <a:pt x="356" y="169"/>
                  <a:pt x="369" y="179"/>
                  <a:pt x="385" y="181"/>
                </a:cubicBezTo>
                <a:lnTo>
                  <a:pt x="510" y="199"/>
                </a:lnTo>
                <a:cubicBezTo>
                  <a:pt x="516" y="200"/>
                  <a:pt x="521" y="204"/>
                  <a:pt x="523" y="210"/>
                </a:cubicBezTo>
                <a:cubicBezTo>
                  <a:pt x="525" y="216"/>
                  <a:pt x="523" y="223"/>
                  <a:pt x="519" y="227"/>
                </a:cubicBezTo>
                <a:lnTo>
                  <a:pt x="428" y="315"/>
                </a:lnTo>
                <a:cubicBezTo>
                  <a:pt x="417" y="326"/>
                  <a:pt x="412" y="342"/>
                  <a:pt x="415" y="358"/>
                </a:cubicBezTo>
                <a:lnTo>
                  <a:pt x="433" y="468"/>
                </a:lnTo>
                <a:cubicBezTo>
                  <a:pt x="428" y="469"/>
                  <a:pt x="422" y="471"/>
                  <a:pt x="417" y="474"/>
                </a:cubicBezTo>
                <a:cubicBezTo>
                  <a:pt x="409" y="452"/>
                  <a:pt x="388" y="435"/>
                  <a:pt x="364" y="434"/>
                </a:cubicBezTo>
                <a:cubicBezTo>
                  <a:pt x="353" y="433"/>
                  <a:pt x="343" y="436"/>
                  <a:pt x="334" y="440"/>
                </a:cubicBezTo>
                <a:lnTo>
                  <a:pt x="334" y="330"/>
                </a:lnTo>
                <a:cubicBezTo>
                  <a:pt x="334" y="313"/>
                  <a:pt x="328" y="298"/>
                  <a:pt x="316" y="287"/>
                </a:cubicBezTo>
                <a:cubicBezTo>
                  <a:pt x="305" y="276"/>
                  <a:pt x="289" y="270"/>
                  <a:pt x="273" y="271"/>
                </a:cubicBezTo>
                <a:cubicBezTo>
                  <a:pt x="241" y="272"/>
                  <a:pt x="216" y="298"/>
                  <a:pt x="216" y="331"/>
                </a:cubicBezTo>
                <a:lnTo>
                  <a:pt x="216" y="462"/>
                </a:lnTo>
                <a:lnTo>
                  <a:pt x="144" y="499"/>
                </a:lnTo>
                <a:cubicBezTo>
                  <a:pt x="138" y="502"/>
                  <a:pt x="132" y="502"/>
                  <a:pt x="127" y="498"/>
                </a:cubicBezTo>
                <a:cubicBezTo>
                  <a:pt x="122" y="494"/>
                  <a:pt x="120" y="488"/>
                  <a:pt x="121" y="482"/>
                </a:cubicBezTo>
                <a:lnTo>
                  <a:pt x="142" y="358"/>
                </a:lnTo>
                <a:cubicBezTo>
                  <a:pt x="145" y="342"/>
                  <a:pt x="139" y="326"/>
                  <a:pt x="128" y="315"/>
                </a:cubicBezTo>
                <a:lnTo>
                  <a:pt x="38" y="227"/>
                </a:lnTo>
                <a:cubicBezTo>
                  <a:pt x="33" y="223"/>
                  <a:pt x="32" y="216"/>
                  <a:pt x="34" y="210"/>
                </a:cubicBezTo>
                <a:cubicBezTo>
                  <a:pt x="36" y="204"/>
                  <a:pt x="40" y="200"/>
                  <a:pt x="47" y="199"/>
                </a:cubicBezTo>
                <a:lnTo>
                  <a:pt x="171" y="181"/>
                </a:lnTo>
                <a:cubicBezTo>
                  <a:pt x="187" y="179"/>
                  <a:pt x="201" y="169"/>
                  <a:pt x="208" y="155"/>
                </a:cubicBezTo>
                <a:lnTo>
                  <a:pt x="216" y="139"/>
                </a:lnTo>
                <a:cubicBezTo>
                  <a:pt x="220" y="131"/>
                  <a:pt x="216" y="121"/>
                  <a:pt x="209" y="117"/>
                </a:cubicBezTo>
                <a:cubicBezTo>
                  <a:pt x="201" y="113"/>
                  <a:pt x="191" y="116"/>
                  <a:pt x="187" y="124"/>
                </a:cubicBezTo>
                <a:lnTo>
                  <a:pt x="179" y="141"/>
                </a:lnTo>
                <a:cubicBezTo>
                  <a:pt x="177" y="145"/>
                  <a:pt x="172" y="149"/>
                  <a:pt x="167" y="149"/>
                </a:cubicBezTo>
                <a:lnTo>
                  <a:pt x="42" y="168"/>
                </a:lnTo>
                <a:cubicBezTo>
                  <a:pt x="24" y="170"/>
                  <a:pt x="9" y="183"/>
                  <a:pt x="3" y="200"/>
                </a:cubicBezTo>
                <a:cubicBezTo>
                  <a:pt x="-3" y="218"/>
                  <a:pt x="2" y="237"/>
                  <a:pt x="15" y="250"/>
                </a:cubicBezTo>
                <a:lnTo>
                  <a:pt x="106" y="338"/>
                </a:lnTo>
                <a:cubicBezTo>
                  <a:pt x="109" y="342"/>
                  <a:pt x="111" y="347"/>
                  <a:pt x="110" y="352"/>
                </a:cubicBezTo>
                <a:lnTo>
                  <a:pt x="89" y="477"/>
                </a:lnTo>
                <a:cubicBezTo>
                  <a:pt x="86" y="495"/>
                  <a:pt x="93" y="513"/>
                  <a:pt x="108" y="524"/>
                </a:cubicBezTo>
                <a:cubicBezTo>
                  <a:pt x="117" y="530"/>
                  <a:pt x="126" y="533"/>
                  <a:pt x="136" y="533"/>
                </a:cubicBezTo>
                <a:cubicBezTo>
                  <a:pt x="144" y="533"/>
                  <a:pt x="152" y="532"/>
                  <a:pt x="159" y="528"/>
                </a:cubicBezTo>
                <a:lnTo>
                  <a:pt x="216" y="498"/>
                </a:lnTo>
                <a:lnTo>
                  <a:pt x="215" y="640"/>
                </a:lnTo>
                <a:lnTo>
                  <a:pt x="206" y="612"/>
                </a:lnTo>
                <a:cubicBezTo>
                  <a:pt x="206" y="611"/>
                  <a:pt x="206" y="611"/>
                  <a:pt x="206" y="610"/>
                </a:cubicBezTo>
                <a:cubicBezTo>
                  <a:pt x="195" y="585"/>
                  <a:pt x="170" y="568"/>
                  <a:pt x="142" y="568"/>
                </a:cubicBezTo>
                <a:cubicBezTo>
                  <a:pt x="131" y="568"/>
                  <a:pt x="122" y="572"/>
                  <a:pt x="115" y="580"/>
                </a:cubicBezTo>
                <a:cubicBezTo>
                  <a:pt x="108" y="587"/>
                  <a:pt x="104" y="597"/>
                  <a:pt x="104" y="607"/>
                </a:cubicBezTo>
                <a:lnTo>
                  <a:pt x="110" y="726"/>
                </a:lnTo>
                <a:cubicBezTo>
                  <a:pt x="111" y="764"/>
                  <a:pt x="126" y="800"/>
                  <a:pt x="152" y="828"/>
                </a:cubicBezTo>
                <a:lnTo>
                  <a:pt x="213" y="895"/>
                </a:lnTo>
                <a:cubicBezTo>
                  <a:pt x="214" y="895"/>
                  <a:pt x="214" y="895"/>
                  <a:pt x="214" y="895"/>
                </a:cubicBezTo>
                <a:cubicBezTo>
                  <a:pt x="222" y="903"/>
                  <a:pt x="227" y="914"/>
                  <a:pt x="227" y="925"/>
                </a:cubicBezTo>
                <a:lnTo>
                  <a:pt x="227" y="950"/>
                </a:lnTo>
                <a:lnTo>
                  <a:pt x="223" y="950"/>
                </a:lnTo>
                <a:cubicBezTo>
                  <a:pt x="205" y="950"/>
                  <a:pt x="191" y="964"/>
                  <a:pt x="191" y="982"/>
                </a:cubicBezTo>
                <a:lnTo>
                  <a:pt x="191" y="1067"/>
                </a:lnTo>
                <a:cubicBezTo>
                  <a:pt x="191" y="1085"/>
                  <a:pt x="205" y="1100"/>
                  <a:pt x="223" y="1100"/>
                </a:cubicBezTo>
                <a:lnTo>
                  <a:pt x="520" y="1100"/>
                </a:lnTo>
                <a:cubicBezTo>
                  <a:pt x="538" y="1100"/>
                  <a:pt x="552" y="1085"/>
                  <a:pt x="552" y="1067"/>
                </a:cubicBezTo>
                <a:lnTo>
                  <a:pt x="552" y="982"/>
                </a:lnTo>
                <a:cubicBezTo>
                  <a:pt x="552" y="964"/>
                  <a:pt x="538" y="950"/>
                  <a:pt x="520" y="950"/>
                </a:cubicBezTo>
                <a:lnTo>
                  <a:pt x="516" y="950"/>
                </a:lnTo>
                <a:lnTo>
                  <a:pt x="516" y="937"/>
                </a:lnTo>
                <a:cubicBezTo>
                  <a:pt x="516" y="911"/>
                  <a:pt x="524" y="886"/>
                  <a:pt x="539" y="864"/>
                </a:cubicBezTo>
                <a:lnTo>
                  <a:pt x="564" y="829"/>
                </a:lnTo>
                <a:cubicBezTo>
                  <a:pt x="579" y="807"/>
                  <a:pt x="589" y="782"/>
                  <a:pt x="592" y="755"/>
                </a:cubicBezTo>
                <a:cubicBezTo>
                  <a:pt x="593" y="746"/>
                  <a:pt x="586" y="738"/>
                  <a:pt x="578" y="737"/>
                </a:cubicBezTo>
                <a:cubicBezTo>
                  <a:pt x="569" y="736"/>
                  <a:pt x="561" y="742"/>
                  <a:pt x="560" y="751"/>
                </a:cubicBezTo>
                <a:cubicBezTo>
                  <a:pt x="558" y="773"/>
                  <a:pt x="550" y="793"/>
                  <a:pt x="537" y="811"/>
                </a:cubicBezTo>
                <a:lnTo>
                  <a:pt x="513" y="846"/>
                </a:lnTo>
                <a:cubicBezTo>
                  <a:pt x="494" y="873"/>
                  <a:pt x="484" y="904"/>
                  <a:pt x="484" y="937"/>
                </a:cubicBezTo>
                <a:lnTo>
                  <a:pt x="484" y="950"/>
                </a:lnTo>
                <a:lnTo>
                  <a:pt x="259" y="950"/>
                </a:lnTo>
                <a:lnTo>
                  <a:pt x="259" y="925"/>
                </a:lnTo>
                <a:cubicBezTo>
                  <a:pt x="259" y="906"/>
                  <a:pt x="251" y="886"/>
                  <a:pt x="237" y="873"/>
                </a:cubicBezTo>
                <a:lnTo>
                  <a:pt x="176" y="806"/>
                </a:lnTo>
                <a:cubicBezTo>
                  <a:pt x="155" y="784"/>
                  <a:pt x="143" y="755"/>
                  <a:pt x="142" y="724"/>
                </a:cubicBezTo>
                <a:lnTo>
                  <a:pt x="136" y="606"/>
                </a:lnTo>
                <a:cubicBezTo>
                  <a:pt x="136" y="604"/>
                  <a:pt x="137" y="603"/>
                  <a:pt x="138" y="602"/>
                </a:cubicBezTo>
                <a:cubicBezTo>
                  <a:pt x="138" y="602"/>
                  <a:pt x="140" y="600"/>
                  <a:pt x="142" y="600"/>
                </a:cubicBezTo>
                <a:cubicBezTo>
                  <a:pt x="156" y="600"/>
                  <a:pt x="170" y="609"/>
                  <a:pt x="176" y="622"/>
                </a:cubicBezTo>
                <a:lnTo>
                  <a:pt x="185" y="650"/>
                </a:lnTo>
                <a:cubicBezTo>
                  <a:pt x="190" y="665"/>
                  <a:pt x="205" y="674"/>
                  <a:pt x="221" y="671"/>
                </a:cubicBezTo>
                <a:cubicBezTo>
                  <a:pt x="236" y="669"/>
                  <a:pt x="247" y="655"/>
                  <a:pt x="247" y="640"/>
                </a:cubicBezTo>
                <a:lnTo>
                  <a:pt x="248" y="331"/>
                </a:lnTo>
                <a:cubicBezTo>
                  <a:pt x="248" y="316"/>
                  <a:pt x="260" y="303"/>
                  <a:pt x="274" y="303"/>
                </a:cubicBezTo>
                <a:cubicBezTo>
                  <a:pt x="282" y="302"/>
                  <a:pt x="289" y="305"/>
                  <a:pt x="294" y="310"/>
                </a:cubicBezTo>
                <a:cubicBezTo>
                  <a:pt x="299" y="315"/>
                  <a:pt x="302" y="322"/>
                  <a:pt x="302" y="330"/>
                </a:cubicBezTo>
                <a:lnTo>
                  <a:pt x="302" y="643"/>
                </a:lnTo>
                <a:cubicBezTo>
                  <a:pt x="302" y="652"/>
                  <a:pt x="309" y="659"/>
                  <a:pt x="318" y="659"/>
                </a:cubicBezTo>
                <a:cubicBezTo>
                  <a:pt x="326" y="659"/>
                  <a:pt x="335" y="652"/>
                  <a:pt x="335" y="643"/>
                </a:cubicBezTo>
                <a:lnTo>
                  <a:pt x="335" y="492"/>
                </a:lnTo>
                <a:cubicBezTo>
                  <a:pt x="335" y="485"/>
                  <a:pt x="338" y="478"/>
                  <a:pt x="343" y="474"/>
                </a:cubicBezTo>
                <a:cubicBezTo>
                  <a:pt x="348" y="468"/>
                  <a:pt x="355" y="466"/>
                  <a:pt x="362" y="466"/>
                </a:cubicBezTo>
                <a:cubicBezTo>
                  <a:pt x="377" y="467"/>
                  <a:pt x="388" y="479"/>
                  <a:pt x="388" y="494"/>
                </a:cubicBezTo>
                <a:lnTo>
                  <a:pt x="388" y="643"/>
                </a:lnTo>
                <a:cubicBezTo>
                  <a:pt x="388" y="652"/>
                  <a:pt x="395" y="659"/>
                  <a:pt x="404" y="659"/>
                </a:cubicBezTo>
                <a:cubicBezTo>
                  <a:pt x="412" y="659"/>
                  <a:pt x="421" y="652"/>
                  <a:pt x="421" y="643"/>
                </a:cubicBezTo>
                <a:lnTo>
                  <a:pt x="421" y="524"/>
                </a:lnTo>
                <a:cubicBezTo>
                  <a:pt x="421" y="517"/>
                  <a:pt x="424" y="511"/>
                  <a:pt x="429" y="506"/>
                </a:cubicBezTo>
                <a:cubicBezTo>
                  <a:pt x="434" y="501"/>
                  <a:pt x="441" y="498"/>
                  <a:pt x="448" y="498"/>
                </a:cubicBezTo>
                <a:cubicBezTo>
                  <a:pt x="463" y="499"/>
                  <a:pt x="474" y="511"/>
                  <a:pt x="474" y="526"/>
                </a:cubicBezTo>
                <a:lnTo>
                  <a:pt x="474" y="643"/>
                </a:lnTo>
                <a:cubicBezTo>
                  <a:pt x="474" y="652"/>
                  <a:pt x="481" y="659"/>
                  <a:pt x="490" y="659"/>
                </a:cubicBezTo>
                <a:cubicBezTo>
                  <a:pt x="499" y="659"/>
                  <a:pt x="506" y="652"/>
                  <a:pt x="506" y="643"/>
                </a:cubicBezTo>
                <a:lnTo>
                  <a:pt x="507" y="569"/>
                </a:lnTo>
                <a:cubicBezTo>
                  <a:pt x="507" y="562"/>
                  <a:pt x="510" y="555"/>
                  <a:pt x="515" y="550"/>
                </a:cubicBezTo>
                <a:cubicBezTo>
                  <a:pt x="520" y="545"/>
                  <a:pt x="527" y="542"/>
                  <a:pt x="535" y="542"/>
                </a:cubicBezTo>
                <a:cubicBezTo>
                  <a:pt x="549" y="543"/>
                  <a:pt x="560" y="555"/>
                  <a:pt x="560" y="570"/>
                </a:cubicBezTo>
                <a:lnTo>
                  <a:pt x="560" y="678"/>
                </a:lnTo>
                <a:cubicBezTo>
                  <a:pt x="560" y="687"/>
                  <a:pt x="568" y="694"/>
                  <a:pt x="577" y="694"/>
                </a:cubicBezTo>
                <a:moveTo>
                  <a:pt x="520" y="982"/>
                </a:moveTo>
                <a:lnTo>
                  <a:pt x="520" y="1067"/>
                </a:lnTo>
                <a:lnTo>
                  <a:pt x="520" y="1068"/>
                </a:lnTo>
                <a:lnTo>
                  <a:pt x="223" y="1067"/>
                </a:lnTo>
                <a:lnTo>
                  <a:pt x="223" y="982"/>
                </a:lnTo>
                <a:lnTo>
                  <a:pt x="520" y="9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8;p37">
            <a:extLst>
              <a:ext uri="{FF2B5EF4-FFF2-40B4-BE49-F238E27FC236}">
                <a16:creationId xmlns:a16="http://schemas.microsoft.com/office/drawing/2014/main" id="{FCAD82A5-911A-6BBF-FC5B-DFD84C4C7D6B}"/>
              </a:ext>
            </a:extLst>
          </p:cNvPr>
          <p:cNvSpPr txBox="1">
            <a:spLocks/>
          </p:cNvSpPr>
          <p:nvPr/>
        </p:nvSpPr>
        <p:spPr>
          <a:xfrm>
            <a:off x="720000" y="1569702"/>
            <a:ext cx="7850976" cy="8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400" dirty="0" err="1"/>
              <a:t>CommuniTedx</a:t>
            </a:r>
            <a:r>
              <a:rPr lang="it-IT" sz="1400" dirty="0"/>
              <a:t> è un’applicazione di intrattenimento che ha come obiettivo principale quello di fornire agli utenti i contenuti a cui sono più interessati e creare una connessione con altri utenti con interessi comuni.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Gestione dei dati e filtraggio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dataset finale, a questo punto, deve essere aggiornato in modo da avere solamente i dati che sono interessanti al fine dell’obiettivo del progetto e quindi devono essere isolati e selezionati solo i dati relativi a </a:t>
            </a:r>
            <a:r>
              <a:rPr lang="it-IT" b="1" dirty="0"/>
              <a:t>scienza</a:t>
            </a:r>
            <a:r>
              <a:rPr lang="it-IT" dirty="0"/>
              <a:t> e </a:t>
            </a:r>
            <a:r>
              <a:rPr lang="it-IT" b="1" dirty="0"/>
              <a:t>tecnologia</a:t>
            </a:r>
            <a:r>
              <a:rPr lang="it-IT" dirty="0"/>
              <a:t> 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4EB383B-6D6D-178C-AAC1-539DD7C6B61F}"/>
              </a:ext>
            </a:extLst>
          </p:cNvPr>
          <p:cNvSpPr txBox="1">
            <a:spLocks/>
          </p:cNvSpPr>
          <p:nvPr/>
        </p:nvSpPr>
        <p:spPr>
          <a:xfrm>
            <a:off x="667961" y="1909284"/>
            <a:ext cx="6767492" cy="38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seguente blocco di codice si occupa proprio di questo: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A7AE0511-CB26-68EA-89D9-036A7D13A842}"/>
              </a:ext>
            </a:extLst>
          </p:cNvPr>
          <p:cNvSpPr txBox="1">
            <a:spLocks/>
          </p:cNvSpPr>
          <p:nvPr/>
        </p:nvSpPr>
        <p:spPr>
          <a:xfrm>
            <a:off x="667961" y="3155995"/>
            <a:ext cx="6767492" cy="47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Vengono filtrati solamente i dati che interessano, controllando che tra i tag dei relativi video ci siano : ‘ science ‘ oppure ‘ </a:t>
            </a:r>
            <a:r>
              <a:rPr lang="it-IT" dirty="0" err="1"/>
              <a:t>technology</a:t>
            </a:r>
            <a:r>
              <a:rPr lang="it-IT" dirty="0"/>
              <a:t> ‘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12EFBC-19B2-790B-BFB8-5F719C9C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2334109"/>
            <a:ext cx="8588484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Documento </a:t>
            </a:r>
            <a:r>
              <a:rPr lang="it-IT" sz="2400" dirty="0" err="1"/>
              <a:t>MongoDB</a:t>
            </a:r>
            <a:endParaRPr lang="it-IT" sz="2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Dal dataset iniziale vengono esclusi i dati che non interessano al progetto.</a:t>
            </a:r>
          </a:p>
          <a:p>
            <a:pPr marL="152400" indent="0">
              <a:buNone/>
            </a:pPr>
            <a:r>
              <a:rPr lang="it-IT" dirty="0"/>
              <a:t>Un documento si presenta in questo modo.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C7E564-A161-129B-AD90-D36A8776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8" y="1754459"/>
            <a:ext cx="7338283" cy="22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1301952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Nonostante i molteplici vantaggi dell’ambiente cloud, ci si aspettava tempistiche di esecuzione leggermente più veloci</a:t>
            </a:r>
            <a:endParaRPr lang="it-IT" dirty="0"/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827416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Iniziale difficoltà ad apprendere i concetti legati alla programmazione </a:t>
            </a:r>
            <a:r>
              <a:rPr lang="it-IT" dirty="0" err="1"/>
              <a:t>PySpark</a:t>
            </a:r>
            <a:endParaRPr lang="it-IT" dirty="0"/>
          </a:p>
        </p:txBody>
      </p: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2447404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Difficoltà sulla parte di refresh dei dati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e aumento dei costi di utilizzo per la parte di AWS (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pay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-per-use)</a:t>
            </a:r>
            <a:endParaRPr lang="it-IT" dirty="0"/>
          </a:p>
        </p:txBody>
      </p:sp>
      <p:grpSp>
        <p:nvGrpSpPr>
          <p:cNvPr id="25" name="Google Shape;1764;p54">
            <a:extLst>
              <a:ext uri="{FF2B5EF4-FFF2-40B4-BE49-F238E27FC236}">
                <a16:creationId xmlns:a16="http://schemas.microsoft.com/office/drawing/2014/main" id="{726AE2D4-A1F5-134D-A7BC-8E208A43A22F}"/>
              </a:ext>
            </a:extLst>
          </p:cNvPr>
          <p:cNvGrpSpPr/>
          <p:nvPr/>
        </p:nvGrpSpPr>
        <p:grpSpPr>
          <a:xfrm>
            <a:off x="826001" y="2467606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6" name="Google Shape;1765;p54">
              <a:extLst>
                <a:ext uri="{FF2B5EF4-FFF2-40B4-BE49-F238E27FC236}">
                  <a16:creationId xmlns:a16="http://schemas.microsoft.com/office/drawing/2014/main" id="{97A6F49B-3CB1-004A-E160-C345950E46C2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3" name="Google Shape;1766;p54">
              <a:extLst>
                <a:ext uri="{FF2B5EF4-FFF2-40B4-BE49-F238E27FC236}">
                  <a16:creationId xmlns:a16="http://schemas.microsoft.com/office/drawing/2014/main" id="{0A879022-8FA6-3C41-1B4B-81609C21471A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4" name="Google Shape;1767;p54">
                <a:extLst>
                  <a:ext uri="{FF2B5EF4-FFF2-40B4-BE49-F238E27FC236}">
                    <a16:creationId xmlns:a16="http://schemas.microsoft.com/office/drawing/2014/main" id="{AC9F72FF-F585-8C89-671A-E05C1B3785AB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1768;p54">
                <a:extLst>
                  <a:ext uri="{FF2B5EF4-FFF2-40B4-BE49-F238E27FC236}">
                    <a16:creationId xmlns:a16="http://schemas.microsoft.com/office/drawing/2014/main" id="{B5D5B71F-A4E7-42C3-15DF-509879F185C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4063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50" y="1182250"/>
            <a:ext cx="5878812" cy="167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 un documento sono state inserite appositamente molte informazioni e dati, anche più di quelle che effettivamente servono. Questo perché si è pensato alle implementazioni future del progetto e alle eventuali evoluzioni che esso può avere.</a:t>
            </a:r>
          </a:p>
        </p:txBody>
      </p:sp>
    </p:spTree>
    <p:extLst>
      <p:ext uri="{BB962C8B-B14F-4D97-AF65-F5344CB8AC3E}">
        <p14:creationId xmlns:p14="http://schemas.microsoft.com/office/powerpoint/2010/main" val="38124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3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2" y="1870061"/>
            <a:ext cx="6138811" cy="1031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3200" dirty="0"/>
              <a:t>Sviluppo Lambda Functions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9463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25C1C-8962-77D9-4B3D-1DE402DB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alla parte 3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E961EB-812F-449C-7973-D199BCBC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0524"/>
            <a:ext cx="6818224" cy="2224578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Nella parte 3 del progetto si è deciso di implementare due delle lambda </a:t>
            </a:r>
            <a:r>
              <a:rPr lang="it-IT" dirty="0" err="1"/>
              <a:t>functions</a:t>
            </a:r>
            <a:r>
              <a:rPr lang="it-IT" dirty="0"/>
              <a:t> previste: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Video suggeriti (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videos</a:t>
            </a:r>
            <a:r>
              <a:rPr lang="it-IT" dirty="0"/>
              <a:t> )</a:t>
            </a:r>
          </a:p>
          <a:p>
            <a:pPr>
              <a:buFontTx/>
              <a:buChar char="-"/>
            </a:pPr>
            <a:r>
              <a:rPr lang="it-IT" dirty="0"/>
              <a:t>Ricerca filtrata per tags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La prima lambda </a:t>
            </a:r>
            <a:r>
              <a:rPr lang="it-IT" dirty="0" err="1"/>
              <a:t>function</a:t>
            </a:r>
            <a:r>
              <a:rPr lang="it-IT" dirty="0"/>
              <a:t> fornisce l’id dei video correlati ad un determinato Talk selezionato tramite </a:t>
            </a:r>
            <a:r>
              <a:rPr lang="it-IT" dirty="0" err="1"/>
              <a:t>url</a:t>
            </a:r>
            <a:r>
              <a:rPr lang="it-IT" dirty="0"/>
              <a:t>.</a:t>
            </a:r>
          </a:p>
          <a:p>
            <a:pPr marL="152400" indent="0">
              <a:buNone/>
            </a:pPr>
            <a:r>
              <a:rPr lang="it-IT" dirty="0"/>
              <a:t>La seconda lambda </a:t>
            </a:r>
            <a:r>
              <a:rPr lang="it-IT" dirty="0" err="1"/>
              <a:t>function</a:t>
            </a:r>
            <a:r>
              <a:rPr lang="it-IT" dirty="0"/>
              <a:t> seleziona i Talk che rispettano i tags </a:t>
            </a:r>
            <a:r>
              <a:rPr lang="it-IT"/>
              <a:t>forniti dall’utente.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112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Video suggeriti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La prima lambda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function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permette, una volta cercato un video tramite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url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, di ottenere i video correlati allo stesso.</a:t>
            </a:r>
          </a:p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La funzione fornisce id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e titolo dei video suggeriti.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667961" y="1751018"/>
            <a:ext cx="4379824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b="1" dirty="0">
                <a:solidFill>
                  <a:srgbClr val="252928"/>
                </a:solidFill>
                <a:latin typeface="Montserrat" panose="00000500000000000000" pitchFamily="2" charset="0"/>
              </a:rPr>
              <a:t>Connessione al Database ( file db.js )</a:t>
            </a:r>
          </a:p>
          <a:p>
            <a:pPr marL="152400" indent="0">
              <a:buNone/>
            </a:pP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9EA799F-F418-C284-6383-9B8DD68A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01" y="2107930"/>
            <a:ext cx="6567519" cy="2324331"/>
          </a:xfrm>
          <a:prstGeom prst="rect">
            <a:avLst/>
          </a:prstGeom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324EE358-D477-80E4-BA61-F1B8544D2E92}"/>
              </a:ext>
            </a:extLst>
          </p:cNvPr>
          <p:cNvSpPr txBox="1">
            <a:spLocks/>
          </p:cNvSpPr>
          <p:nvPr/>
        </p:nvSpPr>
        <p:spPr>
          <a:xfrm>
            <a:off x="1177200" y="4432261"/>
            <a:ext cx="6730599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Nel file  . /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variables.env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è contenuta la stringa di connessione relativa al database</a:t>
            </a:r>
          </a:p>
        </p:txBody>
      </p:sp>
    </p:spTree>
    <p:extLst>
      <p:ext uri="{BB962C8B-B14F-4D97-AF65-F5344CB8AC3E}">
        <p14:creationId xmlns:p14="http://schemas.microsoft.com/office/powerpoint/2010/main" val="353138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063981" cy="388343"/>
          </a:xfrm>
        </p:spPr>
        <p:txBody>
          <a:bodyPr/>
          <a:lstStyle/>
          <a:p>
            <a:r>
              <a:rPr lang="it-IT" b="1" dirty="0"/>
              <a:t>Modello ( file Talk.js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55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Il documento </a:t>
            </a:r>
            <a:r>
              <a:rPr lang="it-IT" dirty="0" err="1"/>
              <a:t>MongoDB</a:t>
            </a:r>
            <a:r>
              <a:rPr lang="it-IT" dirty="0"/>
              <a:t> viene mappato e vengono selezionati solo gli attributi utili ai fini del progetto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09BAA28-96BB-DB6F-913B-E88D7BAD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27" y="1367883"/>
            <a:ext cx="3787468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9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Elaborazione dati ( file Handler.js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Infine vengono elaborati i dati presenti su </a:t>
            </a:r>
            <a:r>
              <a:rPr lang="it-IT" dirty="0" err="1"/>
              <a:t>MongoDB</a:t>
            </a:r>
            <a:r>
              <a:rPr lang="it-IT" dirty="0"/>
              <a:t> per ottenere da un determinato </a:t>
            </a:r>
            <a:r>
              <a:rPr lang="it-IT" dirty="0" err="1"/>
              <a:t>url</a:t>
            </a:r>
            <a:r>
              <a:rPr lang="it-IT" dirty="0"/>
              <a:t> (relativo ad un video </a:t>
            </a:r>
            <a:r>
              <a:rPr lang="it-IT" dirty="0" err="1"/>
              <a:t>Tedx</a:t>
            </a:r>
            <a:r>
              <a:rPr lang="it-IT" dirty="0"/>
              <a:t>) la serie di </a:t>
            </a:r>
            <a:r>
              <a:rPr lang="it-IT" dirty="0" err="1"/>
              <a:t>identivicativi</a:t>
            </a:r>
            <a:r>
              <a:rPr lang="it-IT" dirty="0"/>
              <a:t> (id) e titoli dei video correlati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A210E71-DA4B-CEB5-78D7-FE36ABA8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70" y="1639394"/>
            <a:ext cx="4768776" cy="30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3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0"/>
          <p:cNvSpPr/>
          <p:nvPr/>
        </p:nvSpPr>
        <p:spPr>
          <a:xfrm>
            <a:off x="13948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3587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/>
          <p:nvPr/>
        </p:nvSpPr>
        <p:spPr>
          <a:xfrm>
            <a:off x="53226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72865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Funzioni principali</a:t>
            </a:r>
            <a:endParaRPr dirty="0"/>
          </a:p>
        </p:txBody>
      </p:sp>
      <p:sp>
        <p:nvSpPr>
          <p:cNvPr id="1257" name="Google Shape;1257;p50"/>
          <p:cNvSpPr txBox="1"/>
          <p:nvPr/>
        </p:nvSpPr>
        <p:spPr>
          <a:xfrm flipH="1">
            <a:off x="527904" y="2274299"/>
            <a:ext cx="2115494" cy="8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Ricerca e filtraggio</a:t>
            </a:r>
          </a:p>
        </p:txBody>
      </p:sp>
      <p:sp>
        <p:nvSpPr>
          <p:cNvPr id="1258" name="Google Shape;1258;p50"/>
          <p:cNvSpPr txBox="1"/>
          <p:nvPr/>
        </p:nvSpPr>
        <p:spPr>
          <a:xfrm flipH="1">
            <a:off x="682106" y="3081180"/>
            <a:ext cx="1812300" cy="1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possono cercare video, resi disponibili dalla piattaforma,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base al titolo, ad un particolare topic o al relatore </a:t>
            </a:r>
          </a:p>
        </p:txBody>
      </p:sp>
      <p:sp>
        <p:nvSpPr>
          <p:cNvPr id="1259" name="Google Shape;1259;p50"/>
          <p:cNvSpPr txBox="1"/>
          <p:nvPr/>
        </p:nvSpPr>
        <p:spPr>
          <a:xfrm flipH="1">
            <a:off x="2643404" y="2274301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Suggerimenti e amicizie</a:t>
            </a:r>
          </a:p>
        </p:txBody>
      </p:sp>
      <p:sp>
        <p:nvSpPr>
          <p:cNvPr id="1260" name="Google Shape;1260;p50"/>
          <p:cNvSpPr txBox="1"/>
          <p:nvPr/>
        </p:nvSpPr>
        <p:spPr>
          <a:xfrm flipH="1">
            <a:off x="2644665" y="3081181"/>
            <a:ext cx="1812300" cy="16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L’applicazione suggerisce determinati video in base alle proprie preferenze e consente di creare collegamenti con altri utenti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0"/>
          <p:cNvSpPr txBox="1"/>
          <p:nvPr/>
        </p:nvSpPr>
        <p:spPr>
          <a:xfrm flipH="1">
            <a:off x="4382273" y="2274301"/>
            <a:ext cx="2266135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Salvataggio dei video TEDx</a:t>
            </a:r>
          </a:p>
        </p:txBody>
      </p:sp>
      <p:sp>
        <p:nvSpPr>
          <p:cNvPr id="1262" name="Google Shape;1262;p50"/>
          <p:cNvSpPr txBox="1"/>
          <p:nvPr/>
        </p:nvSpPr>
        <p:spPr>
          <a:xfrm flipH="1">
            <a:off x="4609194" y="3098150"/>
            <a:ext cx="1812300" cy="16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L'utente può creare, modificare ed eliminare playlist in cui è possibile salvare video TEDx a cui un utente è particolarmente interessato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0"/>
          <p:cNvSpPr txBox="1"/>
          <p:nvPr/>
        </p:nvSpPr>
        <p:spPr>
          <a:xfrm flipH="1">
            <a:off x="6572465" y="2274298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Chat </a:t>
            </a:r>
            <a:r>
              <a:rPr lang="en"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 condivisione </a:t>
            </a:r>
            <a:endParaRPr lang="en" sz="20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264" name="Google Shape;1264;p50"/>
          <p:cNvSpPr txBox="1"/>
          <p:nvPr/>
        </p:nvSpPr>
        <p:spPr>
          <a:xfrm flipH="1">
            <a:off x="6611700" y="3081181"/>
            <a:ext cx="1850194" cy="141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ossibilità di condividere video con </a:t>
            </a: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propri collegamenti  con l’ulteriore possibilità di iniziare una conversazione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3" name="Google Shape;1273;p50"/>
          <p:cNvCxnSpPr>
            <a:stCxn id="1248" idx="3"/>
            <a:endCxn id="1249" idx="1"/>
          </p:cNvCxnSpPr>
          <p:nvPr/>
        </p:nvCxnSpPr>
        <p:spPr>
          <a:xfrm>
            <a:off x="17668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0"/>
          <p:cNvCxnSpPr>
            <a:stCxn id="1249" idx="3"/>
            <a:endCxn id="1250" idx="1"/>
          </p:cNvCxnSpPr>
          <p:nvPr/>
        </p:nvCxnSpPr>
        <p:spPr>
          <a:xfrm>
            <a:off x="37307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50"/>
          <p:cNvCxnSpPr>
            <a:stCxn id="1250" idx="3"/>
            <a:endCxn id="1251" idx="1"/>
          </p:cNvCxnSpPr>
          <p:nvPr/>
        </p:nvCxnSpPr>
        <p:spPr>
          <a:xfrm>
            <a:off x="56946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0"/>
          <p:cNvCxnSpPr>
            <a:cxnSpLocks/>
            <a:stCxn id="1248" idx="2"/>
          </p:cNvCxnSpPr>
          <p:nvPr/>
        </p:nvCxnSpPr>
        <p:spPr>
          <a:xfrm>
            <a:off x="1580822" y="1875062"/>
            <a:ext cx="1912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0" name="Google Shape;1280;p50"/>
          <p:cNvCxnSpPr>
            <a:cxnSpLocks/>
            <a:stCxn id="1249" idx="2"/>
          </p:cNvCxnSpPr>
          <p:nvPr/>
        </p:nvCxnSpPr>
        <p:spPr>
          <a:xfrm flipH="1">
            <a:off x="3543381" y="1875062"/>
            <a:ext cx="1341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50"/>
          <p:cNvCxnSpPr>
            <a:cxnSpLocks/>
            <a:stCxn id="1250" idx="2"/>
          </p:cNvCxnSpPr>
          <p:nvPr/>
        </p:nvCxnSpPr>
        <p:spPr>
          <a:xfrm flipH="1">
            <a:off x="5507908" y="1875062"/>
            <a:ext cx="714" cy="179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2" name="Google Shape;1282;p50"/>
          <p:cNvCxnSpPr>
            <a:cxnSpLocks/>
            <a:stCxn id="1251" idx="2"/>
          </p:cNvCxnSpPr>
          <p:nvPr/>
        </p:nvCxnSpPr>
        <p:spPr>
          <a:xfrm flipH="1">
            <a:off x="7472442" y="1875062"/>
            <a:ext cx="80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037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130195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con tutti gli utenti o solo con i collegamenti?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909301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Quali sono i servizi a cui può accedere un utente non autenticato?</a:t>
            </a:r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2481106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2502918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solamente con i propri collegamenti</a:t>
            </a:r>
          </a:p>
        </p:txBody>
      </p:sp>
      <p:grpSp>
        <p:nvGrpSpPr>
          <p:cNvPr id="19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3067784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20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2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303250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Accesso solamente a video più visti in quel periodo per gli utenti non autenticati</a:t>
            </a:r>
          </a:p>
        </p:txBody>
      </p:sp>
    </p:spTree>
    <p:extLst>
      <p:ext uri="{BB962C8B-B14F-4D97-AF65-F5344CB8AC3E}">
        <p14:creationId xmlns:p14="http://schemas.microsoft.com/office/powerpoint/2010/main" val="41505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2013E-076A-9639-126F-9506C1BF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rivolto </a:t>
            </a:r>
            <a:r>
              <a:rPr lang="it-IT" dirty="0" err="1"/>
              <a:t>CommuniTEDx</a:t>
            </a:r>
            <a:r>
              <a:rPr lang="it-IT" dirty="0"/>
              <a:t>?</a:t>
            </a:r>
          </a:p>
        </p:txBody>
      </p:sp>
      <p:sp>
        <p:nvSpPr>
          <p:cNvPr id="3" name="Google Shape;988;p37">
            <a:extLst>
              <a:ext uri="{FF2B5EF4-FFF2-40B4-BE49-F238E27FC236}">
                <a16:creationId xmlns:a16="http://schemas.microsoft.com/office/drawing/2014/main" id="{4A9D02C4-0B87-63F7-A617-79DCD0A59367}"/>
              </a:ext>
            </a:extLst>
          </p:cNvPr>
          <p:cNvSpPr txBox="1">
            <a:spLocks/>
          </p:cNvSpPr>
          <p:nvPr/>
        </p:nvSpPr>
        <p:spPr>
          <a:xfrm>
            <a:off x="720000" y="1433384"/>
            <a:ext cx="7850976" cy="326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Questa applicazione è focalizzata su un pubblico con un forte interesse per la </a:t>
            </a:r>
            <a:r>
              <a:rPr lang="it-IT" sz="1800" b="1" dirty="0"/>
              <a:t>scienza</a:t>
            </a:r>
            <a:r>
              <a:rPr lang="it-IT" sz="1800" dirty="0"/>
              <a:t> e per la </a:t>
            </a:r>
            <a:r>
              <a:rPr lang="it-IT" sz="1800" b="1" dirty="0"/>
              <a:t>tecnologia</a:t>
            </a:r>
            <a:r>
              <a:rPr lang="it-IT" sz="1800" dirty="0"/>
              <a:t>, in particolare:</a:t>
            </a:r>
          </a:p>
          <a:p>
            <a:endParaRPr lang="it-IT" sz="1800" dirty="0"/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delle scuole medie e superiori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universitari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Professori, docenti e insegnanti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Ricercatori e scienziati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Appassionati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869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sull’app e sull’interfaccia grafica</a:t>
            </a:r>
            <a:endParaRPr dirty="0"/>
          </a:p>
        </p:txBody>
      </p:sp>
      <p:sp>
        <p:nvSpPr>
          <p:cNvPr id="1073" name="Google Shape;1073;p40"/>
          <p:cNvSpPr txBox="1">
            <a:spLocks noGrp="1"/>
          </p:cNvSpPr>
          <p:nvPr>
            <p:ph type="body" idx="1"/>
          </p:nvPr>
        </p:nvSpPr>
        <p:spPr>
          <a:xfrm>
            <a:off x="713250" y="1742303"/>
            <a:ext cx="7717500" cy="193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L’interfaccia grafica dell’applicazione mobile viene realizzata tramite l’ausilio del framework flutter.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L’obiettivo è quello di rendere l’intera piattaforma </a:t>
            </a:r>
            <a:r>
              <a:rPr lang="it-IT" i="1" dirty="0"/>
              <a:t>user-friendly</a:t>
            </a:r>
            <a:r>
              <a:rPr lang="it-IT" dirty="0"/>
              <a:t>, in modo da permetterne l’utilizzo anche agli utenti meno esperti.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L’applicazione è costruita utilizzando tecnologie cloud, come i </a:t>
            </a:r>
            <a:r>
              <a:rPr lang="it-IT" i="1" dirty="0"/>
              <a:t>tools </a:t>
            </a:r>
            <a:r>
              <a:rPr lang="it-IT" dirty="0"/>
              <a:t>di Amazon AWS.</a:t>
            </a: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33D4D-D720-157B-BBE4-DFF27A5D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52458"/>
            <a:ext cx="7717500" cy="1480419"/>
          </a:xfrm>
        </p:spPr>
        <p:txBody>
          <a:bodyPr/>
          <a:lstStyle/>
          <a:p>
            <a:r>
              <a:rPr lang="it-IT" dirty="0"/>
              <a:t>Approfondimento sul servizio di autenticazione alla piattaforma: Amazon Cognito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2297150"/>
            <a:ext cx="7717500" cy="2044391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Per la funzione di autenticazione viene utilizzato il servizio Amazon Cognito. Esso si basa su due concetti principali:</a:t>
            </a:r>
          </a:p>
          <a:p>
            <a:pPr>
              <a:buFontTx/>
              <a:buChar char="-"/>
            </a:pPr>
            <a:r>
              <a:rPr lang="it-IT" dirty="0"/>
              <a:t>pool di utenti </a:t>
            </a:r>
          </a:p>
          <a:p>
            <a:pPr>
              <a:buFontTx/>
              <a:buChar char="-"/>
            </a:pPr>
            <a:r>
              <a:rPr lang="it-IT" dirty="0"/>
              <a:t>pool di identità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I pool di utenti servono per l’autenticazione (verifica dell'identità) mentre i pool di identità servono per l'autorizzazione (controllo degli accessi).</a:t>
            </a:r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9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535259"/>
            <a:ext cx="7717500" cy="3143315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Puoi utilizzare i pool di identità per creare identità univoche per gli utenti e consentire loro l'accesso ad altri servizi AWS.</a:t>
            </a:r>
          </a:p>
          <a:p>
            <a:pPr marL="152400" indent="0">
              <a:buNone/>
            </a:pPr>
            <a:r>
              <a:rPr lang="it-IT" dirty="0"/>
              <a:t>Gli utenti dell'app possono accedere tramite il pool di utenti o accedere in modalità federata, in particolare Amazon Cognito implementa lo standard </a:t>
            </a:r>
            <a:r>
              <a:rPr lang="it-IT" i="1" dirty="0" err="1"/>
              <a:t>OAuth</a:t>
            </a:r>
            <a:r>
              <a:rPr lang="it-IT" i="1" dirty="0"/>
              <a:t> 2</a:t>
            </a:r>
            <a:r>
              <a:rPr lang="it-IT" dirty="0"/>
              <a:t> che permette l’autenticazione tramite un gestore dell'identità digitale (</a:t>
            </a:r>
            <a:r>
              <a:rPr lang="it-IT" dirty="0" err="1"/>
              <a:t>IdP</a:t>
            </a:r>
            <a:r>
              <a:rPr lang="it-IT" dirty="0"/>
              <a:t>) di terze parti come Google o Facebook</a:t>
            </a:r>
            <a:r>
              <a:rPr lang="it-IT" i="1" dirty="0"/>
              <a:t>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Queste funzionalità di Amazon Cognito sono utili perché permettono di: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Progettare pagine web di iscrizione e accesso per l’app tramite un pool di utenza.</a:t>
            </a:r>
          </a:p>
          <a:p>
            <a:pPr>
              <a:buFontTx/>
              <a:buChar char="-"/>
            </a:pPr>
            <a:r>
              <a:rPr lang="it-IT" dirty="0"/>
              <a:t>Generare credenziali AWS temporanee per utenti non autenticati tramite un pool di identità.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42263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80B4E0-7AE9-CAFD-636D-80646F80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" y="502023"/>
            <a:ext cx="7881603" cy="4496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1218</Words>
  <Application>Microsoft Office PowerPoint</Application>
  <PresentationFormat>Presentazione su schermo (16:9)</PresentationFormat>
  <Paragraphs>110</Paragraphs>
  <Slides>28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7" baseType="lpstr">
      <vt:lpstr>Wingdings</vt:lpstr>
      <vt:lpstr>Nunito Light</vt:lpstr>
      <vt:lpstr>Raleway</vt:lpstr>
      <vt:lpstr>Montserrat</vt:lpstr>
      <vt:lpstr>Manrope SemiBold</vt:lpstr>
      <vt:lpstr>Manrope Light</vt:lpstr>
      <vt:lpstr>Arial</vt:lpstr>
      <vt:lpstr>Manrope Medium</vt:lpstr>
      <vt:lpstr>UX App Designer Portfolio by Slidesgo</vt:lpstr>
      <vt:lpstr>CommuniTEDx Applicazione Mobile</vt:lpstr>
      <vt:lpstr>Descrizione e obiettivo  di CommuniTEDx</vt:lpstr>
      <vt:lpstr>Funzioni principali</vt:lpstr>
      <vt:lpstr>Criticità</vt:lpstr>
      <vt:lpstr>A chi è rivolto CommuniTEDx?</vt:lpstr>
      <vt:lpstr>Note sull’app e sull’interfaccia grafica</vt:lpstr>
      <vt:lpstr>Approfondimento sul servizio di autenticazione alla piattaforma: Amazon Cognito</vt:lpstr>
      <vt:lpstr>Presentazione standard di PowerPoint</vt:lpstr>
      <vt:lpstr>Architettura</vt:lpstr>
      <vt:lpstr>Presentazione dell’interfaccia grafica</vt:lpstr>
      <vt:lpstr>Presentazione standard di PowerPoint</vt:lpstr>
      <vt:lpstr>Trello Board</vt:lpstr>
      <vt:lpstr>PARTE 2</vt:lpstr>
      <vt:lpstr>Video suggeriti e Selezione dati</vt:lpstr>
      <vt:lpstr>Aggiunta del Related_videos Dataset</vt:lpstr>
      <vt:lpstr>Descrizione dello script</vt:lpstr>
      <vt:lpstr>Aggiunta Dettagli</vt:lpstr>
      <vt:lpstr>Aggiunta Immagini</vt:lpstr>
      <vt:lpstr>Aggiunta Immagini</vt:lpstr>
      <vt:lpstr>Gestione dei dati e filtraggio</vt:lpstr>
      <vt:lpstr>Documento MongoDB</vt:lpstr>
      <vt:lpstr>Criticità</vt:lpstr>
      <vt:lpstr>Sviluppi futuri</vt:lpstr>
      <vt:lpstr>PARTE 3</vt:lpstr>
      <vt:lpstr>Introduzione alla parte 3</vt:lpstr>
      <vt:lpstr>Video suggeriti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CommunyTEDx Applicazione Mobile</dc:title>
  <dc:creator>Giorgio</dc:creator>
  <cp:lastModifiedBy>GIORGIO TENTORI</cp:lastModifiedBy>
  <cp:revision>175</cp:revision>
  <cp:lastPrinted>2024-04-22T07:31:54Z</cp:lastPrinted>
  <dcterms:modified xsi:type="dcterms:W3CDTF">2024-06-05T19:33:28Z</dcterms:modified>
</cp:coreProperties>
</file>