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1"/>
  </p:notesMasterIdLst>
  <p:sldIdLst>
    <p:sldId id="256" r:id="rId2"/>
    <p:sldId id="260" r:id="rId3"/>
    <p:sldId id="298" r:id="rId4"/>
    <p:sldId id="304" r:id="rId5"/>
    <p:sldId id="299" r:id="rId6"/>
    <p:sldId id="263" r:id="rId7"/>
    <p:sldId id="306" r:id="rId8"/>
    <p:sldId id="302" r:id="rId9"/>
    <p:sldId id="257" r:id="rId10"/>
    <p:sldId id="301" r:id="rId11"/>
    <p:sldId id="303" r:id="rId12"/>
    <p:sldId id="300" r:id="rId13"/>
    <p:sldId id="308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3" r:id="rId27"/>
    <p:sldId id="320" r:id="rId28"/>
    <p:sldId id="321" r:id="rId29"/>
    <p:sldId id="328" r:id="rId30"/>
    <p:sldId id="322" r:id="rId31"/>
    <p:sldId id="324" r:id="rId32"/>
    <p:sldId id="325" r:id="rId33"/>
    <p:sldId id="326" r:id="rId34"/>
    <p:sldId id="327" r:id="rId35"/>
    <p:sldId id="329" r:id="rId36"/>
    <p:sldId id="330" r:id="rId37"/>
    <p:sldId id="331" r:id="rId38"/>
    <p:sldId id="332" r:id="rId39"/>
    <p:sldId id="333" r:id="rId40"/>
  </p:sldIdLst>
  <p:sldSz cx="9144000" cy="5143500" type="screen16x9"/>
  <p:notesSz cx="6858000" cy="9144000"/>
  <p:embeddedFontLst>
    <p:embeddedFont>
      <p:font typeface="Manrope Light" panose="020B0604020202020204" charset="0"/>
      <p:regular r:id="rId42"/>
      <p:bold r:id="rId43"/>
    </p:embeddedFont>
    <p:embeddedFont>
      <p:font typeface="Manrope Medium" panose="020B0604020202020204" charset="0"/>
      <p:regular r:id="rId44"/>
      <p:bold r:id="rId45"/>
    </p:embeddedFont>
    <p:embeddedFont>
      <p:font typeface="Manrope SemiBold" panose="020B0604020202020204" charset="0"/>
      <p:regular r:id="rId46"/>
      <p:bold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Nunito Light" pitchFamily="2" charset="0"/>
      <p:regular r:id="rId52"/>
      <p:italic r:id="rId53"/>
    </p:embeddedFont>
    <p:embeddedFont>
      <p:font typeface="Raleway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7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73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741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976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00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4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436654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Locatelli, mat: </a:t>
            </a:r>
            <a:r>
              <a:rPr lang="it-IT" dirty="0"/>
              <a:t>1054674</a:t>
            </a:r>
            <a:endParaRPr lang="en" dirty="0"/>
          </a:p>
          <a:p>
            <a:pPr marL="0" indent="0"/>
            <a:r>
              <a:rPr lang="en" dirty="0"/>
              <a:t>Giorgio Tentori, mat: 1053248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2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3" y="1870060"/>
            <a:ext cx="5543494" cy="134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Aggiunta dei watch next videos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Gestione del dataset per rendere </a:t>
            </a:r>
            <a:r>
              <a:rPr lang="it-IT" dirty="0"/>
              <a:t>i dati conformi e coerenti con l’obiettivo dell’applicazione</a:t>
            </a:r>
            <a:endParaRPr lang="en" dirty="0"/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04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 suggeriti e Selezione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489392"/>
            <a:ext cx="7608455" cy="2415344"/>
          </a:xfrm>
        </p:spPr>
        <p:txBody>
          <a:bodyPr/>
          <a:lstStyle/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Nella seconda parte del progetto è stata implementata, in primo luogo, la possibilità di visualizzare i video associati ad un determinato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(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watch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next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videos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) e in secondo luogo la selezione dei dati presenti nel dataset in base ai criteri descritti nella prima parte del progetto, ovvero video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relativi a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scienza 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e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tecnologia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, scremando dall’intero insieme di dati solo quelli che servono per lo sviluppo di una parte del progetto.</a:t>
            </a:r>
          </a:p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A questo proposito viene inizializzato e implementato un job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descritto in seguito.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7546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del </a:t>
            </a:r>
            <a:r>
              <a:rPr lang="it-IT" sz="2400" dirty="0" err="1"/>
              <a:t>Related_videos</a:t>
            </a:r>
            <a:r>
              <a:rPr lang="it-IT" sz="2400" dirty="0"/>
              <a:t> Dataset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9B091A-64E6-9FB0-2E2C-EE5EB19B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0" y="1984211"/>
            <a:ext cx="8557919" cy="217174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4DF138A5-9BF2-F911-7F52-0FE5CDA1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040" y="1171430"/>
            <a:ext cx="7628546" cy="659076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Il seguente blocco di codice aggiunge al dataset iniziale i video correlati ad un determinato talk.</a:t>
            </a:r>
            <a:endParaRPr lang="it-IT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842D1B9-C4A8-AD32-B852-75FC424817DA}"/>
              </a:ext>
            </a:extLst>
          </p:cNvPr>
          <p:cNvSpPr txBox="1">
            <a:spLocks/>
          </p:cNvSpPr>
          <p:nvPr/>
        </p:nvSpPr>
        <p:spPr>
          <a:xfrm>
            <a:off x="1082466" y="4309664"/>
            <a:ext cx="7628546" cy="65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Per ogni video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si possono avere più talk correlati e si è deciso di indicare per ogni documento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due vettori: l’id dei video correlati e il relativo titolo.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1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dello script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Lo script relativo al job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presenta inizialmente la lettura del set di dati iniziale e il conteggio dei record che contengono un id non nullo. 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B31AB5-C4FE-7548-8AF7-91F5AE4E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5296359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Dettagli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513783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 letto un altro dataset contenente i dettagli di ogni video come: descrizione e durata.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429983-3D73-1EF6-58BE-0F4FDB08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481815"/>
            <a:ext cx="4336447" cy="1989003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C2522C5E-40F5-83F9-4BD1-F58C1F42FBB8}"/>
              </a:ext>
            </a:extLst>
          </p:cNvPr>
          <p:cNvSpPr txBox="1">
            <a:spLocks/>
          </p:cNvSpPr>
          <p:nvPr/>
        </p:nvSpPr>
        <p:spPr>
          <a:xfrm>
            <a:off x="667961" y="3537726"/>
            <a:ext cx="6840527" cy="39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precedente dataset viene unito al precedente tramite ‘ Join ‘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8030FA-0293-D276-4F52-03A5AB47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8" y="3931173"/>
            <a:ext cx="7430144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Si è deciso, come per i dettagli, di aggiungere i link delle immagini relativi ad un video </a:t>
            </a:r>
            <a:r>
              <a:rPr lang="it-IT" dirty="0" err="1"/>
              <a:t>Ted</a:t>
            </a:r>
            <a:r>
              <a:rPr lang="it-IT" dirty="0"/>
              <a:t> presi da un ulteriore dataset. Viene, in seguito aggiornato il dataset iniziale con quello delle immagini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B60489-4E81-B691-615B-9B8B9E15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47442"/>
            <a:ext cx="7978831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Viene, infine, aggiornato il dataset finale con l’aggiunta di un vettore di tag identificativi relativi ad un video </a:t>
            </a:r>
            <a:r>
              <a:rPr lang="it-IT" dirty="0" err="1"/>
              <a:t>Tedx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20B709-7083-A820-93A2-5770EF78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1892861"/>
            <a:ext cx="820745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il divertimento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Gestione dei dati e filtraggio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dataset finale, a questo punto, deve essere aggiornato in modo da avere solamente i dati che sono interessanti al fine dell’obiettivo del progetto e quindi devono essere isolati e selezionati solo i dati relativi a </a:t>
            </a:r>
            <a:r>
              <a:rPr lang="it-IT" b="1" dirty="0"/>
              <a:t>scienza</a:t>
            </a:r>
            <a:r>
              <a:rPr lang="it-IT" dirty="0"/>
              <a:t> e </a:t>
            </a:r>
            <a:r>
              <a:rPr lang="it-IT" b="1" dirty="0"/>
              <a:t>tecnologia</a:t>
            </a:r>
            <a:r>
              <a:rPr lang="it-IT" dirty="0"/>
              <a:t> 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4EB383B-6D6D-178C-AAC1-539DD7C6B61F}"/>
              </a:ext>
            </a:extLst>
          </p:cNvPr>
          <p:cNvSpPr txBox="1">
            <a:spLocks/>
          </p:cNvSpPr>
          <p:nvPr/>
        </p:nvSpPr>
        <p:spPr>
          <a:xfrm>
            <a:off x="667961" y="1909284"/>
            <a:ext cx="6767492" cy="38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seguente blocco di codice si occupa proprio di questo: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A7AE0511-CB26-68EA-89D9-036A7D13A842}"/>
              </a:ext>
            </a:extLst>
          </p:cNvPr>
          <p:cNvSpPr txBox="1">
            <a:spLocks/>
          </p:cNvSpPr>
          <p:nvPr/>
        </p:nvSpPr>
        <p:spPr>
          <a:xfrm>
            <a:off x="667961" y="3155995"/>
            <a:ext cx="6767492" cy="47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Vengono filtrati solamente i dati che interessano, controllando che tra i tag dei relativi video ci siano : ‘ science ‘ oppure ‘ </a:t>
            </a:r>
            <a:r>
              <a:rPr lang="it-IT" dirty="0" err="1"/>
              <a:t>technology</a:t>
            </a:r>
            <a:r>
              <a:rPr lang="it-IT" dirty="0"/>
              <a:t> ‘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12EFBC-19B2-790B-BFB8-5F719C9C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2334109"/>
            <a:ext cx="858848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Documento </a:t>
            </a:r>
            <a:r>
              <a:rPr lang="it-IT" sz="2400" dirty="0" err="1"/>
              <a:t>MongoDB</a:t>
            </a:r>
            <a:endParaRPr lang="it-IT" sz="2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Dal dataset iniziale vengono esclusi i dati che non interessano al progetto.</a:t>
            </a:r>
          </a:p>
          <a:p>
            <a:pPr marL="152400" indent="0">
              <a:buNone/>
            </a:pPr>
            <a:r>
              <a:rPr lang="it-IT" dirty="0"/>
              <a:t>Un documento si presenta in questo modo.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C7E564-A161-129B-AD90-D36A8776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8" y="1754459"/>
            <a:ext cx="7338283" cy="22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1301952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Nonostante i molteplici vantaggi dell’ambiente cloud, ci si aspettava tempistiche di esecuzione leggermente più veloci</a:t>
            </a:r>
            <a:endParaRPr lang="it-IT" dirty="0"/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827416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Iniziale difficoltà ad apprendere i concetti legati alla programmazione </a:t>
            </a:r>
            <a:r>
              <a:rPr lang="it-IT" dirty="0" err="1"/>
              <a:t>PySpark</a:t>
            </a:r>
            <a:endParaRPr lang="it-IT" dirty="0"/>
          </a:p>
        </p:txBody>
      </p: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2447404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Difficoltà sulla parte di refresh dei dati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e aumento dei costi di utilizzo per la parte di AWS (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pay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-per-use)</a:t>
            </a:r>
            <a:endParaRPr lang="it-IT" dirty="0"/>
          </a:p>
        </p:txBody>
      </p:sp>
      <p:grpSp>
        <p:nvGrpSpPr>
          <p:cNvPr id="25" name="Google Shape;1764;p54">
            <a:extLst>
              <a:ext uri="{FF2B5EF4-FFF2-40B4-BE49-F238E27FC236}">
                <a16:creationId xmlns:a16="http://schemas.microsoft.com/office/drawing/2014/main" id="{726AE2D4-A1F5-134D-A7BC-8E208A43A22F}"/>
              </a:ext>
            </a:extLst>
          </p:cNvPr>
          <p:cNvGrpSpPr/>
          <p:nvPr/>
        </p:nvGrpSpPr>
        <p:grpSpPr>
          <a:xfrm>
            <a:off x="826001" y="2467606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6" name="Google Shape;1765;p54">
              <a:extLst>
                <a:ext uri="{FF2B5EF4-FFF2-40B4-BE49-F238E27FC236}">
                  <a16:creationId xmlns:a16="http://schemas.microsoft.com/office/drawing/2014/main" id="{97A6F49B-3CB1-004A-E160-C345950E46C2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3" name="Google Shape;1766;p54">
              <a:extLst>
                <a:ext uri="{FF2B5EF4-FFF2-40B4-BE49-F238E27FC236}">
                  <a16:creationId xmlns:a16="http://schemas.microsoft.com/office/drawing/2014/main" id="{0A879022-8FA6-3C41-1B4B-81609C21471A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4" name="Google Shape;1767;p54">
                <a:extLst>
                  <a:ext uri="{FF2B5EF4-FFF2-40B4-BE49-F238E27FC236}">
                    <a16:creationId xmlns:a16="http://schemas.microsoft.com/office/drawing/2014/main" id="{AC9F72FF-F585-8C89-671A-E05C1B3785AB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1768;p54">
                <a:extLst>
                  <a:ext uri="{FF2B5EF4-FFF2-40B4-BE49-F238E27FC236}">
                    <a16:creationId xmlns:a16="http://schemas.microsoft.com/office/drawing/2014/main" id="{B5D5B71F-A4E7-42C3-15DF-509879F185C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4063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 un documento sono state inserite appositamente molte informazioni e dati, anche più di quelle che effettivamente servono. Questo perché si è pensato alle implementazioni future del progetto e alle eventuali evoluzioni che esso può avere.</a:t>
            </a:r>
          </a:p>
        </p:txBody>
      </p:sp>
    </p:spTree>
    <p:extLst>
      <p:ext uri="{BB962C8B-B14F-4D97-AF65-F5344CB8AC3E}">
        <p14:creationId xmlns:p14="http://schemas.microsoft.com/office/powerpoint/2010/main" val="38124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3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2" y="1870061"/>
            <a:ext cx="6138811" cy="1031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Sviluppo delle Lambda Functions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463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25C1C-8962-77D9-4B3D-1DE402DB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alla parte 3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E961EB-812F-449C-7973-D199BCBC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0524"/>
            <a:ext cx="6818224" cy="2224578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Nella parte 3 del progetto si è deciso di implementare due delle lambda </a:t>
            </a:r>
            <a:r>
              <a:rPr lang="it-IT" dirty="0" err="1"/>
              <a:t>functions</a:t>
            </a:r>
            <a:r>
              <a:rPr lang="it-IT" dirty="0"/>
              <a:t> previste nelle fasi precedenti del progetto: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Video suggeriti (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videos</a:t>
            </a:r>
            <a:r>
              <a:rPr lang="it-IT" dirty="0"/>
              <a:t> )</a:t>
            </a:r>
          </a:p>
          <a:p>
            <a:pPr>
              <a:buFontTx/>
              <a:buChar char="-"/>
            </a:pPr>
            <a:r>
              <a:rPr lang="it-IT" dirty="0"/>
              <a:t>Ricerca filtrata per tags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La prima lambda </a:t>
            </a:r>
            <a:r>
              <a:rPr lang="it-IT" dirty="0" err="1"/>
              <a:t>function</a:t>
            </a:r>
            <a:r>
              <a:rPr lang="it-IT" dirty="0"/>
              <a:t> fornisce l’id dei video correlati ad un determinato Talk selezionato tramite </a:t>
            </a:r>
            <a:r>
              <a:rPr lang="it-IT" dirty="0" err="1"/>
              <a:t>url</a:t>
            </a:r>
            <a:r>
              <a:rPr lang="it-IT" dirty="0"/>
              <a:t>.</a:t>
            </a:r>
          </a:p>
          <a:p>
            <a:pPr marL="152400" indent="0">
              <a:buNone/>
            </a:pPr>
            <a:r>
              <a:rPr lang="it-IT" dirty="0"/>
              <a:t>La seconda lambda </a:t>
            </a:r>
            <a:r>
              <a:rPr lang="it-IT" dirty="0" err="1"/>
              <a:t>function</a:t>
            </a:r>
            <a:r>
              <a:rPr lang="it-IT" dirty="0"/>
              <a:t> seleziona i Talk che rispettano i tags forniti dall’utente</a:t>
            </a:r>
          </a:p>
          <a:p>
            <a:pPr marL="152400" indent="0">
              <a:buNone/>
            </a:pPr>
            <a:r>
              <a:rPr lang="it-IT" dirty="0"/>
              <a:t>e ne fornisce i dettagli.</a:t>
            </a:r>
          </a:p>
        </p:txBody>
      </p:sp>
    </p:spTree>
    <p:extLst>
      <p:ext uri="{BB962C8B-B14F-4D97-AF65-F5344CB8AC3E}">
        <p14:creationId xmlns:p14="http://schemas.microsoft.com/office/powerpoint/2010/main" val="200112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0FCD867-27F6-30F7-5AE8-DC0C10F5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6379610" cy="572700"/>
          </a:xfrm>
        </p:spPr>
        <p:txBody>
          <a:bodyPr/>
          <a:lstStyle/>
          <a:p>
            <a:r>
              <a:rPr lang="it-IT" sz="2400" dirty="0"/>
              <a:t>Video suggeriti: </a:t>
            </a:r>
            <a:r>
              <a:rPr lang="it-IT" sz="2400" dirty="0" err="1"/>
              <a:t>Get_Watch_Next_Talk</a:t>
            </a:r>
            <a:endParaRPr lang="it-IT" sz="2400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2E7A692-44C5-18B9-7A57-131051CF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La prima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unction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(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Get_Watch_Next_Talk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) permette, una volta cercato un video tramite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url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, di ottenere i video correlati allo stesso.</a:t>
            </a:r>
          </a:p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La funzione fornisce id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e titolo dei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watch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next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videos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.</a:t>
            </a:r>
            <a:endParaRPr lang="it-IT" b="0" i="0" u="none" strike="noStrike" baseline="0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Immagine 6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34595E47-8C25-98EE-7F2C-94E8D3FA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4841012" cy="2933224"/>
          </a:xfrm>
          <a:prstGeom prst="rect">
            <a:avLst/>
          </a:prstGeom>
        </p:spPr>
      </p:pic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26236236-4D8E-7F2B-D132-A153D27CE1C9}"/>
              </a:ext>
            </a:extLst>
          </p:cNvPr>
          <p:cNvSpPr txBox="1">
            <a:spLocks/>
          </p:cNvSpPr>
          <p:nvPr/>
        </p:nvSpPr>
        <p:spPr>
          <a:xfrm>
            <a:off x="6387314" y="1873405"/>
            <a:ext cx="1998403" cy="253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Si è utilizzato un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layer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(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MongoDB_layer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) impostando come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runtime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compatibili NodeJS20.x e NodeJS18.x</a:t>
            </a:r>
          </a:p>
        </p:txBody>
      </p:sp>
    </p:spTree>
    <p:extLst>
      <p:ext uri="{BB962C8B-B14F-4D97-AF65-F5344CB8AC3E}">
        <p14:creationId xmlns:p14="http://schemas.microsoft.com/office/powerpoint/2010/main" val="353293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 codice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586186" y="1091174"/>
            <a:ext cx="4379824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b="1" dirty="0">
                <a:solidFill>
                  <a:srgbClr val="252928"/>
                </a:solidFill>
                <a:latin typeface="Montserrat" panose="00000500000000000000" pitchFamily="2" charset="0"/>
              </a:rPr>
              <a:t>Connessione al Database ( file db.js )</a:t>
            </a:r>
          </a:p>
          <a:p>
            <a:pPr marL="152400" indent="0">
              <a:buNone/>
            </a:pP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9EA799F-F418-C284-6383-9B8DD68A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01" y="2107930"/>
            <a:ext cx="6567519" cy="2324331"/>
          </a:xfrm>
          <a:prstGeom prst="rect">
            <a:avLst/>
          </a:prstGeom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324EE358-D477-80E4-BA61-F1B8544D2E92}"/>
              </a:ext>
            </a:extLst>
          </p:cNvPr>
          <p:cNvSpPr txBox="1">
            <a:spLocks/>
          </p:cNvSpPr>
          <p:nvPr/>
        </p:nvSpPr>
        <p:spPr>
          <a:xfrm>
            <a:off x="1177200" y="4432261"/>
            <a:ext cx="6730599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Nel file  . /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variables.env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è contenuta la stringa di connessione relativa al database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5D754D-85C5-BBCD-0832-DE78E477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7758"/>
            <a:ext cx="6567519" cy="460500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seguente blocco di codice implementa la connessione al database </a:t>
            </a:r>
            <a:r>
              <a:rPr lang="it-IT" dirty="0" err="1"/>
              <a:t>MongoDB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138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063981" cy="388343"/>
          </a:xfrm>
        </p:spPr>
        <p:txBody>
          <a:bodyPr/>
          <a:lstStyle/>
          <a:p>
            <a:r>
              <a:rPr lang="it-IT" b="1" dirty="0"/>
              <a:t>Modello ( file Talk.js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5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Il documento </a:t>
            </a:r>
            <a:r>
              <a:rPr lang="it-IT" dirty="0" err="1"/>
              <a:t>MongoDB</a:t>
            </a:r>
            <a:r>
              <a:rPr lang="it-IT" dirty="0"/>
              <a:t> viene mappato su attributi specifici, vengono selezionati, quindi, solo gli attributi utili ai fini del progetto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9BAA28-96BB-DB6F-913B-E88D7BAD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27" y="1367883"/>
            <a:ext cx="3787468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90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89" y="429413"/>
            <a:ext cx="6543161" cy="388343"/>
          </a:xfrm>
        </p:spPr>
        <p:txBody>
          <a:bodyPr/>
          <a:lstStyle/>
          <a:p>
            <a:r>
              <a:rPr lang="it-IT" b="1" dirty="0"/>
              <a:t>Elaborazione dati ( file Handler.js ) – controllo sull’ </a:t>
            </a:r>
            <a:r>
              <a:rPr lang="it-IT" b="1" dirty="0" err="1"/>
              <a:t>url</a:t>
            </a:r>
            <a:endParaRPr lang="it-IT" b="1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987629" y="1168044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Prima di tutto viene svolto un controllo sull’ </a:t>
            </a:r>
            <a:r>
              <a:rPr lang="it-IT" dirty="0" err="1"/>
              <a:t>url</a:t>
            </a:r>
            <a:r>
              <a:rPr lang="it-IT" dirty="0"/>
              <a:t> in modo che nella richiesta venga specificato, altrimenti viene sollevato un errore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FD0CAE-FDD5-312B-2857-0053D1E9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01" y="2194840"/>
            <a:ext cx="4328535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Elaborazione dati ( file Handler.js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Infine vengono elaborati i dati presenti su </a:t>
            </a:r>
            <a:r>
              <a:rPr lang="it-IT" dirty="0" err="1"/>
              <a:t>MongoDB</a:t>
            </a:r>
            <a:r>
              <a:rPr lang="it-IT" dirty="0"/>
              <a:t> per ottenere da un determinato </a:t>
            </a:r>
            <a:r>
              <a:rPr lang="it-IT" dirty="0" err="1"/>
              <a:t>url</a:t>
            </a:r>
            <a:r>
              <a:rPr lang="it-IT" dirty="0"/>
              <a:t> (relativo ad un video </a:t>
            </a:r>
            <a:r>
              <a:rPr lang="it-IT" dirty="0" err="1"/>
              <a:t>Tedx</a:t>
            </a:r>
            <a:r>
              <a:rPr lang="it-IT" dirty="0"/>
              <a:t>) la serie di identificativi (id) e il titolo dei video correlati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A210E71-DA4B-CEB5-78D7-FE36ABA8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70" y="1639394"/>
            <a:ext cx="4768776" cy="3074693"/>
          </a:xfrm>
          <a:prstGeom prst="rect">
            <a:avLst/>
          </a:prstGeom>
        </p:spPr>
      </p:pic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312220" y="1949163"/>
            <a:ext cx="2396881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 questo modo vengono specificati gli attributi che vogliono  essere visualizzati: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( 0 ) : non visualizzare</a:t>
            </a:r>
          </a:p>
          <a:p>
            <a:pPr>
              <a:buFontTx/>
              <a:buChar char="-"/>
            </a:pPr>
            <a:r>
              <a:rPr lang="it-IT" dirty="0"/>
              <a:t>( 1 ) : visualizzare 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EF7A3472-5D5B-C9F5-7829-82F723DD7FF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300546" y="2118732"/>
            <a:ext cx="1011674" cy="62402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38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1818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Manrope SemiBold" panose="020B0604020202020204" charset="0"/>
              </a:rPr>
              <a:t>Filtro per Tags: </a:t>
            </a:r>
            <a:r>
              <a:rPr lang="it-IT" sz="2400" dirty="0" err="1">
                <a:latin typeface="Manrope SemiBold" panose="020B0604020202020204" charset="0"/>
              </a:rPr>
              <a:t>Get_Talk_By_Multiple_Tags</a:t>
            </a:r>
            <a:endParaRPr sz="2400" dirty="0">
              <a:latin typeface="Manrope SemiBold" panose="020B0604020202020204" charset="0"/>
            </a:endParaRP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49" y="1182250"/>
            <a:ext cx="7181814" cy="69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La seconda Funzione Lambda che si è scelto di implementare ( </a:t>
            </a:r>
            <a:r>
              <a:rPr lang="it-IT" sz="1200" dirty="0" err="1">
                <a:latin typeface="Manrope SemiBold" panose="020B0604020202020204" charset="0"/>
              </a:rPr>
              <a:t>Get_Talk_By_Multiple_Tags</a:t>
            </a:r>
            <a:r>
              <a:rPr lang="it-IT" sz="1200" dirty="0">
                <a:latin typeface="Manrope SemiBold" panose="020B0604020202020204" charset="0"/>
              </a:rPr>
              <a:t> ) permette di selezionare Talk </a:t>
            </a:r>
            <a:r>
              <a:rPr lang="it-IT" sz="1200" dirty="0" err="1">
                <a:latin typeface="Manrope SemiBold" panose="020B0604020202020204" charset="0"/>
              </a:rPr>
              <a:t>Tedx</a:t>
            </a:r>
            <a:r>
              <a:rPr lang="it-IT" sz="1200" dirty="0">
                <a:latin typeface="Manrope SemiBold" panose="020B0604020202020204" charset="0"/>
              </a:rPr>
              <a:t> filtrandoli per tags. Questo significa che specificando una serie di tags la funzione seleziona solo i video che rispettano </a:t>
            </a:r>
            <a:r>
              <a:rPr lang="it-IT" sz="1200" u="sng" dirty="0">
                <a:latin typeface="Manrope SemiBold" panose="020B0604020202020204" charset="0"/>
              </a:rPr>
              <a:t>tutti</a:t>
            </a:r>
            <a:r>
              <a:rPr lang="it-IT" sz="1200" dirty="0">
                <a:latin typeface="Manrope SemiBold" panose="020B0604020202020204" charset="0"/>
              </a:rPr>
              <a:t> i tags specificati.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A953F4C-487A-06E0-8856-29889F60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50" y="1928431"/>
            <a:ext cx="4463991" cy="29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4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 codice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720000" y="1166444"/>
            <a:ext cx="6855395" cy="38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La connessione al database è la stessa descritta per la prima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Function</a:t>
            </a: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30519F83-4AEA-41EF-281A-AF4305E099B9}"/>
              </a:ext>
            </a:extLst>
          </p:cNvPr>
          <p:cNvSpPr txBox="1">
            <a:spLocks/>
          </p:cNvSpPr>
          <p:nvPr/>
        </p:nvSpPr>
        <p:spPr>
          <a:xfrm>
            <a:off x="556448" y="913610"/>
            <a:ext cx="4379824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b="1" dirty="0">
                <a:solidFill>
                  <a:srgbClr val="252928"/>
                </a:solidFill>
                <a:latin typeface="Montserrat" panose="00000500000000000000" pitchFamily="2" charset="0"/>
              </a:rPr>
              <a:t>Connessione al Database ( file db.js )</a:t>
            </a:r>
          </a:p>
          <a:p>
            <a:pPr marL="152400" indent="0">
              <a:buNone/>
            </a:pP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E2AADAAB-FE35-2839-F7D0-C2509DD6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448" y="1411324"/>
            <a:ext cx="3063981" cy="388343"/>
          </a:xfrm>
        </p:spPr>
        <p:txBody>
          <a:bodyPr/>
          <a:lstStyle/>
          <a:p>
            <a:r>
              <a:rPr lang="it-IT" b="1" dirty="0"/>
              <a:t>Modello ( file Talk.js )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64E81D-C549-B3D8-2F28-8D62D594A8C4}"/>
              </a:ext>
            </a:extLst>
          </p:cNvPr>
          <p:cNvSpPr txBox="1">
            <a:spLocks/>
          </p:cNvSpPr>
          <p:nvPr/>
        </p:nvSpPr>
        <p:spPr>
          <a:xfrm>
            <a:off x="556448" y="1799667"/>
            <a:ext cx="6602634" cy="5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Il documento </a:t>
            </a:r>
            <a:r>
              <a:rPr lang="it-IT" dirty="0" err="1"/>
              <a:t>MongoDB</a:t>
            </a:r>
            <a:r>
              <a:rPr lang="it-IT" dirty="0"/>
              <a:t> viene mappato su attributi specifici, vengono selezionati, quindi, solo gli attributi utili ai fini del progetto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505BD5A-5975-1115-1FD7-096F8A12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5" y="2443612"/>
            <a:ext cx="3382295" cy="22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6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89" y="429413"/>
            <a:ext cx="6543161" cy="388343"/>
          </a:xfrm>
        </p:spPr>
        <p:txBody>
          <a:bodyPr/>
          <a:lstStyle/>
          <a:p>
            <a:r>
              <a:rPr lang="it-IT" b="1" dirty="0"/>
              <a:t>Elaborazione dati ( file Handler.js ) – controllo sui tags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Prima di tutto viene svolto un controllo sui tags inseriti nella ricerca per verificare che tutti i parametri necessari alla ricerca siano specificati</a:t>
            </a:r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081761" y="2224226"/>
            <a:ext cx="2073497" cy="142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Importante, in questo caso fare un controllo su tag e tag1.</a:t>
            </a:r>
          </a:p>
          <a:p>
            <a:pPr marL="152400" indent="0">
              <a:buNone/>
            </a:pPr>
            <a:r>
              <a:rPr lang="it-IT" dirty="0"/>
              <a:t>Se almeno uno dei due non è specificato, viene sollevato un errore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EF7A3472-5D5B-C9F5-7829-82F723DD7FFE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5282153" y="2137124"/>
            <a:ext cx="818000" cy="78121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1F1BE12-8B57-9F27-AC0F-6AEADC43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25" y="1889863"/>
            <a:ext cx="4366384" cy="12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8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Elaborazione dati ( file Handler.js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126849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Infine vengono elaborati i dati presenti su </a:t>
            </a:r>
            <a:r>
              <a:rPr lang="it-IT" dirty="0" err="1"/>
              <a:t>MongoDB</a:t>
            </a:r>
            <a:r>
              <a:rPr lang="it-IT" dirty="0"/>
              <a:t> per ottenere i dettagli relativi ai video che corrispondono alla ricerca, in questo caso, basata su due tags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137834" y="2081804"/>
            <a:ext cx="2311390" cy="110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 questo caso si è scelto di non visualizzare i dati relativi ai video suggeriti e l’id del video stesso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3D7E0C-3F74-4F76-694C-F1F38F03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0" y="1602058"/>
            <a:ext cx="5502334" cy="2723686"/>
          </a:xfrm>
          <a:prstGeom prst="rect">
            <a:avLst/>
          </a:prstGeom>
        </p:spPr>
      </p:pic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E531AD30-DBEB-B28A-7F68-976D9AE7AFB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572000" y="2081804"/>
            <a:ext cx="1565834" cy="553722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01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Test con </a:t>
            </a:r>
            <a:r>
              <a:rPr lang="it-IT" sz="2400" dirty="0" err="1"/>
              <a:t>Postman</a:t>
            </a:r>
            <a:endParaRPr lang="it-IT" sz="240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571872" y="1017724"/>
            <a:ext cx="6988655" cy="11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Per concludere questa parte di progetto sono stati eseguiti una serie di test per verificare il corretto funzionamento delle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Function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precedentemente descritte.</a:t>
            </a:r>
          </a:p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Viene creata una nuova richiesta, specificando l’indirizzo Gateway ( del servizio di Amazon Api Gateway ) della relativa funzione lambda, in formato JSON e si verifica la corretta risposta del sistema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D3B5394-4D49-D851-D965-1B4DEE4F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04" y="2202458"/>
            <a:ext cx="5560741" cy="28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1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1 ) video suggeriti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FF30AF4-427B-735B-3247-B8CE7BE1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12" y="1206099"/>
            <a:ext cx="3923734" cy="847334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4FDBEE3B-5932-2A0A-4F2A-4BEC06904ED3}"/>
              </a:ext>
            </a:extLst>
          </p:cNvPr>
          <p:cNvSpPr txBox="1">
            <a:spLocks/>
          </p:cNvSpPr>
          <p:nvPr/>
        </p:nvSpPr>
        <p:spPr>
          <a:xfrm>
            <a:off x="826688" y="817756"/>
            <a:ext cx="2603064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Si specifica </a:t>
            </a:r>
            <a:r>
              <a:rPr lang="it-IT" dirty="0" err="1"/>
              <a:t>url</a:t>
            </a:r>
            <a:r>
              <a:rPr lang="it-IT" dirty="0"/>
              <a:t> del video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21D3097-B9B2-3F53-1683-1F33BE43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12" y="2535113"/>
            <a:ext cx="3851233" cy="216094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9B97A06-9326-E5A8-F86F-171BD7C1DE84}"/>
              </a:ext>
            </a:extLst>
          </p:cNvPr>
          <p:cNvSpPr txBox="1">
            <a:spLocks/>
          </p:cNvSpPr>
          <p:nvPr/>
        </p:nvSpPr>
        <p:spPr>
          <a:xfrm>
            <a:off x="761639" y="2100101"/>
            <a:ext cx="5826873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Viene correttamente restituito il JSON con i parametri richiesti</a:t>
            </a:r>
          </a:p>
        </p:txBody>
      </p:sp>
    </p:spTree>
    <p:extLst>
      <p:ext uri="{BB962C8B-B14F-4D97-AF65-F5344CB8AC3E}">
        <p14:creationId xmlns:p14="http://schemas.microsoft.com/office/powerpoint/2010/main" val="2708084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2 ) ricerca per tags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4FDBEE3B-5932-2A0A-4F2A-4BEC06904ED3}"/>
              </a:ext>
            </a:extLst>
          </p:cNvPr>
          <p:cNvSpPr txBox="1">
            <a:spLocks/>
          </p:cNvSpPr>
          <p:nvPr/>
        </p:nvSpPr>
        <p:spPr>
          <a:xfrm>
            <a:off x="826687" y="817756"/>
            <a:ext cx="4012941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Si specificano i tags nel corpo del file JSON </a:t>
            </a:r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9B97A06-9326-E5A8-F86F-171BD7C1DE84}"/>
              </a:ext>
            </a:extLst>
          </p:cNvPr>
          <p:cNvSpPr txBox="1">
            <a:spLocks/>
          </p:cNvSpPr>
          <p:nvPr/>
        </p:nvSpPr>
        <p:spPr>
          <a:xfrm>
            <a:off x="761639" y="2100101"/>
            <a:ext cx="5826873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Viene correttamente restituito il JSON con i dettagli richiesti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C3A97F-7ED3-D59D-13AF-FC1FD6DA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12" y="1213825"/>
            <a:ext cx="3579979" cy="87855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A33C245-4555-6268-8B16-7744D93B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12" y="2496169"/>
            <a:ext cx="6887856" cy="253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7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1301952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Iniziale difficolta nella comprensione di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NodeJS</a:t>
            </a:r>
            <a:endParaRPr lang="it-IT" dirty="0"/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3585B832-906F-457A-4FEE-0659135EC4A7}"/>
              </a:ext>
            </a:extLst>
          </p:cNvPr>
          <p:cNvGrpSpPr/>
          <p:nvPr/>
        </p:nvGrpSpPr>
        <p:grpSpPr>
          <a:xfrm>
            <a:off x="826001" y="1909301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1381078E-B384-1921-31BE-EF19CB7EE263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A69C9493-0F76-296D-0BB2-458EB9993D8B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3D13AAF6-2A3E-7C1E-3B4F-04A54005869E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EEC24523-1357-B37D-F24E-730DE5710411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" name="Google Shape;991;p37">
            <a:extLst>
              <a:ext uri="{FF2B5EF4-FFF2-40B4-BE49-F238E27FC236}">
                <a16:creationId xmlns:a16="http://schemas.microsoft.com/office/drawing/2014/main" id="{471FD0E0-0D8A-4D1E-5C22-F936A6A1ABB3}"/>
              </a:ext>
            </a:extLst>
          </p:cNvPr>
          <p:cNvSpPr txBox="1">
            <a:spLocks/>
          </p:cNvSpPr>
          <p:nvPr/>
        </p:nvSpPr>
        <p:spPr>
          <a:xfrm>
            <a:off x="1445060" y="1925975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Eseguiti molti test per valutare la correttezza delle funzioni </a:t>
            </a:r>
          </a:p>
        </p:txBody>
      </p:sp>
      <p:grpSp>
        <p:nvGrpSpPr>
          <p:cNvPr id="20" name="Google Shape;1764;p54">
            <a:extLst>
              <a:ext uri="{FF2B5EF4-FFF2-40B4-BE49-F238E27FC236}">
                <a16:creationId xmlns:a16="http://schemas.microsoft.com/office/drawing/2014/main" id="{9FA752D8-B35D-6026-0D8D-793B53122685}"/>
              </a:ext>
            </a:extLst>
          </p:cNvPr>
          <p:cNvGrpSpPr/>
          <p:nvPr/>
        </p:nvGrpSpPr>
        <p:grpSpPr>
          <a:xfrm>
            <a:off x="826001" y="2552883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1" name="Google Shape;1765;p54">
              <a:extLst>
                <a:ext uri="{FF2B5EF4-FFF2-40B4-BE49-F238E27FC236}">
                  <a16:creationId xmlns:a16="http://schemas.microsoft.com/office/drawing/2014/main" id="{A2678E18-8441-2B52-C7B3-FD6018EEFC48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2" name="Google Shape;1766;p54">
              <a:extLst>
                <a:ext uri="{FF2B5EF4-FFF2-40B4-BE49-F238E27FC236}">
                  <a16:creationId xmlns:a16="http://schemas.microsoft.com/office/drawing/2014/main" id="{DE69D804-01D1-F2D5-64E3-2D99E801E7C5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3" name="Google Shape;1767;p54">
                <a:extLst>
                  <a:ext uri="{FF2B5EF4-FFF2-40B4-BE49-F238E27FC236}">
                    <a16:creationId xmlns:a16="http://schemas.microsoft.com/office/drawing/2014/main" id="{7B5F2044-FA67-4FCA-66C6-51C4A0F926B2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1768;p54">
                <a:extLst>
                  <a:ext uri="{FF2B5EF4-FFF2-40B4-BE49-F238E27FC236}">
                    <a16:creationId xmlns:a16="http://schemas.microsoft.com/office/drawing/2014/main" id="{BD32CE51-738D-A463-34C7-D6BDFB55DB79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6" name="Google Shape;991;p37">
            <a:extLst>
              <a:ext uri="{FF2B5EF4-FFF2-40B4-BE49-F238E27FC236}">
                <a16:creationId xmlns:a16="http://schemas.microsoft.com/office/drawing/2014/main" id="{4E6E5E2C-6C38-58F9-65C3-13830A0919F9}"/>
              </a:ext>
            </a:extLst>
          </p:cNvPr>
          <p:cNvSpPr txBox="1">
            <a:spLocks/>
          </p:cNvSpPr>
          <p:nvPr/>
        </p:nvSpPr>
        <p:spPr>
          <a:xfrm>
            <a:off x="1445060" y="2530416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Ampia scelta nella possibilità di sviluppo della funzioni ( le alternative sono descritte brevemente in seguito )</a:t>
            </a:r>
          </a:p>
        </p:txBody>
      </p:sp>
    </p:spTree>
    <p:extLst>
      <p:ext uri="{BB962C8B-B14F-4D97-AF65-F5344CB8AC3E}">
        <p14:creationId xmlns:p14="http://schemas.microsoft.com/office/powerpoint/2010/main" val="3379593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Una possibilità di migliorare le funzioni implementate, per quanto riguarda la funzione di ricerca per tags, potrebbe essere quella di utilizzare un vettore di tags e inserire tutte le parole chiave che si vogliono cercare</a:t>
            </a:r>
          </a:p>
          <a:p>
            <a:pPr marL="0" indent="0">
              <a:buFont typeface="Nunito Light"/>
              <a:buNone/>
            </a:pPr>
            <a:r>
              <a:rPr lang="it-IT" dirty="0"/>
              <a:t>in un array di stringhe, così da non costringere l'utente a dover scegliere quali e quante parole utilizzare nella fase di ricerca. In alternativa è possibile sviluppare funzioni che permettano la ricerca con un singolo tag o tag esclusivi. In aggiunta si potrebbe sviluppare il filtraggio non solo con i tags ma anche con altri parametri, ad esempio con l’autore del Talk.</a:t>
            </a:r>
          </a:p>
          <a:p>
            <a:pPr marL="0" indent="0">
              <a:buFont typeface="Nunito Light"/>
              <a:buNone/>
            </a:pPr>
            <a:endParaRPr lang="it-IT" dirty="0"/>
          </a:p>
          <a:p>
            <a:pPr marL="0" indent="0">
              <a:buFont typeface="Nunito Light"/>
              <a:buNone/>
            </a:pPr>
            <a:endParaRPr lang="it-IT" dirty="0"/>
          </a:p>
          <a:p>
            <a:pPr marL="0" indent="0">
              <a:buFont typeface="Nunito Light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130195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collegamenti?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90930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Quali sono i servizi a cui può accedere un utente non autenticato?</a:t>
            </a:r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2481106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2502918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19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3067784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0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2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303250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</a:t>
            </a:r>
            <a:r>
              <a:rPr lang="it-IT" sz="1800" b="1" dirty="0"/>
              <a:t>scienza</a:t>
            </a:r>
            <a:r>
              <a:rPr lang="it-IT" sz="1800" dirty="0"/>
              <a:t> e per la </a:t>
            </a:r>
            <a:r>
              <a:rPr lang="it-IT" sz="1800" b="1" dirty="0"/>
              <a:t>tecnologia</a:t>
            </a:r>
            <a:r>
              <a:rPr lang="it-IT" sz="1800" dirty="0"/>
              <a:t>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0B4E0-7AE9-CAFD-636D-80646F8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" y="502023"/>
            <a:ext cx="7881603" cy="449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1831</Words>
  <Application>Microsoft Office PowerPoint</Application>
  <PresentationFormat>Presentazione su schermo (16:9)</PresentationFormat>
  <Paragraphs>151</Paragraphs>
  <Slides>39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8" baseType="lpstr">
      <vt:lpstr>Wingdings</vt:lpstr>
      <vt:lpstr>Manrope Light</vt:lpstr>
      <vt:lpstr>Raleway</vt:lpstr>
      <vt:lpstr>Arial</vt:lpstr>
      <vt:lpstr>Montserrat</vt:lpstr>
      <vt:lpstr>Manrope Medium</vt:lpstr>
      <vt:lpstr>Nunito Light</vt:lpstr>
      <vt:lpstr>Manrope SemiBold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  <vt:lpstr>PARTE 2</vt:lpstr>
      <vt:lpstr>Video suggeriti e Selezione dati</vt:lpstr>
      <vt:lpstr>Aggiunta del Related_videos Dataset</vt:lpstr>
      <vt:lpstr>Descrizione dello script</vt:lpstr>
      <vt:lpstr>Aggiunta Dettagli</vt:lpstr>
      <vt:lpstr>Aggiunta Immagini</vt:lpstr>
      <vt:lpstr>Aggiunta Immagini</vt:lpstr>
      <vt:lpstr>Gestione dei dati e filtraggio</vt:lpstr>
      <vt:lpstr>Documento MongoDB</vt:lpstr>
      <vt:lpstr>Criticità</vt:lpstr>
      <vt:lpstr>Sviluppi futuri</vt:lpstr>
      <vt:lpstr>PARTE 3</vt:lpstr>
      <vt:lpstr>Introduzione alla parte 3</vt:lpstr>
      <vt:lpstr>Video suggeriti: Get_Watch_Next_Talk</vt:lpstr>
      <vt:lpstr>Descrizione del codice</vt:lpstr>
      <vt:lpstr>Presentazione standard di PowerPoint</vt:lpstr>
      <vt:lpstr>Presentazione standard di PowerPoint</vt:lpstr>
      <vt:lpstr>Presentazione standard di PowerPoint</vt:lpstr>
      <vt:lpstr>Filtro per Tags: Get_Talk_By_Multiple_Tags</vt:lpstr>
      <vt:lpstr>Descrizione del codice</vt:lpstr>
      <vt:lpstr>Presentazione standard di PowerPoint</vt:lpstr>
      <vt:lpstr>Presentazione standard di PowerPoint</vt:lpstr>
      <vt:lpstr>Test con Postman</vt:lpstr>
      <vt:lpstr>Presentazione standard di PowerPoint</vt:lpstr>
      <vt:lpstr>Presentazione standard di PowerPoint</vt:lpstr>
      <vt:lpstr>Criticità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221</cp:revision>
  <cp:lastPrinted>2024-04-22T07:31:54Z</cp:lastPrinted>
  <dcterms:modified xsi:type="dcterms:W3CDTF">2024-06-06T09:59:07Z</dcterms:modified>
</cp:coreProperties>
</file>