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Fira Sans Extra Condensed Light"/>
      <p:regular r:id="rId38"/>
      <p:bold r:id="rId39"/>
      <p:italic r:id="rId40"/>
      <p:boldItalic r:id="rId41"/>
    </p:embeddedFont>
    <p:embeddedFont>
      <p:font typeface="Fira Sans Extra Condensed Medium"/>
      <p:regular r:id="rId42"/>
      <p:bold r:id="rId43"/>
      <p:italic r:id="rId44"/>
      <p:boldItalic r:id="rId45"/>
    </p:embeddedFont>
    <p:embeddedFont>
      <p:font typeface="Fira Sans Extra Condensed"/>
      <p:regular r:id="rId46"/>
      <p:bold r:id="rId47"/>
      <p:italic r:id="rId48"/>
      <p:boldItalic r:id="rId49"/>
    </p:embeddedFont>
    <p:embeddedFont>
      <p:font typeface="Fira Sans Extra Condensed SemiBol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Light-italic.fntdata"/><Relationship Id="rId42" Type="http://schemas.openxmlformats.org/officeDocument/2006/relationships/font" Target="fonts/FiraSansExtraCondensedMedium-regular.fntdata"/><Relationship Id="rId41" Type="http://schemas.openxmlformats.org/officeDocument/2006/relationships/font" Target="fonts/FiraSansExtraCondensedLight-boldItalic.fntdata"/><Relationship Id="rId44" Type="http://schemas.openxmlformats.org/officeDocument/2006/relationships/font" Target="fonts/FiraSansExtraCondensedMedium-italic.fntdata"/><Relationship Id="rId43" Type="http://schemas.openxmlformats.org/officeDocument/2006/relationships/font" Target="fonts/FiraSansExtraCondensedMedium-bold.fntdata"/><Relationship Id="rId46" Type="http://schemas.openxmlformats.org/officeDocument/2006/relationships/font" Target="fonts/FiraSansExtraCondensed-regular.fntdata"/><Relationship Id="rId45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FiraSansExtraCondensed-italic.fntdata"/><Relationship Id="rId47" Type="http://schemas.openxmlformats.org/officeDocument/2006/relationships/font" Target="fonts/FiraSansExtraCondensed-bold.fntdata"/><Relationship Id="rId49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FiraSansExtraCondensedLight-bold.fntdata"/><Relationship Id="rId38" Type="http://schemas.openxmlformats.org/officeDocument/2006/relationships/font" Target="fonts/FiraSansExtraCondensedLigh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FiraSansExtraCondensedSemiBold-bold.fntdata"/><Relationship Id="rId50" Type="http://schemas.openxmlformats.org/officeDocument/2006/relationships/font" Target="fonts/FiraSansExtraCondensedSemiBold-regular.fntdata"/><Relationship Id="rId53" Type="http://schemas.openxmlformats.org/officeDocument/2006/relationships/font" Target="fonts/FiraSansExtraCondensedSemiBold-boldItalic.fntdata"/><Relationship Id="rId52" Type="http://schemas.openxmlformats.org/officeDocument/2006/relationships/font" Target="fonts/FiraSansExtraCondensed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af5a85470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af5a85470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d76d7352a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d76d7352a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e06d152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e06d152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e06d152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e06d152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e06d152f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e06d152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e06d152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be06d152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e06d152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e06d152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e06d152f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e06d152f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b6441d355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b6441d355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af5a85470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baf5a85470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af5a8547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af5a8547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bb6441d355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bb6441d355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be5cea26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be5cea26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e06d152f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be06d152f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be5cea261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bbe5cea26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bbe5cea261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bbe5cea26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be5cea261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be5cea261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b6441d3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bb6441d3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bd76d7352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bd76d7352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bd76d7352a_5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bd76d7352a_5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af5a85470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baf5a85470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b6441d355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b6441d355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af5a854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af5a854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af5a8547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af5a8547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be5cea26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be5cea2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d76d7352a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d76d7352a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eabd11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eabd11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af5a8547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af5a8547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987350" y="1157550"/>
            <a:ext cx="4833300" cy="2242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Retirement </a:t>
            </a:r>
            <a:r>
              <a:rPr lang="en" sz="6000"/>
              <a:t>and depression</a:t>
            </a:r>
            <a:endParaRPr sz="6000"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987350" y="3399750"/>
            <a:ext cx="39576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(Health and retirement study)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875550" y="2025475"/>
            <a:ext cx="73929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Изменение уровня депрессии </a:t>
            </a:r>
            <a:r>
              <a:rPr b="1" lang="en" sz="20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не зависит</a:t>
            </a: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от того, проживает респондент </a:t>
            </a:r>
            <a:r>
              <a:rPr lang="en" sz="20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 партнером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или без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 уровень значимости = 0.05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2389200" y="531650"/>
            <a:ext cx="4365600" cy="702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Нулевая гипотеза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24682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39071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46884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945119" y="2734100"/>
            <a:ext cx="2814300" cy="84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200">
                <a:solidFill>
                  <a:srgbClr val="6D9EE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+</a:t>
            </a:r>
            <a:r>
              <a:rPr b="1" lang="en" sz="5200">
                <a:solidFill>
                  <a:srgbClr val="6D9EE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3.65%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CES-D</a:t>
            </a: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5200">
              <a:solidFill>
                <a:srgbClr val="6D9EE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5075925" y="2726325"/>
            <a:ext cx="312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+</a:t>
            </a:r>
            <a:r>
              <a:rPr b="1" lang="en" sz="52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14.68%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CES-D</a:t>
            </a: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5200">
              <a:solidFill>
                <a:srgbClr val="1155CC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890069" y="2227850"/>
            <a:ext cx="2924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Живет </a:t>
            </a: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 парой</a:t>
            </a:r>
            <a:r>
              <a:rPr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на пенсии</a:t>
            </a:r>
            <a:endParaRPr sz="2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663125" y="2227838"/>
            <a:ext cx="394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Живет </a:t>
            </a: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без пары</a:t>
            </a: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на пенсии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072588" y="42062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Перестановочный тест средних:</a:t>
            </a:r>
            <a:b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p-value  = 0.0002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852269" y="37569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ыборка = 2194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136975" y="37445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</a:t>
            </a: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ыборка = 1042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46884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2546100" y="1516650"/>
            <a:ext cx="405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Среднее изменение </a:t>
            </a: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CES-D </a:t>
            </a: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score:</a:t>
            </a:r>
            <a:endParaRPr sz="2100"/>
          </a:p>
        </p:txBody>
      </p:sp>
      <p:sp>
        <p:nvSpPr>
          <p:cNvPr id="229" name="Google Shape;229;p23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389200" y="531650"/>
            <a:ext cx="4365600" cy="702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Проверка гипотезы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4"/>
          <p:cNvSpPr txBox="1"/>
          <p:nvPr>
            <p:ph idx="4294967295" type="body"/>
          </p:nvPr>
        </p:nvSpPr>
        <p:spPr>
          <a:xfrm>
            <a:off x="1021650" y="1339575"/>
            <a:ext cx="7100700" cy="11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При жизни с партнером другие социальные контакты не оказыва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ют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влияние на уровень депрессии</a:t>
            </a:r>
            <a:endParaRPr sz="1900">
              <a:solidFill>
                <a:srgbClr val="A64D7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2712150" y="608088"/>
            <a:ext cx="3719700" cy="57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Гипотеза 2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2712150" y="2615263"/>
            <a:ext cx="3719700" cy="57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Механизм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842250" y="3380700"/>
            <a:ext cx="745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Люди проводят с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супругом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намного больше времени, супруг преобладает в жизни знач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ительно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сильнее, чем остальные люди, особенно в пожилом возрасте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24682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39060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311700" y="1693750"/>
            <a:ext cx="8520600" cy="26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Вопрос: </a:t>
            </a:r>
            <a:r>
              <a:rPr i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often do you get together with people just to chat or for a social visit? (18923 строки)</a:t>
            </a:r>
            <a:br>
              <a:rPr i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b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Удалено: </a:t>
            </a: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реже, чем раз в месяц (838 строк), точки с &lt;100 значениями (удалено 12 наблюдений)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Группировка по ответам: </a:t>
            </a:r>
            <a:b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 Почти каждый день (12%)</a:t>
            </a:r>
            <a:b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 Раз в неделю-две (64%)</a:t>
            </a:r>
            <a:b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 Раз в месяц (24%)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24682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39060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2389200" y="531650"/>
            <a:ext cx="4365600" cy="702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Проверка гипотезы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875550" y="2025475"/>
            <a:ext cx="73929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Объем социальных контактов </a:t>
            </a:r>
            <a:r>
              <a:rPr lang="en" sz="2000">
                <a:solidFill>
                  <a:srgbClr val="A1168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имеет влияние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при расчете уровня депрессии с партнером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 уровень значимости = 0.05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389200" y="531650"/>
            <a:ext cx="4365600" cy="702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A11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Нулевая гипотеза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906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24683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3">
            <a:alphaModFix/>
          </a:blip>
          <a:srcRect b="5553" l="4888" r="34834" t="0"/>
          <a:stretch/>
        </p:blipFill>
        <p:spPr>
          <a:xfrm>
            <a:off x="732850" y="1120175"/>
            <a:ext cx="6055549" cy="34005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27"/>
          <p:cNvSpPr txBox="1"/>
          <p:nvPr/>
        </p:nvSpPr>
        <p:spPr>
          <a:xfrm>
            <a:off x="1511400" y="468125"/>
            <a:ext cx="612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Живут с партнером на пенсии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 rot="-5400000">
            <a:off x="-506625" y="2824150"/>
            <a:ext cx="19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</a:t>
            </a: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редний CES-D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732862" y="4520750"/>
            <a:ext cx="6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Л</a:t>
            </a: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ет относительно времени выхода на пенсию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7471939" y="2234425"/>
            <a:ext cx="14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(общаются </a:t>
            </a:r>
            <a:r>
              <a:rPr b="1"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часто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7471939" y="2490651"/>
            <a:ext cx="14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(общаются </a:t>
            </a:r>
            <a:r>
              <a:rPr b="1"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иногда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7471946" y="2771519"/>
            <a:ext cx="14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 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(общаются </a:t>
            </a:r>
            <a:r>
              <a:rPr b="1"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редко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82" name="Google Shape;282;p27"/>
          <p:cNvPicPr preferRelativeResize="0"/>
          <p:nvPr/>
        </p:nvPicPr>
        <p:blipFill rotWithShape="1">
          <a:blip r:embed="rId4">
            <a:alphaModFix/>
          </a:blip>
          <a:srcRect b="32551" l="0" r="27119" t="32266"/>
          <a:stretch/>
        </p:blipFill>
        <p:spPr>
          <a:xfrm>
            <a:off x="6974806" y="2798540"/>
            <a:ext cx="568163" cy="29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7"/>
          <p:cNvPicPr preferRelativeResize="0"/>
          <p:nvPr/>
        </p:nvPicPr>
        <p:blipFill rotWithShape="1">
          <a:blip r:embed="rId4">
            <a:alphaModFix/>
          </a:blip>
          <a:srcRect b="0" l="0" r="27119" t="64817"/>
          <a:stretch/>
        </p:blipFill>
        <p:spPr>
          <a:xfrm>
            <a:off x="6974799" y="2288469"/>
            <a:ext cx="568163" cy="29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/>
          <p:cNvPicPr preferRelativeResize="0"/>
          <p:nvPr/>
        </p:nvPicPr>
        <p:blipFill rotWithShape="1">
          <a:blip r:embed="rId4">
            <a:alphaModFix/>
          </a:blip>
          <a:srcRect b="64818" l="0" r="27119" t="0"/>
          <a:stretch/>
        </p:blipFill>
        <p:spPr>
          <a:xfrm>
            <a:off x="6974812" y="2544700"/>
            <a:ext cx="568175" cy="2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9066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246884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 rotWithShape="1">
          <a:blip r:embed="rId3">
            <a:alphaModFix/>
          </a:blip>
          <a:srcRect b="12195" l="2902" r="9920" t="0"/>
          <a:stretch/>
        </p:blipFill>
        <p:spPr>
          <a:xfrm>
            <a:off x="626050" y="947750"/>
            <a:ext cx="6559501" cy="34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/>
          <p:cNvSpPr txBox="1"/>
          <p:nvPr/>
        </p:nvSpPr>
        <p:spPr>
          <a:xfrm>
            <a:off x="994000" y="4423200"/>
            <a:ext cx="58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Лет относительно времени выхода на пенсию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 rot="-5400000">
            <a:off x="-550250" y="2485413"/>
            <a:ext cx="19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Cредний CES-D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1511400" y="468125"/>
            <a:ext cx="612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Живут без партнера на пенсии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7746839" y="2381725"/>
            <a:ext cx="14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(общаются </a:t>
            </a:r>
            <a:r>
              <a:rPr b="1"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часто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7746839" y="2637951"/>
            <a:ext cx="14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(общаются </a:t>
            </a:r>
            <a:r>
              <a:rPr b="1"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иногда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7746846" y="2918819"/>
            <a:ext cx="14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 (общаются </a:t>
            </a:r>
            <a:r>
              <a:rPr b="1"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редко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4">
            <a:alphaModFix/>
          </a:blip>
          <a:srcRect b="32551" l="0" r="27119" t="32266"/>
          <a:stretch/>
        </p:blipFill>
        <p:spPr>
          <a:xfrm>
            <a:off x="7249706" y="2945840"/>
            <a:ext cx="568163" cy="29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8"/>
          <p:cNvPicPr preferRelativeResize="0"/>
          <p:nvPr/>
        </p:nvPicPr>
        <p:blipFill rotWithShape="1">
          <a:blip r:embed="rId4">
            <a:alphaModFix/>
          </a:blip>
          <a:srcRect b="0" l="0" r="27119" t="64817"/>
          <a:stretch/>
        </p:blipFill>
        <p:spPr>
          <a:xfrm>
            <a:off x="7249699" y="2435769"/>
            <a:ext cx="568163" cy="29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8"/>
          <p:cNvPicPr preferRelativeResize="0"/>
          <p:nvPr/>
        </p:nvPicPr>
        <p:blipFill rotWithShape="1">
          <a:blip r:embed="rId4">
            <a:alphaModFix/>
          </a:blip>
          <a:srcRect b="64818" l="0" r="27119" t="0"/>
          <a:stretch/>
        </p:blipFill>
        <p:spPr>
          <a:xfrm>
            <a:off x="7249712" y="2692000"/>
            <a:ext cx="568175" cy="2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8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39066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46884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39066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246884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1425300" y="1707900"/>
            <a:ext cx="6294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Проведем </a:t>
            </a:r>
            <a:r>
              <a:rPr b="1" lang="en" sz="2000">
                <a:solidFill>
                  <a:srgbClr val="3D85C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перестановочный тест</a:t>
            </a:r>
            <a:endParaRPr b="1" sz="2000">
              <a:solidFill>
                <a:srgbClr val="3D85C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D85C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Для каждой группы сравниваем средние CES-D score, 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стоящие рядом во времени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3072588" y="40167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Перестановочный тест средних:</a:t>
            </a:r>
            <a:b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p-value  = 0.0126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2389200" y="531650"/>
            <a:ext cx="4365600" cy="708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Проверка гипотезы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669600" y="1856175"/>
            <a:ext cx="78048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Первая гипотеза подтвердилась: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люди, живущие </a:t>
            </a:r>
            <a:r>
              <a:rPr b="1" lang="en" sz="2000">
                <a:solidFill>
                  <a:srgbClr val="A1168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без партнера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более подвержены </a:t>
            </a:r>
            <a:r>
              <a:rPr lang="en" sz="2000">
                <a:solidFill>
                  <a:srgbClr val="A1168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депрессии 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при выходе на пенсию по сравнению с 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теми, кто 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прожива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ет</a:t>
            </a:r>
            <a:r>
              <a:rPr lang="en" sz="2000">
                <a:solidFill>
                  <a:srgbClr val="A64D7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000">
                <a:solidFill>
                  <a:srgbClr val="A1168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 партнером</a:t>
            </a:r>
            <a:endParaRPr sz="2000">
              <a:solidFill>
                <a:srgbClr val="A1168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Вторая гипотеза подтвердилась: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п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ри жизни </a:t>
            </a:r>
            <a:r>
              <a:rPr b="1" lang="en" sz="2000">
                <a:solidFill>
                  <a:srgbClr val="A1168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 партнером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другие социальные контакты </a:t>
            </a:r>
            <a:r>
              <a:rPr lang="en" sz="2000">
                <a:solidFill>
                  <a:srgbClr val="A1168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оказывают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слабое влияние на уровень </a:t>
            </a:r>
            <a:r>
              <a:rPr lang="en" sz="2000">
                <a:solidFill>
                  <a:srgbClr val="A1168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депрессии</a:t>
            </a:r>
            <a:endParaRPr sz="2000">
              <a:solidFill>
                <a:srgbClr val="A1168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24685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AAA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3" name="Google Shape;3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2389200" y="531650"/>
            <a:ext cx="4365600" cy="708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A11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Выводы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/>
        </p:nvSpPr>
        <p:spPr>
          <a:xfrm>
            <a:off x="429525" y="1973575"/>
            <a:ext cx="85206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!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Развивать тему семейной </a:t>
            </a:r>
            <a:r>
              <a:rPr lang="en" sz="20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психологии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для пенсионеров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!  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Взрослым «детям» - </a:t>
            </a:r>
            <a:r>
              <a:rPr lang="en" sz="20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быть внимательнее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к родителям, чтобы они не  оставались </a:t>
            </a:r>
            <a:r>
              <a:rPr lang="en" sz="20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наедине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с супругом/собой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!   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Пенсионерам </a:t>
            </a:r>
            <a:r>
              <a:rPr lang="en" sz="20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не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следует </a:t>
            </a:r>
            <a:r>
              <a:rPr lang="en" sz="2000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ограничивать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свои социальные контакты одним лишь супругом </a:t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24685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AAA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2389200" y="531650"/>
            <a:ext cx="4365600" cy="708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4949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Call to action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5450" y="1674550"/>
            <a:ext cx="5634900" cy="28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Health and Retirement Study – опрос </a:t>
            </a:r>
            <a:r>
              <a:rPr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американцев </a:t>
            </a:r>
            <a:r>
              <a:rPr lang="en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(в основном </a:t>
            </a:r>
            <a:r>
              <a:rPr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50+ лет</a:t>
            </a:r>
            <a:r>
              <a:rPr lang="en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r>
              <a:rPr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br>
              <a:rPr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об их здоровье и занятости/пенсии</a:t>
            </a:r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 официального сайта взят </a:t>
            </a:r>
            <a:r>
              <a:rPr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полный </a:t>
            </a:r>
            <a:r>
              <a:rPr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датасет, </a:t>
            </a:r>
            <a:br>
              <a:rPr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выбраны данные за </a:t>
            </a:r>
            <a:r>
              <a:rPr lang="en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2002-2018 годы</a:t>
            </a:r>
            <a:endParaRPr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2262900" y="530638"/>
            <a:ext cx="4618200" cy="699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Датасет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31650" y="1503100"/>
            <a:ext cx="2319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156227 </a:t>
            </a: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записи</a:t>
            </a:r>
            <a:br>
              <a:rPr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3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28893 </a:t>
            </a: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человека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59%</a:t>
            </a:r>
            <a:r>
              <a:rPr lang="en" sz="3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женщин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41%</a:t>
            </a:r>
            <a:r>
              <a:rPr b="1" lang="en" sz="3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мужчин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30+</a:t>
            </a:r>
            <a:r>
              <a:rPr b="1" lang="en" sz="3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разделов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6004425" y="1973650"/>
            <a:ext cx="300" cy="226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>
            <a:off x="24679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231400" y="1809975"/>
            <a:ext cx="85206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Повысить точность: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0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больше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уточняющих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вопросов по CES-D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Углубить: 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отслеживать все </a:t>
            </a:r>
            <a:r>
              <a:rPr lang="en" sz="20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здоровье в целом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Смотреть в разрезе</a:t>
            </a: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0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регионов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</a:t>
            </a:r>
            <a:r>
              <a:rPr lang="en" sz="20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профессий</a:t>
            </a:r>
            <a:endParaRPr sz="2000">
              <a:solidFill>
                <a:srgbClr val="E75B3C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Долгосрочная динамика: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опрашивать группы людей в течение </a:t>
            </a:r>
            <a:r>
              <a:rPr lang="en" sz="20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15-20 лет</a:t>
            </a:r>
            <a:endParaRPr>
              <a:solidFill>
                <a:srgbClr val="E75B3C"/>
              </a:solidFill>
            </a:endParaRPr>
          </a:p>
        </p:txBody>
      </p:sp>
      <p:sp>
        <p:nvSpPr>
          <p:cNvPr id="352" name="Google Shape;3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389200" y="531650"/>
            <a:ext cx="4365600" cy="72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75B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Перспективы </a:t>
            </a: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исследования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534435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24685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AAA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Приложения</a:t>
            </a:r>
            <a:endParaRPr/>
          </a:p>
        </p:txBody>
      </p:sp>
      <p:sp>
        <p:nvSpPr>
          <p:cNvPr id="364" name="Google Shape;3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title"/>
          </p:nvPr>
        </p:nvSpPr>
        <p:spPr>
          <a:xfrm>
            <a:off x="311700" y="5772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Список литературы</a:t>
            </a:r>
            <a:endParaRPr/>
          </a:p>
        </p:txBody>
      </p:sp>
      <p:sp>
        <p:nvSpPr>
          <p:cNvPr id="370" name="Google Shape;37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272200" y="1480050"/>
            <a:ext cx="8599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 HRS Data Documentation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-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документация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 between social interaction and mental health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(Eisuke Ono, Takayuki Nozawa, Taiki Ogata) -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почему одиночество влияет на депрессию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effects of retirement on physical and mental health outcomes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(Dhaval Dave, Inas Rashad, Jasmina Spasojevic) -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описана и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использована упрощенная шкала CES-D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●"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Экономическая активность в пожилом возрасте и политика государства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(Колосницына М. Г.1, Герасименко М. А) - подробнее об актуальности исследования о пенсионерах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3">
            <a:alphaModFix/>
          </a:blip>
          <a:srcRect b="7834" l="0" r="0" t="0"/>
          <a:stretch/>
        </p:blipFill>
        <p:spPr>
          <a:xfrm>
            <a:off x="272525" y="0"/>
            <a:ext cx="7699550" cy="50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/>
          </a:blip>
          <a:srcRect b="9739" l="0" r="0" t="0"/>
          <a:stretch/>
        </p:blipFill>
        <p:spPr>
          <a:xfrm>
            <a:off x="480025" y="144763"/>
            <a:ext cx="7546675" cy="48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" name="Google Shape;389;p37"/>
          <p:cNvPicPr preferRelativeResize="0"/>
          <p:nvPr/>
        </p:nvPicPr>
        <p:blipFill rotWithShape="1">
          <a:blip r:embed="rId3">
            <a:alphaModFix/>
          </a:blip>
          <a:srcRect b="6112" l="0" r="0" t="0"/>
          <a:stretch/>
        </p:blipFill>
        <p:spPr>
          <a:xfrm>
            <a:off x="567375" y="119538"/>
            <a:ext cx="7330289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 b="5084" l="0" r="0" t="3474"/>
          <a:stretch/>
        </p:blipFill>
        <p:spPr>
          <a:xfrm>
            <a:off x="1029488" y="728688"/>
            <a:ext cx="7085024" cy="38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 txBox="1"/>
          <p:nvPr/>
        </p:nvSpPr>
        <p:spPr>
          <a:xfrm>
            <a:off x="355100" y="4020075"/>
            <a:ext cx="9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 группа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355100" y="2681300"/>
            <a:ext cx="9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группа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355100" y="1146200"/>
            <a:ext cx="9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группа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935675" y="5452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-4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2634700" y="545200"/>
            <a:ext cx="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-2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1" name="Google Shape;401;p38"/>
          <p:cNvSpPr txBox="1"/>
          <p:nvPr/>
        </p:nvSpPr>
        <p:spPr>
          <a:xfrm>
            <a:off x="4333725" y="545200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 </a:t>
            </a: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(пенсия)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6154075" y="545200"/>
            <a:ext cx="2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7782900" y="545200"/>
            <a:ext cx="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3031350" y="174600"/>
            <a:ext cx="30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Перетекание групп общительности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3072000" y="45782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Лет относительно пенсии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9"/>
          <p:cNvPicPr preferRelativeResize="0"/>
          <p:nvPr/>
        </p:nvPicPr>
        <p:blipFill rotWithShape="1">
          <a:blip r:embed="rId3">
            <a:alphaModFix/>
          </a:blip>
          <a:srcRect b="6173" l="0" r="0" t="0"/>
          <a:stretch/>
        </p:blipFill>
        <p:spPr>
          <a:xfrm>
            <a:off x="1550225" y="271213"/>
            <a:ext cx="6129926" cy="4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40"/>
          <p:cNvSpPr txBox="1"/>
          <p:nvPr/>
        </p:nvSpPr>
        <p:spPr>
          <a:xfrm>
            <a:off x="3031350" y="634050"/>
            <a:ext cx="308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Матрица корреляций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18" name="Google Shape;4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38" y="1407203"/>
            <a:ext cx="4281775" cy="30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/>
        </p:nvSpPr>
        <p:spPr>
          <a:xfrm>
            <a:off x="342450" y="1625400"/>
            <a:ext cx="8459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на  </a:t>
            </a:r>
            <a:r>
              <a:rPr lang="en"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19% </a:t>
            </a: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сокращается </a:t>
            </a: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в</a:t>
            </a: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среднем </a:t>
            </a: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время работы</a:t>
            </a: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в неделю (средняя дельта -9 часов)</a:t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на </a:t>
            </a:r>
            <a:r>
              <a:rPr lang="en"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21</a:t>
            </a:r>
            <a:r>
              <a:rPr b="1" lang="en" sz="4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r>
              <a:rPr lang="en" sz="4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сокращается </a:t>
            </a: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в среднем </a:t>
            </a: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годовая зарплата </a:t>
            </a: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(средняя дельта  -11 тыс. долларов)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18000 </a:t>
            </a: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долларов - средняя </a:t>
            </a: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пенсия в год</a:t>
            </a: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(у тех, кто работает)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4" name="Google Shape;4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2529000" y="766475"/>
            <a:ext cx="4086000" cy="793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Работа на пенсии в цифрах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87900" y="2122000"/>
            <a:ext cx="85206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Доля пенсионеров </a:t>
            </a:r>
            <a:r>
              <a:rPr lang="en">
                <a:solidFill>
                  <a:srgbClr val="1155CC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растет</a:t>
            </a:r>
            <a:endParaRPr>
              <a:solidFill>
                <a:srgbClr val="1155CC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 данным: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81.2% </a:t>
            </a:r>
            <a:r>
              <a:rPr lang="en">
                <a:solidFill>
                  <a:srgbClr val="2A2A2A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пенсионеров </a:t>
            </a:r>
            <a:r>
              <a:rPr lang="en">
                <a:solidFill>
                  <a:srgbClr val="1155CC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не трудоустроены</a:t>
            </a:r>
            <a:endParaRPr>
              <a:solidFill>
                <a:srgbClr val="2A2A2A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31%</a:t>
            </a:r>
            <a:r>
              <a:rPr lang="en">
                <a:solidFill>
                  <a:srgbClr val="2A2A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пенсионеров живут </a:t>
            </a:r>
            <a:r>
              <a:rPr lang="en">
                <a:solidFill>
                  <a:srgbClr val="1155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без партнера</a:t>
            </a:r>
            <a:endParaRPr>
              <a:solidFill>
                <a:srgbClr val="1155CC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4679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529000" y="670550"/>
            <a:ext cx="4086000" cy="793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Актуальность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888150" y="1843825"/>
            <a:ext cx="7367700" cy="171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Как проживание с партнером на пенсии </a:t>
            </a: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влияет на уровень депрессии</a:t>
            </a: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?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4679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054613" y="2606975"/>
            <a:ext cx="29283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Extra Condensed"/>
              <a:buNone/>
            </a:pP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Проблемы с концентрацией</a:t>
            </a:r>
            <a:b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Падение/рост аппетита</a:t>
            </a:r>
            <a:b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Самокритика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529000" y="690275"/>
            <a:ext cx="4086000" cy="793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75B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Метрика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65750" y="4599725"/>
            <a:ext cx="612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*разработана CES – Center for Epidemiologic Studies </a:t>
            </a:r>
            <a:endParaRPr sz="1500">
              <a:solidFill>
                <a:schemeClr val="dk1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022625" y="1860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Упрощенная шкала</a:t>
            </a:r>
            <a:r>
              <a:rPr lang="en" sz="19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19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CES-D</a:t>
            </a: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*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161063" y="2606975"/>
            <a:ext cx="34263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Потеря интереса к привычным вещам</a:t>
            </a:r>
            <a:b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Постоянная усталость                  Проблемы со сном</a:t>
            </a:r>
            <a:b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Подавленность</a:t>
            </a:r>
            <a:b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sz="1700"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4679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55675" y="363813"/>
            <a:ext cx="20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Распределение возраста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392472" y="3711977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8416"/>
          <a:stretch/>
        </p:blipFill>
        <p:spPr>
          <a:xfrm>
            <a:off x="4498202" y="837375"/>
            <a:ext cx="4409035" cy="22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910422" y="471563"/>
            <a:ext cx="348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Распределение ненулевых CES-D scores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232394" y="3095049"/>
            <a:ext cx="295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Нули в CES-D - </a:t>
            </a:r>
            <a:r>
              <a:rPr b="1" lang="en" sz="1600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записей</a:t>
            </a:r>
            <a:endParaRPr sz="1600"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3096" l="0" r="9066" t="6347"/>
          <a:stretch/>
        </p:blipFill>
        <p:spPr>
          <a:xfrm>
            <a:off x="2242200" y="884950"/>
            <a:ext cx="1958025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4898" l="0" r="0" t="8099"/>
          <a:stretch/>
        </p:blipFill>
        <p:spPr>
          <a:xfrm>
            <a:off x="197775" y="961900"/>
            <a:ext cx="2004650" cy="4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582670" y="2418235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176k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52600" y="3720689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81k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652600" y="4209379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42k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652600" y="4488182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18k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485517" y="1365979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98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485517" y="2274214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73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485517" y="2605139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62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485517" y="2905045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56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392479" y="3844336"/>
            <a:ext cx="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36EF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</a:t>
            </a:r>
            <a:endParaRPr b="1">
              <a:solidFill>
                <a:srgbClr val="636EF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729498" y="3526138"/>
            <a:ext cx="1958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Медианный возраст выхода на пенсию: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62 года</a:t>
            </a:r>
            <a:b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4705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 анализ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202425" y="363823"/>
            <a:ext cx="230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Распределение доходов </a:t>
            </a: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домохозяйства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 rot="-5400000">
            <a:off x="2107025" y="2386825"/>
            <a:ext cx="40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 </a:t>
            </a:r>
            <a:r>
              <a:rPr lang="en" sz="10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63575" y="646075"/>
            <a:ext cx="3225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При выходе на пенсию меняется стиль жизни: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Гипотезы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24679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4705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 анализ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63575" y="2957125"/>
            <a:ext cx="28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2A2A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Статус совместной жизни:</a:t>
            </a:r>
            <a:endParaRPr sz="1600">
              <a:solidFill>
                <a:srgbClr val="2A2A2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279525" y="646075"/>
            <a:ext cx="36573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Отсеяно: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Все параметры CES-D - nan (30%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записей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   CES-D score &gt; 3 (7% записей)</a:t>
            </a:r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>
            <a:off x="1000450" y="2392325"/>
            <a:ext cx="0" cy="189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 txBox="1"/>
          <p:nvPr/>
        </p:nvSpPr>
        <p:spPr>
          <a:xfrm>
            <a:off x="1092050" y="2271425"/>
            <a:ext cx="13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Соц. контакты </a:t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1000450" y="1807475"/>
            <a:ext cx="907000" cy="431100"/>
            <a:chOff x="709750" y="2222325"/>
            <a:chExt cx="907000" cy="431100"/>
          </a:xfrm>
        </p:grpSpPr>
        <p:cxnSp>
          <p:nvCxnSpPr>
            <p:cNvPr id="156" name="Google Shape;156;p19"/>
            <p:cNvCxnSpPr/>
            <p:nvPr/>
          </p:nvCxnSpPr>
          <p:spPr>
            <a:xfrm>
              <a:off x="709750" y="2343225"/>
              <a:ext cx="0" cy="1893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19"/>
            <p:cNvSpPr txBox="1"/>
            <p:nvPr/>
          </p:nvSpPr>
          <p:spPr>
            <a:xfrm>
              <a:off x="801350" y="2222325"/>
              <a:ext cx="815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highlight>
                    <a:schemeClr val="lt1"/>
                  </a:highligh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Доход</a:t>
              </a:r>
              <a:endParaRPr/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1000450" y="1376375"/>
            <a:ext cx="1758100" cy="431100"/>
            <a:chOff x="709750" y="1722850"/>
            <a:chExt cx="1758100" cy="431100"/>
          </a:xfrm>
        </p:grpSpPr>
        <p:cxnSp>
          <p:nvCxnSpPr>
            <p:cNvPr id="159" name="Google Shape;159;p19"/>
            <p:cNvCxnSpPr/>
            <p:nvPr/>
          </p:nvCxnSpPr>
          <p:spPr>
            <a:xfrm rot="10800000">
              <a:off x="709750" y="1843750"/>
              <a:ext cx="0" cy="1893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19"/>
            <p:cNvSpPr txBox="1"/>
            <p:nvPr/>
          </p:nvSpPr>
          <p:spPr>
            <a:xfrm>
              <a:off x="801350" y="1722850"/>
              <a:ext cx="1666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Свободное время</a:t>
              </a: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886725" y="3433175"/>
            <a:ext cx="3000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A2A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69%</a:t>
            </a:r>
            <a:r>
              <a:rPr lang="en" sz="1600">
                <a:solidFill>
                  <a:srgbClr val="2A2A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живут с партнером</a:t>
            </a:r>
            <a:endParaRPr sz="1600">
              <a:solidFill>
                <a:srgbClr val="2A2A2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2A2A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31%</a:t>
            </a:r>
            <a:r>
              <a:rPr lang="en" sz="1600">
                <a:solidFill>
                  <a:srgbClr val="2A2A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600">
                <a:solidFill>
                  <a:srgbClr val="2A2A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не имеют </a:t>
            </a:r>
            <a:r>
              <a:rPr lang="en" sz="1600">
                <a:solidFill>
                  <a:srgbClr val="2A2A2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партнера</a:t>
            </a:r>
            <a:endParaRPr sz="1600">
              <a:solidFill>
                <a:srgbClr val="2A2A2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21" y="2105594"/>
            <a:ext cx="4238377" cy="2951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788700" y="1916850"/>
            <a:ext cx="75666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 проверке гипотезы использовался метод сравнения </a:t>
            </a:r>
            <a:r>
              <a:rPr b="1" lang="en" sz="17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средних </a:t>
            </a:r>
            <a:r>
              <a:rPr b="1" lang="en" sz="17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изменений CES-D score </a:t>
            </a:r>
            <a:br>
              <a:rPr lang="en" sz="1700">
                <a:solidFill>
                  <a:srgbClr val="E75B3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 разных группах респондентов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   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4679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39066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529000" y="690275"/>
            <a:ext cx="4086000" cy="793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75B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Метрика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02930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4679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390661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021650" y="1339575"/>
            <a:ext cx="7100700" cy="11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Ж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ивущие</a:t>
            </a:r>
            <a:r>
              <a:rPr lang="en" sz="2000">
                <a:solidFill>
                  <a:srgbClr val="1C458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000">
                <a:solidFill>
                  <a:srgbClr val="A64D7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без партнера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сильнее подвержены депрессии при </a:t>
            </a:r>
            <a:r>
              <a:rPr lang="en" sz="2000">
                <a:solidFill>
                  <a:srgbClr val="A64D7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выходе на пенсию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по сравнению с теми, кто проживает </a:t>
            </a:r>
            <a:b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2000">
                <a:solidFill>
                  <a:srgbClr val="A64D7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 партнером</a:t>
            </a:r>
            <a:endParaRPr sz="2000">
              <a:solidFill>
                <a:srgbClr val="A64D7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712150" y="608088"/>
            <a:ext cx="3719700" cy="57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Гипотеза 1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712150" y="2615263"/>
            <a:ext cx="3719700" cy="57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Механизм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842250" y="3531800"/>
            <a:ext cx="745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Л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юди продолжают </a:t>
            </a:r>
            <a:r>
              <a:rPr lang="en" sz="2000">
                <a:solidFill>
                  <a:srgbClr val="A64D7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общение только с самыми близкими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пенсионеры без партнеров </a:t>
            </a:r>
            <a:r>
              <a:rPr lang="en" sz="2000">
                <a:solidFill>
                  <a:srgbClr val="A64D7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живут одни</a:t>
            </a:r>
            <a:r>
              <a:rPr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что приводит к </a:t>
            </a:r>
            <a:r>
              <a:rPr b="1" lang="en" sz="2000">
                <a:solidFill>
                  <a:srgbClr val="A64D7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увеличению уровня депрессии</a:t>
            </a:r>
            <a:endParaRPr b="1" sz="2000">
              <a:solidFill>
                <a:srgbClr val="A64D7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9060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Гипотеза</a:t>
            </a:r>
            <a:endParaRPr sz="1000">
              <a:solidFill>
                <a:srgbClr val="43434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028100" y="74050"/>
            <a:ext cx="1333200" cy="1953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Теория</a:t>
            </a:r>
            <a:endParaRPr sz="1000">
              <a:solidFill>
                <a:srgbClr val="99999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783899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Заключение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345262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Мат. модель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468250" y="85900"/>
            <a:ext cx="1330800" cy="171600"/>
          </a:xfrm>
          <a:prstGeom prst="roundRect">
            <a:avLst>
              <a:gd fmla="val 297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</a:t>
            </a:r>
            <a:r>
              <a:rPr lang="en" sz="1000">
                <a:solidFill>
                  <a:srgbClr val="AAAAA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азвед. анализ</a:t>
            </a:r>
            <a:endParaRPr sz="1000">
              <a:solidFill>
                <a:srgbClr val="AAAAA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