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59" r:id="rId5"/>
    <p:sldId id="260" r:id="rId6"/>
    <p:sldId id="262" r:id="rId7"/>
    <p:sldId id="272" r:id="rId8"/>
    <p:sldId id="273" r:id="rId9"/>
    <p:sldId id="274" r:id="rId10"/>
    <p:sldId id="275" r:id="rId11"/>
    <p:sldId id="263" r:id="rId12"/>
    <p:sldId id="265" r:id="rId13"/>
    <p:sldId id="266" r:id="rId14"/>
    <p:sldId id="267" r:id="rId15"/>
    <p:sldId id="276" r:id="rId16"/>
    <p:sldId id="268" r:id="rId17"/>
    <p:sldId id="269" r:id="rId18"/>
    <p:sldId id="270" r:id="rId19"/>
    <p:sldId id="271" r:id="rId20"/>
    <p:sldId id="261" r:id="rId21"/>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9E484A-5217-459F-A5A0-4E7F7EF5AD7D}" v="1180" dt="2020-01-13T01:02:41.770"/>
    <p1510:client id="{FF625460-087E-4CC4-8081-AF625D426F99}" v="813" dt="2020-01-13T01:31:54.599"/>
  </p1510:revLst>
</p1510:revInfo>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685800" y="2130425"/>
            <a:ext cx="7772400" cy="1470025"/>
          </a:xfrm>
        </p:spPr>
        <p:txBody>
          <a:bodyPr/>
          <a:lstStyle/>
          <a:p>
            <a:r>
              <a:rPr lang="el-GR"/>
              <a:t>Στυλ κύριου τίτλου</a:t>
            </a:r>
          </a:p>
        </p:txBody>
      </p:sp>
      <p:sp>
        <p:nvSpPr>
          <p:cNvPr id="3" name="Υπότιτλο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Στυλ κύριου υπότιτλου</a:t>
            </a:r>
          </a:p>
        </p:txBody>
      </p:sp>
      <p:sp>
        <p:nvSpPr>
          <p:cNvPr id="4" name="Θέση ημερομηνίας 3"/>
          <p:cNvSpPr>
            <a:spLocks noGrp="1"/>
          </p:cNvSpPr>
          <p:nvPr>
            <p:ph type="dt" sz="half" idx="10"/>
          </p:nvPr>
        </p:nvSpPr>
        <p:spPr/>
        <p:txBody>
          <a:bodyPr/>
          <a:lstStyle/>
          <a:p>
            <a:fld id="{21D1E6D4-2170-4FA3-B9ED-EBBFFFF1EB26}" type="datetimeFigureOut">
              <a:rPr lang="el-GR" smtClean="0"/>
              <a:t>19/1/2020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354901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21D1E6D4-2170-4FA3-B9ED-EBBFFFF1EB26}" type="datetimeFigureOut">
              <a:rPr lang="el-GR" smtClean="0"/>
              <a:t>19/1/2020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261265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6629400" y="274638"/>
            <a:ext cx="2057400" cy="5851525"/>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457200" y="274638"/>
            <a:ext cx="6019800" cy="5851525"/>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21D1E6D4-2170-4FA3-B9ED-EBBFFFF1EB26}" type="datetimeFigureOut">
              <a:rPr lang="el-GR" smtClean="0"/>
              <a:t>19/1/2020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304697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21D1E6D4-2170-4FA3-B9ED-EBBFFFF1EB26}" type="datetimeFigureOut">
              <a:rPr lang="el-GR" smtClean="0"/>
              <a:t>19/1/2020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4068431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722313" y="4406900"/>
            <a:ext cx="7772400" cy="1362075"/>
          </a:xfrm>
        </p:spPr>
        <p:txBody>
          <a:bodyPr anchor="t"/>
          <a:lstStyle>
            <a:lvl1pPr algn="l">
              <a:defRPr sz="4000" b="1" cap="all"/>
            </a:lvl1pPr>
          </a:lstStyle>
          <a:p>
            <a:r>
              <a:rPr lang="el-GR"/>
              <a:t>Στυλ κύριου τίτλου</a:t>
            </a:r>
          </a:p>
        </p:txBody>
      </p:sp>
      <p:sp>
        <p:nvSpPr>
          <p:cNvPr id="3" name="Θέση κειμένου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υποδείγματος κειμένου</a:t>
            </a:r>
          </a:p>
        </p:txBody>
      </p:sp>
      <p:sp>
        <p:nvSpPr>
          <p:cNvPr id="4" name="Θέση ημερομηνίας 3"/>
          <p:cNvSpPr>
            <a:spLocks noGrp="1"/>
          </p:cNvSpPr>
          <p:nvPr>
            <p:ph type="dt" sz="half" idx="10"/>
          </p:nvPr>
        </p:nvSpPr>
        <p:spPr/>
        <p:txBody>
          <a:bodyPr/>
          <a:lstStyle/>
          <a:p>
            <a:fld id="{21D1E6D4-2170-4FA3-B9ED-EBBFFFF1EB26}" type="datetimeFigureOut">
              <a:rPr lang="el-GR" smtClean="0"/>
              <a:t>19/1/2020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77091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21D1E6D4-2170-4FA3-B9ED-EBBFFFF1EB26}" type="datetimeFigureOut">
              <a:rPr lang="el-GR" smtClean="0"/>
              <a:t>19/1/2020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355035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a:lvl1pPr>
          </a:lstStyle>
          <a:p>
            <a:r>
              <a:rPr lang="el-GR"/>
              <a:t>Στυλ κύριου τίτλου</a:t>
            </a:r>
          </a:p>
        </p:txBody>
      </p:sp>
      <p:sp>
        <p:nvSpPr>
          <p:cNvPr id="3" name="Θέση κειμένου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4" name="Θέση περιεχομένου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6" name="Θέση περιεχομένου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21D1E6D4-2170-4FA3-B9ED-EBBFFFF1EB26}" type="datetimeFigureOut">
              <a:rPr lang="el-GR" smtClean="0"/>
              <a:t>19/1/2020</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205602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21D1E6D4-2170-4FA3-B9ED-EBBFFFF1EB26}" type="datetimeFigureOut">
              <a:rPr lang="el-GR" smtClean="0"/>
              <a:t>19/1/2020</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11249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1D1E6D4-2170-4FA3-B9ED-EBBFFFF1EB26}" type="datetimeFigureOut">
              <a:rPr lang="el-GR" smtClean="0"/>
              <a:t>19/1/2020</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53689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273050"/>
            <a:ext cx="3008313" cy="1162050"/>
          </a:xfrm>
        </p:spPr>
        <p:txBody>
          <a:bodyPr anchor="b"/>
          <a:lstStyle>
            <a:lvl1pPr algn="l">
              <a:defRPr sz="2000" b="1"/>
            </a:lvl1pPr>
          </a:lstStyle>
          <a:p>
            <a:r>
              <a:rPr lang="el-GR"/>
              <a:t>Στυλ κύριου τίτλου</a:t>
            </a:r>
          </a:p>
        </p:txBody>
      </p:sp>
      <p:sp>
        <p:nvSpPr>
          <p:cNvPr id="3" name="Θέση περιεχομένου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21D1E6D4-2170-4FA3-B9ED-EBBFFFF1EB26}" type="datetimeFigureOut">
              <a:rPr lang="el-GR" smtClean="0"/>
              <a:t>19/1/2020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1202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1792288" y="4800600"/>
            <a:ext cx="5486400" cy="566738"/>
          </a:xfrm>
        </p:spPr>
        <p:txBody>
          <a:bodyPr anchor="b"/>
          <a:lstStyle>
            <a:lvl1pPr algn="l">
              <a:defRPr sz="2000" b="1"/>
            </a:lvl1pPr>
          </a:lstStyle>
          <a:p>
            <a:r>
              <a:rPr lang="el-GR"/>
              <a:t>Στυλ κύριου τίτλου</a:t>
            </a:r>
          </a:p>
        </p:txBody>
      </p:sp>
      <p:sp>
        <p:nvSpPr>
          <p:cNvPr id="3" name="Θέση εικόνας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21D1E6D4-2170-4FA3-B9ED-EBBFFFF1EB26}" type="datetimeFigureOut">
              <a:rPr lang="el-GR" smtClean="0"/>
              <a:t>19/1/2020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2C3FAF5E-770D-41A4-80F1-DADDCA852A49}" type="slidenum">
              <a:rPr lang="el-GR" smtClean="0"/>
              <a:t>‹#›</a:t>
            </a:fld>
            <a:endParaRPr lang="el-GR"/>
          </a:p>
        </p:txBody>
      </p:sp>
    </p:spTree>
    <p:extLst>
      <p:ext uri="{BB962C8B-B14F-4D97-AF65-F5344CB8AC3E}">
        <p14:creationId xmlns:p14="http://schemas.microsoft.com/office/powerpoint/2010/main" val="403353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1E6D4-2170-4FA3-B9ED-EBBFFFF1EB26}" type="datetimeFigureOut">
              <a:rPr lang="el-GR" smtClean="0"/>
              <a:t>19/1/2020</a:t>
            </a:fld>
            <a:endParaRPr lang="el-GR"/>
          </a:p>
        </p:txBody>
      </p:sp>
      <p:sp>
        <p:nvSpPr>
          <p:cNvPr id="5" name="Θέση υποσέλιδου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FAF5E-770D-41A4-80F1-DADDCA852A49}" type="slidenum">
              <a:rPr lang="el-GR" smtClean="0"/>
              <a:t>‹#›</a:t>
            </a:fld>
            <a:endParaRPr lang="el-GR"/>
          </a:p>
        </p:txBody>
      </p:sp>
    </p:spTree>
    <p:extLst>
      <p:ext uri="{BB962C8B-B14F-4D97-AF65-F5344CB8AC3E}">
        <p14:creationId xmlns:p14="http://schemas.microsoft.com/office/powerpoint/2010/main" val="423240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hyperlink" Target="http://www.netbean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l.wikipedia.org/wiki/%CE%A0%CE%B1%CF%81%CE%AC%CE%BB%CE%BB%CE%B7%CE%BB%CE%B1_%CE%BA%CE%B1%CE%B9_%CE%BA%CE%B1%CF%84%CE%B1%CE%BD%CE%B5%CE%BC%CE%B7%CE%BC%CE%AD%CE%BD%CE%B1_%CF%83%CF%85%CF%83%CF%84%CE%AE%CE%BC%CE%B1%CF%84%CE%B1" TargetMode="External"/><Relationship Id="rId2" Type="http://schemas.openxmlformats.org/officeDocument/2006/relationships/hyperlink" Target="http://eclass.teipir.gr/openeclass/modules/document/file.php/HYS100/III.%20%CE%9A%CE%B1%CF%84%CE%B1%CE%BD%CE%B5%CE%BC%CE%B7%CE%BC%CE%AD%CE%BD%CE%B1%20%CE%A3%CF%85%CF%83%CF%84%CE%AE%CE%BC%CE%B1%CF%84%CE%B1.pdf" TargetMode="External"/><Relationship Id="rId1" Type="http://schemas.openxmlformats.org/officeDocument/2006/relationships/slideLayout" Target="../slideLayouts/slideLayout2.xml"/><Relationship Id="rId6" Type="http://schemas.openxmlformats.org/officeDocument/2006/relationships/hyperlink" Target="http://www.cs.uoi.gr/~tsap/teaching/2011-cs409/material/oop-12.pdf?fbclid=IwAR3qWkILZIcjxYyIt-1i1Mjpj08oZ1ziigQgj00lhuBRXPb8Nuthsk5i1SI" TargetMode="External"/><Relationship Id="rId5" Type="http://schemas.openxmlformats.org/officeDocument/2006/relationships/hyperlink" Target="https://dspace.lib.uom.gr/bitstream/2159/2599/1/MouratidouMsc2007.pdf" TargetMode="External"/><Relationship Id="rId4" Type="http://schemas.openxmlformats.org/officeDocument/2006/relationships/hyperlink" Target="http://www.cslab.ece.ntua.gr/courses/distrib/2016/files/fall2016_17/lectures_1/distributed_0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611560" y="620688"/>
            <a:ext cx="7772400" cy="2376264"/>
          </a:xfrm>
        </p:spPr>
        <p:txBody>
          <a:bodyPr/>
          <a:lstStyle/>
          <a:p>
            <a:r>
              <a:rPr lang="el-GR" dirty="0"/>
              <a:t>Κατανεμημένα Συστήματα και </a:t>
            </a:r>
            <a:r>
              <a:rPr lang="en-US" dirty="0"/>
              <a:t>Java Enterprise Edition</a:t>
            </a:r>
            <a:endParaRPr lang="el-GR" dirty="0"/>
          </a:p>
        </p:txBody>
      </p:sp>
      <p:sp>
        <p:nvSpPr>
          <p:cNvPr id="3" name="Υπότιτλος 2"/>
          <p:cNvSpPr>
            <a:spLocks noGrp="1"/>
          </p:cNvSpPr>
          <p:nvPr>
            <p:ph type="subTitle" idx="1"/>
          </p:nvPr>
        </p:nvSpPr>
        <p:spPr/>
        <p:txBody>
          <a:bodyPr vert="horz" lIns="91440" tIns="45720" rIns="91440" bIns="45720" rtlCol="0" anchor="t">
            <a:normAutofit fontScale="92500" lnSpcReduction="20000"/>
          </a:bodyPr>
          <a:lstStyle/>
          <a:p>
            <a:r>
              <a:rPr lang="el-GR" dirty="0">
                <a:cs typeface="Calibri"/>
              </a:rPr>
              <a:t>Χρήστος </a:t>
            </a:r>
            <a:r>
              <a:rPr lang="el-GR" dirty="0" err="1">
                <a:cs typeface="Calibri"/>
              </a:rPr>
              <a:t>Χολέβας</a:t>
            </a:r>
            <a:r>
              <a:rPr lang="el-GR" dirty="0">
                <a:cs typeface="Calibri"/>
              </a:rPr>
              <a:t> ΑΜ: 216</a:t>
            </a:r>
            <a:br>
              <a:rPr lang="el-GR" dirty="0">
                <a:cs typeface="Calibri"/>
              </a:rPr>
            </a:br>
            <a:r>
              <a:rPr lang="el-GR" dirty="0">
                <a:cs typeface="Calibri"/>
              </a:rPr>
              <a:t>Βαγγέλης </a:t>
            </a:r>
            <a:r>
              <a:rPr lang="el-GR" dirty="0" err="1">
                <a:cs typeface="Calibri"/>
              </a:rPr>
              <a:t>Γιουμπάκης</a:t>
            </a:r>
            <a:r>
              <a:rPr lang="el-GR" dirty="0">
                <a:cs typeface="Calibri"/>
              </a:rPr>
              <a:t> ΑΜ: 241</a:t>
            </a:r>
          </a:p>
          <a:p>
            <a:r>
              <a:rPr lang="el-GR" dirty="0">
                <a:cs typeface="Calibri"/>
              </a:rPr>
              <a:t>Βασίλης </a:t>
            </a:r>
            <a:r>
              <a:rPr lang="el-GR" dirty="0" err="1">
                <a:cs typeface="Calibri"/>
              </a:rPr>
              <a:t>Προδρομίτης</a:t>
            </a:r>
            <a:r>
              <a:rPr lang="el-GR" dirty="0">
                <a:cs typeface="Calibri"/>
              </a:rPr>
              <a:t> ΑΜ: 153</a:t>
            </a:r>
            <a:br>
              <a:rPr lang="el-GR" dirty="0">
                <a:cs typeface="Calibri"/>
              </a:rPr>
            </a:br>
            <a:r>
              <a:rPr lang="el-GR" dirty="0">
                <a:cs typeface="Calibri"/>
              </a:rPr>
              <a:t>Ισμήνη Μαυρουδή ΑΜ</a:t>
            </a:r>
            <a:r>
              <a:rPr lang="el-GR">
                <a:cs typeface="Calibri"/>
              </a:rPr>
              <a:t>: 469</a:t>
            </a:r>
            <a:endParaRPr lang="el-GR" dirty="0">
              <a:cs typeface="Calibri"/>
            </a:endParaRPr>
          </a:p>
        </p:txBody>
      </p:sp>
    </p:spTree>
    <p:extLst>
      <p:ext uri="{BB962C8B-B14F-4D97-AF65-F5344CB8AC3E}">
        <p14:creationId xmlns:p14="http://schemas.microsoft.com/office/powerpoint/2010/main" val="181983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111F56-27F1-45D3-9D23-1DC0E4DB152A}"/>
              </a:ext>
            </a:extLst>
          </p:cNvPr>
          <p:cNvSpPr>
            <a:spLocks noGrp="1"/>
          </p:cNvSpPr>
          <p:nvPr>
            <p:ph type="title"/>
          </p:nvPr>
        </p:nvSpPr>
        <p:spPr/>
        <p:txBody>
          <a:bodyPr>
            <a:normAutofit fontScale="90000"/>
          </a:bodyPr>
          <a:lstStyle/>
          <a:p>
            <a:r>
              <a:rPr lang="el-GR" b="1" dirty="0"/>
              <a:t>Επίλυση προβλήματος</a:t>
            </a:r>
            <a:br>
              <a:rPr lang="el-GR" dirty="0"/>
            </a:br>
            <a:endParaRPr lang="el-GR" dirty="0"/>
          </a:p>
        </p:txBody>
      </p:sp>
      <p:sp>
        <p:nvSpPr>
          <p:cNvPr id="3" name="Θέση περιεχομένου 2">
            <a:extLst>
              <a:ext uri="{FF2B5EF4-FFF2-40B4-BE49-F238E27FC236}">
                <a16:creationId xmlns:a16="http://schemas.microsoft.com/office/drawing/2014/main" id="{86ABFB26-E2BE-4EE6-986E-BB6A0A75A673}"/>
              </a:ext>
            </a:extLst>
          </p:cNvPr>
          <p:cNvSpPr>
            <a:spLocks noGrp="1"/>
          </p:cNvSpPr>
          <p:nvPr>
            <p:ph idx="1"/>
          </p:nvPr>
        </p:nvSpPr>
        <p:spPr/>
        <p:txBody>
          <a:bodyPr>
            <a:normAutofit fontScale="77500" lnSpcReduction="20000"/>
          </a:bodyPr>
          <a:lstStyle/>
          <a:p>
            <a:pPr lvl="0"/>
            <a:r>
              <a:rPr lang="el-GR" dirty="0"/>
              <a:t>Η επίλυση του προβλήματος αυτού ώθησε στην ανάπτυξη της δημιουργίας ενός κατανεμημένου συστήματος ελέγχου μεγάλων εργοστασίων μέσω ενός δικτύου υπολογιστών που ήταν διαμοιρασμένα στον χώρο της παραγωγής. Λόγω της δικτυακής τους δομής, τα νέα αυτά συστήματα ονομάστηκαν </a:t>
            </a:r>
            <a:r>
              <a:rPr lang="el-GR" b="1" dirty="0" err="1"/>
              <a:t>Distributed</a:t>
            </a:r>
            <a:r>
              <a:rPr lang="el-GR" b="1" dirty="0"/>
              <a:t> </a:t>
            </a:r>
            <a:r>
              <a:rPr lang="el-GR" b="1" dirty="0" err="1"/>
              <a:t>Control</a:t>
            </a:r>
            <a:r>
              <a:rPr lang="el-GR" b="1" dirty="0"/>
              <a:t> Systems </a:t>
            </a:r>
            <a:r>
              <a:rPr lang="el-GR" dirty="0"/>
              <a:t>(διαμοιρασμένα ή </a:t>
            </a:r>
            <a:r>
              <a:rPr lang="el-GR" b="1" dirty="0"/>
              <a:t>κατανεμημένα </a:t>
            </a:r>
            <a:r>
              <a:rPr lang="el-GR" b="1" dirty="0" err="1"/>
              <a:t>σύστηματα</a:t>
            </a:r>
            <a:r>
              <a:rPr lang="el-GR" b="1" dirty="0"/>
              <a:t> ελέγχου </a:t>
            </a:r>
            <a:r>
              <a:rPr lang="el-GR" dirty="0"/>
              <a:t>- DCS)</a:t>
            </a:r>
          </a:p>
          <a:p>
            <a:pPr lvl="0"/>
            <a:r>
              <a:rPr lang="el-GR" dirty="0"/>
              <a:t>Τα διασυνδεόμενα αυτά κατανεμημένα συστήματα συλλογής και επεξεργασίας δεδομένων λειτουργούν σαν ένα ενιαίο σύστημα με ενιαία διαχείριση συγκεντρωτική πληροφόρηση και έλεγχο. Τα πρώτα συστήματα DCS εμφανίστηκαν στην δεκαετία του 70 και εξελίχτηκαν ραγδαία κατά την τεχνολογική έκρηξη του 80 και 90</a:t>
            </a:r>
          </a:p>
          <a:p>
            <a:endParaRPr lang="el-GR" dirty="0"/>
          </a:p>
        </p:txBody>
      </p:sp>
    </p:spTree>
    <p:extLst>
      <p:ext uri="{BB962C8B-B14F-4D97-AF65-F5344CB8AC3E}">
        <p14:creationId xmlns:p14="http://schemas.microsoft.com/office/powerpoint/2010/main" val="283349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Διαμοιρασμός Υλικού</a:t>
            </a:r>
          </a:p>
        </p:txBody>
      </p:sp>
      <p:sp>
        <p:nvSpPr>
          <p:cNvPr id="3" name="Θέση περιεχομένου 2"/>
          <p:cNvSpPr>
            <a:spLocks noGrp="1"/>
          </p:cNvSpPr>
          <p:nvPr>
            <p:ph idx="1"/>
          </p:nvPr>
        </p:nvSpPr>
        <p:spPr/>
        <p:txBody>
          <a:bodyPr>
            <a:normAutofit fontScale="92500" lnSpcReduction="20000"/>
          </a:bodyPr>
          <a:lstStyle/>
          <a:p>
            <a:r>
              <a:rPr lang="el-GR" dirty="0"/>
              <a:t>Υπολογιστική ισχύς (CPU): Κάθε είδους εξυπηρετητής, εξυπηρετητές υπολογισμών σε αρχιτεκτονικές </a:t>
            </a:r>
            <a:r>
              <a:rPr lang="el-GR" dirty="0" err="1"/>
              <a:t>thin</a:t>
            </a:r>
            <a:r>
              <a:rPr lang="el-GR" dirty="0"/>
              <a:t> </a:t>
            </a:r>
            <a:r>
              <a:rPr lang="el-GR" dirty="0" err="1"/>
              <a:t>client</a:t>
            </a:r>
            <a:r>
              <a:rPr lang="el-GR" dirty="0"/>
              <a:t>, εφαρμογές τύπου </a:t>
            </a:r>
            <a:r>
              <a:rPr lang="el-GR" dirty="0" err="1"/>
              <a:t>SETI@home</a:t>
            </a:r>
            <a:r>
              <a:rPr lang="el-GR" dirty="0"/>
              <a:t> </a:t>
            </a:r>
            <a:endParaRPr lang="en-US" dirty="0"/>
          </a:p>
          <a:p>
            <a:r>
              <a:rPr lang="el-GR" dirty="0"/>
              <a:t>Περιφερειακά : εκτυπωτές, </a:t>
            </a:r>
            <a:r>
              <a:rPr lang="el-GR" dirty="0" err="1"/>
              <a:t>scanners</a:t>
            </a:r>
            <a:r>
              <a:rPr lang="el-GR" dirty="0"/>
              <a:t>, επιστημονικά όργανα </a:t>
            </a:r>
            <a:endParaRPr lang="en-US" dirty="0"/>
          </a:p>
          <a:p>
            <a:r>
              <a:rPr lang="el-GR" dirty="0"/>
              <a:t>Αποθηκευτικός χώρος: μνήμη ( Αποθηκευτικός χώρος: μνήμη (</a:t>
            </a:r>
            <a:r>
              <a:rPr lang="el-GR" dirty="0" err="1"/>
              <a:t>proxy</a:t>
            </a:r>
            <a:r>
              <a:rPr lang="el-GR" dirty="0"/>
              <a:t> </a:t>
            </a:r>
            <a:r>
              <a:rPr lang="el-GR" dirty="0" err="1"/>
              <a:t>server</a:t>
            </a:r>
            <a:r>
              <a:rPr lang="el-GR" dirty="0"/>
              <a:t>), δίσκος ( ), δίσκος (</a:t>
            </a:r>
            <a:r>
              <a:rPr lang="el-GR" dirty="0" err="1"/>
              <a:t>file</a:t>
            </a:r>
            <a:r>
              <a:rPr lang="el-GR" dirty="0"/>
              <a:t>/DB </a:t>
            </a:r>
            <a:r>
              <a:rPr lang="el-GR" dirty="0" err="1"/>
              <a:t>server</a:t>
            </a:r>
            <a:r>
              <a:rPr lang="el-GR" dirty="0"/>
              <a:t>) </a:t>
            </a:r>
            <a:endParaRPr lang="en-US" dirty="0"/>
          </a:p>
          <a:p>
            <a:r>
              <a:rPr lang="el-GR" dirty="0"/>
              <a:t>Μέσο μετάδοσης: Ασύρματα ή ενσύρματα φυσικά δίκτυα</a:t>
            </a:r>
          </a:p>
        </p:txBody>
      </p:sp>
    </p:spTree>
    <p:extLst>
      <p:ext uri="{BB962C8B-B14F-4D97-AF65-F5344CB8AC3E}">
        <p14:creationId xmlns:p14="http://schemas.microsoft.com/office/powerpoint/2010/main" val="243513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l-GR" dirty="0"/>
              <a:t>Διαμοιρασμός λογισμικού/δεδομένων</a:t>
            </a:r>
          </a:p>
        </p:txBody>
      </p:sp>
      <p:sp>
        <p:nvSpPr>
          <p:cNvPr id="3" name="Θέση περιεχομένου 2"/>
          <p:cNvSpPr>
            <a:spLocks noGrp="1"/>
          </p:cNvSpPr>
          <p:nvPr>
            <p:ph idx="1"/>
          </p:nvPr>
        </p:nvSpPr>
        <p:spPr/>
        <p:txBody>
          <a:bodyPr>
            <a:normAutofit lnSpcReduction="10000"/>
          </a:bodyPr>
          <a:lstStyle/>
          <a:p>
            <a:r>
              <a:rPr lang="el-GR" dirty="0"/>
              <a:t>Ιστοσελίδες, είτε στατικές (π.χ. το υλικό μιας διάλεξης), είτε δυναμικές (π.χ. για την υποστήριξη </a:t>
            </a:r>
            <a:r>
              <a:rPr lang="el-GR" dirty="0" err="1"/>
              <a:t>web</a:t>
            </a:r>
            <a:r>
              <a:rPr lang="el-GR" dirty="0"/>
              <a:t>-</a:t>
            </a:r>
            <a:r>
              <a:rPr lang="el-GR" dirty="0" err="1"/>
              <a:t>banking</a:t>
            </a:r>
            <a:r>
              <a:rPr lang="el-GR" dirty="0"/>
              <a:t>) </a:t>
            </a:r>
            <a:endParaRPr lang="en-US" dirty="0"/>
          </a:p>
          <a:p>
            <a:r>
              <a:rPr lang="el-GR" dirty="0"/>
              <a:t>Εφαρμογές, π.χ. μια μηχανή αναζήτησης στο Διαδίκτυο </a:t>
            </a:r>
            <a:endParaRPr lang="en-US" dirty="0"/>
          </a:p>
          <a:p>
            <a:r>
              <a:rPr lang="el-GR" dirty="0"/>
              <a:t>Βάσεις Δεδομένων, π.χ. Γεωγραφικές ΒΔ για συστήματα εντοπισμού θέσης, μουσική στο </a:t>
            </a:r>
            <a:r>
              <a:rPr lang="el-GR" dirty="0" err="1"/>
              <a:t>iTunes</a:t>
            </a:r>
            <a:r>
              <a:rPr lang="el-GR" dirty="0"/>
              <a:t>, επεισόδια του </a:t>
            </a:r>
            <a:r>
              <a:rPr lang="el-GR" dirty="0" err="1"/>
              <a:t>Game</a:t>
            </a:r>
            <a:r>
              <a:rPr lang="el-GR" dirty="0"/>
              <a:t> </a:t>
            </a:r>
            <a:r>
              <a:rPr lang="el-GR" dirty="0" err="1"/>
              <a:t>of</a:t>
            </a:r>
            <a:r>
              <a:rPr lang="el-GR" dirty="0"/>
              <a:t> </a:t>
            </a:r>
            <a:r>
              <a:rPr lang="el-GR" dirty="0" err="1"/>
              <a:t>Thrones</a:t>
            </a:r>
            <a:endParaRPr lang="en-US" dirty="0"/>
          </a:p>
          <a:p>
            <a:r>
              <a:rPr lang="el-GR" dirty="0"/>
              <a:t>Αρχεία, σε έναν </a:t>
            </a:r>
            <a:r>
              <a:rPr lang="el-GR" dirty="0" err="1"/>
              <a:t>file</a:t>
            </a:r>
            <a:r>
              <a:rPr lang="el-GR" dirty="0"/>
              <a:t> </a:t>
            </a:r>
            <a:r>
              <a:rPr lang="el-GR" dirty="0" err="1"/>
              <a:t>server</a:t>
            </a:r>
            <a:endParaRPr lang="el-GR" dirty="0"/>
          </a:p>
        </p:txBody>
      </p:sp>
    </p:spTree>
    <p:extLst>
      <p:ext uri="{BB962C8B-B14F-4D97-AF65-F5344CB8AC3E}">
        <p14:creationId xmlns:p14="http://schemas.microsoft.com/office/powerpoint/2010/main" val="3823589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Βασικά Χαρακτηριστικά </a:t>
            </a:r>
          </a:p>
        </p:txBody>
      </p:sp>
      <p:sp>
        <p:nvSpPr>
          <p:cNvPr id="3" name="Θέση περιεχομένου 2"/>
          <p:cNvSpPr>
            <a:spLocks noGrp="1"/>
          </p:cNvSpPr>
          <p:nvPr>
            <p:ph idx="1"/>
          </p:nvPr>
        </p:nvSpPr>
        <p:spPr/>
        <p:txBody>
          <a:bodyPr/>
          <a:lstStyle/>
          <a:p>
            <a:r>
              <a:rPr lang="el-GR" dirty="0"/>
              <a:t>Τα βασικά χαρακτηριστικά των κατανεμημένων συστημάτων είναι</a:t>
            </a:r>
            <a:r>
              <a:rPr lang="en-US" dirty="0"/>
              <a:t>:</a:t>
            </a:r>
          </a:p>
          <a:p>
            <a:pPr>
              <a:buFont typeface="Wingdings" pitchFamily="2" charset="2"/>
              <a:buChar char="Ø"/>
            </a:pPr>
            <a:r>
              <a:rPr lang="el-GR" dirty="0"/>
              <a:t>Ταυτοχρονισμός των στοιχείων που συμμετέχουν </a:t>
            </a:r>
            <a:endParaRPr lang="en-US" dirty="0"/>
          </a:p>
          <a:p>
            <a:pPr>
              <a:buFont typeface="Wingdings" pitchFamily="2" charset="2"/>
              <a:buChar char="Ø"/>
            </a:pPr>
            <a:r>
              <a:rPr lang="el-GR" dirty="0"/>
              <a:t> Έλλειψη καθολικής εικόνας του χρόνου</a:t>
            </a:r>
            <a:endParaRPr lang="en-US" dirty="0"/>
          </a:p>
          <a:p>
            <a:pPr>
              <a:buFont typeface="Wingdings" pitchFamily="2" charset="2"/>
              <a:buChar char="Ø"/>
            </a:pPr>
            <a:r>
              <a:rPr lang="el-GR" dirty="0"/>
              <a:t>Απουσία κοινόχρηστης μνήμης </a:t>
            </a:r>
            <a:endParaRPr lang="en-US" dirty="0"/>
          </a:p>
          <a:p>
            <a:pPr>
              <a:buFont typeface="Wingdings" pitchFamily="2" charset="2"/>
              <a:buChar char="Ø"/>
            </a:pPr>
            <a:r>
              <a:rPr lang="el-GR" dirty="0"/>
              <a:t>Ενδεχόμενο σφάλματος σε κάθε στοιχείο</a:t>
            </a:r>
          </a:p>
        </p:txBody>
      </p:sp>
    </p:spTree>
    <p:extLst>
      <p:ext uri="{BB962C8B-B14F-4D97-AF65-F5344CB8AC3E}">
        <p14:creationId xmlns:p14="http://schemas.microsoft.com/office/powerpoint/2010/main" val="464560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06205F1-34C4-4074-8B2E-1897502A7084}"/>
              </a:ext>
            </a:extLst>
          </p:cNvPr>
          <p:cNvSpPr>
            <a:spLocks noGrp="1"/>
          </p:cNvSpPr>
          <p:nvPr>
            <p:ph type="title"/>
          </p:nvPr>
        </p:nvSpPr>
        <p:spPr/>
        <p:txBody>
          <a:bodyPr/>
          <a:lstStyle/>
          <a:p>
            <a:r>
              <a:rPr lang="el-GR" dirty="0">
                <a:cs typeface="Calibri"/>
              </a:rPr>
              <a:t>Εισαγωγή </a:t>
            </a:r>
            <a:r>
              <a:rPr lang="el-GR" dirty="0" err="1">
                <a:cs typeface="Calibri"/>
              </a:rPr>
              <a:t>Java</a:t>
            </a:r>
            <a:r>
              <a:rPr lang="el-GR" dirty="0">
                <a:cs typeface="Calibri"/>
              </a:rPr>
              <a:t> EE</a:t>
            </a:r>
            <a:endParaRPr lang="el-GR" dirty="0"/>
          </a:p>
        </p:txBody>
      </p:sp>
      <p:sp>
        <p:nvSpPr>
          <p:cNvPr id="3" name="Θέση περιεχομένου 2">
            <a:extLst>
              <a:ext uri="{FF2B5EF4-FFF2-40B4-BE49-F238E27FC236}">
                <a16:creationId xmlns:a16="http://schemas.microsoft.com/office/drawing/2014/main" id="{1600C4CF-3145-454E-8F0B-98CBBC92E770}"/>
              </a:ext>
            </a:extLst>
          </p:cNvPr>
          <p:cNvSpPr>
            <a:spLocks noGrp="1"/>
          </p:cNvSpPr>
          <p:nvPr>
            <p:ph idx="1"/>
          </p:nvPr>
        </p:nvSpPr>
        <p:spPr/>
        <p:txBody>
          <a:bodyPr vert="horz" lIns="91440" tIns="45720" rIns="91440" bIns="45720" rtlCol="0" anchor="t">
            <a:normAutofit fontScale="77500" lnSpcReduction="20000"/>
          </a:bodyPr>
          <a:lstStyle/>
          <a:p>
            <a:r>
              <a:rPr lang="el-GR" dirty="0">
                <a:ea typeface="+mn-lt"/>
                <a:cs typeface="+mn-lt"/>
              </a:rPr>
              <a:t>Η </a:t>
            </a:r>
            <a:r>
              <a:rPr lang="el-GR" dirty="0" err="1">
                <a:ea typeface="+mn-lt"/>
                <a:cs typeface="+mn-lt"/>
              </a:rPr>
              <a:t>Java</a:t>
            </a:r>
            <a:r>
              <a:rPr lang="el-GR" dirty="0">
                <a:ea typeface="+mn-lt"/>
                <a:cs typeface="+mn-lt"/>
              </a:rPr>
              <a:t> ΕΕ πλατφόρμα είναι μια δημοφιλής πλατφόρμα για την ανάπτυξη επιχειρησιακών εφαρμογών. Είναι ιδανική για την εύκολη ανάπτυξη πολύπλοκων, απαιτητικών και μεγάλου μεγέθους έργων. Η λειτουργία </a:t>
            </a:r>
            <a:r>
              <a:rPr lang="el-GR" dirty="0" err="1">
                <a:ea typeface="+mn-lt"/>
                <a:cs typeface="+mn-lt"/>
              </a:rPr>
              <a:t>Java</a:t>
            </a:r>
            <a:r>
              <a:rPr lang="el-GR" dirty="0">
                <a:ea typeface="+mn-lt"/>
                <a:cs typeface="+mn-lt"/>
              </a:rPr>
              <a:t> EE εφαρμογών βασίζεται σε ένα διακομιστή εφαρμογών ενώ για την ανάπτυξη </a:t>
            </a:r>
            <a:r>
              <a:rPr lang="el-GR" dirty="0" err="1">
                <a:ea typeface="+mn-lt"/>
                <a:cs typeface="+mn-lt"/>
              </a:rPr>
              <a:t>Java</a:t>
            </a:r>
            <a:r>
              <a:rPr lang="el-GR" dirty="0">
                <a:ea typeface="+mn-lt"/>
                <a:cs typeface="+mn-lt"/>
              </a:rPr>
              <a:t> EE εφαρμογών έχουν αναπτυχθεί πολλά εργαλεία όπως για παράδειγμα, το </a:t>
            </a:r>
            <a:r>
              <a:rPr lang="el-GR" dirty="0" err="1">
                <a:ea typeface="+mn-lt"/>
                <a:cs typeface="+mn-lt"/>
              </a:rPr>
              <a:t>NetBeans</a:t>
            </a:r>
            <a:r>
              <a:rPr lang="el-GR" dirty="0">
                <a:ea typeface="+mn-lt"/>
                <a:cs typeface="+mn-lt"/>
              </a:rPr>
              <a:t> IDE (</a:t>
            </a:r>
            <a:r>
              <a:rPr lang="el-GR" dirty="0">
                <a:ea typeface="+mn-lt"/>
                <a:cs typeface="+mn-lt"/>
                <a:hlinkClick r:id="rId2"/>
              </a:rPr>
              <a:t>http://www.netbeans.org</a:t>
            </a:r>
            <a:r>
              <a:rPr lang="el-GR" dirty="0">
                <a:ea typeface="+mn-lt"/>
                <a:cs typeface="+mn-lt"/>
              </a:rPr>
              <a:t>) που έχει αναπτυχθεί από τη </a:t>
            </a:r>
            <a:r>
              <a:rPr lang="el-GR" dirty="0" err="1">
                <a:ea typeface="+mn-lt"/>
                <a:cs typeface="+mn-lt"/>
              </a:rPr>
              <a:t>Sun</a:t>
            </a:r>
            <a:r>
              <a:rPr lang="el-GR" dirty="0">
                <a:ea typeface="+mn-lt"/>
                <a:cs typeface="+mn-lt"/>
              </a:rPr>
              <a:t> (</a:t>
            </a:r>
            <a:r>
              <a:rPr lang="el-GR" dirty="0">
                <a:ea typeface="+mn-lt"/>
                <a:cs typeface="+mn-lt"/>
                <a:hlinkClick r:id="rId3"/>
              </a:rPr>
              <a:t>http://java.sun.com</a:t>
            </a:r>
            <a:r>
              <a:rPr lang="el-GR" dirty="0">
                <a:ea typeface="+mn-lt"/>
                <a:cs typeface="+mn-lt"/>
              </a:rPr>
              <a:t>), την ίδια εταιρία που ανέπτυξε την </a:t>
            </a:r>
            <a:r>
              <a:rPr lang="el-GR" dirty="0" err="1">
                <a:ea typeface="+mn-lt"/>
                <a:cs typeface="+mn-lt"/>
              </a:rPr>
              <a:t>java</a:t>
            </a:r>
            <a:r>
              <a:rPr lang="el-GR" dirty="0">
                <a:ea typeface="+mn-lt"/>
                <a:cs typeface="+mn-lt"/>
              </a:rPr>
              <a:t>. Γενικότερα, υπάρχει πληθώρα διαθέσιμου </a:t>
            </a:r>
            <a:r>
              <a:rPr lang="el-GR" dirty="0" err="1">
                <a:ea typeface="+mn-lt"/>
                <a:cs typeface="+mn-lt"/>
              </a:rPr>
              <a:t>λογι</a:t>
            </a:r>
            <a:r>
              <a:rPr lang="el-GR" dirty="0">
                <a:ea typeface="+mn-lt"/>
                <a:cs typeface="+mn-lt"/>
              </a:rPr>
              <a:t>- </a:t>
            </a:r>
            <a:r>
              <a:rPr lang="el-GR" dirty="0" err="1">
                <a:ea typeface="+mn-lt"/>
                <a:cs typeface="+mn-lt"/>
              </a:rPr>
              <a:t>σμικού</a:t>
            </a:r>
            <a:r>
              <a:rPr lang="el-GR" dirty="0">
                <a:ea typeface="+mn-lt"/>
                <a:cs typeface="+mn-lt"/>
              </a:rPr>
              <a:t> ανοιχτού κώδικα (</a:t>
            </a:r>
            <a:r>
              <a:rPr lang="el-GR" dirty="0" err="1">
                <a:ea typeface="+mn-lt"/>
                <a:cs typeface="+mn-lt"/>
              </a:rPr>
              <a:t>Open</a:t>
            </a:r>
            <a:r>
              <a:rPr lang="el-GR" dirty="0">
                <a:ea typeface="+mn-lt"/>
                <a:cs typeface="+mn-lt"/>
              </a:rPr>
              <a:t> </a:t>
            </a:r>
            <a:r>
              <a:rPr lang="el-GR" dirty="0" err="1">
                <a:ea typeface="+mn-lt"/>
                <a:cs typeface="+mn-lt"/>
              </a:rPr>
              <a:t>Source</a:t>
            </a:r>
            <a:r>
              <a:rPr lang="el-GR" dirty="0">
                <a:ea typeface="+mn-lt"/>
                <a:cs typeface="+mn-lt"/>
              </a:rPr>
              <a:t> Software) για την υποστήριξη </a:t>
            </a:r>
            <a:r>
              <a:rPr lang="el-GR" dirty="0" err="1">
                <a:ea typeface="+mn-lt"/>
                <a:cs typeface="+mn-lt"/>
              </a:rPr>
              <a:t>Java</a:t>
            </a:r>
            <a:r>
              <a:rPr lang="el-GR" dirty="0">
                <a:ea typeface="+mn-lt"/>
                <a:cs typeface="+mn-lt"/>
              </a:rPr>
              <a:t> EE εφαρμογών, γεγονός που κάνει ακόμα ελκυστικότερη την επιλογή της από τις επιχειρήσεις ως πλατφόρμα ανάπτυξης των εφαρμογών τους.</a:t>
            </a:r>
            <a:endParaRPr lang="el-GR" dirty="0">
              <a:cs typeface="Calibri"/>
            </a:endParaRPr>
          </a:p>
          <a:p>
            <a:endParaRPr lang="el-GR" dirty="0"/>
          </a:p>
        </p:txBody>
      </p:sp>
    </p:spTree>
    <p:extLst>
      <p:ext uri="{BB962C8B-B14F-4D97-AF65-F5344CB8AC3E}">
        <p14:creationId xmlns:p14="http://schemas.microsoft.com/office/powerpoint/2010/main" val="79164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C0D89C-27CD-4B4C-B5A4-A1236469A096}"/>
              </a:ext>
            </a:extLst>
          </p:cNvPr>
          <p:cNvSpPr>
            <a:spLocks noGrp="1"/>
          </p:cNvSpPr>
          <p:nvPr>
            <p:ph type="title"/>
          </p:nvPr>
        </p:nvSpPr>
        <p:spPr/>
        <p:txBody>
          <a:bodyPr/>
          <a:lstStyle/>
          <a:p>
            <a:r>
              <a:rPr lang="en-US" dirty="0"/>
              <a:t>IDEs</a:t>
            </a:r>
            <a:endParaRPr lang="el-GR" dirty="0"/>
          </a:p>
        </p:txBody>
      </p:sp>
      <p:sp>
        <p:nvSpPr>
          <p:cNvPr id="3" name="Θέση περιεχομένου 2">
            <a:extLst>
              <a:ext uri="{FF2B5EF4-FFF2-40B4-BE49-F238E27FC236}">
                <a16:creationId xmlns:a16="http://schemas.microsoft.com/office/drawing/2014/main" id="{F68FAAA5-57B3-40AF-AF11-D1728FA78C8B}"/>
              </a:ext>
            </a:extLst>
          </p:cNvPr>
          <p:cNvSpPr>
            <a:spLocks noGrp="1"/>
          </p:cNvSpPr>
          <p:nvPr>
            <p:ph idx="1"/>
          </p:nvPr>
        </p:nvSpPr>
        <p:spPr/>
        <p:txBody>
          <a:bodyPr>
            <a:normAutofit fontScale="70000" lnSpcReduction="20000"/>
          </a:bodyPr>
          <a:lstStyle/>
          <a:p>
            <a:pPr marL="0" indent="0">
              <a:buNone/>
            </a:pPr>
            <a:r>
              <a:rPr lang="el-GR" dirty="0"/>
              <a:t>IDE: </a:t>
            </a:r>
            <a:r>
              <a:rPr lang="el-GR" dirty="0" err="1"/>
              <a:t>Integrated</a:t>
            </a:r>
            <a:r>
              <a:rPr lang="el-GR" dirty="0"/>
              <a:t> Development </a:t>
            </a:r>
            <a:r>
              <a:rPr lang="el-GR" dirty="0" err="1"/>
              <a:t>Environment</a:t>
            </a:r>
            <a:r>
              <a:rPr lang="el-GR" dirty="0"/>
              <a:t> </a:t>
            </a:r>
            <a:br>
              <a:rPr lang="en-US" dirty="0"/>
            </a:br>
            <a:r>
              <a:rPr lang="el-GR" dirty="0"/>
              <a:t> Ένα πρόγραμμα που για τη δημιουργία λογισμικού. Παρέχει τις εξής λειτουργίες:</a:t>
            </a:r>
            <a:br>
              <a:rPr lang="en-US" dirty="0"/>
            </a:br>
            <a:r>
              <a:rPr lang="el-GR" dirty="0"/>
              <a:t> • </a:t>
            </a:r>
            <a:r>
              <a:rPr lang="el-GR" dirty="0" err="1"/>
              <a:t>Code</a:t>
            </a:r>
            <a:r>
              <a:rPr lang="el-GR" dirty="0"/>
              <a:t> </a:t>
            </a:r>
            <a:r>
              <a:rPr lang="el-GR" dirty="0" err="1"/>
              <a:t>Editor</a:t>
            </a:r>
            <a:r>
              <a:rPr lang="el-GR" dirty="0"/>
              <a:t> </a:t>
            </a:r>
            <a:br>
              <a:rPr lang="en-US" dirty="0"/>
            </a:br>
            <a:r>
              <a:rPr lang="el-GR" dirty="0"/>
              <a:t>• </a:t>
            </a:r>
            <a:r>
              <a:rPr lang="el-GR" dirty="0" err="1"/>
              <a:t>Compliler</a:t>
            </a:r>
            <a:r>
              <a:rPr lang="el-GR" dirty="0"/>
              <a:t>/</a:t>
            </a:r>
            <a:r>
              <a:rPr lang="el-GR" dirty="0" err="1"/>
              <a:t>Interpreter</a:t>
            </a:r>
            <a:endParaRPr lang="en-US" dirty="0"/>
          </a:p>
          <a:p>
            <a:pPr marL="0" indent="0">
              <a:buNone/>
            </a:pPr>
            <a:r>
              <a:rPr lang="el-GR" dirty="0"/>
              <a:t>• </a:t>
            </a:r>
            <a:r>
              <a:rPr lang="el-GR" dirty="0" err="1"/>
              <a:t>Build</a:t>
            </a:r>
            <a:r>
              <a:rPr lang="el-GR" dirty="0"/>
              <a:t> </a:t>
            </a:r>
            <a:r>
              <a:rPr lang="el-GR" dirty="0" err="1"/>
              <a:t>Enviroment</a:t>
            </a:r>
            <a:br>
              <a:rPr lang="en-US" dirty="0"/>
            </a:br>
            <a:r>
              <a:rPr lang="el-GR" dirty="0"/>
              <a:t>• </a:t>
            </a:r>
            <a:r>
              <a:rPr lang="el-GR" dirty="0" err="1"/>
              <a:t>Debugger</a:t>
            </a:r>
            <a:r>
              <a:rPr lang="el-GR" dirty="0"/>
              <a:t> </a:t>
            </a:r>
            <a:br>
              <a:rPr lang="en-US" dirty="0"/>
            </a:br>
            <a:r>
              <a:rPr lang="el-GR" dirty="0"/>
              <a:t>• Συνήθως, τα </a:t>
            </a:r>
            <a:r>
              <a:rPr lang="el-GR" dirty="0" err="1"/>
              <a:t>IDEs</a:t>
            </a:r>
            <a:r>
              <a:rPr lang="el-GR" dirty="0"/>
              <a:t> χρειάζονται κάποιο χρόνο για να τα μάθεις αλλά όταν εξοικειωθείς με αυτά ο προγραμματισμός γίνεται πολύ πιο εύκολος (και το </a:t>
            </a:r>
            <a:r>
              <a:rPr lang="el-GR" dirty="0" err="1"/>
              <a:t>debugging</a:t>
            </a:r>
            <a:r>
              <a:rPr lang="el-GR" dirty="0"/>
              <a:t> ακόμη περισσότερο). </a:t>
            </a:r>
            <a:endParaRPr lang="en-US" dirty="0"/>
          </a:p>
          <a:p>
            <a:pPr marL="0" indent="0">
              <a:buNone/>
            </a:pPr>
            <a:r>
              <a:rPr lang="el-GR" dirty="0"/>
              <a:t>• Μειονέκτημα: Είναι λίγο φασαρία για την δημιουργία απλών μικρών προγραμμάτων. </a:t>
            </a:r>
            <a:br>
              <a:rPr lang="en-US" dirty="0"/>
            </a:br>
            <a:r>
              <a:rPr lang="el-GR" dirty="0"/>
              <a:t>• Γνωστά </a:t>
            </a:r>
            <a:r>
              <a:rPr lang="el-GR" dirty="0" err="1"/>
              <a:t>IDEs</a:t>
            </a:r>
            <a:r>
              <a:rPr lang="el-GR" dirty="0"/>
              <a:t>: </a:t>
            </a:r>
            <a:br>
              <a:rPr lang="en-US" dirty="0"/>
            </a:br>
            <a:r>
              <a:rPr lang="el-GR" dirty="0"/>
              <a:t>• Microsoft </a:t>
            </a:r>
            <a:r>
              <a:rPr lang="el-GR" dirty="0" err="1"/>
              <a:t>Visual</a:t>
            </a:r>
            <a:r>
              <a:rPr lang="el-GR" dirty="0"/>
              <a:t> </a:t>
            </a:r>
            <a:r>
              <a:rPr lang="el-GR" dirty="0" err="1"/>
              <a:t>Studio</a:t>
            </a:r>
            <a:r>
              <a:rPr lang="el-GR" dirty="0"/>
              <a:t>, </a:t>
            </a:r>
            <a:r>
              <a:rPr lang="el-GR" dirty="0" err="1"/>
              <a:t>Eclipse</a:t>
            </a:r>
            <a:r>
              <a:rPr lang="el-GR" dirty="0"/>
              <a:t>, </a:t>
            </a:r>
            <a:r>
              <a:rPr lang="el-GR" dirty="0" err="1"/>
              <a:t>Netbeans</a:t>
            </a:r>
            <a:endParaRPr lang="el-GR" dirty="0"/>
          </a:p>
        </p:txBody>
      </p:sp>
    </p:spTree>
    <p:extLst>
      <p:ext uri="{BB962C8B-B14F-4D97-AF65-F5344CB8AC3E}">
        <p14:creationId xmlns:p14="http://schemas.microsoft.com/office/powerpoint/2010/main" val="103047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F01246-E2B1-4D5D-A824-32FE23167796}"/>
              </a:ext>
            </a:extLst>
          </p:cNvPr>
          <p:cNvSpPr>
            <a:spLocks noGrp="1"/>
          </p:cNvSpPr>
          <p:nvPr>
            <p:ph type="title"/>
          </p:nvPr>
        </p:nvSpPr>
        <p:spPr>
          <a:xfrm>
            <a:off x="457200" y="409109"/>
            <a:ext cx="8148918" cy="1519517"/>
          </a:xfrm>
        </p:spPr>
        <p:txBody>
          <a:bodyPr vert="horz" lIns="91440" tIns="45720" rIns="91440" bIns="45720" rtlCol="0" anchor="ctr">
            <a:normAutofit/>
          </a:bodyPr>
          <a:lstStyle/>
          <a:p>
            <a:r>
              <a:rPr lang="el-GR" dirty="0">
                <a:ea typeface="+mj-lt"/>
                <a:cs typeface="+mj-lt"/>
              </a:rPr>
              <a:t>    Επίπεδα </a:t>
            </a:r>
            <a:r>
              <a:rPr lang="el-GR" dirty="0" err="1">
                <a:ea typeface="+mj-lt"/>
                <a:cs typeface="+mj-lt"/>
              </a:rPr>
              <a:t>Java</a:t>
            </a:r>
            <a:r>
              <a:rPr lang="el-GR" dirty="0">
                <a:ea typeface="+mj-lt"/>
                <a:cs typeface="+mj-lt"/>
              </a:rPr>
              <a:t> EE και ο τρόπος εκτέλεσής τους</a:t>
            </a:r>
            <a:endParaRPr lang="el-GR" dirty="0">
              <a:cs typeface="Calibri"/>
            </a:endParaRPr>
          </a:p>
          <a:p>
            <a:pPr marL="742950" indent="-742950">
              <a:buAutoNum type="arabicPeriod"/>
            </a:pPr>
            <a:endParaRPr lang="el-GR" dirty="0">
              <a:cs typeface="Calibri"/>
            </a:endParaRPr>
          </a:p>
        </p:txBody>
      </p:sp>
      <p:sp>
        <p:nvSpPr>
          <p:cNvPr id="3" name="Θέση περιεχομένου 2">
            <a:extLst>
              <a:ext uri="{FF2B5EF4-FFF2-40B4-BE49-F238E27FC236}">
                <a16:creationId xmlns:a16="http://schemas.microsoft.com/office/drawing/2014/main" id="{1B8AC733-E018-4447-ABDF-40E3C1C9D14C}"/>
              </a:ext>
            </a:extLst>
          </p:cNvPr>
          <p:cNvSpPr>
            <a:spLocks noGrp="1"/>
          </p:cNvSpPr>
          <p:nvPr>
            <p:ph idx="1"/>
          </p:nvPr>
        </p:nvSpPr>
        <p:spPr/>
        <p:txBody>
          <a:bodyPr vert="horz" lIns="91440" tIns="45720" rIns="91440" bIns="45720" rtlCol="0" anchor="t">
            <a:normAutofit/>
          </a:bodyPr>
          <a:lstStyle/>
          <a:p>
            <a:r>
              <a:rPr lang="el-GR" dirty="0">
                <a:ea typeface="+mn-lt"/>
                <a:cs typeface="+mn-lt"/>
              </a:rPr>
              <a:t>του επιπέδου πελάτη εκτελούνται στο μηχάνημα του πελάτη</a:t>
            </a:r>
            <a:endParaRPr lang="el-GR" dirty="0">
              <a:cs typeface="Calibri"/>
            </a:endParaRPr>
          </a:p>
          <a:p>
            <a:r>
              <a:rPr lang="el-GR" dirty="0">
                <a:ea typeface="+mn-lt"/>
                <a:cs typeface="+mn-lt"/>
              </a:rPr>
              <a:t> του επιπέδου </a:t>
            </a:r>
            <a:r>
              <a:rPr lang="el-GR" dirty="0" err="1">
                <a:ea typeface="+mn-lt"/>
                <a:cs typeface="+mn-lt"/>
              </a:rPr>
              <a:t>web</a:t>
            </a:r>
            <a:r>
              <a:rPr lang="el-GR" dirty="0">
                <a:ea typeface="+mn-lt"/>
                <a:cs typeface="+mn-lt"/>
              </a:rPr>
              <a:t> εκτελούνται στο </a:t>
            </a:r>
            <a:r>
              <a:rPr lang="el-GR" dirty="0" err="1">
                <a:ea typeface="+mn-lt"/>
                <a:cs typeface="+mn-lt"/>
              </a:rPr>
              <a:t>Java</a:t>
            </a:r>
            <a:r>
              <a:rPr lang="el-GR" dirty="0">
                <a:ea typeface="+mn-lt"/>
                <a:cs typeface="+mn-lt"/>
              </a:rPr>
              <a:t> EE διακομιστή</a:t>
            </a:r>
            <a:endParaRPr lang="el-GR" dirty="0"/>
          </a:p>
          <a:p>
            <a:r>
              <a:rPr lang="el-GR" dirty="0">
                <a:ea typeface="+mn-lt"/>
                <a:cs typeface="+mn-lt"/>
              </a:rPr>
              <a:t>του επιπέδου επιχείρησης εκτελούνται στο </a:t>
            </a:r>
            <a:r>
              <a:rPr lang="el-GR" dirty="0" err="1">
                <a:ea typeface="+mn-lt"/>
                <a:cs typeface="+mn-lt"/>
              </a:rPr>
              <a:t>Java</a:t>
            </a:r>
            <a:r>
              <a:rPr lang="el-GR" dirty="0">
                <a:ea typeface="+mn-lt"/>
                <a:cs typeface="+mn-lt"/>
              </a:rPr>
              <a:t> EE διακομιστή</a:t>
            </a:r>
            <a:endParaRPr lang="el-GR" dirty="0"/>
          </a:p>
          <a:p>
            <a:r>
              <a:rPr lang="el-GR" dirty="0">
                <a:ea typeface="+mn-lt"/>
                <a:cs typeface="+mn-lt"/>
              </a:rPr>
              <a:t>του επιπέδου συστήματος επιχειρησιακών πληροφοριών εκτελούνται στο EIS διακομιστή</a:t>
            </a:r>
          </a:p>
          <a:p>
            <a:endParaRPr lang="el-GR" dirty="0">
              <a:cs typeface="Calibri"/>
            </a:endParaRPr>
          </a:p>
        </p:txBody>
      </p:sp>
    </p:spTree>
    <p:extLst>
      <p:ext uri="{BB962C8B-B14F-4D97-AF65-F5344CB8AC3E}">
        <p14:creationId xmlns:p14="http://schemas.microsoft.com/office/powerpoint/2010/main" val="2911268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3ABBDCE-1523-4840-AFA4-E28992E12EC1}"/>
              </a:ext>
            </a:extLst>
          </p:cNvPr>
          <p:cNvSpPr>
            <a:spLocks noGrp="1"/>
          </p:cNvSpPr>
          <p:nvPr>
            <p:ph type="title"/>
          </p:nvPr>
        </p:nvSpPr>
        <p:spPr/>
        <p:txBody>
          <a:bodyPr/>
          <a:lstStyle/>
          <a:p>
            <a:r>
              <a:rPr lang="el-GR" dirty="0">
                <a:ea typeface="+mj-lt"/>
                <a:cs typeface="+mj-lt"/>
              </a:rPr>
              <a:t>   </a:t>
            </a:r>
            <a:r>
              <a:rPr lang="el-GR" dirty="0" err="1">
                <a:ea typeface="+mj-lt"/>
                <a:cs typeface="+mj-lt"/>
              </a:rPr>
              <a:t>Java</a:t>
            </a:r>
            <a:r>
              <a:rPr lang="el-GR" dirty="0">
                <a:ea typeface="+mj-lt"/>
                <a:cs typeface="+mj-lt"/>
              </a:rPr>
              <a:t> EE 5 </a:t>
            </a:r>
            <a:r>
              <a:rPr lang="el-GR" dirty="0" err="1">
                <a:ea typeface="+mj-lt"/>
                <a:cs typeface="+mj-lt"/>
              </a:rPr>
              <a:t>APIs</a:t>
            </a:r>
            <a:endParaRPr lang="el-GR" dirty="0">
              <a:ea typeface="+mj-lt"/>
              <a:cs typeface="+mj-lt"/>
            </a:endParaRPr>
          </a:p>
          <a:p>
            <a:endParaRPr lang="el-GR" dirty="0">
              <a:cs typeface="Calibri"/>
            </a:endParaRPr>
          </a:p>
        </p:txBody>
      </p:sp>
      <p:sp>
        <p:nvSpPr>
          <p:cNvPr id="3" name="Θέση περιεχομένου 2">
            <a:extLst>
              <a:ext uri="{FF2B5EF4-FFF2-40B4-BE49-F238E27FC236}">
                <a16:creationId xmlns:a16="http://schemas.microsoft.com/office/drawing/2014/main" id="{79AC46BF-1EEA-4739-810B-3B9D8E5A8720}"/>
              </a:ext>
            </a:extLst>
          </p:cNvPr>
          <p:cNvSpPr>
            <a:spLocks noGrp="1"/>
          </p:cNvSpPr>
          <p:nvPr>
            <p:ph idx="1"/>
          </p:nvPr>
        </p:nvSpPr>
        <p:spPr/>
        <p:txBody>
          <a:bodyPr vert="horz" lIns="91440" tIns="45720" rIns="91440" bIns="45720" rtlCol="0" anchor="t">
            <a:normAutofit fontScale="62500" lnSpcReduction="20000"/>
          </a:bodyPr>
          <a:lstStyle/>
          <a:p>
            <a:pPr>
              <a:buFont typeface="Arial"/>
            </a:pPr>
            <a:r>
              <a:rPr lang="el-GR" dirty="0">
                <a:ea typeface="+mn-lt"/>
                <a:cs typeface="+mn-lt"/>
              </a:rPr>
              <a:t>Η τεχνολογία </a:t>
            </a:r>
            <a:r>
              <a:rPr lang="el-GR" dirty="0" err="1">
                <a:ea typeface="+mn-lt"/>
                <a:cs typeface="+mn-lt"/>
              </a:rPr>
              <a:t>Enterprise</a:t>
            </a:r>
            <a:r>
              <a:rPr lang="el-GR" dirty="0">
                <a:ea typeface="+mn-lt"/>
                <a:cs typeface="+mn-lt"/>
              </a:rPr>
              <a:t> </a:t>
            </a:r>
            <a:r>
              <a:rPr lang="el-GR" dirty="0" err="1">
                <a:ea typeface="+mn-lt"/>
                <a:cs typeface="+mn-lt"/>
              </a:rPr>
              <a:t>JavaBeans</a:t>
            </a:r>
            <a:br>
              <a:rPr lang="el-GR" dirty="0">
                <a:ea typeface="+mn-lt"/>
                <a:cs typeface="+mn-lt"/>
              </a:rPr>
            </a:br>
            <a:r>
              <a:rPr lang="el-GR" dirty="0">
                <a:ea typeface="+mn-lt"/>
                <a:cs typeface="+mn-lt"/>
              </a:rPr>
              <a:t>Ένα </a:t>
            </a:r>
            <a:r>
              <a:rPr lang="el-GR" dirty="0" err="1">
                <a:ea typeface="+mn-lt"/>
                <a:cs typeface="+mn-lt"/>
              </a:rPr>
              <a:t>enterprise</a:t>
            </a:r>
            <a:r>
              <a:rPr lang="el-GR" dirty="0">
                <a:ea typeface="+mn-lt"/>
                <a:cs typeface="+mn-lt"/>
              </a:rPr>
              <a:t> </a:t>
            </a:r>
            <a:r>
              <a:rPr lang="el-GR" dirty="0" err="1">
                <a:ea typeface="+mn-lt"/>
                <a:cs typeface="+mn-lt"/>
              </a:rPr>
              <a:t>bean</a:t>
            </a:r>
            <a:r>
              <a:rPr lang="el-GR" dirty="0">
                <a:ea typeface="+mn-lt"/>
                <a:cs typeface="+mn-lt"/>
              </a:rPr>
              <a:t> μπορεί να θεωρηθεί ως μια δομημένη μονάδα που μπορεί να χρησιμοποιηθεί μόνη ή με άλλα </a:t>
            </a:r>
            <a:r>
              <a:rPr lang="el-GR" dirty="0" err="1">
                <a:ea typeface="+mn-lt"/>
                <a:cs typeface="+mn-lt"/>
              </a:rPr>
              <a:t>enterprise</a:t>
            </a:r>
            <a:r>
              <a:rPr lang="el-GR" dirty="0">
                <a:ea typeface="+mn-lt"/>
                <a:cs typeface="+mn-lt"/>
              </a:rPr>
              <a:t> </a:t>
            </a:r>
            <a:r>
              <a:rPr lang="el-GR" dirty="0" err="1">
                <a:ea typeface="+mn-lt"/>
                <a:cs typeface="+mn-lt"/>
              </a:rPr>
              <a:t>beans</a:t>
            </a:r>
            <a:r>
              <a:rPr lang="el-GR" dirty="0">
                <a:ea typeface="+mn-lt"/>
                <a:cs typeface="+mn-lt"/>
              </a:rPr>
              <a:t> για την εκτέλεση της </a:t>
            </a:r>
            <a:r>
              <a:rPr lang="el-GR" dirty="0" err="1">
                <a:ea typeface="+mn-lt"/>
                <a:cs typeface="+mn-lt"/>
              </a:rPr>
              <a:t>επιχειρη</a:t>
            </a:r>
            <a:r>
              <a:rPr lang="el-GR" dirty="0">
                <a:ea typeface="+mn-lt"/>
                <a:cs typeface="+mn-lt"/>
              </a:rPr>
              <a:t>- </a:t>
            </a:r>
            <a:r>
              <a:rPr lang="el-GR" dirty="0" err="1">
                <a:ea typeface="+mn-lt"/>
                <a:cs typeface="+mn-lt"/>
              </a:rPr>
              <a:t>σιακής</a:t>
            </a:r>
            <a:r>
              <a:rPr lang="el-GR" dirty="0">
                <a:ea typeface="+mn-lt"/>
                <a:cs typeface="+mn-lt"/>
              </a:rPr>
              <a:t> λογικής στον </a:t>
            </a:r>
            <a:r>
              <a:rPr lang="el-GR" dirty="0" err="1">
                <a:ea typeface="+mn-lt"/>
                <a:cs typeface="+mn-lt"/>
              </a:rPr>
              <a:t>Java</a:t>
            </a:r>
            <a:r>
              <a:rPr lang="el-GR" dirty="0">
                <a:ea typeface="+mn-lt"/>
                <a:cs typeface="+mn-lt"/>
              </a:rPr>
              <a:t> EE διακομιστή.</a:t>
            </a:r>
          </a:p>
          <a:p>
            <a:pPr>
              <a:buFont typeface="Arial"/>
              <a:buChar char="•"/>
            </a:pPr>
            <a:r>
              <a:rPr lang="el-GR" dirty="0" err="1">
                <a:ea typeface="+mn-lt"/>
                <a:cs typeface="+mn-lt"/>
              </a:rPr>
              <a:t>Session</a:t>
            </a:r>
            <a:r>
              <a:rPr lang="el-GR" dirty="0">
                <a:ea typeface="+mn-lt"/>
                <a:cs typeface="+mn-lt"/>
              </a:rPr>
              <a:t> </a:t>
            </a:r>
            <a:r>
              <a:rPr lang="el-GR" dirty="0" err="1">
                <a:ea typeface="+mn-lt"/>
                <a:cs typeface="+mn-lt"/>
              </a:rPr>
              <a:t>beans</a:t>
            </a:r>
            <a:br>
              <a:rPr lang="el-GR" dirty="0">
                <a:ea typeface="+mn-lt"/>
                <a:cs typeface="+mn-lt"/>
              </a:rPr>
            </a:br>
            <a:r>
              <a:rPr lang="el-GR" dirty="0">
                <a:ea typeface="+mn-lt"/>
                <a:cs typeface="+mn-lt"/>
              </a:rPr>
              <a:t>Ο πελάτης μπορεί να έχει πρόσβαση σε απομακρυσμένες υπηρεσίες καλώντας τις μεθόδους των </a:t>
            </a:r>
            <a:r>
              <a:rPr lang="el-GR" dirty="0" err="1">
                <a:ea typeface="+mn-lt"/>
                <a:cs typeface="+mn-lt"/>
              </a:rPr>
              <a:t>session</a:t>
            </a:r>
            <a:r>
              <a:rPr lang="el-GR" dirty="0">
                <a:ea typeface="+mn-lt"/>
                <a:cs typeface="+mn-lt"/>
              </a:rPr>
              <a:t> </a:t>
            </a:r>
            <a:r>
              <a:rPr lang="el-GR" dirty="0" err="1">
                <a:ea typeface="+mn-lt"/>
                <a:cs typeface="+mn-lt"/>
              </a:rPr>
              <a:t>beans</a:t>
            </a:r>
            <a:r>
              <a:rPr lang="el-GR" dirty="0">
                <a:ea typeface="+mn-lt"/>
                <a:cs typeface="+mn-lt"/>
              </a:rPr>
              <a:t>. Τα </a:t>
            </a:r>
            <a:r>
              <a:rPr lang="el-GR" dirty="0" err="1">
                <a:ea typeface="+mn-lt"/>
                <a:cs typeface="+mn-lt"/>
              </a:rPr>
              <a:t>session</a:t>
            </a:r>
            <a:r>
              <a:rPr lang="el-GR" dirty="0">
                <a:ea typeface="+mn-lt"/>
                <a:cs typeface="+mn-lt"/>
              </a:rPr>
              <a:t> </a:t>
            </a:r>
            <a:r>
              <a:rPr lang="el-GR" dirty="0" err="1">
                <a:ea typeface="+mn-lt"/>
                <a:cs typeface="+mn-lt"/>
              </a:rPr>
              <a:t>beans</a:t>
            </a:r>
            <a:r>
              <a:rPr lang="el-GR" dirty="0">
                <a:ea typeface="+mn-lt"/>
                <a:cs typeface="+mn-lt"/>
              </a:rPr>
              <a:t> αναλαμβάνουν την εκτέλεση </a:t>
            </a:r>
            <a:r>
              <a:rPr lang="el-GR" dirty="0" err="1">
                <a:ea typeface="+mn-lt"/>
                <a:cs typeface="+mn-lt"/>
              </a:rPr>
              <a:t>ερ</a:t>
            </a:r>
            <a:r>
              <a:rPr lang="el-GR" dirty="0">
                <a:ea typeface="+mn-lt"/>
                <a:cs typeface="+mn-lt"/>
              </a:rPr>
              <a:t>- </a:t>
            </a:r>
            <a:r>
              <a:rPr lang="el-GR" dirty="0" err="1">
                <a:ea typeface="+mn-lt"/>
                <a:cs typeface="+mn-lt"/>
              </a:rPr>
              <a:t>γασιών</a:t>
            </a:r>
            <a:r>
              <a:rPr lang="el-GR" dirty="0">
                <a:ea typeface="+mn-lt"/>
                <a:cs typeface="+mn-lt"/>
              </a:rPr>
              <a:t> εκ μέρους των πελατών, προστατεύοντάς τους από την πολυπλοκότητα της εκτέλεσης διεργασιών στον </a:t>
            </a:r>
            <a:r>
              <a:rPr lang="el-GR" dirty="0" err="1">
                <a:ea typeface="+mn-lt"/>
                <a:cs typeface="+mn-lt"/>
              </a:rPr>
              <a:t>Java</a:t>
            </a:r>
            <a:r>
              <a:rPr lang="el-GR" dirty="0">
                <a:ea typeface="+mn-lt"/>
                <a:cs typeface="+mn-lt"/>
              </a:rPr>
              <a:t> EE διακομιστή. </a:t>
            </a:r>
          </a:p>
          <a:p>
            <a:pPr>
              <a:buFont typeface="Arial"/>
            </a:pPr>
            <a:r>
              <a:rPr lang="el-GR" dirty="0" err="1">
                <a:ea typeface="+mn-lt"/>
                <a:cs typeface="+mn-lt"/>
              </a:rPr>
              <a:t>Stateful</a:t>
            </a:r>
            <a:r>
              <a:rPr lang="el-GR" dirty="0">
                <a:ea typeface="+mn-lt"/>
                <a:cs typeface="+mn-lt"/>
              </a:rPr>
              <a:t> και </a:t>
            </a:r>
            <a:r>
              <a:rPr lang="el-GR" dirty="0" err="1">
                <a:ea typeface="+mn-lt"/>
                <a:cs typeface="+mn-lt"/>
              </a:rPr>
              <a:t>stateless</a:t>
            </a:r>
            <a:r>
              <a:rPr lang="el-GR" dirty="0">
                <a:ea typeface="+mn-lt"/>
                <a:cs typeface="+mn-lt"/>
              </a:rPr>
              <a:t> </a:t>
            </a:r>
            <a:r>
              <a:rPr lang="el-GR" dirty="0" err="1">
                <a:ea typeface="+mn-lt"/>
                <a:cs typeface="+mn-lt"/>
              </a:rPr>
              <a:t>session</a:t>
            </a:r>
            <a:r>
              <a:rPr lang="el-GR" dirty="0">
                <a:ea typeface="+mn-lt"/>
                <a:cs typeface="+mn-lt"/>
              </a:rPr>
              <a:t> </a:t>
            </a:r>
            <a:r>
              <a:rPr lang="el-GR" dirty="0" err="1">
                <a:ea typeface="+mn-lt"/>
                <a:cs typeface="+mn-lt"/>
              </a:rPr>
              <a:t>beans</a:t>
            </a:r>
            <a:br>
              <a:rPr lang="el-GR" dirty="0">
                <a:ea typeface="+mn-lt"/>
                <a:cs typeface="+mn-lt"/>
              </a:rPr>
            </a:br>
            <a:r>
              <a:rPr lang="el-GR" dirty="0">
                <a:ea typeface="+mn-lt"/>
                <a:cs typeface="+mn-lt"/>
              </a:rPr>
              <a:t>Υπάρχουν δύο είδη </a:t>
            </a:r>
            <a:r>
              <a:rPr lang="el-GR" dirty="0" err="1">
                <a:ea typeface="+mn-lt"/>
                <a:cs typeface="+mn-lt"/>
              </a:rPr>
              <a:t>session</a:t>
            </a:r>
            <a:r>
              <a:rPr lang="el-GR" dirty="0">
                <a:ea typeface="+mn-lt"/>
                <a:cs typeface="+mn-lt"/>
              </a:rPr>
              <a:t> </a:t>
            </a:r>
            <a:r>
              <a:rPr lang="el-GR" dirty="0" err="1">
                <a:ea typeface="+mn-lt"/>
                <a:cs typeface="+mn-lt"/>
              </a:rPr>
              <a:t>bean</a:t>
            </a:r>
            <a:r>
              <a:rPr lang="el-GR" dirty="0">
                <a:ea typeface="+mn-lt"/>
                <a:cs typeface="+mn-lt"/>
              </a:rPr>
              <a:t>: τα </a:t>
            </a:r>
            <a:r>
              <a:rPr lang="el-GR" dirty="0" err="1">
                <a:ea typeface="+mn-lt"/>
                <a:cs typeface="+mn-lt"/>
              </a:rPr>
              <a:t>stateful</a:t>
            </a:r>
            <a:r>
              <a:rPr lang="el-GR" dirty="0">
                <a:ea typeface="+mn-lt"/>
                <a:cs typeface="+mn-lt"/>
              </a:rPr>
              <a:t> και τα </a:t>
            </a:r>
            <a:r>
              <a:rPr lang="el-GR" dirty="0" err="1">
                <a:ea typeface="+mn-lt"/>
                <a:cs typeface="+mn-lt"/>
              </a:rPr>
              <a:t>stateless</a:t>
            </a:r>
            <a:r>
              <a:rPr lang="el-GR" dirty="0">
                <a:ea typeface="+mn-lt"/>
                <a:cs typeface="+mn-lt"/>
              </a:rPr>
              <a:t>. Τα </a:t>
            </a:r>
            <a:r>
              <a:rPr lang="el-GR" dirty="0" err="1">
                <a:ea typeface="+mn-lt"/>
                <a:cs typeface="+mn-lt"/>
              </a:rPr>
              <a:t>stateful</a:t>
            </a:r>
            <a:r>
              <a:rPr lang="el-GR" dirty="0">
                <a:ea typeface="+mn-lt"/>
                <a:cs typeface="+mn-lt"/>
              </a:rPr>
              <a:t> </a:t>
            </a:r>
            <a:r>
              <a:rPr lang="el-GR" dirty="0" err="1">
                <a:ea typeface="+mn-lt"/>
                <a:cs typeface="+mn-lt"/>
              </a:rPr>
              <a:t>session</a:t>
            </a:r>
            <a:r>
              <a:rPr lang="el-GR" dirty="0">
                <a:ea typeface="+mn-lt"/>
                <a:cs typeface="+mn-lt"/>
              </a:rPr>
              <a:t> </a:t>
            </a:r>
            <a:r>
              <a:rPr lang="el-GR" dirty="0" err="1">
                <a:ea typeface="+mn-lt"/>
                <a:cs typeface="+mn-lt"/>
              </a:rPr>
              <a:t>bean</a:t>
            </a:r>
            <a:r>
              <a:rPr lang="el-GR" dirty="0">
                <a:ea typeface="+mn-lt"/>
                <a:cs typeface="+mn-lt"/>
              </a:rPr>
              <a:t> διατηρούνται κατά τη διάρκεια της συνόδου (επικοινωνίας) μεταξύ του πελάτη και του </a:t>
            </a:r>
            <a:r>
              <a:rPr lang="el-GR" dirty="0" err="1">
                <a:ea typeface="+mn-lt"/>
                <a:cs typeface="+mn-lt"/>
              </a:rPr>
              <a:t>bean</a:t>
            </a:r>
            <a:r>
              <a:rPr lang="el-GR" dirty="0">
                <a:ea typeface="+mn-lt"/>
                <a:cs typeface="+mn-lt"/>
              </a:rPr>
              <a:t>. Όταν η σύνοδος πελάτη-</a:t>
            </a:r>
            <a:r>
              <a:rPr lang="el-GR" dirty="0" err="1">
                <a:ea typeface="+mn-lt"/>
                <a:cs typeface="+mn-lt"/>
              </a:rPr>
              <a:t>bean</a:t>
            </a:r>
            <a:r>
              <a:rPr lang="el-GR" dirty="0">
                <a:ea typeface="+mn-lt"/>
                <a:cs typeface="+mn-lt"/>
              </a:rPr>
              <a:t> κάποια στιγμή τελειώσει, δεν υπάρχει πλέον η ανάγκη να διατηρήσει το </a:t>
            </a:r>
            <a:r>
              <a:rPr lang="el-GR" dirty="0" err="1">
                <a:ea typeface="+mn-lt"/>
                <a:cs typeface="+mn-lt"/>
              </a:rPr>
              <a:t>bean</a:t>
            </a:r>
            <a:r>
              <a:rPr lang="el-GR" dirty="0">
                <a:ea typeface="+mn-lt"/>
                <a:cs typeface="+mn-lt"/>
              </a:rPr>
              <a:t> κάποια κατάσταση.</a:t>
            </a:r>
            <a:br>
              <a:rPr lang="el-GR" dirty="0">
                <a:ea typeface="+mn-lt"/>
                <a:cs typeface="+mn-lt"/>
              </a:rPr>
            </a:br>
            <a:endParaRPr lang="el-GR">
              <a:cs typeface="Calibri"/>
            </a:endParaRPr>
          </a:p>
          <a:p>
            <a:pPr>
              <a:buFont typeface="Arial"/>
            </a:pPr>
            <a:endParaRPr lang="el-GR" dirty="0">
              <a:cs typeface="Calibri"/>
            </a:endParaRPr>
          </a:p>
        </p:txBody>
      </p:sp>
    </p:spTree>
    <p:extLst>
      <p:ext uri="{BB962C8B-B14F-4D97-AF65-F5344CB8AC3E}">
        <p14:creationId xmlns:p14="http://schemas.microsoft.com/office/powerpoint/2010/main" val="769998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FF7612-DF19-4232-895E-62F1DC614871}"/>
              </a:ext>
            </a:extLst>
          </p:cNvPr>
          <p:cNvSpPr>
            <a:spLocks noGrp="1"/>
          </p:cNvSpPr>
          <p:nvPr>
            <p:ph type="title"/>
          </p:nvPr>
        </p:nvSpPr>
        <p:spPr/>
        <p:txBody>
          <a:bodyPr/>
          <a:lstStyle/>
          <a:p>
            <a:r>
              <a:rPr lang="el-GR" dirty="0" err="1">
                <a:cs typeface="Calibri"/>
              </a:rPr>
              <a:t>Glassfish</a:t>
            </a:r>
          </a:p>
        </p:txBody>
      </p:sp>
      <p:sp>
        <p:nvSpPr>
          <p:cNvPr id="3" name="Θέση περιεχομένου 2">
            <a:extLst>
              <a:ext uri="{FF2B5EF4-FFF2-40B4-BE49-F238E27FC236}">
                <a16:creationId xmlns:a16="http://schemas.microsoft.com/office/drawing/2014/main" id="{A544F895-335E-484E-9C60-1A38475E77CF}"/>
              </a:ext>
            </a:extLst>
          </p:cNvPr>
          <p:cNvSpPr>
            <a:spLocks noGrp="1"/>
          </p:cNvSpPr>
          <p:nvPr>
            <p:ph idx="1"/>
          </p:nvPr>
        </p:nvSpPr>
        <p:spPr/>
        <p:txBody>
          <a:bodyPr vert="horz" lIns="91440" tIns="45720" rIns="91440" bIns="45720" rtlCol="0" anchor="t">
            <a:normAutofit/>
          </a:bodyPr>
          <a:lstStyle/>
          <a:p>
            <a:pPr marL="457200" lvl="1" indent="0">
              <a:buNone/>
            </a:pPr>
            <a:r>
              <a:rPr lang="el-GR" dirty="0">
                <a:cs typeface="Calibri"/>
              </a:rPr>
              <a:t>Το </a:t>
            </a:r>
            <a:r>
              <a:rPr lang="el-GR" dirty="0" err="1">
                <a:cs typeface="Calibri"/>
              </a:rPr>
              <a:t>glassfish</a:t>
            </a:r>
            <a:r>
              <a:rPr lang="el-GR" dirty="0">
                <a:cs typeface="Calibri"/>
              </a:rPr>
              <a:t> είναι μια εφαρμογή της </a:t>
            </a:r>
            <a:r>
              <a:rPr lang="el-GR" dirty="0" err="1">
                <a:cs typeface="Calibri"/>
              </a:rPr>
              <a:t>Java</a:t>
            </a:r>
            <a:r>
              <a:rPr lang="el-GR" dirty="0">
                <a:cs typeface="Calibri"/>
              </a:rPr>
              <a:t> EE που μας βοηθάει στην λειτουργικότητα που απαιτεί την ανταλλαγή συντεταγμένων δυο χρηστών  και στο ποιος την διαχειρίζεται. Το </a:t>
            </a:r>
            <a:r>
              <a:rPr lang="el-GR" dirty="0" err="1">
                <a:cs typeface="Calibri"/>
              </a:rPr>
              <a:t>glassfish</a:t>
            </a:r>
            <a:r>
              <a:rPr lang="el-GR" dirty="0">
                <a:cs typeface="Calibri"/>
              </a:rPr>
              <a:t> αποτελεί ένα μοντέλο αναφοράς για την </a:t>
            </a:r>
            <a:r>
              <a:rPr lang="el-GR" dirty="0" err="1">
                <a:cs typeface="Calibri"/>
              </a:rPr>
              <a:t>Java</a:t>
            </a:r>
            <a:r>
              <a:rPr lang="el-GR" dirty="0">
                <a:cs typeface="Calibri"/>
              </a:rPr>
              <a:t> EE. Για αυτό τον λόγο το </a:t>
            </a:r>
            <a:r>
              <a:rPr lang="el-GR" dirty="0" err="1">
                <a:cs typeface="Calibri"/>
              </a:rPr>
              <a:t>glassfish</a:t>
            </a:r>
            <a:r>
              <a:rPr lang="el-GR" dirty="0">
                <a:cs typeface="Calibri"/>
              </a:rPr>
              <a:t> είναι χρήσιμο για την </a:t>
            </a:r>
            <a:r>
              <a:rPr lang="el-GR" dirty="0" err="1">
                <a:cs typeface="Calibri"/>
              </a:rPr>
              <a:t>Java</a:t>
            </a:r>
            <a:r>
              <a:rPr lang="el-GR" dirty="0">
                <a:cs typeface="Calibri"/>
              </a:rPr>
              <a:t> EE.</a:t>
            </a:r>
            <a:br>
              <a:rPr lang="el-GR" dirty="0">
                <a:cs typeface="Calibri"/>
              </a:rPr>
            </a:br>
            <a:r>
              <a:rPr lang="el-GR" dirty="0" err="1">
                <a:cs typeface="Calibri"/>
              </a:rPr>
              <a:t>To</a:t>
            </a:r>
            <a:r>
              <a:rPr lang="el-GR" dirty="0">
                <a:cs typeface="Calibri"/>
              </a:rPr>
              <a:t> </a:t>
            </a:r>
            <a:r>
              <a:rPr lang="el-GR" dirty="0" err="1">
                <a:cs typeface="Calibri"/>
              </a:rPr>
              <a:t>glassfish</a:t>
            </a:r>
            <a:r>
              <a:rPr lang="el-GR" dirty="0">
                <a:cs typeface="Calibri"/>
              </a:rPr>
              <a:t> συνήθως επεξεργάζεται την πληροφορία σε ξεχωριστή συσκευή (</a:t>
            </a:r>
            <a:r>
              <a:rPr lang="el-GR" dirty="0" err="1">
                <a:cs typeface="Calibri"/>
              </a:rPr>
              <a:t>server</a:t>
            </a:r>
            <a:r>
              <a:rPr lang="el-GR" dirty="0">
                <a:cs typeface="Calibri"/>
              </a:rPr>
              <a:t>) στην οποία και τρέχει ξεχωριστά από την </a:t>
            </a:r>
            <a:r>
              <a:rPr lang="el-GR" dirty="0" err="1">
                <a:cs typeface="Calibri"/>
              </a:rPr>
              <a:t>Java</a:t>
            </a:r>
            <a:r>
              <a:rPr lang="el-GR" dirty="0">
                <a:cs typeface="Calibri"/>
              </a:rPr>
              <a:t> EE και διαχειρίζεται την επικοινωνία των χρηστών.</a:t>
            </a:r>
          </a:p>
        </p:txBody>
      </p:sp>
    </p:spTree>
    <p:extLst>
      <p:ext uri="{BB962C8B-B14F-4D97-AF65-F5344CB8AC3E}">
        <p14:creationId xmlns:p14="http://schemas.microsoft.com/office/powerpoint/2010/main" val="3333402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39B5E7-0860-4D39-851E-2ACE448EB0BD}"/>
              </a:ext>
            </a:extLst>
          </p:cNvPr>
          <p:cNvSpPr>
            <a:spLocks noGrp="1"/>
          </p:cNvSpPr>
          <p:nvPr>
            <p:ph type="title"/>
          </p:nvPr>
        </p:nvSpPr>
        <p:spPr/>
        <p:txBody>
          <a:bodyPr/>
          <a:lstStyle/>
          <a:p>
            <a:r>
              <a:rPr lang="el-GR" dirty="0" err="1">
                <a:cs typeface="Calibri"/>
              </a:rPr>
              <a:t>Netbeans</a:t>
            </a:r>
            <a:endParaRPr lang="el-GR" dirty="0" err="1"/>
          </a:p>
        </p:txBody>
      </p:sp>
      <p:sp>
        <p:nvSpPr>
          <p:cNvPr id="3" name="Θέση περιεχομένου 2">
            <a:extLst>
              <a:ext uri="{FF2B5EF4-FFF2-40B4-BE49-F238E27FC236}">
                <a16:creationId xmlns:a16="http://schemas.microsoft.com/office/drawing/2014/main" id="{B711AC38-683B-4E6E-8463-E007CCC6C8C7}"/>
              </a:ext>
            </a:extLst>
          </p:cNvPr>
          <p:cNvSpPr>
            <a:spLocks noGrp="1"/>
          </p:cNvSpPr>
          <p:nvPr>
            <p:ph idx="1"/>
          </p:nvPr>
        </p:nvSpPr>
        <p:spPr/>
        <p:txBody>
          <a:bodyPr vert="horz" lIns="91440" tIns="45720" rIns="91440" bIns="45720" rtlCol="0" anchor="t">
            <a:normAutofit fontScale="55000" lnSpcReduction="20000"/>
          </a:bodyPr>
          <a:lstStyle/>
          <a:p>
            <a:pPr marL="0" indent="0">
              <a:buNone/>
            </a:pPr>
            <a:r>
              <a:rPr lang="el-GR" dirty="0">
                <a:cs typeface="Calibri"/>
              </a:rPr>
              <a:t>Ο κώδικας είναι οργανωμένος σε </a:t>
            </a:r>
            <a:r>
              <a:rPr lang="el-GR" dirty="0" err="1">
                <a:cs typeface="Calibri"/>
              </a:rPr>
              <a:t>project</a:t>
            </a:r>
            <a:r>
              <a:rPr lang="el-GR" dirty="0">
                <a:cs typeface="Calibri"/>
              </a:rPr>
              <a:t>, στα οποία προσθέτουμε κλάσεις, ή βιβλιοθήκες.</a:t>
            </a:r>
            <a:br>
              <a:rPr lang="el-GR" dirty="0">
                <a:cs typeface="Calibri"/>
              </a:rPr>
            </a:br>
            <a:r>
              <a:rPr lang="el-GR" dirty="0">
                <a:cs typeface="Calibri"/>
              </a:rPr>
              <a:t>Για κάθε </a:t>
            </a:r>
            <a:r>
              <a:rPr lang="el-GR" dirty="0" err="1">
                <a:cs typeface="Calibri"/>
              </a:rPr>
              <a:t>project</a:t>
            </a:r>
            <a:r>
              <a:rPr lang="el-GR" dirty="0">
                <a:cs typeface="Calibri"/>
              </a:rPr>
              <a:t> δημιουργείται ένα </a:t>
            </a:r>
            <a:r>
              <a:rPr lang="el-GR" dirty="0" err="1">
                <a:cs typeface="Calibri"/>
              </a:rPr>
              <a:t>folder</a:t>
            </a:r>
            <a:r>
              <a:rPr lang="el-GR" dirty="0">
                <a:cs typeface="Calibri"/>
              </a:rPr>
              <a:t> το οποίο περιέχει τα αρχεία του </a:t>
            </a:r>
            <a:r>
              <a:rPr lang="el-GR" dirty="0" err="1">
                <a:cs typeface="Calibri"/>
              </a:rPr>
              <a:t>project</a:t>
            </a:r>
            <a:r>
              <a:rPr lang="el-GR" dirty="0">
                <a:cs typeface="Calibri"/>
              </a:rPr>
              <a:t> και το αποτέλεσμα του </a:t>
            </a:r>
            <a:r>
              <a:rPr lang="el-GR" dirty="0" err="1">
                <a:cs typeface="Calibri"/>
              </a:rPr>
              <a:t>compilation</a:t>
            </a:r>
            <a:r>
              <a:rPr lang="el-GR" dirty="0">
                <a:cs typeface="Calibri"/>
              </a:rPr>
              <a:t>.</a:t>
            </a:r>
            <a:br>
              <a:rPr lang="el-GR" dirty="0">
                <a:cs typeface="Calibri"/>
              </a:rPr>
            </a:br>
            <a:r>
              <a:rPr lang="el-GR" dirty="0" err="1">
                <a:cs typeface="Calibri"/>
              </a:rPr>
              <a:t>Src</a:t>
            </a:r>
            <a:r>
              <a:rPr lang="el-GR" dirty="0">
                <a:cs typeface="Calibri"/>
              </a:rPr>
              <a:t> </a:t>
            </a:r>
            <a:r>
              <a:rPr lang="el-GR" dirty="0" err="1">
                <a:cs typeface="Calibri"/>
              </a:rPr>
              <a:t>folder</a:t>
            </a:r>
            <a:r>
              <a:rPr lang="el-GR" dirty="0">
                <a:cs typeface="Calibri"/>
              </a:rPr>
              <a:t>: περιέχει τα .</a:t>
            </a:r>
            <a:r>
              <a:rPr lang="el-GR" dirty="0" err="1">
                <a:cs typeface="Calibri"/>
              </a:rPr>
              <a:t>java</a:t>
            </a:r>
            <a:r>
              <a:rPr lang="el-GR" dirty="0">
                <a:cs typeface="Calibri"/>
              </a:rPr>
              <a:t> αρχεία με τον πηγαίο κώδικα.</a:t>
            </a:r>
            <a:br>
              <a:rPr lang="el-GR" dirty="0">
                <a:cs typeface="Calibri"/>
              </a:rPr>
            </a:br>
            <a:r>
              <a:rPr lang="el-GR" dirty="0" err="1">
                <a:cs typeface="Calibri"/>
              </a:rPr>
              <a:t>Build</a:t>
            </a:r>
            <a:r>
              <a:rPr lang="el-GR" dirty="0">
                <a:cs typeface="Calibri"/>
              </a:rPr>
              <a:t> </a:t>
            </a:r>
            <a:r>
              <a:rPr lang="el-GR" dirty="0" err="1">
                <a:cs typeface="Calibri"/>
              </a:rPr>
              <a:t>folder</a:t>
            </a:r>
            <a:r>
              <a:rPr lang="el-GR" dirty="0">
                <a:cs typeface="Calibri"/>
              </a:rPr>
              <a:t>: περιέχει τα .</a:t>
            </a:r>
            <a:r>
              <a:rPr lang="el-GR" dirty="0" err="1">
                <a:cs typeface="Calibri"/>
              </a:rPr>
              <a:t>class</a:t>
            </a:r>
            <a:r>
              <a:rPr lang="el-GR" dirty="0">
                <a:cs typeface="Calibri"/>
              </a:rPr>
              <a:t> αρχεία με τον ενδιάμεσο κώδικα.</a:t>
            </a:r>
            <a:br>
              <a:rPr lang="el-GR" dirty="0">
                <a:cs typeface="Calibri"/>
              </a:rPr>
            </a:br>
            <a:r>
              <a:rPr lang="el-GR" dirty="0" err="1">
                <a:cs typeface="Calibri"/>
              </a:rPr>
              <a:t>Dist</a:t>
            </a:r>
            <a:r>
              <a:rPr lang="el-GR" dirty="0">
                <a:cs typeface="Calibri"/>
              </a:rPr>
              <a:t> </a:t>
            </a:r>
            <a:r>
              <a:rPr lang="el-GR" dirty="0" err="1">
                <a:cs typeface="Calibri"/>
              </a:rPr>
              <a:t>folder</a:t>
            </a:r>
            <a:r>
              <a:rPr lang="el-GR" dirty="0">
                <a:cs typeface="Calibri"/>
              </a:rPr>
              <a:t>: περιέχει ένα .</a:t>
            </a:r>
            <a:r>
              <a:rPr lang="el-GR" dirty="0" err="1">
                <a:cs typeface="Calibri"/>
              </a:rPr>
              <a:t>jar</a:t>
            </a:r>
            <a:r>
              <a:rPr lang="el-GR" dirty="0">
                <a:cs typeface="Calibri"/>
              </a:rPr>
              <a:t> αρχείο το οποίο μπορούμε να κάνουμε </a:t>
            </a:r>
            <a:r>
              <a:rPr lang="el-GR" dirty="0" err="1">
                <a:cs typeface="Calibri"/>
              </a:rPr>
              <a:t>distribute</a:t>
            </a:r>
            <a:r>
              <a:rPr lang="el-GR" dirty="0">
                <a:cs typeface="Calibri"/>
              </a:rPr>
              <a:t>.</a:t>
            </a:r>
          </a:p>
          <a:p>
            <a:pPr marL="0" indent="0">
              <a:buNone/>
            </a:pPr>
            <a:r>
              <a:rPr lang="el-GR" dirty="0">
                <a:ea typeface="+mn-lt"/>
                <a:cs typeface="+mn-lt"/>
              </a:rPr>
              <a:t>• </a:t>
            </a:r>
            <a:r>
              <a:rPr lang="el-GR" dirty="0" err="1">
                <a:ea typeface="+mn-lt"/>
                <a:cs typeface="+mn-lt"/>
              </a:rPr>
              <a:t>Build</a:t>
            </a:r>
            <a:r>
              <a:rPr lang="el-GR" dirty="0">
                <a:ea typeface="+mn-lt"/>
                <a:cs typeface="+mn-lt"/>
              </a:rPr>
              <a:t>: Κάνει </a:t>
            </a:r>
            <a:r>
              <a:rPr lang="el-GR" dirty="0" err="1">
                <a:ea typeface="+mn-lt"/>
                <a:cs typeface="+mn-lt"/>
              </a:rPr>
              <a:t>compile</a:t>
            </a:r>
            <a:r>
              <a:rPr lang="el-GR" dirty="0">
                <a:ea typeface="+mn-lt"/>
                <a:cs typeface="+mn-lt"/>
              </a:rPr>
              <a:t> το </a:t>
            </a:r>
            <a:r>
              <a:rPr lang="el-GR" dirty="0" err="1">
                <a:ea typeface="+mn-lt"/>
                <a:cs typeface="+mn-lt"/>
              </a:rPr>
              <a:t>project</a:t>
            </a:r>
            <a:r>
              <a:rPr lang="el-GR" dirty="0">
                <a:ea typeface="+mn-lt"/>
                <a:cs typeface="+mn-lt"/>
              </a:rPr>
              <a:t>. </a:t>
            </a:r>
          </a:p>
          <a:p>
            <a:pPr marL="0" indent="0">
              <a:buNone/>
            </a:pPr>
            <a:r>
              <a:rPr lang="el-GR" dirty="0">
                <a:ea typeface="+mn-lt"/>
                <a:cs typeface="+mn-lt"/>
              </a:rPr>
              <a:t>• </a:t>
            </a:r>
            <a:r>
              <a:rPr lang="el-GR" dirty="0" err="1">
                <a:ea typeface="+mn-lt"/>
                <a:cs typeface="+mn-lt"/>
              </a:rPr>
              <a:t>Run</a:t>
            </a:r>
            <a:r>
              <a:rPr lang="el-GR" dirty="0">
                <a:ea typeface="+mn-lt"/>
                <a:cs typeface="+mn-lt"/>
              </a:rPr>
              <a:t>: Τρέχει τον κώδικα </a:t>
            </a:r>
            <a:endParaRPr lang="el-GR">
              <a:ea typeface="+mn-lt"/>
              <a:cs typeface="+mn-lt"/>
            </a:endParaRPr>
          </a:p>
          <a:p>
            <a:pPr marL="0" indent="0">
              <a:buNone/>
            </a:pPr>
            <a:r>
              <a:rPr lang="el-GR" dirty="0">
                <a:ea typeface="+mn-lt"/>
                <a:cs typeface="+mn-lt"/>
              </a:rPr>
              <a:t>• Για τον ορισμό των παραμέτρων του προγράμματος (</a:t>
            </a:r>
            <a:r>
              <a:rPr lang="el-GR" dirty="0" err="1">
                <a:ea typeface="+mn-lt"/>
                <a:cs typeface="+mn-lt"/>
              </a:rPr>
              <a:t>line</a:t>
            </a:r>
            <a:r>
              <a:rPr lang="el-GR" dirty="0">
                <a:ea typeface="+mn-lt"/>
                <a:cs typeface="+mn-lt"/>
              </a:rPr>
              <a:t> </a:t>
            </a:r>
            <a:r>
              <a:rPr lang="el-GR" dirty="0" err="1">
                <a:ea typeface="+mn-lt"/>
                <a:cs typeface="+mn-lt"/>
              </a:rPr>
              <a:t>arguments</a:t>
            </a:r>
            <a:r>
              <a:rPr lang="el-GR" dirty="0">
                <a:ea typeface="+mn-lt"/>
                <a:cs typeface="+mn-lt"/>
              </a:rPr>
              <a:t>): </a:t>
            </a:r>
            <a:endParaRPr lang="el-GR">
              <a:ea typeface="+mn-lt"/>
              <a:cs typeface="+mn-lt"/>
            </a:endParaRPr>
          </a:p>
          <a:p>
            <a:pPr marL="0" indent="0">
              <a:buNone/>
            </a:pPr>
            <a:r>
              <a:rPr lang="el-GR" dirty="0">
                <a:ea typeface="+mn-lt"/>
                <a:cs typeface="+mn-lt"/>
              </a:rPr>
              <a:t>• Δεξί κλικ στο </a:t>
            </a:r>
            <a:r>
              <a:rPr lang="el-GR" dirty="0" err="1">
                <a:ea typeface="+mn-lt"/>
                <a:cs typeface="+mn-lt"/>
              </a:rPr>
              <a:t>project</a:t>
            </a:r>
            <a:r>
              <a:rPr lang="el-GR" dirty="0">
                <a:ea typeface="+mn-lt"/>
                <a:cs typeface="+mn-lt"/>
              </a:rPr>
              <a:t> -&gt; </a:t>
            </a:r>
            <a:r>
              <a:rPr lang="el-GR" dirty="0" err="1">
                <a:ea typeface="+mn-lt"/>
                <a:cs typeface="+mn-lt"/>
              </a:rPr>
              <a:t>Properties</a:t>
            </a:r>
            <a:r>
              <a:rPr lang="el-GR" dirty="0">
                <a:ea typeface="+mn-lt"/>
                <a:cs typeface="+mn-lt"/>
              </a:rPr>
              <a:t> -&gt; </a:t>
            </a:r>
            <a:r>
              <a:rPr lang="el-GR" dirty="0" err="1">
                <a:ea typeface="+mn-lt"/>
                <a:cs typeface="+mn-lt"/>
              </a:rPr>
              <a:t>Run</a:t>
            </a:r>
            <a:r>
              <a:rPr lang="el-GR" dirty="0">
                <a:ea typeface="+mn-lt"/>
                <a:cs typeface="+mn-lt"/>
              </a:rPr>
              <a:t> -&gt; </a:t>
            </a:r>
            <a:r>
              <a:rPr lang="el-GR" dirty="0" err="1">
                <a:ea typeface="+mn-lt"/>
                <a:cs typeface="+mn-lt"/>
              </a:rPr>
              <a:t>Arguments</a:t>
            </a:r>
            <a:r>
              <a:rPr lang="el-GR" dirty="0">
                <a:ea typeface="+mn-lt"/>
                <a:cs typeface="+mn-lt"/>
              </a:rPr>
              <a:t> </a:t>
            </a:r>
            <a:endParaRPr lang="el-GR">
              <a:ea typeface="+mn-lt"/>
              <a:cs typeface="+mn-lt"/>
            </a:endParaRPr>
          </a:p>
          <a:p>
            <a:pPr marL="0" indent="0">
              <a:buNone/>
            </a:pPr>
            <a:r>
              <a:rPr lang="el-GR" dirty="0">
                <a:ea typeface="+mn-lt"/>
                <a:cs typeface="+mn-lt"/>
              </a:rPr>
              <a:t>• </a:t>
            </a:r>
            <a:r>
              <a:rPr lang="el-GR" dirty="0" err="1">
                <a:ea typeface="+mn-lt"/>
                <a:cs typeface="+mn-lt"/>
              </a:rPr>
              <a:t>Debug</a:t>
            </a:r>
            <a:r>
              <a:rPr lang="el-GR" dirty="0">
                <a:ea typeface="+mn-lt"/>
                <a:cs typeface="+mn-lt"/>
              </a:rPr>
              <a:t>: Μας επιτρέπει να τρέξουμε το πρόγραμμα γραμμή </a:t>
            </a:r>
            <a:r>
              <a:rPr lang="el-GR" dirty="0" err="1">
                <a:ea typeface="+mn-lt"/>
                <a:cs typeface="+mn-lt"/>
              </a:rPr>
              <a:t>γραμμή</a:t>
            </a:r>
            <a:r>
              <a:rPr lang="el-GR" dirty="0">
                <a:ea typeface="+mn-lt"/>
                <a:cs typeface="+mn-lt"/>
              </a:rPr>
              <a:t> για να βρούμε λάθη. </a:t>
            </a:r>
            <a:endParaRPr lang="el-GR">
              <a:ea typeface="+mn-lt"/>
              <a:cs typeface="+mn-lt"/>
            </a:endParaRPr>
          </a:p>
          <a:p>
            <a:pPr marL="0" indent="0">
              <a:buNone/>
            </a:pPr>
            <a:r>
              <a:rPr lang="el-GR" dirty="0">
                <a:ea typeface="+mn-lt"/>
                <a:cs typeface="+mn-lt"/>
              </a:rPr>
              <a:t>• </a:t>
            </a:r>
            <a:r>
              <a:rPr lang="el-GR" dirty="0" err="1">
                <a:ea typeface="+mn-lt"/>
                <a:cs typeface="+mn-lt"/>
              </a:rPr>
              <a:t>Refactor</a:t>
            </a:r>
            <a:r>
              <a:rPr lang="el-GR" dirty="0">
                <a:ea typeface="+mn-lt"/>
                <a:cs typeface="+mn-lt"/>
              </a:rPr>
              <a:t>: Επιτρέπει εύκολα αλλαγές στον κώδικα </a:t>
            </a:r>
            <a:endParaRPr lang="el-GR">
              <a:ea typeface="+mn-lt"/>
              <a:cs typeface="+mn-lt"/>
            </a:endParaRPr>
          </a:p>
          <a:p>
            <a:pPr marL="0" indent="0">
              <a:buNone/>
            </a:pPr>
            <a:r>
              <a:rPr lang="el-GR" dirty="0">
                <a:ea typeface="+mn-lt"/>
                <a:cs typeface="+mn-lt"/>
              </a:rPr>
              <a:t>• Π.χ. αλλαγή ονόματος μεταβλητών. • </a:t>
            </a:r>
            <a:r>
              <a:rPr lang="el-GR" dirty="0" err="1">
                <a:ea typeface="+mn-lt"/>
                <a:cs typeface="+mn-lt"/>
              </a:rPr>
              <a:t>Profile</a:t>
            </a:r>
            <a:r>
              <a:rPr lang="el-GR" dirty="0">
                <a:ea typeface="+mn-lt"/>
                <a:cs typeface="+mn-lt"/>
              </a:rPr>
              <a:t>: Μας βοηθάει να δούμε που καταναλώνονται τα </a:t>
            </a:r>
            <a:r>
              <a:rPr lang="el-GR" dirty="0" err="1">
                <a:ea typeface="+mn-lt"/>
                <a:cs typeface="+mn-lt"/>
              </a:rPr>
              <a:t>resources</a:t>
            </a:r>
            <a:r>
              <a:rPr lang="el-GR" dirty="0">
                <a:ea typeface="+mn-lt"/>
                <a:cs typeface="+mn-lt"/>
              </a:rPr>
              <a:t> του προγράμματος</a:t>
            </a:r>
            <a:br>
              <a:rPr lang="el-GR" dirty="0">
                <a:cs typeface="Calibri"/>
              </a:rPr>
            </a:br>
            <a:endParaRPr lang="el-GR">
              <a:cs typeface="Calibri"/>
            </a:endParaRPr>
          </a:p>
        </p:txBody>
      </p:sp>
    </p:spTree>
    <p:extLst>
      <p:ext uri="{BB962C8B-B14F-4D97-AF65-F5344CB8AC3E}">
        <p14:creationId xmlns:p14="http://schemas.microsoft.com/office/powerpoint/2010/main" val="60753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Εισαγωγή</a:t>
            </a:r>
          </a:p>
        </p:txBody>
      </p:sp>
      <p:sp>
        <p:nvSpPr>
          <p:cNvPr id="3" name="Θέση περιεχομένου 2"/>
          <p:cNvSpPr>
            <a:spLocks noGrp="1"/>
          </p:cNvSpPr>
          <p:nvPr>
            <p:ph idx="1"/>
          </p:nvPr>
        </p:nvSpPr>
        <p:spPr/>
        <p:txBody>
          <a:bodyPr/>
          <a:lstStyle/>
          <a:p>
            <a:pPr marL="0" indent="0">
              <a:buNone/>
            </a:pPr>
            <a:r>
              <a:rPr lang="el-GR" dirty="0"/>
              <a:t>   Με τον όρο κατανεμημένο σύστημα αναφερόμαστε σε όλους τους τομείς ενός πληροφοριακού συστήματος. Έχουμε κατανεμημένη πληροφορία, κατανεμημένους πόρους, κατανεμημένη υπολογιστική ισχύ, καθώς και κατανεμημένες υπηρεσίες που επικοινωνούν μεταξύ τους προκειμένου να επιτύχουν έναν κοινό σκοπό.</a:t>
            </a:r>
          </a:p>
        </p:txBody>
      </p:sp>
    </p:spTree>
    <p:extLst>
      <p:ext uri="{BB962C8B-B14F-4D97-AF65-F5344CB8AC3E}">
        <p14:creationId xmlns:p14="http://schemas.microsoft.com/office/powerpoint/2010/main" val="106464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Βιβλιογραφία</a:t>
            </a:r>
          </a:p>
        </p:txBody>
      </p:sp>
      <p:sp>
        <p:nvSpPr>
          <p:cNvPr id="3" name="Θέση περιεχομένου 2"/>
          <p:cNvSpPr>
            <a:spLocks noGrp="1"/>
          </p:cNvSpPr>
          <p:nvPr>
            <p:ph idx="1"/>
          </p:nvPr>
        </p:nvSpPr>
        <p:spPr/>
        <p:txBody>
          <a:bodyPr vert="horz" lIns="91440" tIns="45720" rIns="91440" bIns="45720" rtlCol="0" anchor="t">
            <a:normAutofit fontScale="62500" lnSpcReduction="20000"/>
          </a:bodyPr>
          <a:lstStyle/>
          <a:p>
            <a:r>
              <a:rPr lang="en-US" dirty="0">
                <a:hlinkClick r:id="rId2"/>
              </a:rPr>
              <a:t>http://eclass.teipir.gr/openeclass/modules/document/file.php/HYS100/III.%20%CE%9A%CE%B1%CF%84%CE%B1%CE%BD%CE%B5%CE%BC%CE%B7%CE%BC%CE%AD%CE%BD%CE%B1%20%CE%A3%CF%85%CF%83%CF%84%CE%AE%CE%BC%CE%B1%CF%84%CE%B1.pdf</a:t>
            </a:r>
            <a:endParaRPr lang="el-GR" dirty="0"/>
          </a:p>
          <a:p>
            <a:r>
              <a:rPr lang="en-US" dirty="0">
                <a:hlinkClick r:id="rId3"/>
              </a:rPr>
              <a:t>https://el.wikipedia.org/wiki/%CE%A0%CE%B1%CF%81%CE%AC%CE%BB%CE%BB%CE%B7%CE%BB%CE%B1_%CE%BA%CE%B1%CE%B9_%CE%BA%CE%B1%CF%84%CE%B1%CE%BD%CE%B5%CE%BC%CE%B7%CE%BC%CE%AD%CE%BD%CE%B1_%CF%83%CF%85%CF%83%CF%84%CE%AE%CE%BC%CE%B1%CF%84%CE%B1</a:t>
            </a:r>
            <a:endParaRPr lang="en-US" dirty="0"/>
          </a:p>
          <a:p>
            <a:r>
              <a:rPr lang="en-US" dirty="0">
                <a:hlinkClick r:id="rId4"/>
              </a:rPr>
              <a:t>http://www.cslab.ece.ntua.gr/courses/distrib/2016/files/fall2016_17/lectures_1/distributed_01.pdf</a:t>
            </a:r>
          </a:p>
          <a:p>
            <a:r>
              <a:rPr lang="en-US" dirty="0">
                <a:ea typeface="+mn-lt"/>
                <a:cs typeface="+mn-lt"/>
                <a:hlinkClick r:id="rId5"/>
              </a:rPr>
              <a:t>https://dspace.lib.uom.gr/bitstream/2159/2599/1/MouratidouMsc2007.pdf</a:t>
            </a:r>
          </a:p>
          <a:p>
            <a:r>
              <a:rPr lang="en-US" dirty="0">
                <a:ea typeface="+mn-lt"/>
                <a:cs typeface="+mn-lt"/>
                <a:hlinkClick r:id="rId6"/>
              </a:rPr>
              <a:t>http://www.cs.uoi.gr/~tsap/teaching/2011-cs409/material/oop-12.pdf?fbclid=IwAR3qWkILZIcjxYyIt-1i1Mjpj08oZ1ziigQgj00lhuBRXPb8Nuthsk5i1SI</a:t>
            </a:r>
            <a:endParaRPr lang="en-US" dirty="0">
              <a:cs typeface="Calibri"/>
            </a:endParaRPr>
          </a:p>
        </p:txBody>
      </p:sp>
    </p:spTree>
    <p:extLst>
      <p:ext uri="{BB962C8B-B14F-4D97-AF65-F5344CB8AC3E}">
        <p14:creationId xmlns:p14="http://schemas.microsoft.com/office/powerpoint/2010/main" val="29172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Ορισμός</a:t>
            </a:r>
          </a:p>
        </p:txBody>
      </p:sp>
      <p:sp>
        <p:nvSpPr>
          <p:cNvPr id="3" name="Θέση περιεχομένου 2"/>
          <p:cNvSpPr>
            <a:spLocks noGrp="1"/>
          </p:cNvSpPr>
          <p:nvPr>
            <p:ph idx="1"/>
          </p:nvPr>
        </p:nvSpPr>
        <p:spPr/>
        <p:txBody>
          <a:bodyPr>
            <a:normAutofit fontScale="92500"/>
          </a:bodyPr>
          <a:lstStyle/>
          <a:p>
            <a:pPr marL="0" indent="0">
              <a:buNone/>
            </a:pPr>
            <a:r>
              <a:rPr lang="el-GR" dirty="0"/>
              <a:t>  Το κατανεμημένο σύστημα είναι μια συλλογή από αυτόνομους υπολογιστές που συνδέονται μεταξύ τους μέσω ενός δικτύου και χρησιμοποιούν ειδικά σχεδιασμένο λογισμικό για την παροχή ενοποιημένων υπολογιστικών υπηρεσιών .</a:t>
            </a:r>
            <a:br>
              <a:rPr lang="en-US" dirty="0"/>
            </a:br>
            <a:r>
              <a:rPr lang="el-GR" dirty="0"/>
              <a:t>  Σε ένα τέτοιο σύστημα οι διεργασίες που εκτελούνται από τους δικτυωμένους υπολογιστές επικοινωνούν μεταξύ τους και συντονίζουν τις κινήσεις τους μόνο μέσω ανταλλαγής μηνυμάτων.</a:t>
            </a:r>
          </a:p>
        </p:txBody>
      </p:sp>
    </p:spTree>
    <p:extLst>
      <p:ext uri="{BB962C8B-B14F-4D97-AF65-F5344CB8AC3E}">
        <p14:creationId xmlns:p14="http://schemas.microsoft.com/office/powerpoint/2010/main" val="204556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Ιστορική αναδρομή</a:t>
            </a:r>
          </a:p>
        </p:txBody>
      </p:sp>
      <p:sp>
        <p:nvSpPr>
          <p:cNvPr id="3" name="Θέση περιεχομένου 2"/>
          <p:cNvSpPr>
            <a:spLocks noGrp="1"/>
          </p:cNvSpPr>
          <p:nvPr>
            <p:ph idx="1"/>
          </p:nvPr>
        </p:nvSpPr>
        <p:spPr/>
        <p:txBody>
          <a:bodyPr>
            <a:normAutofit fontScale="92500" lnSpcReduction="20000"/>
          </a:bodyPr>
          <a:lstStyle/>
          <a:p>
            <a:pPr marL="0" indent="0">
              <a:buNone/>
            </a:pPr>
            <a:r>
              <a:rPr lang="el-GR" dirty="0"/>
              <a:t>   Μέχρι τη δεκαετία του ’80, η φύση των υπολογιστικών συστημάτων χαρακτηριζόταν από την ύπαρξη ισχυρών κεντρικών υπολογιστικών συστημάτων (</a:t>
            </a:r>
            <a:r>
              <a:rPr lang="el-GR" dirty="0" err="1"/>
              <a:t>mainframes</a:t>
            </a:r>
            <a:r>
              <a:rPr lang="el-GR" dirty="0"/>
              <a:t>) στα οποία ήταν εγκατεστημένες εφαρμογές τις οποίες μπορούσαν να προσπελάσουν οι χρήστες μέσω των τερματικών τους συστημάτων.</a:t>
            </a:r>
            <a:br>
              <a:rPr lang="el-GR" dirty="0"/>
            </a:br>
            <a:r>
              <a:rPr lang="el-GR" dirty="0"/>
              <a:t>   Το επόμενο βήμα προς τα κατανεμημένα συστήματα έγινε την δεκαετία του ’90 με την ανάπτυξη του προσωπικού υπολογιστή. Οι εφαρμογές άρχισαν να γιγαντώνουν και να γίνονται συνεχώς πιο απαιτητικές και σύνθετες.</a:t>
            </a:r>
          </a:p>
        </p:txBody>
      </p:sp>
    </p:spTree>
    <p:extLst>
      <p:ext uri="{BB962C8B-B14F-4D97-AF65-F5344CB8AC3E}">
        <p14:creationId xmlns:p14="http://schemas.microsoft.com/office/powerpoint/2010/main" val="280292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Το μοντέλο που επικράτησε</a:t>
            </a:r>
          </a:p>
        </p:txBody>
      </p:sp>
      <p:sp>
        <p:nvSpPr>
          <p:cNvPr id="3" name="Θέση περιεχομένου 2"/>
          <p:cNvSpPr>
            <a:spLocks noGrp="1"/>
          </p:cNvSpPr>
          <p:nvPr>
            <p:ph idx="1"/>
          </p:nvPr>
        </p:nvSpPr>
        <p:spPr/>
        <p:txBody>
          <a:bodyPr>
            <a:normAutofit fontScale="92500" lnSpcReduction="20000"/>
          </a:bodyPr>
          <a:lstStyle/>
          <a:p>
            <a:pPr marL="0" indent="0">
              <a:buNone/>
            </a:pPr>
            <a:r>
              <a:rPr lang="el-GR" dirty="0"/>
              <a:t>   Ένα από τα μοντέλα που έχει επικρατήσει είναι το μοντέλο πελάτη/εξυπηρετητή (</a:t>
            </a:r>
            <a:r>
              <a:rPr lang="el-GR" dirty="0" err="1"/>
              <a:t>client</a:t>
            </a:r>
            <a:r>
              <a:rPr lang="el-GR" dirty="0"/>
              <a:t>/</a:t>
            </a:r>
            <a:r>
              <a:rPr lang="el-GR" dirty="0" err="1"/>
              <a:t>server</a:t>
            </a:r>
            <a:r>
              <a:rPr lang="el-GR" dirty="0"/>
              <a:t>). Έτσι οι εφαρμογές άρχισαν να κερματίζονται σε δύο βασικά τμήματα που επικοινωνούσαν μεταξύ τους μέσω διαφόρων τύπων υπηρεσιών.</a:t>
            </a:r>
            <a:br>
              <a:rPr lang="el-GR" dirty="0"/>
            </a:br>
            <a:r>
              <a:rPr lang="el-GR" dirty="0"/>
              <a:t>   Κατά την αρχιτεκτονική πελάτη/εξυπηρετητή, μία διεργασία καλείται πελάτης (</a:t>
            </a:r>
            <a:r>
              <a:rPr lang="el-GR" dirty="0" err="1"/>
              <a:t>client</a:t>
            </a:r>
            <a:r>
              <a:rPr lang="el-GR" dirty="0"/>
              <a:t> </a:t>
            </a:r>
            <a:r>
              <a:rPr lang="el-GR" dirty="0" err="1"/>
              <a:t>process</a:t>
            </a:r>
            <a:r>
              <a:rPr lang="el-GR" dirty="0"/>
              <a:t>) όταν αιτείται την υλοποίηση κάποιων υπηρεσιών-μεθόδων από μία διεργασία η οποία είναι ικανή να της προσφέρει τις επιθυμητές υπηρεσίες. Η διεργασία αυτή καλείται διεργασία του εξυπηρετητή (</a:t>
            </a:r>
            <a:r>
              <a:rPr lang="el-GR" dirty="0" err="1"/>
              <a:t>server</a:t>
            </a:r>
            <a:r>
              <a:rPr lang="el-GR" dirty="0"/>
              <a:t> </a:t>
            </a:r>
            <a:r>
              <a:rPr lang="el-GR" dirty="0" err="1"/>
              <a:t>process</a:t>
            </a:r>
            <a:r>
              <a:rPr lang="el-GR" dirty="0"/>
              <a:t>).</a:t>
            </a:r>
          </a:p>
        </p:txBody>
      </p:sp>
    </p:spTree>
    <p:extLst>
      <p:ext uri="{BB962C8B-B14F-4D97-AF65-F5344CB8AC3E}">
        <p14:creationId xmlns:p14="http://schemas.microsoft.com/office/powerpoint/2010/main" val="364860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a:t>Παράλληλα συστήματα</a:t>
            </a:r>
          </a:p>
        </p:txBody>
      </p:sp>
      <p:sp>
        <p:nvSpPr>
          <p:cNvPr id="3" name="Θέση περιεχομένου 2"/>
          <p:cNvSpPr>
            <a:spLocks noGrp="1"/>
          </p:cNvSpPr>
          <p:nvPr>
            <p:ph idx="1"/>
          </p:nvPr>
        </p:nvSpPr>
        <p:spPr>
          <a:xfrm>
            <a:off x="457200" y="1600200"/>
            <a:ext cx="8219256" cy="4525963"/>
          </a:xfrm>
        </p:spPr>
        <p:txBody>
          <a:bodyPr>
            <a:normAutofit fontScale="85000" lnSpcReduction="20000"/>
          </a:bodyPr>
          <a:lstStyle/>
          <a:p>
            <a:pPr marL="0" indent="0">
              <a:buNone/>
            </a:pPr>
            <a:r>
              <a:rPr lang="el-GR" dirty="0"/>
              <a:t>        Στην πληροφορική, </a:t>
            </a:r>
            <a:r>
              <a:rPr lang="el-GR" b="1" dirty="0"/>
              <a:t>παράλληλα</a:t>
            </a:r>
            <a:r>
              <a:rPr lang="el-GR" dirty="0"/>
              <a:t>, </a:t>
            </a:r>
            <a:r>
              <a:rPr lang="el-GR" b="1" dirty="0"/>
              <a:t>κατανεμημένα</a:t>
            </a:r>
            <a:r>
              <a:rPr lang="el-GR" dirty="0"/>
              <a:t> ή </a:t>
            </a:r>
            <a:r>
              <a:rPr lang="el-GR" b="1" dirty="0"/>
              <a:t>ταυτόχρονα συστήματα</a:t>
            </a:r>
            <a:r>
              <a:rPr lang="el-GR" dirty="0"/>
              <a:t> ονομάζονται υπολογιστές οι οποίοι επιτρέπουν την ταυτόχρονη εκτέλεση πολλαπλών συνεργαζόμενων προγραμμάτων σε μία ή περισσότερες επεξεργαστικές μονάδες. Οι διαφορές μεταξύ αυτών των όρων είναι λεπτές, με την έμφαση να δίνεται άλλοτε στον σχεδιασμό και ανάλυση αλγορίθμων, άλλοτε στην κατασκευή υποστηρικτικού λογισμικού και άλλοτε στη σχεδίαση των υποδομών υλικού που απαιτούνται για την επίτευξη του ταυτοχρονισμού.</a:t>
            </a:r>
          </a:p>
        </p:txBody>
      </p:sp>
    </p:spTree>
    <p:extLst>
      <p:ext uri="{BB962C8B-B14F-4D97-AF65-F5344CB8AC3E}">
        <p14:creationId xmlns:p14="http://schemas.microsoft.com/office/powerpoint/2010/main" val="4189491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B8E91F-6697-4181-A7DB-0F3835C1724D}"/>
              </a:ext>
            </a:extLst>
          </p:cNvPr>
          <p:cNvSpPr>
            <a:spLocks noGrp="1"/>
          </p:cNvSpPr>
          <p:nvPr>
            <p:ph type="title"/>
          </p:nvPr>
        </p:nvSpPr>
        <p:spPr/>
        <p:txBody>
          <a:bodyPr>
            <a:normAutofit fontScale="90000"/>
          </a:bodyPr>
          <a:lstStyle/>
          <a:p>
            <a:r>
              <a:rPr lang="el-GR" b="1" dirty="0"/>
              <a:t>Παράδειγμα κατανεμημένου</a:t>
            </a:r>
            <a:br>
              <a:rPr lang="el-GR" dirty="0"/>
            </a:br>
            <a:r>
              <a:rPr lang="el-GR" b="1" dirty="0"/>
              <a:t>συστήματος</a:t>
            </a:r>
            <a:br>
              <a:rPr lang="el-GR" dirty="0"/>
            </a:br>
            <a:endParaRPr lang="el-GR" dirty="0"/>
          </a:p>
        </p:txBody>
      </p:sp>
      <p:sp>
        <p:nvSpPr>
          <p:cNvPr id="3" name="Θέση περιεχομένου 2">
            <a:extLst>
              <a:ext uri="{FF2B5EF4-FFF2-40B4-BE49-F238E27FC236}">
                <a16:creationId xmlns:a16="http://schemas.microsoft.com/office/drawing/2014/main" id="{2D11DC59-E7B9-4237-9682-AB071667766A}"/>
              </a:ext>
            </a:extLst>
          </p:cNvPr>
          <p:cNvSpPr>
            <a:spLocks noGrp="1"/>
          </p:cNvSpPr>
          <p:nvPr>
            <p:ph idx="1"/>
          </p:nvPr>
        </p:nvSpPr>
        <p:spPr/>
        <p:txBody>
          <a:bodyPr>
            <a:normAutofit fontScale="70000" lnSpcReduction="20000"/>
          </a:bodyPr>
          <a:lstStyle/>
          <a:p>
            <a:pPr lvl="0"/>
            <a:r>
              <a:rPr lang="el-GR" dirty="0"/>
              <a:t>	Ένα χαρακτηριστικό παράδειγμα ενός κατανεμημένου συστήματος είναι το δίκτυο των αυτόματων ταμειακών μηχανών μιας τράπεζας. Οι υπολογιστές αυτοί είναι κατανεμημένοι σε όλο το χώρο της Ελλάδας, συνδέονται μεταξύ τους με κάποιο σχετικά γρήγορο δίκτυο επικοινωνίας (πχ. ΑΤΜ) και λειτουργούν σε μεγάλο βαθμό ανεξάρτητα ο ένας από τον άλλο</a:t>
            </a:r>
          </a:p>
          <a:p>
            <a:pPr lvl="0"/>
            <a:r>
              <a:rPr lang="el-GR" dirty="0"/>
              <a:t>Ένας πελάτης μπορεί να κάνει ανάληψη χρημάτων ή κατάθεση σε οποιαδήποτε ταμειακή μηχανή σε όλη την Ελλάδα δίνοντας σαν είσοδο στον τοπικό υπολογιστή τον προσωπικό του κωδικό αριθμό και το ποσό που θέλει να αναλάβει ή να καταθέσει</a:t>
            </a:r>
          </a:p>
          <a:p>
            <a:pPr lvl="0"/>
            <a:r>
              <a:rPr lang="el-GR" dirty="0"/>
              <a:t>Είναι πιθανό κάθε υπολογιστής να συμβουλεύεται για λόγους ταχύτητας πρώτα μια τοπική βάση δεδομένων και αν δεν βρεθεί ο πελάτης εκεί τότε γίνεται αναζήτηση σε κάποια κεντρική βάση ή σε κάποιο άλλο σταθμό</a:t>
            </a:r>
          </a:p>
          <a:p>
            <a:endParaRPr lang="el-GR" dirty="0"/>
          </a:p>
        </p:txBody>
      </p:sp>
    </p:spTree>
    <p:extLst>
      <p:ext uri="{BB962C8B-B14F-4D97-AF65-F5344CB8AC3E}">
        <p14:creationId xmlns:p14="http://schemas.microsoft.com/office/powerpoint/2010/main" val="176953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ACE145-0861-4AFF-80C4-D9F83F727B0B}"/>
              </a:ext>
            </a:extLst>
          </p:cNvPr>
          <p:cNvSpPr>
            <a:spLocks noGrp="1"/>
          </p:cNvSpPr>
          <p:nvPr>
            <p:ph type="title"/>
          </p:nvPr>
        </p:nvSpPr>
        <p:spPr/>
        <p:txBody>
          <a:bodyPr>
            <a:normAutofit fontScale="90000"/>
          </a:bodyPr>
          <a:lstStyle/>
          <a:p>
            <a:r>
              <a:rPr lang="el-GR" b="1" dirty="0"/>
              <a:t>Κατανεμημένα συστήματα ελέγχου</a:t>
            </a:r>
            <a:br>
              <a:rPr lang="el-GR" b="1" dirty="0"/>
            </a:br>
            <a:r>
              <a:rPr lang="el-GR" b="1" dirty="0"/>
              <a:t>(DCS)</a:t>
            </a:r>
            <a:br>
              <a:rPr lang="el-GR" dirty="0"/>
            </a:br>
            <a:endParaRPr lang="el-GR" dirty="0"/>
          </a:p>
        </p:txBody>
      </p:sp>
      <p:sp>
        <p:nvSpPr>
          <p:cNvPr id="3" name="Θέση περιεχομένου 2">
            <a:extLst>
              <a:ext uri="{FF2B5EF4-FFF2-40B4-BE49-F238E27FC236}">
                <a16:creationId xmlns:a16="http://schemas.microsoft.com/office/drawing/2014/main" id="{C8900451-EBA0-4398-98FA-60E12EE148C8}"/>
              </a:ext>
            </a:extLst>
          </p:cNvPr>
          <p:cNvSpPr>
            <a:spLocks noGrp="1"/>
          </p:cNvSpPr>
          <p:nvPr>
            <p:ph idx="1"/>
          </p:nvPr>
        </p:nvSpPr>
        <p:spPr/>
        <p:txBody>
          <a:bodyPr>
            <a:normAutofit fontScale="85000" lnSpcReduction="20000"/>
          </a:bodyPr>
          <a:lstStyle/>
          <a:p>
            <a:pPr lvl="0"/>
            <a:r>
              <a:rPr lang="el-GR" dirty="0"/>
              <a:t>Η ανάγκη για τον συγκεντρωτικό έλεγχο και πληροφόρηση της παραγωγικής διαδικασίας γεννήθηκε μαζί με την επανάσταση του αυτοματισμού. Η σταδιακή μείωση του ανθρώπινου παράγοντα στην παραγωγή και η αντικατάστασή του με σύνθετους αυτοματισμούς, έφερε την ανάγκη για συστήματα ελέγχου και πληροφόρησης τα οποία θα έδιναν την δυνατότητα της συνολικής επιτήρησης της διαδικασίας παραγωγής</a:t>
            </a:r>
          </a:p>
          <a:p>
            <a:pPr lvl="0"/>
            <a:r>
              <a:rPr lang="el-GR" dirty="0"/>
              <a:t>Το πρόβλημα ήταν ιδιαίτερα εμφανές σε μεγάλες εγκαταστάσεις με πολύπλοκες  διαδικασίες και πολλαπλά στάδια επεξεργασίας και σύνθετα συστήματα παραγωγής</a:t>
            </a:r>
          </a:p>
          <a:p>
            <a:endParaRPr lang="el-GR" dirty="0"/>
          </a:p>
        </p:txBody>
      </p:sp>
    </p:spTree>
    <p:extLst>
      <p:ext uri="{BB962C8B-B14F-4D97-AF65-F5344CB8AC3E}">
        <p14:creationId xmlns:p14="http://schemas.microsoft.com/office/powerpoint/2010/main" val="84131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3B7FE28-C04F-41C2-A20D-249356D5C2A7}"/>
              </a:ext>
            </a:extLst>
          </p:cNvPr>
          <p:cNvSpPr>
            <a:spLocks noGrp="1"/>
          </p:cNvSpPr>
          <p:nvPr>
            <p:ph type="title"/>
          </p:nvPr>
        </p:nvSpPr>
        <p:spPr/>
        <p:txBody>
          <a:bodyPr>
            <a:normAutofit fontScale="90000"/>
          </a:bodyPr>
          <a:lstStyle/>
          <a:p>
            <a:r>
              <a:rPr lang="el-GR" dirty="0"/>
              <a:t>Λύση ενός κεντρικού συστήματος</a:t>
            </a:r>
            <a:br>
              <a:rPr lang="el-GR" dirty="0"/>
            </a:br>
            <a:endParaRPr lang="el-GR" dirty="0"/>
          </a:p>
        </p:txBody>
      </p:sp>
      <p:sp>
        <p:nvSpPr>
          <p:cNvPr id="6" name="Θέση περιεχομένου 5">
            <a:extLst>
              <a:ext uri="{FF2B5EF4-FFF2-40B4-BE49-F238E27FC236}">
                <a16:creationId xmlns:a16="http://schemas.microsoft.com/office/drawing/2014/main" id="{AEDCDF94-B12C-4C0E-BF28-DE01B518F489}"/>
              </a:ext>
            </a:extLst>
          </p:cNvPr>
          <p:cNvSpPr>
            <a:spLocks noGrp="1"/>
          </p:cNvSpPr>
          <p:nvPr>
            <p:ph idx="1"/>
          </p:nvPr>
        </p:nvSpPr>
        <p:spPr/>
        <p:txBody>
          <a:bodyPr>
            <a:normAutofit fontScale="77500" lnSpcReduction="20000"/>
          </a:bodyPr>
          <a:lstStyle/>
          <a:p>
            <a:endParaRPr lang="el-GR" dirty="0"/>
          </a:p>
          <a:p>
            <a:pPr marL="0" indent="0">
              <a:buNone/>
            </a:pPr>
            <a:r>
              <a:rPr lang="el-GR" dirty="0"/>
              <a:t>•	Κατά την δεκαετία του 60 επιχειρήθηκε η λύση μέσω ενός μεγάλου κεντρικού συστήματος για τον έλεγχο της συνολικής παραγωγικής διαδικασίας ενός εργοστασίου</a:t>
            </a:r>
          </a:p>
          <a:p>
            <a:pPr marL="0" indent="0">
              <a:buNone/>
            </a:pPr>
            <a:r>
              <a:rPr lang="el-GR" dirty="0"/>
              <a:t>•	Σύντομα όμως έγινε αντιληπτό ότι η τακτική αυτή όχι μόνο είναι δύσκολη στην εγκατάσταση,</a:t>
            </a:r>
          </a:p>
          <a:p>
            <a:endParaRPr lang="el-GR" dirty="0"/>
          </a:p>
          <a:p>
            <a:r>
              <a:rPr lang="el-GR" dirty="0"/>
              <a:t>συντήρηση	και	επέκταση,	αλλά	είναι	και</a:t>
            </a:r>
            <a:r>
              <a:rPr lang="en-US" dirty="0"/>
              <a:t>  </a:t>
            </a:r>
            <a:r>
              <a:rPr lang="el-GR" dirty="0"/>
              <a:t>ευάλωτη	διότι	ένα	σφάλμα	μπορούσε	να</a:t>
            </a:r>
          </a:p>
          <a:p>
            <a:pPr marL="0" indent="0">
              <a:buNone/>
            </a:pPr>
            <a:r>
              <a:rPr lang="el-GR" dirty="0"/>
              <a:t>προκαλέσει	το	σταμάτημα	ολόκληρου	του</a:t>
            </a:r>
          </a:p>
          <a:p>
            <a:pPr marL="0" indent="0">
              <a:buNone/>
            </a:pPr>
            <a:r>
              <a:rPr lang="el-GR" dirty="0"/>
              <a:t>εργοστασίου		</a:t>
            </a:r>
          </a:p>
          <a:p>
            <a:endParaRPr lang="el-GR" dirty="0"/>
          </a:p>
        </p:txBody>
      </p:sp>
    </p:spTree>
    <p:extLst>
      <p:ext uri="{BB962C8B-B14F-4D97-AF65-F5344CB8AC3E}">
        <p14:creationId xmlns:p14="http://schemas.microsoft.com/office/powerpoint/2010/main" val="3269083013"/>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1903</Words>
  <Application>Microsoft Office PowerPoint</Application>
  <PresentationFormat>Προβολή στην οθόνη (4:3)</PresentationFormat>
  <Paragraphs>79</Paragraphs>
  <Slides>20</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20</vt:i4>
      </vt:variant>
    </vt:vector>
  </HeadingPairs>
  <TitlesOfParts>
    <vt:vector size="24" baseType="lpstr">
      <vt:lpstr>Arial</vt:lpstr>
      <vt:lpstr>Calibri</vt:lpstr>
      <vt:lpstr>Wingdings</vt:lpstr>
      <vt:lpstr>Θέμα του Office</vt:lpstr>
      <vt:lpstr>Κατανεμημένα Συστήματα και Java Enterprise Edition</vt:lpstr>
      <vt:lpstr>Εισαγωγή</vt:lpstr>
      <vt:lpstr>Ορισμός</vt:lpstr>
      <vt:lpstr>Ιστορική αναδρομή</vt:lpstr>
      <vt:lpstr>Το μοντέλο που επικράτησε</vt:lpstr>
      <vt:lpstr>Παράλληλα συστήματα</vt:lpstr>
      <vt:lpstr>Παράδειγμα κατανεμημένου συστήματος </vt:lpstr>
      <vt:lpstr>Κατανεμημένα συστήματα ελέγχου (DCS) </vt:lpstr>
      <vt:lpstr>Λύση ενός κεντρικού συστήματος </vt:lpstr>
      <vt:lpstr>Επίλυση προβλήματος </vt:lpstr>
      <vt:lpstr>Διαμοιρασμός Υλικού</vt:lpstr>
      <vt:lpstr>Διαμοιρασμός λογισμικού/δεδομένων</vt:lpstr>
      <vt:lpstr>Βασικά Χαρακτηριστικά </vt:lpstr>
      <vt:lpstr>Εισαγωγή Java EE</vt:lpstr>
      <vt:lpstr>IDEs</vt:lpstr>
      <vt:lpstr>    Επίπεδα Java EE και ο τρόπος εκτέλεσής τους </vt:lpstr>
      <vt:lpstr>   Java EE 5 APIs </vt:lpstr>
      <vt:lpstr>Glassfish</vt:lpstr>
      <vt:lpstr>Netbeans</vt:lpstr>
      <vt:lpstr>Βιβλιογραφία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Κατανεμημένα Συστήματα</dc:title>
  <dc:creator>Vagos</dc:creator>
  <cp:lastModifiedBy>FOUGAROS</cp:lastModifiedBy>
  <cp:revision>520</cp:revision>
  <dcterms:created xsi:type="dcterms:W3CDTF">2020-01-08T19:19:48Z</dcterms:created>
  <dcterms:modified xsi:type="dcterms:W3CDTF">2020-01-19T21:53:35Z</dcterms:modified>
</cp:coreProperties>
</file>