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9" r:id="rId10"/>
    <p:sldId id="265" r:id="rId11"/>
    <p:sldId id="263" r:id="rId12"/>
    <p:sldId id="266" r:id="rId13"/>
    <p:sldId id="264" r:id="rId14"/>
  </p:sldIdLst>
  <p:sldSz cx="9144000" cy="6858000" type="screen4x3"/>
  <p:notesSz cx="6797675" cy="9928225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2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9B679-9FED-4E16-A479-57F0FBE852F2}" type="datetimeFigureOut">
              <a:rPr lang="it-IT" smtClean="0"/>
              <a:pPr/>
              <a:t>28/06/2012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BCE25-3D0B-42C1-92F8-1A0B8F76D666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BCE25-3D0B-42C1-92F8-1A0B8F76D666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BCE25-3D0B-42C1-92F8-1A0B8F76D666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B331-67B8-461F-B44C-FEA4D3DD7FC3}" type="datetimeFigureOut">
              <a:rPr lang="it-IT" smtClean="0"/>
              <a:pPr/>
              <a:t>28/06/2012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A331-728D-42D3-B96A-AF8322FFB1C5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0" name="Rettango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B331-67B8-461F-B44C-FEA4D3DD7FC3}" type="datetimeFigureOut">
              <a:rPr lang="it-IT" smtClean="0"/>
              <a:pPr/>
              <a:t>28/06/2012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A331-728D-42D3-B96A-AF8322FFB1C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tango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B331-67B8-461F-B44C-FEA4D3DD7FC3}" type="datetimeFigureOut">
              <a:rPr lang="it-IT" smtClean="0"/>
              <a:pPr/>
              <a:t>28/06/2012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A331-728D-42D3-B96A-AF8322FFB1C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B331-67B8-461F-B44C-FEA4D3DD7FC3}" type="datetimeFigureOut">
              <a:rPr lang="it-IT" smtClean="0"/>
              <a:pPr/>
              <a:t>28/06/2012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A331-728D-42D3-B96A-AF8322FFB1C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B331-67B8-461F-B44C-FEA4D3DD7FC3}" type="datetimeFigureOut">
              <a:rPr lang="it-IT" smtClean="0"/>
              <a:pPr/>
              <a:t>28/06/2012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A331-728D-42D3-B96A-AF8322FFB1C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B331-67B8-461F-B44C-FEA4D3DD7FC3}" type="datetimeFigureOut">
              <a:rPr lang="it-IT" smtClean="0"/>
              <a:pPr/>
              <a:t>28/06/2012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A331-728D-42D3-B96A-AF8322FFB1C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B331-67B8-461F-B44C-FEA4D3DD7FC3}" type="datetimeFigureOut">
              <a:rPr lang="it-IT" smtClean="0"/>
              <a:pPr/>
              <a:t>28/06/2012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A331-728D-42D3-B96A-AF8322FFB1C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B331-67B8-461F-B44C-FEA4D3DD7FC3}" type="datetimeFigureOut">
              <a:rPr lang="it-IT" smtClean="0"/>
              <a:pPr/>
              <a:t>28/06/2012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A331-728D-42D3-B96A-AF8322FFB1C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B331-67B8-461F-B44C-FEA4D3DD7FC3}" type="datetimeFigureOut">
              <a:rPr lang="it-IT" smtClean="0"/>
              <a:pPr/>
              <a:t>28/06/2012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A331-728D-42D3-B96A-AF8322FFB1C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B331-67B8-461F-B44C-FEA4D3DD7FC3}" type="datetimeFigureOut">
              <a:rPr lang="it-IT" smtClean="0"/>
              <a:pPr/>
              <a:t>28/06/2012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A331-728D-42D3-B96A-AF8322FFB1C5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2" name="Rettango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F07B331-67B8-461F-B44C-FEA4D3DD7FC3}" type="datetimeFigureOut">
              <a:rPr lang="it-IT" smtClean="0"/>
              <a:pPr/>
              <a:t>28/06/2012</a:t>
            </a:fld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B77A331-728D-42D3-B96A-AF8322FFB1C5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tango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F07B331-67B8-461F-B44C-FEA4D3DD7FC3}" type="datetimeFigureOut">
              <a:rPr lang="it-IT" smtClean="0"/>
              <a:pPr/>
              <a:t>28/06/2012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B77A331-728D-42D3-B96A-AF8322FFB1C5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gif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755648"/>
            <a:ext cx="8077200" cy="1673352"/>
          </a:xfrm>
        </p:spPr>
        <p:txBody>
          <a:bodyPr>
            <a:normAutofit/>
          </a:bodyPr>
          <a:lstStyle/>
          <a:p>
            <a:pPr algn="ctr"/>
            <a:r>
              <a:rPr lang="it-IT" sz="6000" dirty="0" smtClean="0"/>
              <a:t>Algoritmi Genetici</a:t>
            </a:r>
            <a:br>
              <a:rPr lang="it-IT" sz="6000" dirty="0" smtClean="0"/>
            </a:br>
            <a:r>
              <a:rPr lang="it-IT" sz="4400" i="1" dirty="0" err="1" smtClean="0"/>
              <a:t>Stack</a:t>
            </a:r>
            <a:r>
              <a:rPr lang="it-IT" sz="4400" i="1" dirty="0" smtClean="0"/>
              <a:t> </a:t>
            </a:r>
            <a:r>
              <a:rPr lang="it-IT" sz="4400" i="1" dirty="0" err="1" smtClean="0"/>
              <a:t>Problem</a:t>
            </a:r>
            <a:endParaRPr lang="it-IT" sz="6000" i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0" y="551723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/>
              <a:t>Giovanni </a:t>
            </a:r>
            <a:r>
              <a:rPr lang="it-IT" sz="2800" dirty="0" err="1" smtClean="0"/>
              <a:t>Bocchi</a:t>
            </a:r>
            <a:endParaRPr lang="it-IT" sz="2800" dirty="0"/>
          </a:p>
        </p:txBody>
      </p:sp>
      <p:pic>
        <p:nvPicPr>
          <p:cNvPr id="1026" name="Picture 2" descr="C:\Documents and Settings\Giovanni\Desktop\mathematic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5301208"/>
            <a:ext cx="2428875" cy="14621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Mutazione</a:t>
            </a:r>
            <a:endParaRPr lang="it-IT" dirty="0"/>
          </a:p>
        </p:txBody>
      </p:sp>
      <p:pic>
        <p:nvPicPr>
          <p:cNvPr id="5" name="Content Placeholder 4" descr="GA.gif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628800"/>
            <a:ext cx="4536504" cy="257659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7936" y="2854056"/>
            <a:ext cx="4038600" cy="2303136"/>
          </a:xfrm>
        </p:spPr>
        <p:txBody>
          <a:bodyPr/>
          <a:lstStyle/>
          <a:p>
            <a:r>
              <a:rPr lang="it-IT" dirty="0" smtClean="0"/>
              <a:t>Interpretazione</a:t>
            </a:r>
          </a:p>
          <a:p>
            <a:endParaRPr lang="it-IT" dirty="0" smtClean="0"/>
          </a:p>
          <a:p>
            <a:r>
              <a:rPr lang="it-IT" dirty="0" smtClean="0"/>
              <a:t>Implementazione</a:t>
            </a:r>
          </a:p>
          <a:p>
            <a:endParaRPr lang="it-IT" dirty="0" smtClean="0"/>
          </a:p>
          <a:p>
            <a:r>
              <a:rPr lang="it-IT" dirty="0" smtClean="0"/>
              <a:t>Scopo</a:t>
            </a:r>
            <a:endParaRPr lang="it-IT" dirty="0"/>
          </a:p>
        </p:txBody>
      </p:sp>
      <p:pic>
        <p:nvPicPr>
          <p:cNvPr id="6146" name="Picture 2" descr="C:\Documents and Settings\Giovanni\Desktop\AL3B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437112"/>
            <a:ext cx="4392488" cy="21609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Mathematica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Calcolo Algebrico</a:t>
            </a:r>
          </a:p>
          <a:p>
            <a:endParaRPr lang="it-IT" dirty="0" smtClean="0"/>
          </a:p>
          <a:p>
            <a:pPr algn="ctr">
              <a:buNone/>
            </a:pPr>
            <a:r>
              <a:rPr lang="it-IT" dirty="0" smtClean="0"/>
              <a:t>in: 2^3            out: 8 </a:t>
            </a:r>
          </a:p>
          <a:p>
            <a:endParaRPr lang="it-IT" dirty="0" smtClean="0"/>
          </a:p>
          <a:p>
            <a:r>
              <a:rPr lang="it-IT" dirty="0" smtClean="0"/>
              <a:t>Calcolo Simbolico</a:t>
            </a:r>
          </a:p>
          <a:p>
            <a:endParaRPr lang="it-IT" dirty="0" smtClean="0"/>
          </a:p>
          <a:p>
            <a:pPr algn="ctr">
              <a:buNone/>
            </a:pPr>
            <a:r>
              <a:rPr lang="it-IT" dirty="0" smtClean="0"/>
              <a:t>in: </a:t>
            </a:r>
            <a:r>
              <a:rPr lang="it-IT" dirty="0" err="1" smtClean="0"/>
              <a:t>Pippo^Mela</a:t>
            </a:r>
            <a:r>
              <a:rPr lang="it-IT" dirty="0" smtClean="0"/>
              <a:t>        out: </a:t>
            </a:r>
            <a:r>
              <a:rPr lang="it-IT" dirty="0" err="1" smtClean="0"/>
              <a:t>Pippo^Mela</a:t>
            </a:r>
            <a:endParaRPr lang="it-IT" dirty="0"/>
          </a:p>
        </p:txBody>
      </p:sp>
      <p:sp>
        <p:nvSpPr>
          <p:cNvPr id="9" name="Rettangolo arrotondato 8"/>
          <p:cNvSpPr/>
          <p:nvPr/>
        </p:nvSpPr>
        <p:spPr>
          <a:xfrm>
            <a:off x="2771800" y="2636912"/>
            <a:ext cx="3672408" cy="936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arrotondato 9"/>
          <p:cNvSpPr/>
          <p:nvPr/>
        </p:nvSpPr>
        <p:spPr>
          <a:xfrm>
            <a:off x="1475656" y="4581128"/>
            <a:ext cx="6192688" cy="936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Mathematica - Codice</a:t>
            </a:r>
            <a:endParaRPr lang="it-IT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991215"/>
            <a:ext cx="8229600" cy="4390113"/>
          </a:xfrm>
        </p:spPr>
        <p:txBody>
          <a:bodyPr>
            <a:normAutofit fontScale="92500" lnSpcReduction="20000"/>
          </a:bodyPr>
          <a:lstStyle/>
          <a:p>
            <a:r>
              <a:rPr lang="it-IT" dirty="0" smtClean="0"/>
              <a:t>Definizione delle funzioni</a:t>
            </a:r>
          </a:p>
          <a:p>
            <a:endParaRPr lang="it-IT" dirty="0" smtClean="0"/>
          </a:p>
          <a:p>
            <a:pPr>
              <a:buNone/>
            </a:pPr>
            <a:r>
              <a:rPr lang="it-IT" dirty="0" smtClean="0"/>
              <a:t>	                       </a:t>
            </a:r>
            <a:r>
              <a:rPr lang="it-IT" sz="2000" dirty="0" smtClean="0"/>
              <a:t>CS,  TB, MT, MS, EQ, NOT, DU, NN</a:t>
            </a:r>
            <a:endParaRPr lang="it-IT" dirty="0" smtClean="0"/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Variazione del “</a:t>
            </a:r>
            <a:r>
              <a:rPr lang="it-IT" i="1" dirty="0" smtClean="0"/>
              <a:t>nome</a:t>
            </a:r>
            <a:r>
              <a:rPr lang="it-IT" dirty="0" smtClean="0"/>
              <a:t>” delle funzioni</a:t>
            </a:r>
          </a:p>
          <a:p>
            <a:pPr>
              <a:buNone/>
            </a:pPr>
            <a:endParaRPr lang="it-IT" dirty="0" smtClean="0"/>
          </a:p>
          <a:p>
            <a:pPr lvl="1">
              <a:buNone/>
            </a:pPr>
            <a:r>
              <a:rPr lang="it-IT" dirty="0" smtClean="0"/>
              <a:t>Es:                          CS     diventa     xCS</a:t>
            </a:r>
          </a:p>
          <a:p>
            <a:endParaRPr lang="it-IT" dirty="0" smtClean="0"/>
          </a:p>
          <a:p>
            <a:r>
              <a:rPr lang="it-IT" dirty="0" smtClean="0"/>
              <a:t>Ritorno al “</a:t>
            </a:r>
            <a:r>
              <a:rPr lang="it-IT" i="1" dirty="0" smtClean="0"/>
              <a:t>nome</a:t>
            </a:r>
            <a:r>
              <a:rPr lang="it-IT" dirty="0" smtClean="0"/>
              <a:t>” originale 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		            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  /. </a:t>
            </a:r>
            <a:r>
              <a:rPr lang="it-IT" dirty="0" err="1" smtClean="0">
                <a:latin typeface="Courier New" pitchFamily="49" charset="0"/>
                <a:cs typeface="Courier New" pitchFamily="49" charset="0"/>
              </a:rPr>
              <a:t>xCS-</a:t>
            </a:r>
            <a:r>
              <a:rPr lang="it-IT" dirty="0" smtClean="0">
                <a:latin typeface="Courier New" pitchFamily="49" charset="0"/>
                <a:cs typeface="Courier New" pitchFamily="49" charset="0"/>
              </a:rPr>
              <a:t>&gt;CS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Conclusioni</a:t>
            </a:r>
            <a:endParaRPr lang="it-IT" dirty="0"/>
          </a:p>
        </p:txBody>
      </p:sp>
      <p:pic>
        <p:nvPicPr>
          <p:cNvPr id="9" name="Content Placeholder 8" descr="media1.eps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-29268" y="2108715"/>
            <a:ext cx="5609380" cy="3840565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717976" y="1773936"/>
            <a:ext cx="3426024" cy="4623816"/>
          </a:xfrm>
        </p:spPr>
        <p:txBody>
          <a:bodyPr/>
          <a:lstStyle/>
          <a:p>
            <a:endParaRPr lang="it-IT" dirty="0" smtClean="0"/>
          </a:p>
          <a:p>
            <a:r>
              <a:rPr lang="it-IT" dirty="0" smtClean="0"/>
              <a:t>Popolazione di 50 individui</a:t>
            </a:r>
          </a:p>
          <a:p>
            <a:endParaRPr lang="it-IT" dirty="0" smtClean="0"/>
          </a:p>
          <a:p>
            <a:r>
              <a:rPr lang="it-IT" dirty="0" smtClean="0"/>
              <a:t>Risultati</a:t>
            </a:r>
          </a:p>
          <a:p>
            <a:endParaRPr lang="it-IT" dirty="0" smtClean="0"/>
          </a:p>
          <a:p>
            <a:r>
              <a:rPr lang="it-IT" dirty="0" smtClean="0"/>
              <a:t>Osservazioni</a:t>
            </a:r>
          </a:p>
          <a:p>
            <a:endParaRPr lang="it-IT" dirty="0" smtClean="0"/>
          </a:p>
          <a:p>
            <a:r>
              <a:rPr lang="it-IT" dirty="0" smtClean="0"/>
              <a:t>Prospettive future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mtClean="0"/>
              <a:t>Outline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it-IT" dirty="0" smtClean="0"/>
          </a:p>
          <a:p>
            <a:r>
              <a:rPr lang="it-IT" dirty="0" err="1" smtClean="0"/>
              <a:t>Stack</a:t>
            </a:r>
            <a:r>
              <a:rPr lang="it-IT" dirty="0" smtClean="0"/>
              <a:t> </a:t>
            </a:r>
            <a:r>
              <a:rPr lang="it-IT" dirty="0" err="1" smtClean="0"/>
              <a:t>problem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Algoritmo Genetico</a:t>
            </a:r>
          </a:p>
          <a:p>
            <a:pPr lvl="1"/>
            <a:r>
              <a:rPr lang="it-IT" dirty="0" smtClean="0"/>
              <a:t>Individuo</a:t>
            </a:r>
          </a:p>
          <a:p>
            <a:pPr lvl="1"/>
            <a:r>
              <a:rPr lang="it-IT" dirty="0" smtClean="0"/>
              <a:t>Selezione Naturale</a:t>
            </a:r>
          </a:p>
          <a:p>
            <a:pPr lvl="1"/>
            <a:r>
              <a:rPr lang="it-IT" dirty="0" smtClean="0"/>
              <a:t>Crossover</a:t>
            </a:r>
          </a:p>
          <a:p>
            <a:pPr lvl="1"/>
            <a:r>
              <a:rPr lang="it-IT" dirty="0" smtClean="0"/>
              <a:t>Mutazione</a:t>
            </a:r>
          </a:p>
          <a:p>
            <a:endParaRPr lang="it-IT" dirty="0" smtClean="0"/>
          </a:p>
          <a:p>
            <a:r>
              <a:rPr lang="it-IT" dirty="0" err="1" smtClean="0"/>
              <a:t>Mathematica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Conclusioni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Stack</a:t>
            </a:r>
            <a:r>
              <a:rPr lang="it-IT" dirty="0" smtClean="0"/>
              <a:t> </a:t>
            </a:r>
            <a:r>
              <a:rPr lang="it-IT" dirty="0" err="1" smtClean="0"/>
              <a:t>Problem</a:t>
            </a:r>
            <a:endParaRPr lang="it-IT" dirty="0"/>
          </a:p>
        </p:txBody>
      </p:sp>
      <p:pic>
        <p:nvPicPr>
          <p:cNvPr id="9" name="Content Placeholder 8" descr="stack.eps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3133514"/>
            <a:ext cx="5338763" cy="1903834"/>
          </a:xfrm>
        </p:spPr>
      </p:pic>
      <p:sp>
        <p:nvSpPr>
          <p:cNvPr id="8" name="Segnaposto contenuto 7"/>
          <p:cNvSpPr>
            <a:spLocks noGrp="1"/>
          </p:cNvSpPr>
          <p:nvPr>
            <p:ph sz="half" idx="2"/>
          </p:nvPr>
        </p:nvSpPr>
        <p:spPr>
          <a:xfrm>
            <a:off x="5868144" y="1773936"/>
            <a:ext cx="2818656" cy="4623816"/>
          </a:xfrm>
        </p:spPr>
        <p:txBody>
          <a:bodyPr/>
          <a:lstStyle/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Stack</a:t>
            </a:r>
            <a:r>
              <a:rPr lang="it-IT" dirty="0" smtClean="0"/>
              <a:t> &amp; </a:t>
            </a:r>
            <a:r>
              <a:rPr lang="it-IT" dirty="0" err="1" smtClean="0"/>
              <a:t>Table</a:t>
            </a:r>
            <a:endParaRPr lang="it-IT" dirty="0" smtClean="0"/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Motivazioni</a:t>
            </a:r>
          </a:p>
          <a:p>
            <a:endParaRPr lang="it-IT" dirty="0" smtClean="0"/>
          </a:p>
          <a:p>
            <a:r>
              <a:rPr lang="it-IT" dirty="0" smtClean="0"/>
              <a:t>Scopo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pPr>
              <a:buNone/>
            </a:pPr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83568" y="5030755"/>
            <a:ext cx="4968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56176" y="2132856"/>
            <a:ext cx="2674640" cy="3600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it-IT" dirty="0" smtClean="0"/>
              <a:t>Dati iniziali</a:t>
            </a:r>
          </a:p>
          <a:p>
            <a:r>
              <a:rPr lang="it-IT" dirty="0" smtClean="0"/>
              <a:t>Individuo</a:t>
            </a:r>
          </a:p>
          <a:p>
            <a:r>
              <a:rPr lang="it-IT" dirty="0" smtClean="0"/>
              <a:t>Popolazione</a:t>
            </a:r>
          </a:p>
          <a:p>
            <a:r>
              <a:rPr lang="it-IT" dirty="0" smtClean="0"/>
              <a:t>Fitness</a:t>
            </a:r>
          </a:p>
          <a:p>
            <a:r>
              <a:rPr lang="it-IT" dirty="0" smtClean="0"/>
              <a:t>Crossover</a:t>
            </a:r>
          </a:p>
          <a:p>
            <a:r>
              <a:rPr lang="it-IT" dirty="0" smtClean="0"/>
              <a:t>Mutazione</a:t>
            </a:r>
          </a:p>
          <a:p>
            <a:endParaRPr lang="it-IT" dirty="0" smtClean="0"/>
          </a:p>
          <a:p>
            <a:endParaRPr lang="it-IT" dirty="0" smtClean="0"/>
          </a:p>
          <a:p>
            <a:pPr>
              <a:buFont typeface="Wingdings" pitchFamily="2" charset="2"/>
              <a:buChar char="ü"/>
            </a:pPr>
            <a:r>
              <a:rPr lang="it-IT" dirty="0" smtClean="0"/>
              <a:t>Iterazione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Algoritmo Genetico</a:t>
            </a:r>
            <a:endParaRPr lang="it-IT" dirty="0"/>
          </a:p>
        </p:txBody>
      </p:sp>
      <p:pic>
        <p:nvPicPr>
          <p:cNvPr id="7" name="Content Placeholder 6" descr="flusso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12909" y="1988840"/>
            <a:ext cx="5627243" cy="40537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Individuo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21696" y="1773936"/>
            <a:ext cx="3394720" cy="4623816"/>
          </a:xfrm>
        </p:spPr>
        <p:txBody>
          <a:bodyPr>
            <a:normAutofit/>
          </a:bodyPr>
          <a:lstStyle/>
          <a:p>
            <a:r>
              <a:rPr lang="it-IT" dirty="0" smtClean="0"/>
              <a:t>Funzioni</a:t>
            </a:r>
          </a:p>
          <a:p>
            <a:pPr lvl="1"/>
            <a:r>
              <a:rPr lang="it-IT" dirty="0" smtClean="0"/>
              <a:t>MT </a:t>
            </a:r>
            <a:r>
              <a:rPr lang="it-IT" dirty="0" smtClean="0"/>
              <a:t>(</a:t>
            </a:r>
            <a:r>
              <a:rPr lang="it-IT" dirty="0" err="1" smtClean="0"/>
              <a:t>Move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Table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MS (</a:t>
            </a:r>
            <a:r>
              <a:rPr lang="it-IT" dirty="0" err="1" smtClean="0"/>
              <a:t>Move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Stack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DU (Do </a:t>
            </a:r>
            <a:r>
              <a:rPr lang="it-IT" dirty="0" err="1" smtClean="0"/>
              <a:t>Until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NOT </a:t>
            </a:r>
          </a:p>
          <a:p>
            <a:pPr lvl="1"/>
            <a:r>
              <a:rPr lang="it-IT" dirty="0" smtClean="0"/>
              <a:t>EQ (</a:t>
            </a:r>
            <a:r>
              <a:rPr lang="it-IT" dirty="0" err="1" smtClean="0"/>
              <a:t>Equal</a:t>
            </a:r>
            <a:r>
              <a:rPr lang="it-IT" smtClean="0"/>
              <a:t>)</a:t>
            </a:r>
            <a:endParaRPr lang="it-IT" dirty="0" smtClean="0"/>
          </a:p>
          <a:p>
            <a:r>
              <a:rPr lang="it-IT" dirty="0" smtClean="0"/>
              <a:t>Sensori</a:t>
            </a:r>
          </a:p>
          <a:p>
            <a:pPr lvl="1"/>
            <a:r>
              <a:rPr lang="it-IT" dirty="0" smtClean="0"/>
              <a:t>CS (</a:t>
            </a:r>
            <a:r>
              <a:rPr lang="it-IT" dirty="0" err="1" smtClean="0"/>
              <a:t>Current</a:t>
            </a:r>
            <a:r>
              <a:rPr lang="it-IT" dirty="0" smtClean="0"/>
              <a:t> </a:t>
            </a:r>
            <a:r>
              <a:rPr lang="it-IT" dirty="0" err="1" smtClean="0"/>
              <a:t>Stack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TB (Top Block)</a:t>
            </a:r>
          </a:p>
          <a:p>
            <a:pPr lvl="1"/>
            <a:r>
              <a:rPr lang="it-IT" dirty="0" smtClean="0"/>
              <a:t>NN (</a:t>
            </a:r>
            <a:r>
              <a:rPr lang="it-IT" dirty="0" err="1" smtClean="0"/>
              <a:t>Next</a:t>
            </a:r>
            <a:r>
              <a:rPr lang="it-IT" dirty="0" smtClean="0"/>
              <a:t> </a:t>
            </a:r>
            <a:r>
              <a:rPr lang="it-IT" dirty="0" err="1" smtClean="0"/>
              <a:t>Needed</a:t>
            </a:r>
            <a:r>
              <a:rPr lang="it-IT" dirty="0" smtClean="0"/>
              <a:t>)</a:t>
            </a:r>
          </a:p>
          <a:p>
            <a:pPr lvl="1"/>
            <a:endParaRPr lang="it-IT" dirty="0" smtClean="0"/>
          </a:p>
        </p:txBody>
      </p:sp>
      <p:pic>
        <p:nvPicPr>
          <p:cNvPr id="7" name="Content Placeholder 6" descr="individuo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2135981"/>
            <a:ext cx="3416300" cy="38989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Codice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8075240" cy="4623816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it-IT" sz="2000" b="1" dirty="0" smtClean="0">
                <a:latin typeface="+mj-lt"/>
                <a:cs typeface="Courier New" pitchFamily="49" charset="0"/>
              </a:rPr>
              <a:t>CS: restituisce, se presente, la prima lettera di </a:t>
            </a:r>
            <a:r>
              <a:rPr lang="it-IT" sz="2000" b="1" dirty="0" err="1" smtClean="0">
                <a:latin typeface="+mj-lt"/>
                <a:cs typeface="Courier New" pitchFamily="49" charset="0"/>
              </a:rPr>
              <a:t>stack</a:t>
            </a:r>
            <a:endParaRPr lang="it-IT" sz="2000" b="1" dirty="0" smtClean="0">
              <a:latin typeface="+mj-lt"/>
              <a:cs typeface="Courier New" pitchFamily="49" charset="0"/>
            </a:endParaRPr>
          </a:p>
          <a:p>
            <a:pPr>
              <a:buNone/>
            </a:pPr>
            <a:endParaRPr lang="it-IT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t-IT" sz="2000" dirty="0" smtClean="0">
                <a:latin typeface="Courier New" pitchFamily="49" charset="0"/>
                <a:cs typeface="Courier New" pitchFamily="49" charset="0"/>
              </a:rPr>
              <a:t>CS:= </a:t>
            </a:r>
            <a:r>
              <a:rPr lang="it-IT" sz="2000" dirty="0" err="1" smtClean="0">
                <a:latin typeface="Courier New" pitchFamily="49" charset="0"/>
                <a:cs typeface="Courier New" pitchFamily="49" charset="0"/>
              </a:rPr>
              <a:t>Module</a:t>
            </a:r>
            <a:r>
              <a:rPr lang="it-IT" sz="2000" dirty="0" smtClean="0">
                <a:latin typeface="Courier New" pitchFamily="49" charset="0"/>
                <a:cs typeface="Courier New" pitchFamily="49" charset="0"/>
              </a:rPr>
              <a:t>[{</a:t>
            </a:r>
            <a:r>
              <a:rPr lang="it-IT" sz="2000" dirty="0" err="1" smtClean="0">
                <a:latin typeface="Courier New" pitchFamily="49" charset="0"/>
                <a:cs typeface="Courier New" pitchFamily="49" charset="0"/>
              </a:rPr>
              <a:t>temp</a:t>
            </a:r>
            <a:r>
              <a:rPr lang="it-IT" sz="2000" dirty="0" smtClean="0">
                <a:latin typeface="Courier New" pitchFamily="49" charset="0"/>
                <a:cs typeface="Courier New" pitchFamily="49" charset="0"/>
              </a:rPr>
              <a:t>},</a:t>
            </a:r>
          </a:p>
          <a:p>
            <a:pPr>
              <a:buNone/>
            </a:pPr>
            <a:r>
              <a:rPr lang="it-IT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it-IT" sz="20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it-IT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it-IT" sz="2000" dirty="0" err="1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it-IT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it-IT" sz="2000" dirty="0" err="1" smtClean="0">
                <a:latin typeface="Courier New" pitchFamily="49" charset="0"/>
                <a:cs typeface="Courier New" pitchFamily="49" charset="0"/>
              </a:rPr>
              <a:t>stack</a:t>
            </a:r>
            <a:r>
              <a:rPr lang="it-IT" sz="2000" dirty="0" smtClean="0">
                <a:latin typeface="Courier New" pitchFamily="49" charset="0"/>
                <a:cs typeface="Courier New" pitchFamily="49" charset="0"/>
              </a:rPr>
              <a:t>]==0,</a:t>
            </a:r>
          </a:p>
          <a:p>
            <a:pPr>
              <a:buNone/>
            </a:pPr>
            <a:r>
              <a:rPr lang="it-IT" sz="2000" dirty="0" smtClean="0">
                <a:latin typeface="Courier New" pitchFamily="49" charset="0"/>
                <a:cs typeface="Courier New" pitchFamily="49" charset="0"/>
              </a:rPr>
              <a:t>		NIL,</a:t>
            </a:r>
          </a:p>
          <a:p>
            <a:pPr>
              <a:buNone/>
            </a:pPr>
            <a:r>
              <a:rPr lang="it-IT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it-IT" sz="2000" dirty="0" err="1" smtClean="0">
                <a:latin typeface="Courier New" pitchFamily="49" charset="0"/>
                <a:cs typeface="Courier New" pitchFamily="49" charset="0"/>
              </a:rPr>
              <a:t>stack</a:t>
            </a:r>
            <a:r>
              <a:rPr lang="it-IT" sz="2000" dirty="0" smtClean="0">
                <a:latin typeface="Courier New" pitchFamily="49" charset="0"/>
                <a:cs typeface="Courier New" pitchFamily="49" charset="0"/>
              </a:rPr>
              <a:t>[[1]]</a:t>
            </a:r>
          </a:p>
          <a:p>
            <a:pPr>
              <a:buNone/>
            </a:pPr>
            <a:r>
              <a:rPr lang="it-IT" sz="2000" dirty="0" smtClean="0">
                <a:latin typeface="Courier New" pitchFamily="49" charset="0"/>
                <a:cs typeface="Courier New" pitchFamily="49" charset="0"/>
              </a:rPr>
              <a:t>	]	</a:t>
            </a:r>
          </a:p>
          <a:p>
            <a:pPr>
              <a:buNone/>
            </a:pPr>
            <a:r>
              <a:rPr lang="it-IT" sz="20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endParaRPr lang="it-IT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v"/>
            </a:pPr>
            <a:r>
              <a:rPr lang="it-IT" sz="2000" b="1" dirty="0" smtClean="0">
                <a:cs typeface="Courier New" pitchFamily="49" charset="0"/>
              </a:rPr>
              <a:t>MT: se x è presente in </a:t>
            </a:r>
            <a:r>
              <a:rPr lang="it-IT" sz="2000" b="1" dirty="0" err="1" smtClean="0">
                <a:cs typeface="Courier New" pitchFamily="49" charset="0"/>
              </a:rPr>
              <a:t>stack</a:t>
            </a:r>
            <a:r>
              <a:rPr lang="it-IT" sz="2000" b="1" dirty="0" smtClean="0">
                <a:cs typeface="Courier New" pitchFamily="49" charset="0"/>
              </a:rPr>
              <a:t> sposta la prima lettera di </a:t>
            </a:r>
            <a:r>
              <a:rPr lang="it-IT" sz="2000" b="1" dirty="0" err="1" smtClean="0">
                <a:cs typeface="Courier New" pitchFamily="49" charset="0"/>
              </a:rPr>
              <a:t>stack</a:t>
            </a:r>
            <a:r>
              <a:rPr lang="it-IT" sz="2000" b="1" dirty="0" smtClean="0">
                <a:cs typeface="Courier New" pitchFamily="49" charset="0"/>
              </a:rPr>
              <a:t> in </a:t>
            </a:r>
            <a:r>
              <a:rPr lang="it-IT" sz="2000" b="1" dirty="0" err="1" smtClean="0">
                <a:cs typeface="Courier New" pitchFamily="49" charset="0"/>
              </a:rPr>
              <a:t>table</a:t>
            </a:r>
            <a:endParaRPr lang="it-IT" sz="2000" b="1" dirty="0" smtClean="0">
              <a:cs typeface="Courier New" pitchFamily="49" charset="0"/>
            </a:endParaRPr>
          </a:p>
          <a:p>
            <a:pPr>
              <a:buFont typeface="Wingdings" pitchFamily="2" charset="2"/>
              <a:buChar char="v"/>
            </a:pPr>
            <a:endParaRPr lang="it-IT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t-IT" sz="2000" dirty="0" smtClean="0">
                <a:latin typeface="Courier New" pitchFamily="49" charset="0"/>
                <a:cs typeface="Courier New" pitchFamily="49" charset="0"/>
              </a:rPr>
              <a:t>MT[</a:t>
            </a:r>
            <a:r>
              <a:rPr lang="it-IT" sz="2000" dirty="0" err="1" smtClean="0">
                <a:latin typeface="Courier New" pitchFamily="49" charset="0"/>
                <a:cs typeface="Courier New" pitchFamily="49" charset="0"/>
              </a:rPr>
              <a:t>x_</a:t>
            </a:r>
            <a:r>
              <a:rPr lang="it-IT" sz="2000" dirty="0" smtClean="0">
                <a:latin typeface="Courier New" pitchFamily="49" charset="0"/>
                <a:cs typeface="Courier New" pitchFamily="49" charset="0"/>
              </a:rPr>
              <a:t>]:= </a:t>
            </a:r>
            <a:r>
              <a:rPr lang="it-IT" sz="20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it-IT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it-IT" sz="2000" dirty="0" err="1" smtClean="0">
                <a:latin typeface="Courier New" pitchFamily="49" charset="0"/>
                <a:cs typeface="Courier New" pitchFamily="49" charset="0"/>
              </a:rPr>
              <a:t>MemberQ</a:t>
            </a:r>
            <a:r>
              <a:rPr lang="it-IT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it-IT" sz="2000" dirty="0" err="1" smtClean="0">
                <a:latin typeface="Courier New" pitchFamily="49" charset="0"/>
                <a:cs typeface="Courier New" pitchFamily="49" charset="0"/>
              </a:rPr>
              <a:t>stack</a:t>
            </a:r>
            <a:r>
              <a:rPr lang="it-IT" sz="2000" dirty="0" smtClean="0">
                <a:latin typeface="Courier New" pitchFamily="49" charset="0"/>
                <a:cs typeface="Courier New" pitchFamily="49" charset="0"/>
              </a:rPr>
              <a:t>,x]===TRUE,</a:t>
            </a:r>
          </a:p>
          <a:p>
            <a:pPr>
              <a:buNone/>
            </a:pPr>
            <a:r>
              <a:rPr lang="it-IT" sz="20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it-IT" sz="2000" dirty="0" err="1" smtClean="0">
                <a:latin typeface="Courier New" pitchFamily="49" charset="0"/>
                <a:cs typeface="Courier New" pitchFamily="49" charset="0"/>
              </a:rPr>
              <a:t>table</a:t>
            </a:r>
            <a:r>
              <a:rPr lang="it-IT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it-IT" sz="2000" dirty="0" err="1" smtClean="0">
                <a:latin typeface="Courier New" pitchFamily="49" charset="0"/>
                <a:cs typeface="Courier New" pitchFamily="49" charset="0"/>
              </a:rPr>
              <a:t>Prepend</a:t>
            </a:r>
            <a:r>
              <a:rPr lang="it-IT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it-IT" sz="2000" dirty="0" err="1" smtClean="0">
                <a:latin typeface="Courier New" pitchFamily="49" charset="0"/>
                <a:cs typeface="Courier New" pitchFamily="49" charset="0"/>
              </a:rPr>
              <a:t>table</a:t>
            </a:r>
            <a:r>
              <a:rPr lang="it-IT" sz="20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it-IT" sz="2000" dirty="0" err="1" smtClean="0">
                <a:latin typeface="Courier New" pitchFamily="49" charset="0"/>
                <a:cs typeface="Courier New" pitchFamily="49" charset="0"/>
              </a:rPr>
              <a:t>stack</a:t>
            </a:r>
            <a:r>
              <a:rPr lang="it-IT" sz="2000" dirty="0" smtClean="0">
                <a:latin typeface="Courier New" pitchFamily="49" charset="0"/>
                <a:cs typeface="Courier New" pitchFamily="49" charset="0"/>
              </a:rPr>
              <a:t>[[1]];</a:t>
            </a:r>
          </a:p>
          <a:p>
            <a:pPr>
              <a:buNone/>
            </a:pPr>
            <a:r>
              <a:rPr lang="it-IT" sz="20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it-IT" sz="2000" dirty="0" err="1" smtClean="0">
                <a:latin typeface="Courier New" pitchFamily="49" charset="0"/>
                <a:cs typeface="Courier New" pitchFamily="49" charset="0"/>
              </a:rPr>
              <a:t>stack</a:t>
            </a:r>
            <a:r>
              <a:rPr lang="it-IT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it-IT" sz="2000" dirty="0" err="1" smtClean="0">
                <a:latin typeface="Courier New" pitchFamily="49" charset="0"/>
                <a:cs typeface="Courier New" pitchFamily="49" charset="0"/>
              </a:rPr>
              <a:t>DeleteCases</a:t>
            </a:r>
            <a:r>
              <a:rPr lang="it-IT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it-IT" sz="2000" dirty="0" err="1" smtClean="0">
                <a:latin typeface="Courier New" pitchFamily="49" charset="0"/>
                <a:cs typeface="Courier New" pitchFamily="49" charset="0"/>
              </a:rPr>
              <a:t>stack</a:t>
            </a:r>
            <a:r>
              <a:rPr lang="it-IT" sz="20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it-IT" sz="2000" dirty="0" err="1" smtClean="0">
                <a:latin typeface="Courier New" pitchFamily="49" charset="0"/>
                <a:cs typeface="Courier New" pitchFamily="49" charset="0"/>
              </a:rPr>
              <a:t>stack</a:t>
            </a:r>
            <a:r>
              <a:rPr lang="it-IT" sz="2000" dirty="0" smtClean="0">
                <a:latin typeface="Courier New" pitchFamily="49" charset="0"/>
                <a:cs typeface="Courier New" pitchFamily="49" charset="0"/>
              </a:rPr>
              <a:t>[[1]];</a:t>
            </a:r>
          </a:p>
          <a:p>
            <a:pPr>
              <a:buNone/>
            </a:pPr>
            <a:r>
              <a:rPr lang="it-IT" sz="2000" dirty="0" smtClean="0">
                <a:latin typeface="Courier New" pitchFamily="49" charset="0"/>
                <a:cs typeface="Courier New" pitchFamily="49" charset="0"/>
              </a:rPr>
              <a:t>			x,</a:t>
            </a:r>
          </a:p>
          <a:p>
            <a:pPr>
              <a:buNone/>
            </a:pPr>
            <a:r>
              <a:rPr lang="it-IT" sz="2000" dirty="0" smtClean="0">
                <a:latin typeface="Courier New" pitchFamily="49" charset="0"/>
                <a:cs typeface="Courier New" pitchFamily="49" charset="0"/>
              </a:rPr>
              <a:t>			NIL</a:t>
            </a:r>
          </a:p>
          <a:p>
            <a:pPr>
              <a:buNone/>
            </a:pPr>
            <a:r>
              <a:rPr lang="it-IT" sz="2000" dirty="0" smtClean="0">
                <a:latin typeface="Courier New" pitchFamily="49" charset="0"/>
                <a:cs typeface="Courier New" pitchFamily="49" charset="0"/>
              </a:rPr>
              <a:t>         ]</a:t>
            </a:r>
          </a:p>
          <a:p>
            <a:pPr>
              <a:buNone/>
            </a:pPr>
            <a:endParaRPr lang="it-IT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q"/>
            </a:pPr>
            <a:r>
              <a:rPr lang="it-IT" sz="2000" b="1" dirty="0" smtClean="0">
                <a:cs typeface="Courier New" pitchFamily="49" charset="0"/>
              </a:rPr>
              <a:t>Suddivisione delle funzioni</a:t>
            </a:r>
          </a:p>
          <a:p>
            <a:pPr>
              <a:buNone/>
            </a:pPr>
            <a:endParaRPr lang="it-IT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t-IT" sz="2000" dirty="0" smtClean="0">
                <a:latin typeface="Courier New" pitchFamily="49" charset="0"/>
                <a:cs typeface="Courier New" pitchFamily="49" charset="0"/>
              </a:rPr>
              <a:t>lettere = {</a:t>
            </a:r>
            <a:r>
              <a:rPr lang="it-IT" sz="2000" dirty="0" err="1" smtClean="0">
                <a:latin typeface="Courier New" pitchFamily="49" charset="0"/>
                <a:cs typeface="Courier New" pitchFamily="49" charset="0"/>
              </a:rPr>
              <a:t>xCS</a:t>
            </a:r>
            <a:r>
              <a:rPr lang="it-IT" sz="20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it-IT" sz="2000" dirty="0" err="1" smtClean="0">
                <a:latin typeface="Courier New" pitchFamily="49" charset="0"/>
                <a:cs typeface="Courier New" pitchFamily="49" charset="0"/>
              </a:rPr>
              <a:t>xTB</a:t>
            </a:r>
            <a:r>
              <a:rPr lang="it-IT" sz="20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it-IT" sz="2000" dirty="0" err="1" smtClean="0">
                <a:latin typeface="Courier New" pitchFamily="49" charset="0"/>
                <a:cs typeface="Courier New" pitchFamily="49" charset="0"/>
              </a:rPr>
              <a:t>xNN</a:t>
            </a:r>
            <a:r>
              <a:rPr lang="it-IT" sz="20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it-IT" sz="2000" dirty="0" err="1" smtClean="0">
                <a:latin typeface="Courier New" pitchFamily="49" charset="0"/>
                <a:cs typeface="Courier New" pitchFamily="49" charset="0"/>
              </a:rPr>
              <a:t>xMS</a:t>
            </a:r>
            <a:r>
              <a:rPr lang="it-IT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it-IT" sz="2000" dirty="0" err="1" smtClean="0">
                <a:latin typeface="Courier New" pitchFamily="49" charset="0"/>
                <a:cs typeface="Courier New" pitchFamily="49" charset="0"/>
              </a:rPr>
              <a:t>lett</a:t>
            </a:r>
            <a:r>
              <a:rPr lang="it-IT" sz="2000" dirty="0" smtClean="0">
                <a:latin typeface="Courier New" pitchFamily="49" charset="0"/>
                <a:cs typeface="Courier New" pitchFamily="49" charset="0"/>
              </a:rPr>
              <a:t>],</a:t>
            </a:r>
            <a:r>
              <a:rPr lang="it-IT" sz="2000" dirty="0" err="1" smtClean="0">
                <a:latin typeface="Courier New" pitchFamily="49" charset="0"/>
                <a:cs typeface="Courier New" pitchFamily="49" charset="0"/>
              </a:rPr>
              <a:t>xMT</a:t>
            </a:r>
            <a:r>
              <a:rPr lang="it-IT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it-IT" sz="2000" dirty="0" err="1" smtClean="0">
                <a:latin typeface="Courier New" pitchFamily="49" charset="0"/>
                <a:cs typeface="Courier New" pitchFamily="49" charset="0"/>
              </a:rPr>
              <a:t>lett</a:t>
            </a:r>
            <a:r>
              <a:rPr lang="it-IT" sz="2000" dirty="0" smtClean="0">
                <a:latin typeface="Courier New" pitchFamily="49" charset="0"/>
                <a:cs typeface="Courier New" pitchFamily="49" charset="0"/>
              </a:rPr>
              <a:t>]};</a:t>
            </a:r>
          </a:p>
          <a:p>
            <a:pPr>
              <a:buNone/>
            </a:pPr>
            <a:endParaRPr lang="it-IT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t-IT" sz="2000" dirty="0" smtClean="0">
                <a:latin typeface="Courier New" pitchFamily="49" charset="0"/>
                <a:cs typeface="Courier New" pitchFamily="49" charset="0"/>
              </a:rPr>
              <a:t>booleani = {xEQ[gen,gen],xNOT[lett],xDU[lett,bool]}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Selezione Naturale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148064" y="2492896"/>
            <a:ext cx="3538736" cy="3240360"/>
          </a:xfrm>
        </p:spPr>
        <p:txBody>
          <a:bodyPr/>
          <a:lstStyle/>
          <a:p>
            <a:endParaRPr lang="it-IT" dirty="0" smtClean="0"/>
          </a:p>
          <a:p>
            <a:r>
              <a:rPr lang="it-IT" dirty="0" smtClean="0"/>
              <a:t>Fitness:</a:t>
            </a:r>
          </a:p>
          <a:p>
            <a:endParaRPr lang="it-IT" dirty="0" smtClean="0"/>
          </a:p>
          <a:p>
            <a:r>
              <a:rPr lang="it-IT" dirty="0" smtClean="0"/>
              <a:t>Probabilità:</a:t>
            </a:r>
          </a:p>
          <a:p>
            <a:endParaRPr lang="it-IT" dirty="0" smtClean="0"/>
          </a:p>
          <a:p>
            <a:pPr>
              <a:buFont typeface="Wingdings" pitchFamily="2" charset="2"/>
              <a:buChar char="Ø"/>
            </a:pPr>
            <a:r>
              <a:rPr lang="it-IT" dirty="0" smtClean="0"/>
              <a:t>Roulette Probabilità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  <p:pic>
        <p:nvPicPr>
          <p:cNvPr id="7" name="Content Placeholder 6" descr="cerchio.eps"/>
          <p:cNvPicPr>
            <a:picLocks noGrp="1" noChangeAspect="1"/>
          </p:cNvPicPr>
          <p:nvPr>
            <p:ph sz="half" idx="1"/>
          </p:nvPr>
        </p:nvPicPr>
        <p:blipFill>
          <a:blip r:embed="rId4" cstate="print"/>
          <a:stretch>
            <a:fillRect/>
          </a:stretch>
        </p:blipFill>
        <p:spPr>
          <a:xfrm>
            <a:off x="529208" y="2303161"/>
            <a:ext cx="4474840" cy="3430095"/>
          </a:xfrm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452320" y="3690760"/>
          <a:ext cx="1468586" cy="961256"/>
        </p:xfrm>
        <a:graphic>
          <a:graphicData uri="http://schemas.openxmlformats.org/presentationml/2006/ole">
            <p:oleObj spid="_x0000_s5122" name="Equation" r:id="rId5" imgW="698400" imgH="45720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948264" y="2995832"/>
          <a:ext cx="432048" cy="515727"/>
        </p:xfrm>
        <a:graphic>
          <a:graphicData uri="http://schemas.openxmlformats.org/presentationml/2006/ole">
            <p:oleObj spid="_x0000_s5123" name="Equation" r:id="rId6" imgW="1522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Crossover</a:t>
            </a:r>
            <a:endParaRPr lang="it-IT" dirty="0"/>
          </a:p>
        </p:txBody>
      </p:sp>
      <p:pic>
        <p:nvPicPr>
          <p:cNvPr id="5" name="Content Placeholder 4" descr="gra1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395536" y="1556792"/>
            <a:ext cx="4686672" cy="2448272"/>
          </a:xfrm>
        </p:spPr>
      </p:pic>
      <p:pic>
        <p:nvPicPr>
          <p:cNvPr id="6" name="Content Placeholder 5" descr="gra2.jp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399728" y="3872770"/>
            <a:ext cx="4686672" cy="2985229"/>
          </a:xfrm>
        </p:spPr>
      </p:pic>
      <p:sp>
        <p:nvSpPr>
          <p:cNvPr id="8" name="Rounded Rectangle 7"/>
          <p:cNvSpPr/>
          <p:nvPr/>
        </p:nvSpPr>
        <p:spPr>
          <a:xfrm>
            <a:off x="2278088" y="2564904"/>
            <a:ext cx="385440" cy="134275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ounded Rectangle 8"/>
          <p:cNvSpPr/>
          <p:nvPr/>
        </p:nvSpPr>
        <p:spPr>
          <a:xfrm>
            <a:off x="2748236" y="3526408"/>
            <a:ext cx="385440" cy="43204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ounded Rectangle 9"/>
          <p:cNvSpPr/>
          <p:nvPr/>
        </p:nvSpPr>
        <p:spPr>
          <a:xfrm>
            <a:off x="2290788" y="5983188"/>
            <a:ext cx="385440" cy="43204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ounded Rectangle 10"/>
          <p:cNvSpPr/>
          <p:nvPr/>
        </p:nvSpPr>
        <p:spPr>
          <a:xfrm>
            <a:off x="2756744" y="5517232"/>
            <a:ext cx="385440" cy="1258044"/>
          </a:xfrm>
          <a:prstGeom prst="roundRect">
            <a:avLst>
              <a:gd name="adj" fmla="val 19962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6012160" y="2492896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/>
              <a:t>Genitori</a:t>
            </a:r>
            <a:endParaRPr lang="it-IT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012160" y="5157192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/>
              <a:t>Figli</a:t>
            </a:r>
            <a:endParaRPr lang="it-IT" sz="3600" b="1" dirty="0"/>
          </a:p>
        </p:txBody>
      </p:sp>
      <p:pic>
        <p:nvPicPr>
          <p:cNvPr id="7170" name="Picture 2" descr="C:\Documents and Settings\Giovanni\Desktop\scissors.gif"/>
          <p:cNvPicPr>
            <a:picLocks noChangeAspect="1" noChangeArrowheads="1"/>
          </p:cNvPicPr>
          <p:nvPr/>
        </p:nvPicPr>
        <p:blipFill>
          <a:blip r:embed="rId5" cstate="print"/>
          <a:srcRect t="16844" b="15777"/>
          <a:stretch>
            <a:fillRect/>
          </a:stretch>
        </p:blipFill>
        <p:spPr bwMode="auto">
          <a:xfrm>
            <a:off x="1619672" y="2204864"/>
            <a:ext cx="427484" cy="288032"/>
          </a:xfrm>
          <a:prstGeom prst="rect">
            <a:avLst/>
          </a:prstGeom>
          <a:noFill/>
        </p:spPr>
      </p:pic>
      <p:pic>
        <p:nvPicPr>
          <p:cNvPr id="15" name="Picture 2" descr="C:\Documents and Settings\Giovanni\Desktop\scissors.gif"/>
          <p:cNvPicPr>
            <a:picLocks noChangeAspect="1" noChangeArrowheads="1"/>
          </p:cNvPicPr>
          <p:nvPr/>
        </p:nvPicPr>
        <p:blipFill>
          <a:blip r:embed="rId5" cstate="print"/>
          <a:srcRect t="16844" b="15777"/>
          <a:stretch>
            <a:fillRect/>
          </a:stretch>
        </p:blipFill>
        <p:spPr bwMode="auto">
          <a:xfrm rot="10800000">
            <a:off x="2843809" y="3068960"/>
            <a:ext cx="427484" cy="288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smtClean="0"/>
              <a:t>Codice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it-IT" sz="2000" b="1" dirty="0" smtClean="0">
                <a:cs typeface="Courier New" pitchFamily="49" charset="0"/>
              </a:rPr>
              <a:t>Individuo 1</a:t>
            </a:r>
          </a:p>
          <a:p>
            <a:pPr>
              <a:buNone/>
            </a:pPr>
            <a:endParaRPr lang="it-IT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Pos1 = Position[individuo1,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x_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Infinity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Pos1 =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DeleteCases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[pos1,{x___,0}];</a:t>
            </a:r>
          </a:p>
          <a:p>
            <a:pPr>
              <a:buNone/>
            </a:pP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Pos1 =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DeleteCases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[pos1,{}];</a:t>
            </a:r>
          </a:p>
          <a:p>
            <a:pPr>
              <a:buNone/>
            </a:pPr>
            <a:endParaRPr lang="it-IT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Ramo =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RandomChoice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[pos1];</a:t>
            </a:r>
          </a:p>
          <a:p>
            <a:pPr>
              <a:buNone/>
            </a:pPr>
            <a:endParaRPr lang="it-IT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it-IT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it-IT" sz="2000" b="1" dirty="0" smtClean="0">
                <a:latin typeface="+mj-lt"/>
                <a:cs typeface="Courier New" pitchFamily="49" charset="0"/>
              </a:rPr>
              <a:t>Individuo 2</a:t>
            </a:r>
          </a:p>
          <a:p>
            <a:pPr>
              <a:buNone/>
            </a:pPr>
            <a:endParaRPr lang="it-IT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Rami2 = Position[individuo2,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x_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/;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MemberQ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[appartenenza,x]];</a:t>
            </a:r>
          </a:p>
          <a:p>
            <a:pPr>
              <a:buNone/>
            </a:pP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Rami2 =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DeleteCases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[rami2,{0}];</a:t>
            </a:r>
          </a:p>
          <a:p>
            <a:pPr>
              <a:buNone/>
            </a:pP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Rami2 =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rami2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/.{x__,0}-&gt;{x};</a:t>
            </a:r>
          </a:p>
          <a:p>
            <a:pPr>
              <a:buNone/>
            </a:pPr>
            <a:endParaRPr lang="it-IT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Scambio = </a:t>
            </a:r>
            <a:r>
              <a:rPr lang="it-IT" sz="1600" dirty="0" err="1" smtClean="0">
                <a:latin typeface="Courier New" pitchFamily="49" charset="0"/>
                <a:cs typeface="Courier New" pitchFamily="49" charset="0"/>
              </a:rPr>
              <a:t>RandomChoice</a:t>
            </a:r>
            <a:r>
              <a:rPr lang="it-IT" sz="1600" dirty="0" smtClean="0">
                <a:latin typeface="Courier New" pitchFamily="49" charset="0"/>
                <a:cs typeface="Courier New" pitchFamily="49" charset="0"/>
              </a:rPr>
              <a:t>[rami2];</a:t>
            </a:r>
            <a:endParaRPr lang="it-IT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o">
  <a:themeElements>
    <a:clrScheme name="Mo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478</TotalTime>
  <Words>194</Words>
  <Application>Microsoft Office PowerPoint</Application>
  <PresentationFormat>Presentazione su schermo (4:3)</PresentationFormat>
  <Paragraphs>140</Paragraphs>
  <Slides>13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5" baseType="lpstr">
      <vt:lpstr>Modulo</vt:lpstr>
      <vt:lpstr>Equation</vt:lpstr>
      <vt:lpstr>Algoritmi Genetici Stack Problem</vt:lpstr>
      <vt:lpstr>Outline</vt:lpstr>
      <vt:lpstr>Stack Problem</vt:lpstr>
      <vt:lpstr>Algoritmo Genetico</vt:lpstr>
      <vt:lpstr>Individuo</vt:lpstr>
      <vt:lpstr>Codice</vt:lpstr>
      <vt:lpstr>Selezione Naturale</vt:lpstr>
      <vt:lpstr>Crossover</vt:lpstr>
      <vt:lpstr>Codice</vt:lpstr>
      <vt:lpstr>Mutazione</vt:lpstr>
      <vt:lpstr>Mathematica</vt:lpstr>
      <vt:lpstr>Mathematica - Codice</vt:lpstr>
      <vt:lpstr>Conclusioni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Genetici Stack Problem</dc:title>
  <dc:creator>Giovanni</dc:creator>
  <cp:lastModifiedBy>Giovanni</cp:lastModifiedBy>
  <cp:revision>39</cp:revision>
  <dcterms:created xsi:type="dcterms:W3CDTF">2012-06-26T14:37:55Z</dcterms:created>
  <dcterms:modified xsi:type="dcterms:W3CDTF">2012-06-28T12:53:32Z</dcterms:modified>
</cp:coreProperties>
</file>