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77777"/>
    <a:srgbClr val="61616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Retail price over</a:t>
            </a:r>
            <a:r>
              <a:rPr lang="en-GB" baseline="0" dirty="0"/>
              <a:t> time for competition products</a:t>
            </a:r>
            <a:r>
              <a:rPr lang="en-GB" dirty="0"/>
              <a:t> </a:t>
            </a:r>
          </a:p>
        </c:rich>
      </c:tx>
      <c:layout>
        <c:manualLayout>
          <c:xMode val="edge"/>
          <c:yMode val="edge"/>
          <c:x val="1.788832743765684E-2"/>
          <c:y val="2.80744673404047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5"/>
          <c:order val="5"/>
          <c:tx>
            <c:strRef>
              <c:f>Competition!$A$7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472C4">
                <a:lumMod val="60000"/>
                <a:lumOff val="40000"/>
              </a:srgbClr>
            </a:solidFill>
            <a:ln w="12700">
              <a:noFill/>
            </a:ln>
            <a:effectLst/>
          </c:spPr>
          <c:dLbls>
            <c:dLbl>
              <c:idx val="0"/>
              <c:layout>
                <c:manualLayout>
                  <c:x val="-3.2459624191190077E-2"/>
                  <c:y val="-0.145051414592091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D3-4D4D-AC56-817D9E12FDB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D3-4D4D-AC56-817D9E12FDB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D3-4D4D-AC56-817D9E12FDB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D3-4D4D-AC56-817D9E12FDB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D3-4D4D-AC56-817D9E12FDB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D3-4D4D-AC56-817D9E12FDB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D3-4D4D-AC56-817D9E12FDB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D3-4D4D-AC56-817D9E12FDB3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Competition!$B$7:$I$7</c:f>
              <c:numCache>
                <c:formatCode>General</c:formatCode>
                <c:ptCount val="8"/>
                <c:pt idx="0">
                  <c:v>850</c:v>
                </c:pt>
                <c:pt idx="1">
                  <c:v>850</c:v>
                </c:pt>
                <c:pt idx="2">
                  <c:v>850</c:v>
                </c:pt>
                <c:pt idx="3">
                  <c:v>850</c:v>
                </c:pt>
                <c:pt idx="4">
                  <c:v>850</c:v>
                </c:pt>
                <c:pt idx="5">
                  <c:v>850</c:v>
                </c:pt>
                <c:pt idx="6">
                  <c:v>850</c:v>
                </c:pt>
                <c:pt idx="7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D3-4D4D-AC56-817D9E12FDB3}"/>
            </c:ext>
          </c:extLst>
        </c:ser>
        <c:ser>
          <c:idx val="6"/>
          <c:order val="6"/>
          <c:tx>
            <c:strRef>
              <c:f>Competition!$A$8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ysClr val="window" lastClr="FFFFFF"/>
            </a:solidFill>
            <a:ln w="12700">
              <a:noFill/>
            </a:ln>
            <a:effectLst/>
          </c:spPr>
          <c:dLbls>
            <c:dLbl>
              <c:idx val="0"/>
              <c:layout>
                <c:manualLayout>
                  <c:x val="-3.3418091905892545E-2"/>
                  <c:y val="-0.112297869361619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5D3-4D4D-AC56-817D9E12FDB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5D3-4D4D-AC56-817D9E12FDB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5D3-4D4D-AC56-817D9E12FDB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5D3-4D4D-AC56-817D9E12FDB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5D3-4D4D-AC56-817D9E12FDB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5D3-4D4D-AC56-817D9E12FDB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5D3-4D4D-AC56-817D9E12FDB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5D3-4D4D-AC56-817D9E12FDB3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Competition!$B$8:$I$8</c:f>
              <c:numCache>
                <c:formatCode>General</c:formatCode>
                <c:ptCount val="8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  <c:pt idx="4">
                  <c:v>700</c:v>
                </c:pt>
                <c:pt idx="5">
                  <c:v>700</c:v>
                </c:pt>
                <c:pt idx="6">
                  <c:v>700</c:v>
                </c:pt>
                <c:pt idx="7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5D3-4D4D-AC56-817D9E12F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3869568"/>
        <c:axId val="1853872896"/>
      </c:areaChart>
      <c:lineChart>
        <c:grouping val="standard"/>
        <c:varyColors val="0"/>
        <c:ser>
          <c:idx val="1"/>
          <c:order val="0"/>
          <c:tx>
            <c:strRef>
              <c:f>Competition!$A$2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rgbClr val="A5A5A5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5D3-4D4D-AC56-817D9E12FDB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5D3-4D4D-AC56-817D9E12FDB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5D3-4D4D-AC56-817D9E12FDB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5D3-4D4D-AC56-817D9E12FDB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5D3-4D4D-AC56-817D9E12FDB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5D3-4D4D-AC56-817D9E12F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Competition!$B$2:$I$2</c:f>
              <c:numCache>
                <c:formatCode>_-[$$-409]* #,##0_ ;_-[$$-409]* \-#,##0\ ;_-[$$-409]* "-"??_ ;_-@_ </c:formatCode>
                <c:ptCount val="8"/>
                <c:pt idx="1">
                  <c:v>1600</c:v>
                </c:pt>
                <c:pt idx="2">
                  <c:v>1700</c:v>
                </c:pt>
                <c:pt idx="3">
                  <c:v>1700</c:v>
                </c:pt>
                <c:pt idx="4">
                  <c:v>1600</c:v>
                </c:pt>
                <c:pt idx="5">
                  <c:v>1300</c:v>
                </c:pt>
                <c:pt idx="6">
                  <c:v>1200</c:v>
                </c:pt>
                <c:pt idx="7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65D3-4D4D-AC56-817D9E12FDB3}"/>
            </c:ext>
          </c:extLst>
        </c:ser>
        <c:ser>
          <c:idx val="2"/>
          <c:order val="1"/>
          <c:tx>
            <c:strRef>
              <c:f>Competition!$A$3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A5A5A5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5D3-4D4D-AC56-817D9E12FDB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5D3-4D4D-AC56-817D9E12FDB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5D3-4D4D-AC56-817D9E12FDB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65D3-4D4D-AC56-817D9E12FDB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5D3-4D4D-AC56-817D9E12FDB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5D3-4D4D-AC56-817D9E12F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Competition!$B$3:$I$3</c:f>
              <c:numCache>
                <c:formatCode>_-[$$-409]* #,##0_ ;_-[$$-409]* \-#,##0\ ;_-[$$-409]* "-"??_ ;_-@_ </c:formatCode>
                <c:ptCount val="8"/>
                <c:pt idx="1">
                  <c:v>1200</c:v>
                </c:pt>
                <c:pt idx="2">
                  <c:v>1400</c:v>
                </c:pt>
                <c:pt idx="3">
                  <c:v>1600</c:v>
                </c:pt>
                <c:pt idx="4">
                  <c:v>1500</c:v>
                </c:pt>
                <c:pt idx="5">
                  <c:v>1200</c:v>
                </c:pt>
                <c:pt idx="6">
                  <c:v>1100</c:v>
                </c:pt>
                <c:pt idx="7">
                  <c:v>950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65D3-4D4D-AC56-817D9E12FDB3}"/>
            </c:ext>
          </c:extLst>
        </c:ser>
        <c:ser>
          <c:idx val="0"/>
          <c:order val="2"/>
          <c:tx>
            <c:strRef>
              <c:f>Competition!$A$4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A5A5A5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5D3-4D4D-AC56-817D9E12FDB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5D3-4D4D-AC56-817D9E12FDB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65D3-4D4D-AC56-817D9E12FDB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5D3-4D4D-AC56-817D9E12F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Competition!$B$4:$I$4</c:f>
              <c:numCache>
                <c:formatCode>General</c:formatCode>
                <c:ptCount val="8"/>
                <c:pt idx="3" formatCode="_-[$$-409]* #,##0_ ;_-[$$-409]* \-#,##0\ ;_-[$$-409]* &quot;-&quot;??_ ;_-@_ ">
                  <c:v>600</c:v>
                </c:pt>
                <c:pt idx="4" formatCode="_-[$$-409]* #,##0_ ;_-[$$-409]* \-#,##0\ ;_-[$$-409]* &quot;-&quot;??_ ;_-@_ ">
                  <c:v>750</c:v>
                </c:pt>
                <c:pt idx="5" formatCode="_-[$$-409]* #,##0_ ;_-[$$-409]* \-#,##0\ ;_-[$$-409]* &quot;-&quot;??_ ;_-@_ ">
                  <c:v>800</c:v>
                </c:pt>
                <c:pt idx="6" formatCode="_-[$$-409]* #,##0_ ;_-[$$-409]* \-#,##0\ ;_-[$$-409]* &quot;-&quot;??_ ;_-@_ ">
                  <c:v>1000</c:v>
                </c:pt>
                <c:pt idx="7" formatCode="_-[$$-409]* #,##0_ ;_-[$$-409]* \-#,##0\ ;_-[$$-409]* &quot;-&quot;??_ ;_-@_ 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65D3-4D4D-AC56-817D9E12FDB3}"/>
            </c:ext>
          </c:extLst>
        </c:ser>
        <c:ser>
          <c:idx val="3"/>
          <c:order val="3"/>
          <c:tx>
            <c:strRef>
              <c:f>Competition!$A$5</c:f>
              <c:strCache>
                <c:ptCount val="1"/>
                <c:pt idx="0">
                  <c:v>D</c:v>
                </c:pt>
              </c:strCache>
            </c:strRef>
          </c:tx>
          <c:spPr>
            <a:ln w="28575" cap="rnd">
              <a:solidFill>
                <a:srgbClr val="A5A5A5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5D3-4D4D-AC56-817D9E12F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Competition!$B$5:$I$5</c:f>
              <c:numCache>
                <c:formatCode>General</c:formatCode>
                <c:ptCount val="8"/>
                <c:pt idx="6" formatCode="_-[$$-409]* #,##0_ ;_-[$$-409]* \-#,##0\ ;_-[$$-409]* &quot;-&quot;??_ ;_-@_ ">
                  <c:v>800</c:v>
                </c:pt>
                <c:pt idx="7" formatCode="_-[$$-409]* #,##0_ ;_-[$$-409]* \-#,##0\ ;_-[$$-409]* &quot;-&quot;??_ ;_-@_ ">
                  <c:v>950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65D3-4D4D-AC56-817D9E12FDB3}"/>
            </c:ext>
          </c:extLst>
        </c:ser>
        <c:ser>
          <c:idx val="4"/>
          <c:order val="4"/>
          <c:tx>
            <c:strRef>
              <c:f>Competition!$A$6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 w="9525">
                <a:solidFill>
                  <a:srgbClr val="4472C4">
                    <a:lumMod val="75000"/>
                  </a:srgb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Competition!$B$6:$I$6</c:f>
              <c:numCache>
                <c:formatCode>General</c:formatCode>
                <c:ptCount val="8"/>
                <c:pt idx="7" formatCode="_-[$$-409]* #,##0_ ;_-[$$-409]* \-#,##0\ ;_-[$$-409]* &quot;-&quot;??_ ;_-@_ 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65D3-4D4D-AC56-817D9E12FDB3}"/>
            </c:ext>
          </c:extLst>
        </c:ser>
        <c:ser>
          <c:idx val="7"/>
          <c:order val="7"/>
          <c:tx>
            <c:strRef>
              <c:f>Competition!$A$9</c:f>
              <c:strCache>
                <c:ptCount val="1"/>
                <c:pt idx="0">
                  <c:v>Recommended range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8825507564680672E-3"/>
                  <c:y val="2.13402794920068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accen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8-65D3-4D4D-AC56-817D9E12FDB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5D3-4D4D-AC56-817D9E12FDB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5D3-4D4D-AC56-817D9E12FDB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5D3-4D4D-AC56-817D9E12FDB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5D3-4D4D-AC56-817D9E12FDB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5D3-4D4D-AC56-817D9E12FDB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65D3-4D4D-AC56-817D9E12FDB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65D3-4D4D-AC56-817D9E12F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Competition!$B$1:$I$1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Competition!$B$9:$I$9</c:f>
              <c:numCache>
                <c:formatCode>General</c:formatCode>
                <c:ptCount val="8"/>
                <c:pt idx="0">
                  <c:v>850</c:v>
                </c:pt>
                <c:pt idx="1">
                  <c:v>850</c:v>
                </c:pt>
                <c:pt idx="2">
                  <c:v>850</c:v>
                </c:pt>
                <c:pt idx="3">
                  <c:v>850</c:v>
                </c:pt>
                <c:pt idx="4">
                  <c:v>850</c:v>
                </c:pt>
                <c:pt idx="5">
                  <c:v>850</c:v>
                </c:pt>
                <c:pt idx="6">
                  <c:v>850</c:v>
                </c:pt>
                <c:pt idx="7">
                  <c:v>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65D3-4D4D-AC56-817D9E12FDB3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53869568"/>
        <c:axId val="1853872896"/>
      </c:lineChart>
      <c:catAx>
        <c:axId val="1853869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72896"/>
        <c:crosses val="autoZero"/>
        <c:auto val="1"/>
        <c:lblAlgn val="ctr"/>
        <c:lblOffset val="100"/>
        <c:noMultiLvlLbl val="0"/>
      </c:catAx>
      <c:valAx>
        <c:axId val="1853872896"/>
        <c:scaling>
          <c:orientation val="minMax"/>
        </c:scaling>
        <c:delete val="0"/>
        <c:axPos val="l"/>
        <c:numFmt formatCode="[$$-409]#,##0" sourceLinked="0"/>
        <c:majorTickMark val="out"/>
        <c:minorTickMark val="out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69568"/>
        <c:crosses val="autoZero"/>
        <c:crossBetween val="midCat"/>
        <c:majorUnit val="500"/>
        <c:minorUnit val="25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Dataset.xlsx]Pivot!Tabella pivot8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 of customers per daily commute range</a:t>
            </a:r>
          </a:p>
        </c:rich>
      </c:tx>
      <c:layout>
        <c:manualLayout>
          <c:xMode val="edge"/>
          <c:yMode val="edge"/>
          <c:x val="8.8924818108326604E-3"/>
          <c:y val="3.5881590750523273E-3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4472C4">
              <a:lumMod val="75000"/>
            </a:srgb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3.2191609389901298E-17"/>
              <c:y val="-1.0678694071390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A5A5A5">
              <a:lumMod val="60000"/>
              <a:lumOff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056072602343858"/>
          <c:y val="0.19803638155394337"/>
          <c:w val="0.63072101551379689"/>
          <c:h val="0.678100016480504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Pivot!$B$12:$B$13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A5A5A5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4472C4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9-43ED-8191-3A31964ABDE5}"/>
              </c:ext>
            </c:extLst>
          </c:dPt>
          <c:dPt>
            <c:idx val="4"/>
            <c:invertIfNegative val="0"/>
            <c:bubble3D val="0"/>
            <c:spPr>
              <a:solidFill>
                <a:srgbClr val="4472C4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49-43ED-8191-3A31964ABDE5}"/>
              </c:ext>
            </c:extLst>
          </c:dPt>
          <c:cat>
            <c:strRef>
              <c:f>Pivot!$A$14:$A$19</c:f>
              <c:strCache>
                <c:ptCount val="5"/>
                <c:pt idx="0">
                  <c:v>0-1 Miles</c:v>
                </c:pt>
                <c:pt idx="1">
                  <c:v>1-2 Miles</c:v>
                </c:pt>
                <c:pt idx="2">
                  <c:v>2-5 Miles</c:v>
                </c:pt>
                <c:pt idx="3">
                  <c:v>5-10 Miles</c:v>
                </c:pt>
                <c:pt idx="4">
                  <c:v>More than 10 Miles</c:v>
                </c:pt>
              </c:strCache>
            </c:strRef>
          </c:cat>
          <c:val>
            <c:numRef>
              <c:f>Pivot!$B$14:$B$19</c:f>
              <c:numCache>
                <c:formatCode>General</c:formatCode>
                <c:ptCount val="5"/>
                <c:pt idx="0">
                  <c:v>100</c:v>
                </c:pt>
                <c:pt idx="1">
                  <c:v>76</c:v>
                </c:pt>
                <c:pt idx="2">
                  <c:v>59</c:v>
                </c:pt>
                <c:pt idx="3">
                  <c:v>113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49-43ED-8191-3A31964AB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3869568"/>
        <c:axId val="1853872896"/>
      </c:barChart>
      <c:catAx>
        <c:axId val="185386956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72896"/>
        <c:crosses val="autoZero"/>
        <c:auto val="1"/>
        <c:lblAlgn val="ctr"/>
        <c:lblOffset val="100"/>
        <c:noMultiLvlLbl val="0"/>
      </c:catAx>
      <c:valAx>
        <c:axId val="1853872896"/>
        <c:scaling>
          <c:orientation val="minMax"/>
          <c:max val="150"/>
          <c:min val="0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869568"/>
        <c:crosses val="autoZero"/>
        <c:crossBetween val="between"/>
        <c:majorUnit val="50"/>
        <c:minorUnit val="25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A4906-A043-4778-B013-424A497E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A1AE4D-E144-4A0C-90FD-1D1A8A18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DE5484-345C-424A-8EB7-2086DD50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094D9B-A033-4431-861C-A27B0E9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ACE64D-8DE4-46E9-971A-A3F655DE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2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A144F-AF96-466A-954D-A1DD4B21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C89C4-3201-48E6-9A9A-FEB919E9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8D81F0-32BE-4DB1-A2A3-75E84FC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EDD73C-7854-49BD-A6F3-F8899693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9AE0A2-9F78-4990-8FD8-0A0310EB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1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FEBF1DF-66CA-4568-82B9-5466C4FB1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B356DF-E46C-4C61-AD67-FDA750495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335FB-4C52-4071-AAF2-6B448772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CEF43-7806-4E62-80E8-4229D5F6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E35BD-EC94-47CB-A59E-34A1EA17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3C104-9A0D-4CED-8222-ED0DFF6E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0EE378-1440-4DF5-9D17-8BF6CE03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C2816D-8014-4607-8103-CD563CAC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EAF66-12D5-43EB-AE54-FC53813F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925898-9CA7-4094-B8FC-3E1AF62F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4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6BB8E-538E-40D9-B2F2-BC3EB69A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4EF729-9832-4833-9C93-85480CAE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6D881-1DB7-4732-B1D3-2594200E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622E8-5BEF-464A-B81B-51F13BE1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C31C7-6A0C-4EAD-AB01-FB1E9B04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3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D76AA-9641-4AEA-8180-ABB2AA0D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56DF1-1AA7-4445-AE3F-1649D41EB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39F75F-034F-471C-918C-3D8FD7DC9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D43CAE-B486-45A2-8574-86C208A6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A37FD8-BF1E-45CF-A353-F7F3DACA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BA69EB-A078-449F-A923-130BA238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1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4AB16-1C45-4F00-A2BF-6C6AB82E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27755B-CD28-428A-B2AF-B9E91FE3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61198C-69B3-45CB-AC58-661F279AC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C4157A-981A-4E88-B187-57089A532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82028F-0E0F-4549-B69B-6E48CDDB6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2002B2-ECEB-4FC7-8B91-301617C4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D65765-6C6A-47D7-B26A-25E11907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1D7AB9-3FF5-4D21-ABA0-B014A953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5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EEB643-1745-4742-B929-D8167361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784BA6-1158-4391-B6E1-155DF680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952ADB-F3B4-4A56-8ACF-7A0B85A9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120DEB-2FDB-414B-9F36-14A250F3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E87951-07BB-48C5-AB79-FA81D8D9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6C9A00-CBBA-4075-80B1-2638B4E5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C00004-D778-4EA5-887B-2736367A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470C-FBB0-42A4-9531-6BDE21FE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5C06B-C54A-4593-B498-29105D1C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C5CB4D-1F71-4811-8E1B-2BBD0BF2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EB57A5-7B3D-4584-8110-06B25091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17DE58-60CF-40E8-B224-68A85EB5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82337E-10A4-4BF0-89FA-48C5A84C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2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893E7-8D24-4675-B779-B6488C88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904CDC-ECE2-4DB8-9EA6-45227B313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422E81-E977-45D3-A96A-A7F3B49BB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BB5C57-1A70-4F1B-9A58-CA64AF17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72E10-53AC-4608-8A87-74632D1A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AFB635-13BD-4BD1-AE08-BBBB1A9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5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545CDD-7C80-4E1D-838E-BD05F59E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E8A8C9-A548-4A0A-A07C-B6A2197F3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F6A2A1-6EBC-40E1-A5A1-ED20D5ED9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A535-0D9B-492F-A5D8-EC27884C262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266CB-CAFA-40AD-8DCB-2AF1AD861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623E58-6F93-4F9C-A5F6-69894C1B0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05B2-279C-4840-BFA2-6E369F4701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380B1-1AF4-4039-9389-3A4E4560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Opportunity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expand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our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target market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16F048-7E9A-427E-969D-46D79889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415712"/>
          </a:xfrm>
        </p:spPr>
        <p:txBody>
          <a:bodyPr anchor="t">
            <a:noAutofit/>
          </a:bodyPr>
          <a:lstStyle/>
          <a:p>
            <a:pPr algn="just"/>
            <a:r>
              <a:rPr lang="en-GB" sz="2000" b="0" i="0" baseline="0" dirty="0">
                <a:solidFill>
                  <a:srgbClr val="595959"/>
                </a:solidFill>
                <a:effectLst/>
                <a:latin typeface="+mn-lt"/>
                <a:ea typeface="+mn-ea"/>
                <a:cs typeface="+mn-cs"/>
              </a:rPr>
              <a:t>The majority of our customers that purchased a bike has a daily commute shorter than 5 miles. </a:t>
            </a:r>
            <a:r>
              <a:rPr lang="en-GB" sz="2000" b="0" dirty="0">
                <a:solidFill>
                  <a:srgbClr val="595959"/>
                </a:solidFill>
              </a:rPr>
              <a:t>However, a consistent number of customer </a:t>
            </a:r>
            <a:r>
              <a:rPr lang="en-GB" sz="2000" b="0" i="0" baseline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haven’t purchased a bike</a:t>
            </a:r>
            <a:r>
              <a:rPr lang="en-GB" sz="2000" b="0" i="0" baseline="0" dirty="0">
                <a:solidFill>
                  <a:srgbClr val="595959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000" b="0" i="0" baseline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and has a daily commute longer than 5 miles </a:t>
            </a:r>
            <a:r>
              <a:rPr lang="en-GB" sz="2000" b="0" i="0" baseline="0" dirty="0">
                <a:solidFill>
                  <a:srgbClr val="595959"/>
                </a:solidFill>
                <a:effectLst/>
                <a:latin typeface="+mn-lt"/>
                <a:ea typeface="+mn-ea"/>
                <a:cs typeface="+mn-cs"/>
              </a:rPr>
              <a:t>by car.</a:t>
            </a:r>
            <a:endParaRPr lang="en-GB" sz="20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23B05E3-306B-4A62-A311-7EB92226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3" y="3096875"/>
            <a:ext cx="5157787" cy="664250"/>
          </a:xfrm>
        </p:spPr>
        <p:txBody>
          <a:bodyPr/>
          <a:lstStyle/>
          <a:p>
            <a:pPr marL="0" indent="0">
              <a:buNone/>
            </a:pPr>
            <a:r>
              <a:rPr lang="en-GB" sz="2000" b="1" i="0" baseline="0" dirty="0">
                <a:effectLst/>
                <a:latin typeface="+mn-lt"/>
                <a:ea typeface="+mn-ea"/>
                <a:cs typeface="+mn-cs"/>
              </a:rPr>
              <a:t>LET'S DISCUSS</a:t>
            </a:r>
            <a:r>
              <a:rPr lang="en-GB" sz="2000" b="0" i="0" baseline="0" dirty="0">
                <a:effectLst/>
                <a:latin typeface="+mn-lt"/>
                <a:ea typeface="+mn-ea"/>
                <a:cs typeface="+mn-cs"/>
              </a:rPr>
              <a:t>: Should we consider launching an electric bike?</a:t>
            </a:r>
            <a:endParaRPr lang="en-GB" sz="2000" dirty="0"/>
          </a:p>
          <a:p>
            <a:endParaRPr lang="en-GB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B931647-DDCD-4588-8270-AAD659946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216025"/>
          </a:xfrm>
        </p:spPr>
        <p:txBody>
          <a:bodyPr anchor="t">
            <a:noAutofit/>
          </a:bodyPr>
          <a:lstStyle/>
          <a:p>
            <a:pPr algn="just"/>
            <a:r>
              <a:rPr lang="en-GB" sz="2000" b="0" dirty="0">
                <a:solidFill>
                  <a:srgbClr val="595959"/>
                </a:solidFill>
              </a:rPr>
              <a:t>Since 2018, four e-bike have been launched. Products introduced later started at much lower price. All products have an initial price increase followed by a decrease over time. 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321B79-69A3-4103-9E91-5E233F306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3096875"/>
            <a:ext cx="5183188" cy="923925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RECOMMENDATION</a:t>
            </a:r>
            <a:r>
              <a:rPr lang="en-GB" sz="2000" b="0" dirty="0"/>
              <a:t>: to be competitive, the</a:t>
            </a:r>
            <a:r>
              <a:rPr lang="en-GB" sz="2000" b="0" baseline="0" dirty="0"/>
              <a:t> introductory </a:t>
            </a:r>
            <a:r>
              <a:rPr lang="en-GB" sz="2000" b="0" dirty="0"/>
              <a:t>price</a:t>
            </a:r>
            <a:r>
              <a:rPr lang="en-GB" sz="2000" b="0" baseline="0" dirty="0"/>
              <a:t> should be </a:t>
            </a:r>
            <a:r>
              <a:rPr lang="en-GB" sz="2000" b="0" baseline="0" dirty="0">
                <a:solidFill>
                  <a:schemeClr val="accent1">
                    <a:lumMod val="75000"/>
                  </a:schemeClr>
                </a:solidFill>
              </a:rPr>
              <a:t>below the average of competition products</a:t>
            </a:r>
            <a:r>
              <a:rPr lang="en-GB" sz="2000" b="0" baseline="0" dirty="0"/>
              <a:t> A,B,D and D </a:t>
            </a:r>
            <a:endParaRPr lang="en-GB" sz="2000" b="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44557A9-3BBE-43CC-B3E5-FB9944C18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5518"/>
              </p:ext>
            </p:extLst>
          </p:nvPr>
        </p:nvGraphicFramePr>
        <p:xfrm>
          <a:off x="6096000" y="3949054"/>
          <a:ext cx="4560404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140A6191-CC62-4C91-85CF-388EDF1AA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00138"/>
              </p:ext>
            </p:extLst>
          </p:nvPr>
        </p:nvGraphicFramePr>
        <p:xfrm>
          <a:off x="836613" y="3946486"/>
          <a:ext cx="5259387" cy="237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811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Opportunity: expand our target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Opportunity: expand our target market</dc:title>
  <dc:creator>Giovanni D'Errico</dc:creator>
  <cp:lastModifiedBy>Giovanni D'Errico</cp:lastModifiedBy>
  <cp:revision>2</cp:revision>
  <dcterms:created xsi:type="dcterms:W3CDTF">2024-10-10T09:18:59Z</dcterms:created>
  <dcterms:modified xsi:type="dcterms:W3CDTF">2024-10-10T16:01:46Z</dcterms:modified>
</cp:coreProperties>
</file>