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5" r:id="rId2"/>
    <p:sldId id="2968" r:id="rId3"/>
    <p:sldId id="2969" r:id="rId4"/>
    <p:sldId id="270" r:id="rId5"/>
    <p:sldId id="2987" r:id="rId6"/>
    <p:sldId id="2988" r:id="rId7"/>
    <p:sldId id="2989" r:id="rId8"/>
    <p:sldId id="2990" r:id="rId9"/>
    <p:sldId id="259" r:id="rId10"/>
    <p:sldId id="263" r:id="rId11"/>
    <p:sldId id="258" r:id="rId12"/>
    <p:sldId id="2970" r:id="rId13"/>
    <p:sldId id="2991" r:id="rId14"/>
    <p:sldId id="2992" r:id="rId15"/>
    <p:sldId id="2993" r:id="rId16"/>
    <p:sldId id="2994" r:id="rId17"/>
    <p:sldId id="2995" r:id="rId18"/>
    <p:sldId id="2996"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92" d="100"/>
          <a:sy n="92" d="100"/>
        </p:scale>
        <p:origin x="77"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6F471-D7EC-4432-B8E3-49CDD14F393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BF36E86-F2A3-4614-906D-472DF60B3B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3629F8B-A519-488E-88E7-E2542AF260E4}"/>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5" name="Marcador de pie de página 4">
            <a:extLst>
              <a:ext uri="{FF2B5EF4-FFF2-40B4-BE49-F238E27FC236}">
                <a16:creationId xmlns:a16="http://schemas.microsoft.com/office/drawing/2014/main" id="{37721275-55D6-4CA6-B430-FCDF7E9DE83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AA9C3B8-9E55-4D24-8E33-A282B6F5AB53}"/>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251694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581BC-99D2-4C12-AC8F-0848F9FAA21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B4C3B4B-76E9-4AD1-AEF6-7B4097F3A0F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369F070-B304-429E-9D9B-509FD4B6B413}"/>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5" name="Marcador de pie de página 4">
            <a:extLst>
              <a:ext uri="{FF2B5EF4-FFF2-40B4-BE49-F238E27FC236}">
                <a16:creationId xmlns:a16="http://schemas.microsoft.com/office/drawing/2014/main" id="{667F6E00-60D5-4A45-AB5C-331B82FB72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309362-8BAC-4CEC-A557-921401B5CC80}"/>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290790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A1063B0-BA9E-4090-9459-40A2526CF9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90B1BBB-85C1-4762-9D76-F462F5430F1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3754BC8-58BA-4F1E-94F4-12833270C0BA}"/>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5" name="Marcador de pie de página 4">
            <a:extLst>
              <a:ext uri="{FF2B5EF4-FFF2-40B4-BE49-F238E27FC236}">
                <a16:creationId xmlns:a16="http://schemas.microsoft.com/office/drawing/2014/main" id="{582FB299-59E3-4081-8B8B-7D74DF2E5BC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DB696B-0D7F-42EC-9F54-27DF8D75B334}"/>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2866597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rtl="0">
              <a:lnSpc>
                <a:spcPct val="115000"/>
              </a:lnSpc>
              <a:spcBef>
                <a:spcPts val="0"/>
              </a:spcBef>
              <a:spcAft>
                <a:spcPts val="0"/>
              </a:spcAft>
              <a:buSzPts val="1800"/>
              <a:buChar char="●"/>
              <a:defRPr/>
            </a:lvl1pPr>
            <a:lvl2pPr marL="1219170" lvl="1" indent="-423323" algn="l" rtl="0">
              <a:lnSpc>
                <a:spcPct val="115000"/>
              </a:lnSpc>
              <a:spcBef>
                <a:spcPts val="2133"/>
              </a:spcBef>
              <a:spcAft>
                <a:spcPts val="0"/>
              </a:spcAft>
              <a:buSzPts val="1400"/>
              <a:buChar char="○"/>
              <a:defRPr/>
            </a:lvl2pPr>
            <a:lvl3pPr marL="1828754" lvl="2" indent="-423323" algn="l" rtl="0">
              <a:lnSpc>
                <a:spcPct val="115000"/>
              </a:lnSpc>
              <a:spcBef>
                <a:spcPts val="2133"/>
              </a:spcBef>
              <a:spcAft>
                <a:spcPts val="0"/>
              </a:spcAft>
              <a:buSzPts val="1400"/>
              <a:buChar char="■"/>
              <a:defRPr/>
            </a:lvl3pPr>
            <a:lvl4pPr marL="2438339" lvl="3" indent="-423323" algn="l" rtl="0">
              <a:lnSpc>
                <a:spcPct val="115000"/>
              </a:lnSpc>
              <a:spcBef>
                <a:spcPts val="2133"/>
              </a:spcBef>
              <a:spcAft>
                <a:spcPts val="0"/>
              </a:spcAft>
              <a:buSzPts val="1400"/>
              <a:buChar char="●"/>
              <a:defRPr/>
            </a:lvl4pPr>
            <a:lvl5pPr marL="3047924" lvl="4" indent="-423323" algn="l" rtl="0">
              <a:lnSpc>
                <a:spcPct val="115000"/>
              </a:lnSpc>
              <a:spcBef>
                <a:spcPts val="2133"/>
              </a:spcBef>
              <a:spcAft>
                <a:spcPts val="0"/>
              </a:spcAft>
              <a:buSzPts val="1400"/>
              <a:buChar char="○"/>
              <a:defRPr/>
            </a:lvl5pPr>
            <a:lvl6pPr marL="3657509" lvl="5" indent="-423323" algn="l" rtl="0">
              <a:lnSpc>
                <a:spcPct val="115000"/>
              </a:lnSpc>
              <a:spcBef>
                <a:spcPts val="2133"/>
              </a:spcBef>
              <a:spcAft>
                <a:spcPts val="0"/>
              </a:spcAft>
              <a:buSzPts val="1400"/>
              <a:buChar char="■"/>
              <a:defRPr/>
            </a:lvl6pPr>
            <a:lvl7pPr marL="4267093" lvl="6" indent="-423323" algn="l" rtl="0">
              <a:lnSpc>
                <a:spcPct val="115000"/>
              </a:lnSpc>
              <a:spcBef>
                <a:spcPts val="2133"/>
              </a:spcBef>
              <a:spcAft>
                <a:spcPts val="0"/>
              </a:spcAft>
              <a:buSzPts val="1400"/>
              <a:buChar char="●"/>
              <a:defRPr/>
            </a:lvl7pPr>
            <a:lvl8pPr marL="4876678" lvl="7" indent="-423323" algn="l" rtl="0">
              <a:lnSpc>
                <a:spcPct val="115000"/>
              </a:lnSpc>
              <a:spcBef>
                <a:spcPts val="2133"/>
              </a:spcBef>
              <a:spcAft>
                <a:spcPts val="0"/>
              </a:spcAft>
              <a:buSzPts val="1400"/>
              <a:buChar char="○"/>
              <a:defRPr/>
            </a:lvl8pPr>
            <a:lvl9pPr marL="5486263" lvl="8" indent="-423323" algn="l" rtl="0">
              <a:lnSpc>
                <a:spcPct val="115000"/>
              </a:lnSpc>
              <a:spcBef>
                <a:spcPts val="2133"/>
              </a:spcBef>
              <a:spcAft>
                <a:spcPts val="2133"/>
              </a:spcAft>
              <a:buSzPts val="1400"/>
              <a:buChar char="■"/>
              <a:defRPr/>
            </a:lvl9pPr>
          </a:lstStyle>
          <a:p>
            <a:endParaRPr/>
          </a:p>
        </p:txBody>
      </p:sp>
      <p:sp>
        <p:nvSpPr>
          <p:cNvPr id="61" name="Google Shape;61;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217059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DFD7B-8E78-4EC7-82F3-ECB97791C08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BD4C1A-5E9D-4FA5-B5A5-A0B96CABFE2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1D813A5-7F9D-44ED-B1BD-8176E37E1A57}"/>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5" name="Marcador de pie de página 4">
            <a:extLst>
              <a:ext uri="{FF2B5EF4-FFF2-40B4-BE49-F238E27FC236}">
                <a16:creationId xmlns:a16="http://schemas.microsoft.com/office/drawing/2014/main" id="{E795E477-076F-40F0-A77F-5C8FFF64920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E99B12A-7534-4EF9-B090-493DF49A22BF}"/>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350797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C658F-AF9B-483E-B8AB-A74829D06B9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F67A80E-41A7-4A41-9D4C-7D680ECF2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818ED5-66FA-4D22-BB86-4E31049C25C7}"/>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5" name="Marcador de pie de página 4">
            <a:extLst>
              <a:ext uri="{FF2B5EF4-FFF2-40B4-BE49-F238E27FC236}">
                <a16:creationId xmlns:a16="http://schemas.microsoft.com/office/drawing/2014/main" id="{FBFC6E72-8FEA-4CD7-9688-3B92EB0AB8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C7BCA35-C5C3-480C-B713-E7CF503DD230}"/>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77481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7CBD5-7D98-46C1-8E19-E451E5A995C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92E11D5-B8B7-4F1E-B99B-A7E1D6A012A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79B8BA2-D2EB-48BD-9964-E3A55E2600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EA07677-83AF-433E-9ED3-579037E8EA9A}"/>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6" name="Marcador de pie de página 5">
            <a:extLst>
              <a:ext uri="{FF2B5EF4-FFF2-40B4-BE49-F238E27FC236}">
                <a16:creationId xmlns:a16="http://schemas.microsoft.com/office/drawing/2014/main" id="{08CB452B-FC30-4959-B3E1-3007C19544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85B54BB-FFF7-41D7-87E4-D3579B87CD49}"/>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369979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7F7B7F-4D0B-4B15-B994-E9AD16C128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52A2216-7371-4895-A78C-6BF90D13F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5CC4FCA-88A0-41CE-B7F6-7A6F9AAC4D6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FBA9088-2047-4429-9EC6-7EE15CFD3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C32F7DA-E24B-414A-8846-93D3D03C5CE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7982C88-E4A8-4B7A-A26F-75D043FFAABB}"/>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8" name="Marcador de pie de página 7">
            <a:extLst>
              <a:ext uri="{FF2B5EF4-FFF2-40B4-BE49-F238E27FC236}">
                <a16:creationId xmlns:a16="http://schemas.microsoft.com/office/drawing/2014/main" id="{4CADD6C3-7646-441E-A3D3-CDE8932B563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6EBD039-6A68-4C63-AAE4-08A09489D9C7}"/>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365193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60435-127F-44CC-B5AC-73125381307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7C8E544-9424-4714-81C8-328100C9B3C3}"/>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4" name="Marcador de pie de página 3">
            <a:extLst>
              <a:ext uri="{FF2B5EF4-FFF2-40B4-BE49-F238E27FC236}">
                <a16:creationId xmlns:a16="http://schemas.microsoft.com/office/drawing/2014/main" id="{CCEFE96E-668E-479E-9778-A120E878626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25AC450-C453-4861-84D3-7CED3BFC8E2E}"/>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386458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7EB3006-153C-48FF-A1B5-E2187F59514A}"/>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3" name="Marcador de pie de página 2">
            <a:extLst>
              <a:ext uri="{FF2B5EF4-FFF2-40B4-BE49-F238E27FC236}">
                <a16:creationId xmlns:a16="http://schemas.microsoft.com/office/drawing/2014/main" id="{13EC3AF3-C29B-4FDF-8308-BB54FE1E9F2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63A9EE4-7734-48A7-A0FB-8224E2EB7246}"/>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18639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3214C-BEE4-419F-A09C-7D6E89E7F6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F3C5841-F8C8-4BBA-B8E6-E20268CFA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C57FCA96-D966-46D6-AF35-34D6ABB14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07DF8E9-A881-4B90-9BB2-C8B281873EF8}"/>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6" name="Marcador de pie de página 5">
            <a:extLst>
              <a:ext uri="{FF2B5EF4-FFF2-40B4-BE49-F238E27FC236}">
                <a16:creationId xmlns:a16="http://schemas.microsoft.com/office/drawing/2014/main" id="{5B50595E-56AA-405B-9DBD-3BD32067B13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E629A65-3372-44EC-BB83-F82248C03445}"/>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111058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C11D8-6688-4A16-8CD2-06D22C41DE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DA76C2B-8B93-41EA-9C94-F474D0F1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96AEA92-DE7C-4E31-B4D3-361A750B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2B07BD0-CA93-445C-A34F-88C3D80F678B}"/>
              </a:ext>
            </a:extLst>
          </p:cNvPr>
          <p:cNvSpPr>
            <a:spLocks noGrp="1"/>
          </p:cNvSpPr>
          <p:nvPr>
            <p:ph type="dt" sz="half" idx="10"/>
          </p:nvPr>
        </p:nvSpPr>
        <p:spPr/>
        <p:txBody>
          <a:bodyPr/>
          <a:lstStyle/>
          <a:p>
            <a:fld id="{233A71C2-17CB-4998-A28A-3A6720EE57B1}" type="datetimeFigureOut">
              <a:rPr lang="es-CO" smtClean="0"/>
              <a:t>22/06/2021</a:t>
            </a:fld>
            <a:endParaRPr lang="es-CO"/>
          </a:p>
        </p:txBody>
      </p:sp>
      <p:sp>
        <p:nvSpPr>
          <p:cNvPr id="6" name="Marcador de pie de página 5">
            <a:extLst>
              <a:ext uri="{FF2B5EF4-FFF2-40B4-BE49-F238E27FC236}">
                <a16:creationId xmlns:a16="http://schemas.microsoft.com/office/drawing/2014/main" id="{5B94C898-437D-4868-9DB4-ECD6941C08E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4836F58-403E-493B-8ACD-44052F0F2C44}"/>
              </a:ext>
            </a:extLst>
          </p:cNvPr>
          <p:cNvSpPr>
            <a:spLocks noGrp="1"/>
          </p:cNvSpPr>
          <p:nvPr>
            <p:ph type="sldNum" sz="quarter" idx="12"/>
          </p:nvPr>
        </p:nvSpPr>
        <p:spPr/>
        <p:txBody>
          <a:bodyPr/>
          <a:lstStyle/>
          <a:p>
            <a:fld id="{0BD18D7F-1C9D-4EFA-A929-983C71C25212}" type="slidenum">
              <a:rPr lang="es-CO" smtClean="0"/>
              <a:t>‹Nº›</a:t>
            </a:fld>
            <a:endParaRPr lang="es-CO"/>
          </a:p>
        </p:txBody>
      </p:sp>
    </p:spTree>
    <p:extLst>
      <p:ext uri="{BB962C8B-B14F-4D97-AF65-F5344CB8AC3E}">
        <p14:creationId xmlns:p14="http://schemas.microsoft.com/office/powerpoint/2010/main" val="235451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E363500-2F8D-452B-A3C9-1B08280AE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93C5437-73DD-47A4-B49E-E5FDF3F22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EA71695-C5D6-48FC-AA3E-CE786E7C8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A71C2-17CB-4998-A28A-3A6720EE57B1}" type="datetimeFigureOut">
              <a:rPr lang="es-CO" smtClean="0"/>
              <a:t>22/06/2021</a:t>
            </a:fld>
            <a:endParaRPr lang="es-CO"/>
          </a:p>
        </p:txBody>
      </p:sp>
      <p:sp>
        <p:nvSpPr>
          <p:cNvPr id="5" name="Marcador de pie de página 4">
            <a:extLst>
              <a:ext uri="{FF2B5EF4-FFF2-40B4-BE49-F238E27FC236}">
                <a16:creationId xmlns:a16="http://schemas.microsoft.com/office/drawing/2014/main" id="{095D83A0-9431-41D1-8640-169294677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406F3E8-7959-4576-89F4-0727903FC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18D7F-1C9D-4EFA-A929-983C71C25212}" type="slidenum">
              <a:rPr lang="es-CO" smtClean="0"/>
              <a:t>‹Nº›</a:t>
            </a:fld>
            <a:endParaRPr lang="es-CO"/>
          </a:p>
        </p:txBody>
      </p:sp>
    </p:spTree>
    <p:extLst>
      <p:ext uri="{BB962C8B-B14F-4D97-AF65-F5344CB8AC3E}">
        <p14:creationId xmlns:p14="http://schemas.microsoft.com/office/powerpoint/2010/main" val="380725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Remitentes@dominio.com%7C" TargetMode="External"/><Relationship Id="rId2" Type="http://schemas.openxmlformats.org/officeDocument/2006/relationships/hyperlink" Target="mailto:sterlingdev@desarrollocolpatria.com" TargetMode="External"/><Relationship Id="rId1" Type="http://schemas.openxmlformats.org/officeDocument/2006/relationships/slideLayout" Target="../slideLayouts/slideLayout2.xml"/><Relationship Id="rId5" Type="http://schemas.openxmlformats.org/officeDocument/2006/relationships/hyperlink" Target="mailto:Remitentes@dominio.com"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Remitentes@dominio.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domiciliacion@colpatria.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autodiscover.office365.co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autodiscover.office365.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BLANLLI@desarrollocolacolpatria.com" TargetMode="External"/><Relationship Id="rId2" Type="http://schemas.openxmlformats.org/officeDocument/2006/relationships/hyperlink" Target="mailto:sterlindev@desarrollocolacolpatri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adbogca440/ews/Exchange.asm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8DC2C8B-4A81-4F99-9168-88667ACAE09B}"/>
              </a:ext>
            </a:extLst>
          </p:cNvPr>
          <p:cNvPicPr>
            <a:picLocks noChangeAspect="1"/>
          </p:cNvPicPr>
          <p:nvPr/>
        </p:nvPicPr>
        <p:blipFill>
          <a:blip r:embed="rId2"/>
          <a:stretch>
            <a:fillRect/>
          </a:stretch>
        </p:blipFill>
        <p:spPr>
          <a:xfrm>
            <a:off x="888" y="-1"/>
            <a:ext cx="12191112" cy="6858833"/>
          </a:xfrm>
          <a:prstGeom prst="rect">
            <a:avLst/>
          </a:prstGeom>
        </p:spPr>
      </p:pic>
      <p:sp>
        <p:nvSpPr>
          <p:cNvPr id="2" name="Título 1">
            <a:extLst>
              <a:ext uri="{FF2B5EF4-FFF2-40B4-BE49-F238E27FC236}">
                <a16:creationId xmlns:a16="http://schemas.microsoft.com/office/drawing/2014/main" id="{8C237A25-22E8-4750-B8CF-D44212FF277F}"/>
              </a:ext>
            </a:extLst>
          </p:cNvPr>
          <p:cNvSpPr>
            <a:spLocks noGrp="1"/>
          </p:cNvSpPr>
          <p:nvPr>
            <p:ph type="title"/>
          </p:nvPr>
        </p:nvSpPr>
        <p:spPr>
          <a:xfrm>
            <a:off x="616082" y="3235243"/>
            <a:ext cx="9468811" cy="763600"/>
          </a:xfrm>
        </p:spPr>
        <p:txBody>
          <a:bodyPr/>
          <a:lstStyle/>
          <a:p>
            <a:r>
              <a:rPr lang="es-CO" b="1" dirty="0">
                <a:solidFill>
                  <a:schemeClr val="bg1"/>
                </a:solidFill>
                <a:latin typeface="Montserrat" panose="00000500000000000000" pitchFamily="2" charset="0"/>
              </a:rPr>
              <a:t>Documentación Exchange</a:t>
            </a:r>
          </a:p>
        </p:txBody>
      </p:sp>
      <p:sp>
        <p:nvSpPr>
          <p:cNvPr id="5" name="Rectángulo 4">
            <a:extLst>
              <a:ext uri="{FF2B5EF4-FFF2-40B4-BE49-F238E27FC236}">
                <a16:creationId xmlns:a16="http://schemas.microsoft.com/office/drawing/2014/main" id="{B36A76A7-E57E-4D7F-AD53-BECC95F4CF5A}"/>
              </a:ext>
            </a:extLst>
          </p:cNvPr>
          <p:cNvSpPr/>
          <p:nvPr/>
        </p:nvSpPr>
        <p:spPr>
          <a:xfrm>
            <a:off x="616082" y="4145305"/>
            <a:ext cx="5899372" cy="461665"/>
          </a:xfrm>
          <a:prstGeom prst="rect">
            <a:avLst/>
          </a:prstGeom>
        </p:spPr>
        <p:txBody>
          <a:bodyPr wrap="none">
            <a:spAutoFit/>
          </a:bodyPr>
          <a:lstStyle/>
          <a:p>
            <a:r>
              <a:rPr lang="es-ES" sz="2400" b="1" dirty="0">
                <a:solidFill>
                  <a:srgbClr val="FFFFFF"/>
                </a:solidFill>
                <a:latin typeface="Quicksand" panose="00000500000000000000" pitchFamily="2" charset="0"/>
              </a:rPr>
              <a:t>Detalle desarrollo de Protocolo</a:t>
            </a:r>
          </a:p>
        </p:txBody>
      </p:sp>
    </p:spTree>
    <p:extLst>
      <p:ext uri="{BB962C8B-B14F-4D97-AF65-F5344CB8AC3E}">
        <p14:creationId xmlns:p14="http://schemas.microsoft.com/office/powerpoint/2010/main" val="323520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7DCFB0-243E-40EC-8D36-4ABECA151AB5}"/>
              </a:ext>
            </a:extLst>
          </p:cNvPr>
          <p:cNvSpPr>
            <a:spLocks noGrp="1"/>
          </p:cNvSpPr>
          <p:nvPr>
            <p:ph type="title"/>
          </p:nvPr>
        </p:nvSpPr>
        <p:spPr>
          <a:xfrm>
            <a:off x="838200" y="365126"/>
            <a:ext cx="10515600" cy="981798"/>
          </a:xfrm>
        </p:spPr>
        <p:txBody>
          <a:bodyPr/>
          <a:lstStyle/>
          <a:p>
            <a:r>
              <a:rPr lang="es-CO" dirty="0" err="1"/>
              <a:t>CodeList</a:t>
            </a:r>
            <a:r>
              <a:rPr lang="es-CO" dirty="0"/>
              <a:t>  CL_ACUEDUCTO_GET</a:t>
            </a:r>
          </a:p>
        </p:txBody>
      </p:sp>
      <p:graphicFrame>
        <p:nvGraphicFramePr>
          <p:cNvPr id="8" name="Tabla 7">
            <a:extLst>
              <a:ext uri="{FF2B5EF4-FFF2-40B4-BE49-F238E27FC236}">
                <a16:creationId xmlns:a16="http://schemas.microsoft.com/office/drawing/2014/main" id="{28365EC0-B96B-4F93-8C63-9B501E3AF0CF}"/>
              </a:ext>
            </a:extLst>
          </p:cNvPr>
          <p:cNvGraphicFramePr>
            <a:graphicFrameLocks noGrp="1"/>
          </p:cNvGraphicFramePr>
          <p:nvPr/>
        </p:nvGraphicFramePr>
        <p:xfrm>
          <a:off x="838200" y="1690688"/>
          <a:ext cx="10515603" cy="546602"/>
        </p:xfrm>
        <a:graphic>
          <a:graphicData uri="http://schemas.openxmlformats.org/drawingml/2006/table">
            <a:tbl>
              <a:tblPr/>
              <a:tblGrid>
                <a:gridCol w="485869">
                  <a:extLst>
                    <a:ext uri="{9D8B030D-6E8A-4147-A177-3AD203B41FA5}">
                      <a16:colId xmlns:a16="http://schemas.microsoft.com/office/drawing/2014/main" val="3858077571"/>
                    </a:ext>
                  </a:extLst>
                </a:gridCol>
                <a:gridCol w="720128">
                  <a:extLst>
                    <a:ext uri="{9D8B030D-6E8A-4147-A177-3AD203B41FA5}">
                      <a16:colId xmlns:a16="http://schemas.microsoft.com/office/drawing/2014/main" val="3697032066"/>
                    </a:ext>
                  </a:extLst>
                </a:gridCol>
                <a:gridCol w="347050">
                  <a:extLst>
                    <a:ext uri="{9D8B030D-6E8A-4147-A177-3AD203B41FA5}">
                      <a16:colId xmlns:a16="http://schemas.microsoft.com/office/drawing/2014/main" val="1661920662"/>
                    </a:ext>
                  </a:extLst>
                </a:gridCol>
                <a:gridCol w="1596428">
                  <a:extLst>
                    <a:ext uri="{9D8B030D-6E8A-4147-A177-3AD203B41FA5}">
                      <a16:colId xmlns:a16="http://schemas.microsoft.com/office/drawing/2014/main" val="215973336"/>
                    </a:ext>
                  </a:extLst>
                </a:gridCol>
                <a:gridCol w="242935">
                  <a:extLst>
                    <a:ext uri="{9D8B030D-6E8A-4147-A177-3AD203B41FA5}">
                      <a16:colId xmlns:a16="http://schemas.microsoft.com/office/drawing/2014/main" val="2722625422"/>
                    </a:ext>
                  </a:extLst>
                </a:gridCol>
                <a:gridCol w="1275407">
                  <a:extLst>
                    <a:ext uri="{9D8B030D-6E8A-4147-A177-3AD203B41FA5}">
                      <a16:colId xmlns:a16="http://schemas.microsoft.com/office/drawing/2014/main" val="3309458124"/>
                    </a:ext>
                  </a:extLst>
                </a:gridCol>
                <a:gridCol w="286316">
                  <a:extLst>
                    <a:ext uri="{9D8B030D-6E8A-4147-A177-3AD203B41FA5}">
                      <a16:colId xmlns:a16="http://schemas.microsoft.com/office/drawing/2014/main" val="3947570162"/>
                    </a:ext>
                  </a:extLst>
                </a:gridCol>
                <a:gridCol w="832919">
                  <a:extLst>
                    <a:ext uri="{9D8B030D-6E8A-4147-A177-3AD203B41FA5}">
                      <a16:colId xmlns:a16="http://schemas.microsoft.com/office/drawing/2014/main" val="115003819"/>
                    </a:ext>
                  </a:extLst>
                </a:gridCol>
                <a:gridCol w="459841">
                  <a:extLst>
                    <a:ext uri="{9D8B030D-6E8A-4147-A177-3AD203B41FA5}">
                      <a16:colId xmlns:a16="http://schemas.microsoft.com/office/drawing/2014/main" val="3015657510"/>
                    </a:ext>
                  </a:extLst>
                </a:gridCol>
                <a:gridCol w="659394">
                  <a:extLst>
                    <a:ext uri="{9D8B030D-6E8A-4147-A177-3AD203B41FA5}">
                      <a16:colId xmlns:a16="http://schemas.microsoft.com/office/drawing/2014/main" val="1800157144"/>
                    </a:ext>
                  </a:extLst>
                </a:gridCol>
                <a:gridCol w="1084530">
                  <a:extLst>
                    <a:ext uri="{9D8B030D-6E8A-4147-A177-3AD203B41FA5}">
                      <a16:colId xmlns:a16="http://schemas.microsoft.com/office/drawing/2014/main" val="2383902308"/>
                    </a:ext>
                  </a:extLst>
                </a:gridCol>
                <a:gridCol w="1084530">
                  <a:extLst>
                    <a:ext uri="{9D8B030D-6E8A-4147-A177-3AD203B41FA5}">
                      <a16:colId xmlns:a16="http://schemas.microsoft.com/office/drawing/2014/main" val="901166796"/>
                    </a:ext>
                  </a:extLst>
                </a:gridCol>
                <a:gridCol w="312345">
                  <a:extLst>
                    <a:ext uri="{9D8B030D-6E8A-4147-A177-3AD203B41FA5}">
                      <a16:colId xmlns:a16="http://schemas.microsoft.com/office/drawing/2014/main" val="3973231064"/>
                    </a:ext>
                  </a:extLst>
                </a:gridCol>
                <a:gridCol w="399107">
                  <a:extLst>
                    <a:ext uri="{9D8B030D-6E8A-4147-A177-3AD203B41FA5}">
                      <a16:colId xmlns:a16="http://schemas.microsoft.com/office/drawing/2014/main" val="4058091635"/>
                    </a:ext>
                  </a:extLst>
                </a:gridCol>
                <a:gridCol w="728804">
                  <a:extLst>
                    <a:ext uri="{9D8B030D-6E8A-4147-A177-3AD203B41FA5}">
                      <a16:colId xmlns:a16="http://schemas.microsoft.com/office/drawing/2014/main" val="497393433"/>
                    </a:ext>
                  </a:extLst>
                </a:gridCol>
              </a:tblGrid>
              <a:tr h="273301">
                <a:tc>
                  <a:txBody>
                    <a:bodyPr/>
                    <a:lstStyle/>
                    <a:p>
                      <a:pPr algn="l" fontAlgn="ctr"/>
                      <a:r>
                        <a:rPr lang="es-CO" sz="700" b="1" i="0" u="none" strike="noStrike">
                          <a:solidFill>
                            <a:srgbClr val="FFFFFF"/>
                          </a:solidFill>
                          <a:effectLst/>
                          <a:latin typeface="Calibri" panose="020F0502020204030204" pitchFamily="34" charset="0"/>
                        </a:rPr>
                        <a:t>N Proceso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Nombre</a:t>
                      </a:r>
                      <a:br>
                        <a:rPr lang="es-CO" sz="700" b="1" i="0" u="none" strike="noStrike">
                          <a:solidFill>
                            <a:srgbClr val="FFFFFF"/>
                          </a:solidFill>
                          <a:effectLst/>
                          <a:latin typeface="Calibri" panose="020F0502020204030204" pitchFamily="34" charset="0"/>
                        </a:rPr>
                      </a:br>
                      <a:r>
                        <a:rPr lang="es-CO" sz="700" b="1" i="0" u="none" strike="noStrike">
                          <a:solidFill>
                            <a:srgbClr val="FFFFFF"/>
                          </a:solidFill>
                          <a:effectLst/>
                          <a:latin typeface="Calibri" panose="020F0502020204030204" pitchFamily="34" charset="0"/>
                        </a:rPr>
                        <a:t>Proceso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N Convenio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Nombre</a:t>
                      </a:r>
                      <a:br>
                        <a:rPr lang="es-CO" sz="700" b="1" i="0" u="none" strike="noStrike">
                          <a:solidFill>
                            <a:srgbClr val="FFFFFF"/>
                          </a:solidFill>
                          <a:effectLst/>
                          <a:latin typeface="Calibri" panose="020F0502020204030204" pitchFamily="34" charset="0"/>
                        </a:rPr>
                      </a:br>
                      <a:r>
                        <a:rPr lang="es-CO" sz="700" b="1" i="0" u="none" strike="noStrike">
                          <a:solidFill>
                            <a:srgbClr val="FFFFFF"/>
                          </a:solidFill>
                          <a:effectLst/>
                          <a:latin typeface="Calibri" panose="020F0502020204030204" pitchFamily="34" charset="0"/>
                        </a:rPr>
                        <a:t>Convenio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E/S</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Sitio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AS400</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Usuario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002060"/>
                    </a:solidFill>
                  </a:tcPr>
                </a:tc>
                <a:tc>
                  <a:txBody>
                    <a:bodyPr/>
                    <a:lstStyle/>
                    <a:p>
                      <a:pPr algn="l" fontAlgn="ctr"/>
                      <a:r>
                        <a:rPr lang="es-CO" sz="700" b="1" i="0" u="none" strike="noStrike">
                          <a:solidFill>
                            <a:srgbClr val="FFFFFF"/>
                          </a:solidFill>
                          <a:effectLst/>
                          <a:latin typeface="Calibri" panose="020F0502020204030204" pitchFamily="34" charset="0"/>
                        </a:rPr>
                        <a:t>Tipo Intercambio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Nombre Externo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Descifra</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Cifra</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Horario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Periodicidad</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tc>
                  <a:txBody>
                    <a:bodyPr/>
                    <a:lstStyle/>
                    <a:p>
                      <a:pPr algn="l" fontAlgn="ctr"/>
                      <a:r>
                        <a:rPr lang="es-CO" sz="700" b="1" i="0" u="none" strike="noStrike">
                          <a:solidFill>
                            <a:srgbClr val="FFFFFF"/>
                          </a:solidFill>
                          <a:effectLst/>
                          <a:latin typeface="Calibri" panose="020F0502020204030204" pitchFamily="34" charset="0"/>
                        </a:rPr>
                        <a:t>Descomprime</a:t>
                      </a:r>
                      <a:br>
                        <a:rPr lang="es-CO" sz="700" b="1" i="0" u="none" strike="noStrike">
                          <a:solidFill>
                            <a:srgbClr val="FFFFFF"/>
                          </a:solidFill>
                          <a:effectLst/>
                          <a:latin typeface="Calibri" panose="020F0502020204030204" pitchFamily="34" charset="0"/>
                        </a:rPr>
                      </a:br>
                      <a:r>
                        <a:rPr lang="es-CO" sz="700" b="1" i="0" u="none" strike="noStrike">
                          <a:solidFill>
                            <a:srgbClr val="FFFFFF"/>
                          </a:solidFill>
                          <a:effectLst/>
                          <a:latin typeface="Calibri" panose="020F0502020204030204" pitchFamily="34" charset="0"/>
                        </a:rPr>
                        <a:t>/ Comprime</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C00000"/>
                    </a:solidFill>
                  </a:tcPr>
                </a:tc>
                <a:extLst>
                  <a:ext uri="{0D108BD9-81ED-4DB2-BD59-A6C34878D82A}">
                    <a16:rowId xmlns:a16="http://schemas.microsoft.com/office/drawing/2014/main" val="2248985666"/>
                  </a:ext>
                </a:extLst>
              </a:tr>
              <a:tr h="273301">
                <a:tc>
                  <a:txBody>
                    <a:bodyPr/>
                    <a:lstStyle/>
                    <a:p>
                      <a:pPr algn="l" fontAlgn="ctr"/>
                      <a:r>
                        <a:rPr lang="es-CO" sz="700" b="0" i="0" u="none" strike="noStrike">
                          <a:solidFill>
                            <a:srgbClr val="000000"/>
                          </a:solidFill>
                          <a:effectLst/>
                          <a:latin typeface="Calibri" panose="020F0502020204030204" pitchFamily="34" charset="0"/>
                        </a:rPr>
                        <a:t>00001</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DAC</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00005</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ACUEDUCTO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E</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https://autodiscover.colpatria.com/ews/Exchange.asmx</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SI</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domiciliacion</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Externo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Acueducto BTA</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NO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NO</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5:30- 22:30</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a:solidFill>
                            <a:srgbClr val="000000"/>
                          </a:solidFill>
                          <a:effectLst/>
                          <a:latin typeface="Calibri" panose="020F0502020204030204" pitchFamily="34" charset="0"/>
                        </a:rPr>
                        <a:t>10m</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tc>
                  <a:txBody>
                    <a:bodyPr/>
                    <a:lstStyle/>
                    <a:p>
                      <a:pPr algn="l" fontAlgn="ctr"/>
                      <a:r>
                        <a:rPr lang="es-CO" sz="700" b="0" i="0" u="none" strike="noStrike" dirty="0">
                          <a:solidFill>
                            <a:srgbClr val="000000"/>
                          </a:solidFill>
                          <a:effectLst/>
                          <a:latin typeface="Calibri" panose="020F0502020204030204" pitchFamily="34" charset="0"/>
                        </a:rPr>
                        <a:t>DESCOMPRIME</a:t>
                      </a:r>
                    </a:p>
                  </a:txBody>
                  <a:tcPr marL="0" marR="0" marT="0" marB="0" anchor="ctr">
                    <a:lnL w="6350" cap="flat" cmpd="sng" algn="ctr">
                      <a:solidFill>
                        <a:srgbClr val="ED7D31"/>
                      </a:solidFill>
                      <a:prstDash val="solid"/>
                      <a:round/>
                      <a:headEnd type="none" w="med" len="med"/>
                      <a:tailEnd type="none" w="med" len="med"/>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FCE4D6"/>
                    </a:solidFill>
                  </a:tcPr>
                </a:tc>
                <a:extLst>
                  <a:ext uri="{0D108BD9-81ED-4DB2-BD59-A6C34878D82A}">
                    <a16:rowId xmlns:a16="http://schemas.microsoft.com/office/drawing/2014/main" val="2828447574"/>
                  </a:ext>
                </a:extLst>
              </a:tr>
            </a:tbl>
          </a:graphicData>
        </a:graphic>
      </p:graphicFrame>
      <p:pic>
        <p:nvPicPr>
          <p:cNvPr id="10" name="Imagen 9">
            <a:extLst>
              <a:ext uri="{FF2B5EF4-FFF2-40B4-BE49-F238E27FC236}">
                <a16:creationId xmlns:a16="http://schemas.microsoft.com/office/drawing/2014/main" id="{CF3F18B8-0400-4199-BB74-1C02A580EDE0}"/>
              </a:ext>
            </a:extLst>
          </p:cNvPr>
          <p:cNvPicPr>
            <a:picLocks noChangeAspect="1"/>
          </p:cNvPicPr>
          <p:nvPr/>
        </p:nvPicPr>
        <p:blipFill>
          <a:blip r:embed="rId2"/>
          <a:stretch>
            <a:fillRect/>
          </a:stretch>
        </p:blipFill>
        <p:spPr>
          <a:xfrm>
            <a:off x="3202259" y="2529404"/>
            <a:ext cx="5422900" cy="3776457"/>
          </a:xfrm>
          <a:prstGeom prst="rect">
            <a:avLst/>
          </a:prstGeom>
        </p:spPr>
      </p:pic>
    </p:spTree>
    <p:extLst>
      <p:ext uri="{BB962C8B-B14F-4D97-AF65-F5344CB8AC3E}">
        <p14:creationId xmlns:p14="http://schemas.microsoft.com/office/powerpoint/2010/main" val="289130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5C5FD1D-A417-4908-8CB3-2BA29BE159EE}"/>
              </a:ext>
            </a:extLst>
          </p:cNvPr>
          <p:cNvSpPr/>
          <p:nvPr/>
        </p:nvSpPr>
        <p:spPr>
          <a:xfrm>
            <a:off x="244299" y="832973"/>
            <a:ext cx="3661495" cy="123081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CO" dirty="0">
                <a:solidFill>
                  <a:sysClr val="windowText" lastClr="000000"/>
                </a:solidFill>
              </a:rPr>
              <a:t>domiciliación@colpatria.com</a:t>
            </a:r>
          </a:p>
        </p:txBody>
      </p:sp>
      <p:sp>
        <p:nvSpPr>
          <p:cNvPr id="4" name="Rectángulo 3">
            <a:extLst>
              <a:ext uri="{FF2B5EF4-FFF2-40B4-BE49-F238E27FC236}">
                <a16:creationId xmlns:a16="http://schemas.microsoft.com/office/drawing/2014/main" id="{959526AD-16B3-42E4-8947-F29FBC26D4A6}"/>
              </a:ext>
            </a:extLst>
          </p:cNvPr>
          <p:cNvSpPr/>
          <p:nvPr/>
        </p:nvSpPr>
        <p:spPr>
          <a:xfrm>
            <a:off x="2834640" y="3105834"/>
            <a:ext cx="270987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t>SCHEDULER:  5 a 10 min</a:t>
            </a:r>
          </a:p>
          <a:p>
            <a:r>
              <a:rPr lang="es-MX" sz="1400" dirty="0"/>
              <a:t>BP_EWS_CONVENIO_GET</a:t>
            </a:r>
          </a:p>
        </p:txBody>
      </p:sp>
      <p:sp>
        <p:nvSpPr>
          <p:cNvPr id="5" name="Rectángulo 4">
            <a:extLst>
              <a:ext uri="{FF2B5EF4-FFF2-40B4-BE49-F238E27FC236}">
                <a16:creationId xmlns:a16="http://schemas.microsoft.com/office/drawing/2014/main" id="{676F4B73-BAE5-4663-960B-42FA901D3507}"/>
              </a:ext>
            </a:extLst>
          </p:cNvPr>
          <p:cNvSpPr/>
          <p:nvPr/>
        </p:nvSpPr>
        <p:spPr>
          <a:xfrm>
            <a:off x="6096000" y="3045113"/>
            <a:ext cx="5280740" cy="646331"/>
          </a:xfrm>
          <a:prstGeom prst="rect">
            <a:avLst/>
          </a:prstGeom>
        </p:spPr>
        <p:txBody>
          <a:bodyPr wrap="none">
            <a:spAutoFit/>
          </a:bodyPr>
          <a:lstStyle/>
          <a:p>
            <a:r>
              <a:rPr lang="es-MX" dirty="0" err="1">
                <a:highlight>
                  <a:srgbClr val="00FF00"/>
                </a:highlight>
              </a:rPr>
              <a:t>CorreoConvenio</a:t>
            </a:r>
            <a:r>
              <a:rPr lang="es-MX" dirty="0"/>
              <a:t>: </a:t>
            </a:r>
            <a:r>
              <a:rPr lang="es-MX" dirty="0">
                <a:hlinkClick r:id="rId2"/>
              </a:rPr>
              <a:t>sterlingdev@desarrollocolpatria.com</a:t>
            </a:r>
            <a:endParaRPr lang="es-MX" dirty="0"/>
          </a:p>
          <a:p>
            <a:r>
              <a:rPr lang="es-MX" dirty="0" err="1"/>
              <a:t>cmd</a:t>
            </a:r>
            <a:r>
              <a:rPr lang="es-MX" dirty="0"/>
              <a:t>: </a:t>
            </a:r>
            <a:r>
              <a:rPr lang="en-US" dirty="0" err="1"/>
              <a:t>sh</a:t>
            </a:r>
            <a:r>
              <a:rPr lang="en-US" dirty="0"/>
              <a:t> /home/sterling/jar/app.4.4.1.sh</a:t>
            </a:r>
            <a:endParaRPr lang="es-MX" dirty="0"/>
          </a:p>
        </p:txBody>
      </p:sp>
      <p:sp>
        <p:nvSpPr>
          <p:cNvPr id="7" name="Rectángulo 6">
            <a:extLst>
              <a:ext uri="{FF2B5EF4-FFF2-40B4-BE49-F238E27FC236}">
                <a16:creationId xmlns:a16="http://schemas.microsoft.com/office/drawing/2014/main" id="{442D386C-8CFC-4C65-93A1-83D364D72568}"/>
              </a:ext>
            </a:extLst>
          </p:cNvPr>
          <p:cNvSpPr/>
          <p:nvPr/>
        </p:nvSpPr>
        <p:spPr>
          <a:xfrm>
            <a:off x="5019717" y="2193329"/>
            <a:ext cx="2222183" cy="460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BP_QUERY_MAIL_ALL_GET</a:t>
            </a:r>
          </a:p>
        </p:txBody>
      </p:sp>
      <p:sp>
        <p:nvSpPr>
          <p:cNvPr id="9" name="Rectángulo 8">
            <a:extLst>
              <a:ext uri="{FF2B5EF4-FFF2-40B4-BE49-F238E27FC236}">
                <a16:creationId xmlns:a16="http://schemas.microsoft.com/office/drawing/2014/main" id="{5ECEF250-9BD1-4936-8233-77CE996A2DE3}"/>
              </a:ext>
            </a:extLst>
          </p:cNvPr>
          <p:cNvSpPr/>
          <p:nvPr/>
        </p:nvSpPr>
        <p:spPr>
          <a:xfrm>
            <a:off x="7381326" y="383554"/>
            <a:ext cx="4614731" cy="2246769"/>
          </a:xfrm>
          <a:prstGeom prst="rect">
            <a:avLst/>
          </a:prstGeom>
        </p:spPr>
        <p:txBody>
          <a:bodyPr wrap="square">
            <a:spAutoFit/>
          </a:bodyPr>
          <a:lstStyle/>
          <a:p>
            <a:r>
              <a:rPr lang="es-CO" sz="1400" dirty="0"/>
              <a:t>Recorre todos los </a:t>
            </a:r>
            <a:r>
              <a:rPr lang="es-CO" sz="1400" dirty="0" err="1"/>
              <a:t>Codelist</a:t>
            </a:r>
            <a:r>
              <a:rPr lang="es-CO" sz="1400" dirty="0"/>
              <a:t> donde el campo 7 contiene el correo domiciliación@colpatria.com</a:t>
            </a:r>
          </a:p>
          <a:p>
            <a:r>
              <a:rPr lang="es-CO" sz="1600" dirty="0"/>
              <a:t>CL_AGUASMANIZALES_GET</a:t>
            </a:r>
          </a:p>
          <a:p>
            <a:r>
              <a:rPr lang="es-CO" sz="1600" dirty="0"/>
              <a:t>Text 1 = </a:t>
            </a:r>
            <a:r>
              <a:rPr lang="es-CO" sz="1600" dirty="0">
                <a:hlinkClick r:id="rId3"/>
              </a:rPr>
              <a:t>Remitentes@dominio.com |</a:t>
            </a:r>
            <a:r>
              <a:rPr lang="es-CO" sz="1600" dirty="0"/>
              <a:t> </a:t>
            </a:r>
            <a:r>
              <a:rPr lang="es-CO" sz="1600" dirty="0" err="1"/>
              <a:t>n@remiente</a:t>
            </a:r>
            <a:endParaRPr lang="es-CO" sz="1600" dirty="0"/>
          </a:p>
          <a:p>
            <a:r>
              <a:rPr lang="es-CO" sz="1600" dirty="0"/>
              <a:t>Text 2 = *</a:t>
            </a:r>
          </a:p>
          <a:p>
            <a:r>
              <a:rPr lang="es-CO" sz="1600" dirty="0"/>
              <a:t>Text 3 = GTB0000100073</a:t>
            </a:r>
          </a:p>
          <a:p>
            <a:r>
              <a:rPr lang="es-CO" sz="1600" dirty="0"/>
              <a:t>Text 4 = /GTB/00001/00073</a:t>
            </a:r>
          </a:p>
          <a:p>
            <a:r>
              <a:rPr lang="es-CO" sz="1600" dirty="0"/>
              <a:t>Text 5 = </a:t>
            </a:r>
            <a:r>
              <a:rPr lang="es-CO" sz="1600" dirty="0" err="1"/>
              <a:t>Netapp</a:t>
            </a:r>
            <a:endParaRPr lang="es-CO" sz="1600" dirty="0"/>
          </a:p>
          <a:p>
            <a:r>
              <a:rPr lang="es-CO" sz="1600" dirty="0"/>
              <a:t>Text 7 = domiciliación@colpatria.com</a:t>
            </a:r>
          </a:p>
        </p:txBody>
      </p:sp>
      <p:sp>
        <p:nvSpPr>
          <p:cNvPr id="18" name="Rectángulo 17">
            <a:extLst>
              <a:ext uri="{FF2B5EF4-FFF2-40B4-BE49-F238E27FC236}">
                <a16:creationId xmlns:a16="http://schemas.microsoft.com/office/drawing/2014/main" id="{0AD6B084-E1C0-4DBF-9579-AEF6A9741C5F}"/>
              </a:ext>
            </a:extLst>
          </p:cNvPr>
          <p:cNvSpPr/>
          <p:nvPr/>
        </p:nvSpPr>
        <p:spPr>
          <a:xfrm>
            <a:off x="320421" y="4035603"/>
            <a:ext cx="3384063" cy="2401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BE5E2AD9-6289-454E-BE90-A45756575B29}"/>
              </a:ext>
            </a:extLst>
          </p:cNvPr>
          <p:cNvPicPr>
            <a:picLocks noChangeAspect="1"/>
          </p:cNvPicPr>
          <p:nvPr/>
        </p:nvPicPr>
        <p:blipFill>
          <a:blip r:embed="rId4"/>
          <a:stretch>
            <a:fillRect/>
          </a:stretch>
        </p:blipFill>
        <p:spPr>
          <a:xfrm>
            <a:off x="718032" y="4651477"/>
            <a:ext cx="412110" cy="300265"/>
          </a:xfrm>
          <a:prstGeom prst="rect">
            <a:avLst/>
          </a:prstGeom>
        </p:spPr>
      </p:pic>
      <p:pic>
        <p:nvPicPr>
          <p:cNvPr id="12" name="Imagen 11">
            <a:extLst>
              <a:ext uri="{FF2B5EF4-FFF2-40B4-BE49-F238E27FC236}">
                <a16:creationId xmlns:a16="http://schemas.microsoft.com/office/drawing/2014/main" id="{31E25854-5AD8-4DA2-A0FE-911877C7BE5C}"/>
              </a:ext>
            </a:extLst>
          </p:cNvPr>
          <p:cNvPicPr>
            <a:picLocks noChangeAspect="1"/>
          </p:cNvPicPr>
          <p:nvPr/>
        </p:nvPicPr>
        <p:blipFill>
          <a:blip r:embed="rId4"/>
          <a:stretch>
            <a:fillRect/>
          </a:stretch>
        </p:blipFill>
        <p:spPr>
          <a:xfrm>
            <a:off x="1273164" y="5275796"/>
            <a:ext cx="412110" cy="264638"/>
          </a:xfrm>
          <a:prstGeom prst="rect">
            <a:avLst/>
          </a:prstGeom>
        </p:spPr>
      </p:pic>
      <p:pic>
        <p:nvPicPr>
          <p:cNvPr id="13" name="Imagen 12">
            <a:extLst>
              <a:ext uri="{FF2B5EF4-FFF2-40B4-BE49-F238E27FC236}">
                <a16:creationId xmlns:a16="http://schemas.microsoft.com/office/drawing/2014/main" id="{520BA4A4-CE37-4C56-AD86-D4313F067CB8}"/>
              </a:ext>
            </a:extLst>
          </p:cNvPr>
          <p:cNvPicPr>
            <a:picLocks noChangeAspect="1"/>
          </p:cNvPicPr>
          <p:nvPr/>
        </p:nvPicPr>
        <p:blipFill>
          <a:blip r:embed="rId4"/>
          <a:stretch>
            <a:fillRect/>
          </a:stretch>
        </p:blipFill>
        <p:spPr>
          <a:xfrm>
            <a:off x="1860126" y="5843977"/>
            <a:ext cx="412110" cy="262048"/>
          </a:xfrm>
          <a:prstGeom prst="rect">
            <a:avLst/>
          </a:prstGeom>
        </p:spPr>
      </p:pic>
      <p:sp>
        <p:nvSpPr>
          <p:cNvPr id="2" name="Rectángulo 1">
            <a:extLst>
              <a:ext uri="{FF2B5EF4-FFF2-40B4-BE49-F238E27FC236}">
                <a16:creationId xmlns:a16="http://schemas.microsoft.com/office/drawing/2014/main" id="{52EF1D05-6813-4557-8026-59D1BF5BE3A5}"/>
              </a:ext>
            </a:extLst>
          </p:cNvPr>
          <p:cNvSpPr/>
          <p:nvPr/>
        </p:nvSpPr>
        <p:spPr>
          <a:xfrm>
            <a:off x="1807298" y="5038176"/>
            <a:ext cx="1465914" cy="646331"/>
          </a:xfrm>
          <a:prstGeom prst="rect">
            <a:avLst/>
          </a:prstGeom>
        </p:spPr>
        <p:txBody>
          <a:bodyPr wrap="none">
            <a:spAutoFit/>
          </a:bodyPr>
          <a:lstStyle/>
          <a:p>
            <a:r>
              <a:rPr lang="es-CO" dirty="0"/>
              <a:t>colpatria.com</a:t>
            </a:r>
          </a:p>
          <a:p>
            <a:r>
              <a:rPr lang="es-CO" dirty="0">
                <a:hlinkClick r:id="rId5"/>
              </a:rPr>
              <a:t>dominio.com</a:t>
            </a:r>
            <a:endParaRPr lang="es-CO" dirty="0"/>
          </a:p>
        </p:txBody>
      </p:sp>
      <p:sp>
        <p:nvSpPr>
          <p:cNvPr id="15" name="Rectángulo 14">
            <a:extLst>
              <a:ext uri="{FF2B5EF4-FFF2-40B4-BE49-F238E27FC236}">
                <a16:creationId xmlns:a16="http://schemas.microsoft.com/office/drawing/2014/main" id="{8703D4E4-8BF2-43F2-9230-6E9915A3D7D9}"/>
              </a:ext>
            </a:extLst>
          </p:cNvPr>
          <p:cNvSpPr/>
          <p:nvPr/>
        </p:nvSpPr>
        <p:spPr>
          <a:xfrm>
            <a:off x="2271350" y="5837299"/>
            <a:ext cx="1447832" cy="646331"/>
          </a:xfrm>
          <a:prstGeom prst="rect">
            <a:avLst/>
          </a:prstGeom>
        </p:spPr>
        <p:txBody>
          <a:bodyPr wrap="none">
            <a:spAutoFit/>
          </a:bodyPr>
          <a:lstStyle/>
          <a:p>
            <a:r>
              <a:rPr lang="es-CO" dirty="0"/>
              <a:t>Domiciliación</a:t>
            </a:r>
          </a:p>
          <a:p>
            <a:r>
              <a:rPr lang="es-CO" dirty="0">
                <a:hlinkClick r:id="rId5"/>
              </a:rPr>
              <a:t>Remitentes</a:t>
            </a:r>
            <a:endParaRPr lang="es-CO" dirty="0"/>
          </a:p>
        </p:txBody>
      </p:sp>
      <p:sp>
        <p:nvSpPr>
          <p:cNvPr id="16" name="Rectángulo 15">
            <a:extLst>
              <a:ext uri="{FF2B5EF4-FFF2-40B4-BE49-F238E27FC236}">
                <a16:creationId xmlns:a16="http://schemas.microsoft.com/office/drawing/2014/main" id="{1E07309D-5800-48ED-BABB-AE9C267CF7E2}"/>
              </a:ext>
            </a:extLst>
          </p:cNvPr>
          <p:cNvSpPr/>
          <p:nvPr/>
        </p:nvSpPr>
        <p:spPr>
          <a:xfrm>
            <a:off x="1129256" y="4635743"/>
            <a:ext cx="1331455" cy="369332"/>
          </a:xfrm>
          <a:prstGeom prst="rect">
            <a:avLst/>
          </a:prstGeom>
        </p:spPr>
        <p:txBody>
          <a:bodyPr wrap="none">
            <a:spAutoFit/>
          </a:bodyPr>
          <a:lstStyle/>
          <a:p>
            <a:r>
              <a:rPr lang="es-CO" dirty="0" err="1"/>
              <a:t>WorkFlowID</a:t>
            </a:r>
            <a:endParaRPr lang="es-CO" dirty="0"/>
          </a:p>
        </p:txBody>
      </p:sp>
      <p:sp>
        <p:nvSpPr>
          <p:cNvPr id="17" name="Rectángulo 16">
            <a:extLst>
              <a:ext uri="{FF2B5EF4-FFF2-40B4-BE49-F238E27FC236}">
                <a16:creationId xmlns:a16="http://schemas.microsoft.com/office/drawing/2014/main" id="{93DB4495-F219-465E-82C2-A6F58347406C}"/>
              </a:ext>
            </a:extLst>
          </p:cNvPr>
          <p:cNvSpPr/>
          <p:nvPr/>
        </p:nvSpPr>
        <p:spPr>
          <a:xfrm>
            <a:off x="711134" y="4080699"/>
            <a:ext cx="1770228" cy="369332"/>
          </a:xfrm>
          <a:prstGeom prst="rect">
            <a:avLst/>
          </a:prstGeom>
        </p:spPr>
        <p:txBody>
          <a:bodyPr wrap="none">
            <a:spAutoFit/>
          </a:bodyPr>
          <a:lstStyle/>
          <a:p>
            <a:r>
              <a:rPr lang="en-US" dirty="0" err="1"/>
              <a:t>Creado</a:t>
            </a:r>
            <a:r>
              <a:rPr lang="en-US" dirty="0"/>
              <a:t> por el Jar</a:t>
            </a:r>
            <a:endParaRPr lang="es-CO" dirty="0"/>
          </a:p>
        </p:txBody>
      </p:sp>
      <p:cxnSp>
        <p:nvCxnSpPr>
          <p:cNvPr id="20" name="Conector: angular 19">
            <a:extLst>
              <a:ext uri="{FF2B5EF4-FFF2-40B4-BE49-F238E27FC236}">
                <a16:creationId xmlns:a16="http://schemas.microsoft.com/office/drawing/2014/main" id="{F3E56ADA-909F-45E1-824E-61F698323838}"/>
              </a:ext>
            </a:extLst>
          </p:cNvPr>
          <p:cNvCxnSpPr>
            <a:cxnSpLocks/>
            <a:stCxn id="10" idx="2"/>
            <a:endCxn id="12" idx="1"/>
          </p:cNvCxnSpPr>
          <p:nvPr/>
        </p:nvCxnSpPr>
        <p:spPr>
          <a:xfrm rot="16200000" flipH="1">
            <a:off x="870439" y="5005389"/>
            <a:ext cx="456373" cy="3490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r 20">
            <a:extLst>
              <a:ext uri="{FF2B5EF4-FFF2-40B4-BE49-F238E27FC236}">
                <a16:creationId xmlns:a16="http://schemas.microsoft.com/office/drawing/2014/main" id="{F452F061-16AA-4E09-BD22-7EB26CBF2F3C}"/>
              </a:ext>
            </a:extLst>
          </p:cNvPr>
          <p:cNvCxnSpPr>
            <a:cxnSpLocks/>
            <a:stCxn id="12" idx="2"/>
            <a:endCxn id="13" idx="1"/>
          </p:cNvCxnSpPr>
          <p:nvPr/>
        </p:nvCxnSpPr>
        <p:spPr>
          <a:xfrm rot="16200000" flipH="1">
            <a:off x="1452389" y="5567263"/>
            <a:ext cx="434567" cy="3809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B31B3351-4826-449D-8CD4-2E09660005D7}"/>
              </a:ext>
            </a:extLst>
          </p:cNvPr>
          <p:cNvCxnSpPr>
            <a:cxnSpLocks/>
            <a:stCxn id="4" idx="0"/>
            <a:endCxn id="7" idx="1"/>
          </p:cNvCxnSpPr>
          <p:nvPr/>
        </p:nvCxnSpPr>
        <p:spPr>
          <a:xfrm rot="5400000" flipH="1" flipV="1">
            <a:off x="4263603" y="2349721"/>
            <a:ext cx="682090" cy="83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ángulo 29">
            <a:extLst>
              <a:ext uri="{FF2B5EF4-FFF2-40B4-BE49-F238E27FC236}">
                <a16:creationId xmlns:a16="http://schemas.microsoft.com/office/drawing/2014/main" id="{4A734E5E-0E2B-49FB-B641-E15E9EE19EB6}"/>
              </a:ext>
            </a:extLst>
          </p:cNvPr>
          <p:cNvSpPr/>
          <p:nvPr/>
        </p:nvSpPr>
        <p:spPr>
          <a:xfrm>
            <a:off x="5885237" y="4037157"/>
            <a:ext cx="3384063" cy="2401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1" name="Imagen 30">
            <a:extLst>
              <a:ext uri="{FF2B5EF4-FFF2-40B4-BE49-F238E27FC236}">
                <a16:creationId xmlns:a16="http://schemas.microsoft.com/office/drawing/2014/main" id="{7638C10D-17C8-4A25-96ED-35C2EDD0F9AD}"/>
              </a:ext>
            </a:extLst>
          </p:cNvPr>
          <p:cNvPicPr>
            <a:picLocks noChangeAspect="1"/>
          </p:cNvPicPr>
          <p:nvPr/>
        </p:nvPicPr>
        <p:blipFill>
          <a:blip r:embed="rId4"/>
          <a:stretch>
            <a:fillRect/>
          </a:stretch>
        </p:blipFill>
        <p:spPr>
          <a:xfrm>
            <a:off x="6282848" y="4653031"/>
            <a:ext cx="412110" cy="312350"/>
          </a:xfrm>
          <a:prstGeom prst="rect">
            <a:avLst/>
          </a:prstGeom>
        </p:spPr>
      </p:pic>
      <p:pic>
        <p:nvPicPr>
          <p:cNvPr id="32" name="Imagen 31">
            <a:extLst>
              <a:ext uri="{FF2B5EF4-FFF2-40B4-BE49-F238E27FC236}">
                <a16:creationId xmlns:a16="http://schemas.microsoft.com/office/drawing/2014/main" id="{0527F76B-CDB1-4A56-A972-F7AABB8D789F}"/>
              </a:ext>
            </a:extLst>
          </p:cNvPr>
          <p:cNvPicPr>
            <a:picLocks noChangeAspect="1"/>
          </p:cNvPicPr>
          <p:nvPr/>
        </p:nvPicPr>
        <p:blipFill>
          <a:blip r:embed="rId4"/>
          <a:stretch>
            <a:fillRect/>
          </a:stretch>
        </p:blipFill>
        <p:spPr>
          <a:xfrm>
            <a:off x="6837980" y="5277349"/>
            <a:ext cx="412110" cy="312350"/>
          </a:xfrm>
          <a:prstGeom prst="rect">
            <a:avLst/>
          </a:prstGeom>
        </p:spPr>
      </p:pic>
      <p:pic>
        <p:nvPicPr>
          <p:cNvPr id="33" name="Imagen 32">
            <a:extLst>
              <a:ext uri="{FF2B5EF4-FFF2-40B4-BE49-F238E27FC236}">
                <a16:creationId xmlns:a16="http://schemas.microsoft.com/office/drawing/2014/main" id="{1F82CD00-B167-4A2E-95ED-3D06AECCCA61}"/>
              </a:ext>
            </a:extLst>
          </p:cNvPr>
          <p:cNvPicPr>
            <a:picLocks noChangeAspect="1"/>
          </p:cNvPicPr>
          <p:nvPr/>
        </p:nvPicPr>
        <p:blipFill>
          <a:blip r:embed="rId4"/>
          <a:stretch>
            <a:fillRect/>
          </a:stretch>
        </p:blipFill>
        <p:spPr>
          <a:xfrm>
            <a:off x="6866886" y="5816331"/>
            <a:ext cx="412110" cy="312350"/>
          </a:xfrm>
          <a:prstGeom prst="rect">
            <a:avLst/>
          </a:prstGeom>
        </p:spPr>
      </p:pic>
      <p:sp>
        <p:nvSpPr>
          <p:cNvPr id="34" name="Rectángulo 33">
            <a:extLst>
              <a:ext uri="{FF2B5EF4-FFF2-40B4-BE49-F238E27FC236}">
                <a16:creationId xmlns:a16="http://schemas.microsoft.com/office/drawing/2014/main" id="{F5307E99-26D7-4C8F-997D-E201EA4E0AC8}"/>
              </a:ext>
            </a:extLst>
          </p:cNvPr>
          <p:cNvSpPr/>
          <p:nvPr/>
        </p:nvSpPr>
        <p:spPr>
          <a:xfrm>
            <a:off x="7321809" y="5250389"/>
            <a:ext cx="1736822" cy="369332"/>
          </a:xfrm>
          <a:prstGeom prst="rect">
            <a:avLst/>
          </a:prstGeom>
        </p:spPr>
        <p:txBody>
          <a:bodyPr wrap="none">
            <a:spAutoFit/>
          </a:bodyPr>
          <a:lstStyle/>
          <a:p>
            <a:r>
              <a:rPr lang="es-CO" dirty="0"/>
              <a:t>GTB0000100073</a:t>
            </a:r>
          </a:p>
        </p:txBody>
      </p:sp>
      <p:sp>
        <p:nvSpPr>
          <p:cNvPr id="35" name="Rectángulo 34">
            <a:extLst>
              <a:ext uri="{FF2B5EF4-FFF2-40B4-BE49-F238E27FC236}">
                <a16:creationId xmlns:a16="http://schemas.microsoft.com/office/drawing/2014/main" id="{9B86ECB9-B315-42E5-B068-D8BAC7F932E8}"/>
              </a:ext>
            </a:extLst>
          </p:cNvPr>
          <p:cNvSpPr/>
          <p:nvPr/>
        </p:nvSpPr>
        <p:spPr>
          <a:xfrm>
            <a:off x="7332681" y="5866468"/>
            <a:ext cx="1736822" cy="369332"/>
          </a:xfrm>
          <a:prstGeom prst="rect">
            <a:avLst/>
          </a:prstGeom>
        </p:spPr>
        <p:txBody>
          <a:bodyPr wrap="none">
            <a:spAutoFit/>
          </a:bodyPr>
          <a:lstStyle/>
          <a:p>
            <a:r>
              <a:rPr lang="es-CO" dirty="0"/>
              <a:t>GTB0001002654</a:t>
            </a:r>
          </a:p>
        </p:txBody>
      </p:sp>
      <p:sp>
        <p:nvSpPr>
          <p:cNvPr id="36" name="Rectángulo 35">
            <a:extLst>
              <a:ext uri="{FF2B5EF4-FFF2-40B4-BE49-F238E27FC236}">
                <a16:creationId xmlns:a16="http://schemas.microsoft.com/office/drawing/2014/main" id="{56A5F1A2-2229-4D3D-87F6-FF4C24CE3B58}"/>
              </a:ext>
            </a:extLst>
          </p:cNvPr>
          <p:cNvSpPr/>
          <p:nvPr/>
        </p:nvSpPr>
        <p:spPr>
          <a:xfrm>
            <a:off x="6694072" y="4637297"/>
            <a:ext cx="1158779" cy="369332"/>
          </a:xfrm>
          <a:prstGeom prst="rect">
            <a:avLst/>
          </a:prstGeom>
        </p:spPr>
        <p:txBody>
          <a:bodyPr wrap="none">
            <a:spAutoFit/>
          </a:bodyPr>
          <a:lstStyle/>
          <a:p>
            <a:r>
              <a:rPr lang="es-CO" dirty="0"/>
              <a:t>Procesado</a:t>
            </a:r>
          </a:p>
        </p:txBody>
      </p:sp>
      <p:sp>
        <p:nvSpPr>
          <p:cNvPr id="37" name="Rectángulo 36">
            <a:extLst>
              <a:ext uri="{FF2B5EF4-FFF2-40B4-BE49-F238E27FC236}">
                <a16:creationId xmlns:a16="http://schemas.microsoft.com/office/drawing/2014/main" id="{AF1EF8C9-D749-4392-83B9-A2DC85F7AA7C}"/>
              </a:ext>
            </a:extLst>
          </p:cNvPr>
          <p:cNvSpPr/>
          <p:nvPr/>
        </p:nvSpPr>
        <p:spPr>
          <a:xfrm>
            <a:off x="6275950" y="4082253"/>
            <a:ext cx="1770228" cy="369332"/>
          </a:xfrm>
          <a:prstGeom prst="rect">
            <a:avLst/>
          </a:prstGeom>
        </p:spPr>
        <p:txBody>
          <a:bodyPr wrap="none">
            <a:spAutoFit/>
          </a:bodyPr>
          <a:lstStyle/>
          <a:p>
            <a:r>
              <a:rPr lang="en-US" dirty="0" err="1"/>
              <a:t>Creado</a:t>
            </a:r>
            <a:r>
              <a:rPr lang="en-US" dirty="0"/>
              <a:t> por el Jar</a:t>
            </a:r>
            <a:endParaRPr lang="es-CO" dirty="0"/>
          </a:p>
        </p:txBody>
      </p:sp>
      <p:cxnSp>
        <p:nvCxnSpPr>
          <p:cNvPr id="38" name="Conector: angular 37">
            <a:extLst>
              <a:ext uri="{FF2B5EF4-FFF2-40B4-BE49-F238E27FC236}">
                <a16:creationId xmlns:a16="http://schemas.microsoft.com/office/drawing/2014/main" id="{54B06E9E-64EC-47E9-96EE-CF4AFF91E72D}"/>
              </a:ext>
            </a:extLst>
          </p:cNvPr>
          <p:cNvCxnSpPr>
            <a:cxnSpLocks/>
            <a:stCxn id="31" idx="2"/>
            <a:endCxn id="32" idx="1"/>
          </p:cNvCxnSpPr>
          <p:nvPr/>
        </p:nvCxnSpPr>
        <p:spPr>
          <a:xfrm rot="16200000" flipH="1">
            <a:off x="6429370" y="5024913"/>
            <a:ext cx="468143" cy="3490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D053063E-D230-4B5D-BBF4-12C8FFF3F43A}"/>
              </a:ext>
            </a:extLst>
          </p:cNvPr>
          <p:cNvCxnSpPr>
            <a:cxnSpLocks/>
            <a:stCxn id="31" idx="2"/>
            <a:endCxn id="33" idx="1"/>
          </p:cNvCxnSpPr>
          <p:nvPr/>
        </p:nvCxnSpPr>
        <p:spPr>
          <a:xfrm rot="16200000" flipH="1">
            <a:off x="6174332" y="5279951"/>
            <a:ext cx="1007125" cy="3779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469C2AAF-FF8C-45CE-975B-89D3FE1D666B}"/>
              </a:ext>
            </a:extLst>
          </p:cNvPr>
          <p:cNvCxnSpPr>
            <a:stCxn id="18" idx="3"/>
            <a:endCxn id="30" idx="1"/>
          </p:cNvCxnSpPr>
          <p:nvPr/>
        </p:nvCxnSpPr>
        <p:spPr>
          <a:xfrm>
            <a:off x="3704484" y="5236350"/>
            <a:ext cx="2180753" cy="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54AF3E97-AC51-40A3-BB95-474E1F54772B}"/>
              </a:ext>
            </a:extLst>
          </p:cNvPr>
          <p:cNvSpPr/>
          <p:nvPr/>
        </p:nvSpPr>
        <p:spPr>
          <a:xfrm>
            <a:off x="4306891" y="4915279"/>
            <a:ext cx="1010341" cy="1200329"/>
          </a:xfrm>
          <a:prstGeom prst="rect">
            <a:avLst/>
          </a:prstGeom>
        </p:spPr>
        <p:txBody>
          <a:bodyPr wrap="none">
            <a:spAutoFit/>
          </a:bodyPr>
          <a:lstStyle/>
          <a:p>
            <a:r>
              <a:rPr lang="es-CO" dirty="0"/>
              <a:t>CLA2</a:t>
            </a:r>
          </a:p>
          <a:p>
            <a:r>
              <a:rPr lang="es-CO" dirty="0" err="1"/>
              <a:t>cmd</a:t>
            </a:r>
            <a:endParaRPr lang="es-CO" dirty="0"/>
          </a:p>
          <a:p>
            <a:pPr marL="285750" indent="-285750">
              <a:buFont typeface="Arial" panose="020B0604020202020204" pitchFamily="34" charset="0"/>
              <a:buChar char="•"/>
            </a:pPr>
            <a:r>
              <a:rPr lang="es-CO" dirty="0" err="1"/>
              <a:t>mkdir</a:t>
            </a:r>
            <a:endParaRPr lang="es-CO" dirty="0"/>
          </a:p>
          <a:p>
            <a:pPr marL="285750" indent="-285750">
              <a:buFont typeface="Arial" panose="020B0604020202020204" pitchFamily="34" charset="0"/>
              <a:buChar char="•"/>
            </a:pPr>
            <a:r>
              <a:rPr lang="es-CO" dirty="0" err="1"/>
              <a:t>cp</a:t>
            </a:r>
            <a:endParaRPr lang="es-CO" dirty="0"/>
          </a:p>
        </p:txBody>
      </p:sp>
      <p:sp>
        <p:nvSpPr>
          <p:cNvPr id="3" name="CuadroTexto 2">
            <a:extLst>
              <a:ext uri="{FF2B5EF4-FFF2-40B4-BE49-F238E27FC236}">
                <a16:creationId xmlns:a16="http://schemas.microsoft.com/office/drawing/2014/main" id="{DAA2E39B-0A23-4EEE-9508-E92C04544D57}"/>
              </a:ext>
            </a:extLst>
          </p:cNvPr>
          <p:cNvSpPr txBox="1"/>
          <p:nvPr/>
        </p:nvSpPr>
        <p:spPr>
          <a:xfrm>
            <a:off x="195943" y="182880"/>
            <a:ext cx="1792094" cy="523220"/>
          </a:xfrm>
          <a:prstGeom prst="rect">
            <a:avLst/>
          </a:prstGeom>
          <a:noFill/>
        </p:spPr>
        <p:txBody>
          <a:bodyPr wrap="none" rtlCol="0">
            <a:spAutoFit/>
          </a:bodyPr>
          <a:lstStyle/>
          <a:p>
            <a:r>
              <a:rPr lang="es-CO" sz="2800" dirty="0"/>
              <a:t>EXCHANGE</a:t>
            </a:r>
          </a:p>
        </p:txBody>
      </p:sp>
      <p:pic>
        <p:nvPicPr>
          <p:cNvPr id="40" name="Imagen 39">
            <a:extLst>
              <a:ext uri="{FF2B5EF4-FFF2-40B4-BE49-F238E27FC236}">
                <a16:creationId xmlns:a16="http://schemas.microsoft.com/office/drawing/2014/main" id="{69BD7D7B-89AB-420C-B706-70D2AC5390AB}"/>
              </a:ext>
            </a:extLst>
          </p:cNvPr>
          <p:cNvPicPr>
            <a:picLocks noChangeAspect="1"/>
          </p:cNvPicPr>
          <p:nvPr/>
        </p:nvPicPr>
        <p:blipFill>
          <a:blip r:embed="rId4"/>
          <a:stretch>
            <a:fillRect/>
          </a:stretch>
        </p:blipFill>
        <p:spPr>
          <a:xfrm>
            <a:off x="421072" y="1194399"/>
            <a:ext cx="443508" cy="323143"/>
          </a:xfrm>
          <a:prstGeom prst="rect">
            <a:avLst/>
          </a:prstGeom>
        </p:spPr>
      </p:pic>
      <p:pic>
        <p:nvPicPr>
          <p:cNvPr id="41" name="Imagen 40">
            <a:extLst>
              <a:ext uri="{FF2B5EF4-FFF2-40B4-BE49-F238E27FC236}">
                <a16:creationId xmlns:a16="http://schemas.microsoft.com/office/drawing/2014/main" id="{9561E87B-1FFE-4DAD-A110-653D71E4B91D}"/>
              </a:ext>
            </a:extLst>
          </p:cNvPr>
          <p:cNvPicPr>
            <a:picLocks noChangeAspect="1"/>
          </p:cNvPicPr>
          <p:nvPr/>
        </p:nvPicPr>
        <p:blipFill>
          <a:blip r:embed="rId4"/>
          <a:stretch>
            <a:fillRect/>
          </a:stretch>
        </p:blipFill>
        <p:spPr>
          <a:xfrm>
            <a:off x="888663" y="1580651"/>
            <a:ext cx="443508" cy="323143"/>
          </a:xfrm>
          <a:prstGeom prst="rect">
            <a:avLst/>
          </a:prstGeom>
        </p:spPr>
      </p:pic>
      <p:sp>
        <p:nvSpPr>
          <p:cNvPr id="46" name="Rectángulo 45">
            <a:extLst>
              <a:ext uri="{FF2B5EF4-FFF2-40B4-BE49-F238E27FC236}">
                <a16:creationId xmlns:a16="http://schemas.microsoft.com/office/drawing/2014/main" id="{73A48D2F-1144-4587-91F2-2CCB7B73B707}"/>
              </a:ext>
            </a:extLst>
          </p:cNvPr>
          <p:cNvSpPr/>
          <p:nvPr/>
        </p:nvSpPr>
        <p:spPr>
          <a:xfrm>
            <a:off x="861019" y="1222233"/>
            <a:ext cx="2897653" cy="307777"/>
          </a:xfrm>
          <a:prstGeom prst="rect">
            <a:avLst/>
          </a:prstGeom>
        </p:spPr>
        <p:txBody>
          <a:bodyPr wrap="none">
            <a:spAutoFit/>
          </a:bodyPr>
          <a:lstStyle/>
          <a:p>
            <a:r>
              <a:rPr lang="es-CO" sz="1400" dirty="0" err="1"/>
              <a:t>Inbox</a:t>
            </a:r>
            <a:r>
              <a:rPr lang="es-CO" sz="1400" dirty="0"/>
              <a:t> </a:t>
            </a:r>
            <a:r>
              <a:rPr lang="es-CO" sz="1400" dirty="0">
                <a:sym typeface="Wingdings" panose="05000000000000000000" pitchFamily="2" charset="2"/>
              </a:rPr>
              <a:t> No leído y contenga adjunto</a:t>
            </a:r>
            <a:endParaRPr lang="es-CO" sz="1400" dirty="0"/>
          </a:p>
        </p:txBody>
      </p:sp>
      <p:sp>
        <p:nvSpPr>
          <p:cNvPr id="47" name="Rectángulo 46">
            <a:extLst>
              <a:ext uri="{FF2B5EF4-FFF2-40B4-BE49-F238E27FC236}">
                <a16:creationId xmlns:a16="http://schemas.microsoft.com/office/drawing/2014/main" id="{88ABD473-1894-4AED-B85B-65800CC1AFCE}"/>
              </a:ext>
            </a:extLst>
          </p:cNvPr>
          <p:cNvSpPr/>
          <p:nvPr/>
        </p:nvSpPr>
        <p:spPr>
          <a:xfrm>
            <a:off x="1308932" y="1596013"/>
            <a:ext cx="1013739" cy="307777"/>
          </a:xfrm>
          <a:prstGeom prst="rect">
            <a:avLst/>
          </a:prstGeom>
        </p:spPr>
        <p:txBody>
          <a:bodyPr wrap="none">
            <a:spAutoFit/>
          </a:bodyPr>
          <a:lstStyle/>
          <a:p>
            <a:r>
              <a:rPr lang="es-CO" sz="1400" dirty="0"/>
              <a:t>Procesados</a:t>
            </a:r>
          </a:p>
        </p:txBody>
      </p:sp>
      <p:cxnSp>
        <p:nvCxnSpPr>
          <p:cNvPr id="11" name="Conector: angular 10">
            <a:extLst>
              <a:ext uri="{FF2B5EF4-FFF2-40B4-BE49-F238E27FC236}">
                <a16:creationId xmlns:a16="http://schemas.microsoft.com/office/drawing/2014/main" id="{EF702A34-FDA1-4F96-8CE1-E9FC9058240A}"/>
              </a:ext>
            </a:extLst>
          </p:cNvPr>
          <p:cNvCxnSpPr>
            <a:stCxn id="40" idx="2"/>
            <a:endCxn id="41" idx="1"/>
          </p:cNvCxnSpPr>
          <p:nvPr/>
        </p:nvCxnSpPr>
        <p:spPr>
          <a:xfrm rot="16200000" flipH="1">
            <a:off x="653404" y="1506963"/>
            <a:ext cx="224681" cy="2458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upo 37">
            <a:extLst>
              <a:ext uri="{FF2B5EF4-FFF2-40B4-BE49-F238E27FC236}">
                <a16:creationId xmlns:a16="http://schemas.microsoft.com/office/drawing/2014/main" id="{EC941706-5D7D-4B6F-9097-65EE50CA51DC}"/>
              </a:ext>
            </a:extLst>
          </p:cNvPr>
          <p:cNvGrpSpPr/>
          <p:nvPr/>
        </p:nvGrpSpPr>
        <p:grpSpPr>
          <a:xfrm>
            <a:off x="1843317" y="2319546"/>
            <a:ext cx="7619705" cy="4054846"/>
            <a:chOff x="5240266" y="547261"/>
            <a:chExt cx="1980000" cy="5200396"/>
          </a:xfrm>
        </p:grpSpPr>
        <p:sp>
          <p:nvSpPr>
            <p:cNvPr id="39" name="Rectángulo redondeado 82">
              <a:extLst>
                <a:ext uri="{FF2B5EF4-FFF2-40B4-BE49-F238E27FC236}">
                  <a16:creationId xmlns:a16="http://schemas.microsoft.com/office/drawing/2014/main" id="{1F08CF9B-021A-447B-8AA2-98EDF07C7E33}"/>
                </a:ext>
              </a:extLst>
            </p:cNvPr>
            <p:cNvSpPr/>
            <p:nvPr/>
          </p:nvSpPr>
          <p:spPr>
            <a:xfrm>
              <a:off x="5240266" y="547261"/>
              <a:ext cx="1980000" cy="5200396"/>
            </a:xfrm>
            <a:prstGeom prst="roundRect">
              <a:avLst>
                <a:gd name="adj" fmla="val 6617"/>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ángulo redondeado 83">
              <a:extLst>
                <a:ext uri="{FF2B5EF4-FFF2-40B4-BE49-F238E27FC236}">
                  <a16:creationId xmlns:a16="http://schemas.microsoft.com/office/drawing/2014/main" id="{6E0E4FD0-1208-44F8-BCC6-7A4277EB2A42}"/>
                </a:ext>
              </a:extLst>
            </p:cNvPr>
            <p:cNvSpPr/>
            <p:nvPr/>
          </p:nvSpPr>
          <p:spPr>
            <a:xfrm>
              <a:off x="5275594" y="619277"/>
              <a:ext cx="1891558" cy="5040000"/>
            </a:xfrm>
            <a:prstGeom prst="roundRect">
              <a:avLst>
                <a:gd name="adj" fmla="val 6617"/>
              </a:avLst>
            </a:prstGeom>
            <a:solidFill>
              <a:srgbClr val="73AADB"/>
            </a:solidFill>
            <a:ln>
              <a:solidFill>
                <a:srgbClr val="73A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ángulo 3">
            <a:extLst>
              <a:ext uri="{FF2B5EF4-FFF2-40B4-BE49-F238E27FC236}">
                <a16:creationId xmlns:a16="http://schemas.microsoft.com/office/drawing/2014/main" id="{959526AD-16B3-42E4-8947-F29FBC26D4A6}"/>
              </a:ext>
            </a:extLst>
          </p:cNvPr>
          <p:cNvSpPr/>
          <p:nvPr/>
        </p:nvSpPr>
        <p:spPr>
          <a:xfrm>
            <a:off x="2590800" y="1119217"/>
            <a:ext cx="2298699" cy="6463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BP_AGUASMANIZALES_GET</a:t>
            </a:r>
          </a:p>
        </p:txBody>
      </p:sp>
      <p:sp>
        <p:nvSpPr>
          <p:cNvPr id="7" name="Rectángulo 6">
            <a:extLst>
              <a:ext uri="{FF2B5EF4-FFF2-40B4-BE49-F238E27FC236}">
                <a16:creationId xmlns:a16="http://schemas.microsoft.com/office/drawing/2014/main" id="{442D386C-8CFC-4C65-93A1-83D364D72568}"/>
              </a:ext>
            </a:extLst>
          </p:cNvPr>
          <p:cNvSpPr/>
          <p:nvPr/>
        </p:nvSpPr>
        <p:spPr>
          <a:xfrm>
            <a:off x="5547505" y="1119217"/>
            <a:ext cx="2222183" cy="6463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BP_QUERY_MAIL_GET</a:t>
            </a:r>
          </a:p>
        </p:txBody>
      </p:sp>
      <p:sp>
        <p:nvSpPr>
          <p:cNvPr id="8" name="Rectángulo 7">
            <a:extLst>
              <a:ext uri="{FF2B5EF4-FFF2-40B4-BE49-F238E27FC236}">
                <a16:creationId xmlns:a16="http://schemas.microsoft.com/office/drawing/2014/main" id="{B3F41D19-8783-44AC-85EC-EF22C9C8B8D8}"/>
              </a:ext>
            </a:extLst>
          </p:cNvPr>
          <p:cNvSpPr/>
          <p:nvPr/>
        </p:nvSpPr>
        <p:spPr>
          <a:xfrm>
            <a:off x="7952350" y="249721"/>
            <a:ext cx="3463320" cy="1754326"/>
          </a:xfrm>
          <a:prstGeom prst="rect">
            <a:avLst/>
          </a:prstGeom>
        </p:spPr>
        <p:txBody>
          <a:bodyPr wrap="none">
            <a:spAutoFit/>
          </a:bodyPr>
          <a:lstStyle/>
          <a:p>
            <a:r>
              <a:rPr lang="es-CO" dirty="0"/>
              <a:t>CL_AGUASMANIZALES_GET</a:t>
            </a:r>
          </a:p>
          <a:p>
            <a:r>
              <a:rPr lang="es-CO" dirty="0"/>
              <a:t>Text 1 = </a:t>
            </a:r>
            <a:r>
              <a:rPr lang="es-CO" dirty="0">
                <a:hlinkClick r:id="rId2"/>
              </a:rPr>
              <a:t>Remitentes@dominio.com</a:t>
            </a:r>
            <a:endParaRPr lang="es-CO" dirty="0"/>
          </a:p>
          <a:p>
            <a:r>
              <a:rPr lang="es-CO" dirty="0"/>
              <a:t>Text 2 = *</a:t>
            </a:r>
          </a:p>
          <a:p>
            <a:r>
              <a:rPr lang="es-CO" dirty="0"/>
              <a:t>Text 3 = GTB0000100073</a:t>
            </a:r>
          </a:p>
          <a:p>
            <a:r>
              <a:rPr lang="es-CO" dirty="0"/>
              <a:t>Text 4 = /GTB/00001/00073</a:t>
            </a:r>
          </a:p>
          <a:p>
            <a:r>
              <a:rPr lang="es-CO" dirty="0"/>
              <a:t>Text 5 = </a:t>
            </a:r>
            <a:r>
              <a:rPr lang="es-CO" dirty="0" err="1"/>
              <a:t>Netapp</a:t>
            </a:r>
            <a:endParaRPr lang="es-CO" dirty="0"/>
          </a:p>
        </p:txBody>
      </p:sp>
      <p:sp>
        <p:nvSpPr>
          <p:cNvPr id="2" name="Rectángulo 1">
            <a:extLst>
              <a:ext uri="{FF2B5EF4-FFF2-40B4-BE49-F238E27FC236}">
                <a16:creationId xmlns:a16="http://schemas.microsoft.com/office/drawing/2014/main" id="{77C4BE6E-F327-4C54-B337-1BED239CAEE3}"/>
              </a:ext>
            </a:extLst>
          </p:cNvPr>
          <p:cNvSpPr/>
          <p:nvPr/>
        </p:nvSpPr>
        <p:spPr>
          <a:xfrm>
            <a:off x="2481601" y="3984435"/>
            <a:ext cx="2508635" cy="369332"/>
          </a:xfrm>
          <a:prstGeom prst="rect">
            <a:avLst/>
          </a:prstGeom>
        </p:spPr>
        <p:txBody>
          <a:bodyPr wrap="none">
            <a:spAutoFit/>
          </a:bodyPr>
          <a:lstStyle/>
          <a:p>
            <a:r>
              <a:rPr lang="es-CO" dirty="0"/>
              <a:t>Text 3 = GTB0000100073</a:t>
            </a:r>
          </a:p>
        </p:txBody>
      </p:sp>
      <p:cxnSp>
        <p:nvCxnSpPr>
          <p:cNvPr id="5" name="Conector recto de flecha 4">
            <a:extLst>
              <a:ext uri="{FF2B5EF4-FFF2-40B4-BE49-F238E27FC236}">
                <a16:creationId xmlns:a16="http://schemas.microsoft.com/office/drawing/2014/main" id="{C6352C68-64D3-4063-B9E6-882B638ABAEC}"/>
              </a:ext>
            </a:extLst>
          </p:cNvPr>
          <p:cNvCxnSpPr>
            <a:cxnSpLocks/>
            <a:stCxn id="4" idx="2"/>
            <a:endCxn id="72" idx="0"/>
          </p:cNvCxnSpPr>
          <p:nvPr/>
        </p:nvCxnSpPr>
        <p:spPr>
          <a:xfrm flipH="1">
            <a:off x="3736585" y="1765548"/>
            <a:ext cx="3565" cy="6451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3988DCF1-F998-4D66-B1F1-2FD66645AC82}"/>
              </a:ext>
            </a:extLst>
          </p:cNvPr>
          <p:cNvCxnSpPr>
            <a:cxnSpLocks/>
            <a:stCxn id="76" idx="3"/>
            <a:endCxn id="59" idx="1"/>
          </p:cNvCxnSpPr>
          <p:nvPr/>
        </p:nvCxnSpPr>
        <p:spPr>
          <a:xfrm flipV="1">
            <a:off x="5002715" y="3286623"/>
            <a:ext cx="2593164" cy="21373"/>
          </a:xfrm>
          <a:prstGeom prst="line">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1" name="Grupo 40">
            <a:extLst>
              <a:ext uri="{FF2B5EF4-FFF2-40B4-BE49-F238E27FC236}">
                <a16:creationId xmlns:a16="http://schemas.microsoft.com/office/drawing/2014/main" id="{2574372E-6BD8-4E37-8B08-3A22AF31DF9D}"/>
              </a:ext>
            </a:extLst>
          </p:cNvPr>
          <p:cNvGrpSpPr/>
          <p:nvPr/>
        </p:nvGrpSpPr>
        <p:grpSpPr>
          <a:xfrm>
            <a:off x="7444162" y="5514403"/>
            <a:ext cx="1359859" cy="729313"/>
            <a:chOff x="5615719" y="1899420"/>
            <a:chExt cx="1359859" cy="729313"/>
          </a:xfrm>
        </p:grpSpPr>
        <p:pic>
          <p:nvPicPr>
            <p:cNvPr id="42" name="Imagen 41">
              <a:extLst>
                <a:ext uri="{FF2B5EF4-FFF2-40B4-BE49-F238E27FC236}">
                  <a16:creationId xmlns:a16="http://schemas.microsoft.com/office/drawing/2014/main" id="{AB46DCFA-2D3B-4F77-A21B-669F7459B660}"/>
                </a:ext>
              </a:extLst>
            </p:cNvPr>
            <p:cNvPicPr>
              <a:picLocks noChangeAspect="1"/>
            </p:cNvPicPr>
            <p:nvPr/>
          </p:nvPicPr>
          <p:blipFill>
            <a:blip r:embed="rId3"/>
            <a:stretch>
              <a:fillRect/>
            </a:stretch>
          </p:blipFill>
          <p:spPr>
            <a:xfrm>
              <a:off x="5901566" y="1899420"/>
              <a:ext cx="690830" cy="441810"/>
            </a:xfrm>
            <a:prstGeom prst="rect">
              <a:avLst/>
            </a:prstGeom>
          </p:spPr>
        </p:pic>
        <p:sp>
          <p:nvSpPr>
            <p:cNvPr id="43" name="CuadroTexto 42">
              <a:extLst>
                <a:ext uri="{FF2B5EF4-FFF2-40B4-BE49-F238E27FC236}">
                  <a16:creationId xmlns:a16="http://schemas.microsoft.com/office/drawing/2014/main" id="{2C6D31DD-EFB6-4A08-9FEF-F29874DBFED8}"/>
                </a:ext>
              </a:extLst>
            </p:cNvPr>
            <p:cNvSpPr txBox="1"/>
            <p:nvPr/>
          </p:nvSpPr>
          <p:spPr>
            <a:xfrm>
              <a:off x="5615719" y="2351734"/>
              <a:ext cx="1359859" cy="276999"/>
            </a:xfrm>
            <a:prstGeom prst="rect">
              <a:avLst/>
            </a:prstGeom>
            <a:solidFill>
              <a:schemeClr val="bg1"/>
            </a:solidFill>
            <a:ln>
              <a:solidFill>
                <a:schemeClr val="accent1"/>
              </a:solidFill>
            </a:ln>
          </p:spPr>
          <p:txBody>
            <a:bodyPr wrap="none" rtlCol="0">
              <a:spAutoFit/>
            </a:bodyPr>
            <a:lstStyle/>
            <a:p>
              <a:r>
                <a:rPr lang="es-ES_tradnl" sz="1200" dirty="0" err="1"/>
                <a:t>Mailbox</a:t>
              </a:r>
              <a:r>
                <a:rPr lang="es-ES_tradnl" sz="1200" dirty="0"/>
                <a:t> </a:t>
              </a:r>
              <a:r>
                <a:rPr lang="es-ES_tradnl" sz="1200" dirty="0" err="1"/>
                <a:t>Consumer</a:t>
              </a:r>
              <a:endParaRPr lang="en-US" sz="1200" dirty="0"/>
            </a:p>
          </p:txBody>
        </p:sp>
      </p:grpSp>
      <p:grpSp>
        <p:nvGrpSpPr>
          <p:cNvPr id="44" name="Grupo 43">
            <a:extLst>
              <a:ext uri="{FF2B5EF4-FFF2-40B4-BE49-F238E27FC236}">
                <a16:creationId xmlns:a16="http://schemas.microsoft.com/office/drawing/2014/main" id="{9DF8F77C-71BF-4DE7-BD5F-617A05A0AA1D}"/>
              </a:ext>
            </a:extLst>
          </p:cNvPr>
          <p:cNvGrpSpPr/>
          <p:nvPr/>
        </p:nvGrpSpPr>
        <p:grpSpPr>
          <a:xfrm>
            <a:off x="7717855" y="4078051"/>
            <a:ext cx="720000" cy="720000"/>
            <a:chOff x="3939540" y="2713576"/>
            <a:chExt cx="720000" cy="720000"/>
          </a:xfrm>
        </p:grpSpPr>
        <p:sp>
          <p:nvSpPr>
            <p:cNvPr id="45" name="Elipse 44">
              <a:extLst>
                <a:ext uri="{FF2B5EF4-FFF2-40B4-BE49-F238E27FC236}">
                  <a16:creationId xmlns:a16="http://schemas.microsoft.com/office/drawing/2014/main" id="{0AF3F14F-0555-49CB-A8A1-A60DE019D02D}"/>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upo 45">
              <a:extLst>
                <a:ext uri="{FF2B5EF4-FFF2-40B4-BE49-F238E27FC236}">
                  <a16:creationId xmlns:a16="http://schemas.microsoft.com/office/drawing/2014/main" id="{B658E3F8-6CFD-41C9-AC0A-04151B94B66D}"/>
                </a:ext>
              </a:extLst>
            </p:cNvPr>
            <p:cNvGrpSpPr/>
            <p:nvPr/>
          </p:nvGrpSpPr>
          <p:grpSpPr>
            <a:xfrm rot="5400000">
              <a:off x="4022965" y="2783500"/>
              <a:ext cx="576000" cy="576000"/>
              <a:chOff x="4039147" y="2806537"/>
              <a:chExt cx="648000" cy="648000"/>
            </a:xfrm>
          </p:grpSpPr>
          <p:sp>
            <p:nvSpPr>
              <p:cNvPr id="47" name="Oval 53">
                <a:extLst>
                  <a:ext uri="{FF2B5EF4-FFF2-40B4-BE49-F238E27FC236}">
                    <a16:creationId xmlns:a16="http://schemas.microsoft.com/office/drawing/2014/main" id="{38B2B89B-B1F6-4007-ADE5-C12D0FE41E1A}"/>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48" name="Freeform 27">
                <a:extLst>
                  <a:ext uri="{FF2B5EF4-FFF2-40B4-BE49-F238E27FC236}">
                    <a16:creationId xmlns:a16="http://schemas.microsoft.com/office/drawing/2014/main" id="{9EDFBD47-342A-489D-9AFF-439BF06F1C68}"/>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cxnSp>
        <p:nvCxnSpPr>
          <p:cNvPr id="49" name="Conector recto 48">
            <a:extLst>
              <a:ext uri="{FF2B5EF4-FFF2-40B4-BE49-F238E27FC236}">
                <a16:creationId xmlns:a16="http://schemas.microsoft.com/office/drawing/2014/main" id="{4A9CC6A6-3EDC-4293-B073-70DF9E2A50E9}"/>
              </a:ext>
            </a:extLst>
          </p:cNvPr>
          <p:cNvCxnSpPr>
            <a:cxnSpLocks/>
          </p:cNvCxnSpPr>
          <p:nvPr/>
        </p:nvCxnSpPr>
        <p:spPr>
          <a:xfrm>
            <a:off x="7927392" y="3166663"/>
            <a:ext cx="32132" cy="880561"/>
          </a:xfrm>
          <a:prstGeom prst="line">
            <a:avLst/>
          </a:prstGeom>
          <a:ln w="190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D6253EAE-3A3E-4CAF-9280-3B2A7B53D769}"/>
              </a:ext>
            </a:extLst>
          </p:cNvPr>
          <p:cNvCxnSpPr>
            <a:stCxn id="45" idx="4"/>
            <a:endCxn id="42" idx="0"/>
          </p:cNvCxnSpPr>
          <p:nvPr/>
        </p:nvCxnSpPr>
        <p:spPr>
          <a:xfrm flipH="1">
            <a:off x="8075424" y="4798051"/>
            <a:ext cx="2431" cy="716352"/>
          </a:xfrm>
          <a:prstGeom prst="line">
            <a:avLst/>
          </a:prstGeom>
          <a:ln w="1905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51" name="Grupo 50">
            <a:extLst>
              <a:ext uri="{FF2B5EF4-FFF2-40B4-BE49-F238E27FC236}">
                <a16:creationId xmlns:a16="http://schemas.microsoft.com/office/drawing/2014/main" id="{3C289081-958B-4A6C-AA99-90EB6E86DE0B}"/>
              </a:ext>
            </a:extLst>
          </p:cNvPr>
          <p:cNvGrpSpPr/>
          <p:nvPr/>
        </p:nvGrpSpPr>
        <p:grpSpPr>
          <a:xfrm>
            <a:off x="7346577" y="3098741"/>
            <a:ext cx="1293239" cy="712061"/>
            <a:chOff x="5404339" y="1916672"/>
            <a:chExt cx="1293239" cy="712061"/>
          </a:xfrm>
        </p:grpSpPr>
        <p:pic>
          <p:nvPicPr>
            <p:cNvPr id="52" name="Imagen 51">
              <a:extLst>
                <a:ext uri="{FF2B5EF4-FFF2-40B4-BE49-F238E27FC236}">
                  <a16:creationId xmlns:a16="http://schemas.microsoft.com/office/drawing/2014/main" id="{9B8E9FB4-4E2E-4C72-9140-A9BF86FFA404}"/>
                </a:ext>
              </a:extLst>
            </p:cNvPr>
            <p:cNvPicPr>
              <a:picLocks noChangeAspect="1"/>
            </p:cNvPicPr>
            <p:nvPr/>
          </p:nvPicPr>
          <p:blipFill>
            <a:blip r:embed="rId3"/>
            <a:stretch>
              <a:fillRect/>
            </a:stretch>
          </p:blipFill>
          <p:spPr>
            <a:xfrm>
              <a:off x="5694542" y="1916672"/>
              <a:ext cx="690830" cy="441810"/>
            </a:xfrm>
            <a:prstGeom prst="rect">
              <a:avLst/>
            </a:prstGeom>
          </p:spPr>
        </p:pic>
        <p:sp>
          <p:nvSpPr>
            <p:cNvPr id="53" name="CuadroTexto 52">
              <a:extLst>
                <a:ext uri="{FF2B5EF4-FFF2-40B4-BE49-F238E27FC236}">
                  <a16:creationId xmlns:a16="http://schemas.microsoft.com/office/drawing/2014/main" id="{05689761-3E09-44A4-8419-DB1E4535E76C}"/>
                </a:ext>
              </a:extLst>
            </p:cNvPr>
            <p:cNvSpPr txBox="1"/>
            <p:nvPr/>
          </p:nvSpPr>
          <p:spPr>
            <a:xfrm>
              <a:off x="5404339" y="2351734"/>
              <a:ext cx="1293239" cy="276999"/>
            </a:xfrm>
            <a:prstGeom prst="rect">
              <a:avLst/>
            </a:prstGeom>
            <a:solidFill>
              <a:schemeClr val="bg1"/>
            </a:solidFill>
            <a:ln>
              <a:solidFill>
                <a:schemeClr val="accent1"/>
              </a:solidFill>
            </a:ln>
          </p:spPr>
          <p:txBody>
            <a:bodyPr wrap="none" rtlCol="0">
              <a:spAutoFit/>
            </a:bodyPr>
            <a:lstStyle/>
            <a:p>
              <a:r>
                <a:rPr lang="en-US" sz="1200" dirty="0" err="1"/>
                <a:t>MailBox</a:t>
              </a:r>
              <a:r>
                <a:rPr lang="en-US" sz="1200" dirty="0"/>
                <a:t> Producer</a:t>
              </a:r>
            </a:p>
          </p:txBody>
        </p:sp>
      </p:grpSp>
      <p:sp>
        <p:nvSpPr>
          <p:cNvPr id="54" name="CuadroTexto 53">
            <a:extLst>
              <a:ext uri="{FF2B5EF4-FFF2-40B4-BE49-F238E27FC236}">
                <a16:creationId xmlns:a16="http://schemas.microsoft.com/office/drawing/2014/main" id="{319F9831-BAF4-4299-A8EF-074AB876CF5D}"/>
              </a:ext>
            </a:extLst>
          </p:cNvPr>
          <p:cNvSpPr txBox="1"/>
          <p:nvPr/>
        </p:nvSpPr>
        <p:spPr>
          <a:xfrm>
            <a:off x="7748984" y="4810532"/>
            <a:ext cx="737702" cy="246221"/>
          </a:xfrm>
          <a:prstGeom prst="rect">
            <a:avLst/>
          </a:prstGeom>
          <a:solidFill>
            <a:schemeClr val="bg1"/>
          </a:solidFill>
          <a:ln>
            <a:solidFill>
              <a:schemeClr val="accent1"/>
            </a:solidFill>
          </a:ln>
        </p:spPr>
        <p:txBody>
          <a:bodyPr wrap="none" rtlCol="0">
            <a:spAutoFit/>
          </a:bodyPr>
          <a:lstStyle/>
          <a:p>
            <a:r>
              <a:rPr lang="es-ES_tradnl" sz="1000" dirty="0"/>
              <a:t>TEMPLATE</a:t>
            </a:r>
            <a:endParaRPr lang="en-US" sz="400" dirty="0"/>
          </a:p>
        </p:txBody>
      </p:sp>
      <p:sp>
        <p:nvSpPr>
          <p:cNvPr id="55" name="CuadroTexto 54">
            <a:extLst>
              <a:ext uri="{FF2B5EF4-FFF2-40B4-BE49-F238E27FC236}">
                <a16:creationId xmlns:a16="http://schemas.microsoft.com/office/drawing/2014/main" id="{AAED4835-18DE-44D6-853C-588CDFE3FF18}"/>
              </a:ext>
            </a:extLst>
          </p:cNvPr>
          <p:cNvSpPr txBox="1"/>
          <p:nvPr/>
        </p:nvSpPr>
        <p:spPr>
          <a:xfrm>
            <a:off x="1876397" y="5673491"/>
            <a:ext cx="3223289" cy="584775"/>
          </a:xfrm>
          <a:prstGeom prst="rect">
            <a:avLst/>
          </a:prstGeom>
          <a:noFill/>
        </p:spPr>
        <p:txBody>
          <a:bodyPr wrap="square" rtlCol="0">
            <a:spAutoFit/>
          </a:bodyPr>
          <a:lstStyle/>
          <a:p>
            <a:pPr algn="ctr"/>
            <a:r>
              <a:rPr lang="en-US" sz="3200" b="1" dirty="0">
                <a:solidFill>
                  <a:schemeClr val="bg1"/>
                </a:solidFill>
              </a:rPr>
              <a:t>STERLING</a:t>
            </a:r>
          </a:p>
        </p:txBody>
      </p:sp>
      <p:sp>
        <p:nvSpPr>
          <p:cNvPr id="56" name="Elipse 55">
            <a:extLst>
              <a:ext uri="{FF2B5EF4-FFF2-40B4-BE49-F238E27FC236}">
                <a16:creationId xmlns:a16="http://schemas.microsoft.com/office/drawing/2014/main" id="{A296A0FA-D19C-4136-8A9A-911F5E8C968E}"/>
              </a:ext>
            </a:extLst>
          </p:cNvPr>
          <p:cNvSpPr/>
          <p:nvPr/>
        </p:nvSpPr>
        <p:spPr>
          <a:xfrm>
            <a:off x="7039336" y="3534015"/>
            <a:ext cx="264869" cy="2648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chemeClr val="tx1"/>
                </a:solidFill>
              </a:rPr>
              <a:t>5</a:t>
            </a:r>
          </a:p>
        </p:txBody>
      </p:sp>
      <p:sp>
        <p:nvSpPr>
          <p:cNvPr id="57" name="Elipse 56">
            <a:extLst>
              <a:ext uri="{FF2B5EF4-FFF2-40B4-BE49-F238E27FC236}">
                <a16:creationId xmlns:a16="http://schemas.microsoft.com/office/drawing/2014/main" id="{1504A621-D475-4801-B3E5-B4A73E4FA343}"/>
              </a:ext>
            </a:extLst>
          </p:cNvPr>
          <p:cNvSpPr/>
          <p:nvPr/>
        </p:nvSpPr>
        <p:spPr>
          <a:xfrm>
            <a:off x="7164732" y="5966717"/>
            <a:ext cx="264869" cy="2648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chemeClr val="tx1"/>
                </a:solidFill>
              </a:rPr>
              <a:t>5</a:t>
            </a:r>
          </a:p>
        </p:txBody>
      </p:sp>
      <p:sp>
        <p:nvSpPr>
          <p:cNvPr id="58" name="Elipse 57">
            <a:extLst>
              <a:ext uri="{FF2B5EF4-FFF2-40B4-BE49-F238E27FC236}">
                <a16:creationId xmlns:a16="http://schemas.microsoft.com/office/drawing/2014/main" id="{7614DA5F-ACB3-4673-A957-5366E46F182B}"/>
              </a:ext>
            </a:extLst>
          </p:cNvPr>
          <p:cNvSpPr/>
          <p:nvPr/>
        </p:nvSpPr>
        <p:spPr>
          <a:xfrm>
            <a:off x="7423446" y="4310621"/>
            <a:ext cx="264869" cy="2648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chemeClr val="tx1"/>
                </a:solidFill>
              </a:rPr>
              <a:t>4</a:t>
            </a:r>
          </a:p>
        </p:txBody>
      </p:sp>
      <p:sp>
        <p:nvSpPr>
          <p:cNvPr id="59" name="CuadroTexto 58">
            <a:extLst>
              <a:ext uri="{FF2B5EF4-FFF2-40B4-BE49-F238E27FC236}">
                <a16:creationId xmlns:a16="http://schemas.microsoft.com/office/drawing/2014/main" id="{FE1FD36C-756F-4C30-B8F2-E50305AEAEAE}"/>
              </a:ext>
            </a:extLst>
          </p:cNvPr>
          <p:cNvSpPr txBox="1"/>
          <p:nvPr/>
        </p:nvSpPr>
        <p:spPr>
          <a:xfrm>
            <a:off x="7595879" y="3101957"/>
            <a:ext cx="702756" cy="369332"/>
          </a:xfrm>
          <a:prstGeom prst="rect">
            <a:avLst/>
          </a:prstGeom>
          <a:noFill/>
        </p:spPr>
        <p:txBody>
          <a:bodyPr wrap="none" rtlCol="0">
            <a:spAutoFit/>
          </a:bodyPr>
          <a:lstStyle/>
          <a:p>
            <a:r>
              <a:rPr lang="es-CO" dirty="0" err="1"/>
              <a:t>Inbox</a:t>
            </a:r>
            <a:endParaRPr lang="es-CO" dirty="0"/>
          </a:p>
        </p:txBody>
      </p:sp>
      <p:sp>
        <p:nvSpPr>
          <p:cNvPr id="60" name="CuadroTexto 59">
            <a:extLst>
              <a:ext uri="{FF2B5EF4-FFF2-40B4-BE49-F238E27FC236}">
                <a16:creationId xmlns:a16="http://schemas.microsoft.com/office/drawing/2014/main" id="{A095675B-B1ED-453D-B2A1-6B081BD43432}"/>
              </a:ext>
            </a:extLst>
          </p:cNvPr>
          <p:cNvSpPr txBox="1"/>
          <p:nvPr/>
        </p:nvSpPr>
        <p:spPr>
          <a:xfrm>
            <a:off x="7658354" y="5564729"/>
            <a:ext cx="834139" cy="307777"/>
          </a:xfrm>
          <a:prstGeom prst="rect">
            <a:avLst/>
          </a:prstGeom>
          <a:noFill/>
        </p:spPr>
        <p:txBody>
          <a:bodyPr wrap="none" rtlCol="0">
            <a:spAutoFit/>
          </a:bodyPr>
          <a:lstStyle/>
          <a:p>
            <a:r>
              <a:rPr lang="es-CO" sz="1400" dirty="0"/>
              <a:t>Enviados</a:t>
            </a:r>
          </a:p>
        </p:txBody>
      </p:sp>
      <p:cxnSp>
        <p:nvCxnSpPr>
          <p:cNvPr id="67" name="Conector recto de flecha 66">
            <a:extLst>
              <a:ext uri="{FF2B5EF4-FFF2-40B4-BE49-F238E27FC236}">
                <a16:creationId xmlns:a16="http://schemas.microsoft.com/office/drawing/2014/main" id="{97A0C9BD-B7B6-45DD-8AE3-D5F9EC9E8D25}"/>
              </a:ext>
            </a:extLst>
          </p:cNvPr>
          <p:cNvCxnSpPr>
            <a:cxnSpLocks/>
            <a:stCxn id="7" idx="1"/>
            <a:endCxn id="4" idx="3"/>
          </p:cNvCxnSpPr>
          <p:nvPr/>
        </p:nvCxnSpPr>
        <p:spPr>
          <a:xfrm flipH="1">
            <a:off x="4889499" y="1442383"/>
            <a:ext cx="658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ángulo 83">
            <a:extLst>
              <a:ext uri="{FF2B5EF4-FFF2-40B4-BE49-F238E27FC236}">
                <a16:creationId xmlns:a16="http://schemas.microsoft.com/office/drawing/2014/main" id="{191D04AA-9FE7-45F1-9467-11A92EED24EC}"/>
              </a:ext>
            </a:extLst>
          </p:cNvPr>
          <p:cNvSpPr/>
          <p:nvPr/>
        </p:nvSpPr>
        <p:spPr>
          <a:xfrm>
            <a:off x="5598324" y="2939132"/>
            <a:ext cx="1658146" cy="338554"/>
          </a:xfrm>
          <a:prstGeom prst="rect">
            <a:avLst/>
          </a:prstGeom>
        </p:spPr>
        <p:txBody>
          <a:bodyPr wrap="none">
            <a:spAutoFit/>
          </a:bodyPr>
          <a:lstStyle/>
          <a:p>
            <a:pPr algn="ctr"/>
            <a:r>
              <a:rPr lang="es-MX" sz="1600" dirty="0">
                <a:solidFill>
                  <a:schemeClr val="bg1"/>
                </a:solidFill>
              </a:rPr>
              <a:t>BP_FS_MAIL_GET</a:t>
            </a:r>
          </a:p>
        </p:txBody>
      </p:sp>
      <p:sp>
        <p:nvSpPr>
          <p:cNvPr id="72" name="Rectángulo 71">
            <a:extLst>
              <a:ext uri="{FF2B5EF4-FFF2-40B4-BE49-F238E27FC236}">
                <a16:creationId xmlns:a16="http://schemas.microsoft.com/office/drawing/2014/main" id="{87E237F6-B80B-4C88-A53B-F5B08F8955FD}"/>
              </a:ext>
            </a:extLst>
          </p:cNvPr>
          <p:cNvSpPr/>
          <p:nvPr/>
        </p:nvSpPr>
        <p:spPr>
          <a:xfrm>
            <a:off x="2197795" y="2410666"/>
            <a:ext cx="3077580" cy="150819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600"/>
          </a:p>
        </p:txBody>
      </p:sp>
      <p:pic>
        <p:nvPicPr>
          <p:cNvPr id="73" name="Imagen 72">
            <a:extLst>
              <a:ext uri="{FF2B5EF4-FFF2-40B4-BE49-F238E27FC236}">
                <a16:creationId xmlns:a16="http://schemas.microsoft.com/office/drawing/2014/main" id="{1EB65455-5E8F-48EB-8422-D4EFA6820A98}"/>
              </a:ext>
            </a:extLst>
          </p:cNvPr>
          <p:cNvPicPr>
            <a:picLocks noChangeAspect="1"/>
          </p:cNvPicPr>
          <p:nvPr/>
        </p:nvPicPr>
        <p:blipFill>
          <a:blip r:embed="rId3"/>
          <a:stretch>
            <a:fillRect/>
          </a:stretch>
        </p:blipFill>
        <p:spPr>
          <a:xfrm>
            <a:off x="2514423" y="2818071"/>
            <a:ext cx="391053" cy="309083"/>
          </a:xfrm>
          <a:prstGeom prst="rect">
            <a:avLst/>
          </a:prstGeom>
        </p:spPr>
      </p:pic>
      <p:pic>
        <p:nvPicPr>
          <p:cNvPr id="74" name="Imagen 73">
            <a:extLst>
              <a:ext uri="{FF2B5EF4-FFF2-40B4-BE49-F238E27FC236}">
                <a16:creationId xmlns:a16="http://schemas.microsoft.com/office/drawing/2014/main" id="{D37863C7-B0C8-4D94-9930-7D972C7FC7AD}"/>
              </a:ext>
            </a:extLst>
          </p:cNvPr>
          <p:cNvPicPr>
            <a:picLocks noChangeAspect="1"/>
          </p:cNvPicPr>
          <p:nvPr/>
        </p:nvPicPr>
        <p:blipFill>
          <a:blip r:embed="rId3"/>
          <a:stretch>
            <a:fillRect/>
          </a:stretch>
        </p:blipFill>
        <p:spPr>
          <a:xfrm>
            <a:off x="3019278" y="3216612"/>
            <a:ext cx="391053" cy="309083"/>
          </a:xfrm>
          <a:prstGeom prst="rect">
            <a:avLst/>
          </a:prstGeom>
        </p:spPr>
      </p:pic>
      <p:sp>
        <p:nvSpPr>
          <p:cNvPr id="76" name="Rectángulo 75">
            <a:extLst>
              <a:ext uri="{FF2B5EF4-FFF2-40B4-BE49-F238E27FC236}">
                <a16:creationId xmlns:a16="http://schemas.microsoft.com/office/drawing/2014/main" id="{82479AD6-C19A-4149-87E8-C337FB2256E0}"/>
              </a:ext>
            </a:extLst>
          </p:cNvPr>
          <p:cNvSpPr/>
          <p:nvPr/>
        </p:nvSpPr>
        <p:spPr>
          <a:xfrm>
            <a:off x="3504262" y="3172603"/>
            <a:ext cx="1498453" cy="229329"/>
          </a:xfrm>
          <a:prstGeom prst="rect">
            <a:avLst/>
          </a:prstGeom>
        </p:spPr>
        <p:txBody>
          <a:bodyPr wrap="none">
            <a:spAutoFit/>
          </a:bodyPr>
          <a:lstStyle/>
          <a:p>
            <a:r>
              <a:rPr lang="es-CO" sz="1600" dirty="0"/>
              <a:t>GTB0000100073</a:t>
            </a:r>
          </a:p>
        </p:txBody>
      </p:sp>
      <p:sp>
        <p:nvSpPr>
          <p:cNvPr id="78" name="Rectángulo 77">
            <a:extLst>
              <a:ext uri="{FF2B5EF4-FFF2-40B4-BE49-F238E27FC236}">
                <a16:creationId xmlns:a16="http://schemas.microsoft.com/office/drawing/2014/main" id="{AE86CA7E-6CCE-4AA4-9934-2286ED4F6E71}"/>
              </a:ext>
            </a:extLst>
          </p:cNvPr>
          <p:cNvSpPr/>
          <p:nvPr/>
        </p:nvSpPr>
        <p:spPr>
          <a:xfrm>
            <a:off x="2933377" y="2787567"/>
            <a:ext cx="1005734" cy="229329"/>
          </a:xfrm>
          <a:prstGeom prst="rect">
            <a:avLst/>
          </a:prstGeom>
        </p:spPr>
        <p:txBody>
          <a:bodyPr wrap="none">
            <a:spAutoFit/>
          </a:bodyPr>
          <a:lstStyle/>
          <a:p>
            <a:r>
              <a:rPr lang="es-CO" sz="1600" dirty="0"/>
              <a:t>Procesado</a:t>
            </a:r>
          </a:p>
        </p:txBody>
      </p:sp>
      <p:sp>
        <p:nvSpPr>
          <p:cNvPr id="79" name="Rectángulo 78">
            <a:extLst>
              <a:ext uri="{FF2B5EF4-FFF2-40B4-BE49-F238E27FC236}">
                <a16:creationId xmlns:a16="http://schemas.microsoft.com/office/drawing/2014/main" id="{FFE7FC5A-3345-4C92-9C52-430350C78034}"/>
              </a:ext>
            </a:extLst>
          </p:cNvPr>
          <p:cNvSpPr/>
          <p:nvPr/>
        </p:nvSpPr>
        <p:spPr>
          <a:xfrm>
            <a:off x="2553122" y="2438987"/>
            <a:ext cx="1522916" cy="229329"/>
          </a:xfrm>
          <a:prstGeom prst="rect">
            <a:avLst/>
          </a:prstGeom>
        </p:spPr>
        <p:txBody>
          <a:bodyPr wrap="none">
            <a:spAutoFit/>
          </a:bodyPr>
          <a:lstStyle/>
          <a:p>
            <a:r>
              <a:rPr lang="en-US" sz="1600" dirty="0" err="1"/>
              <a:t>Creado</a:t>
            </a:r>
            <a:r>
              <a:rPr lang="en-US" sz="1600" dirty="0"/>
              <a:t> por el Jar</a:t>
            </a:r>
            <a:endParaRPr lang="es-CO" sz="1600" dirty="0"/>
          </a:p>
        </p:txBody>
      </p:sp>
      <p:cxnSp>
        <p:nvCxnSpPr>
          <p:cNvPr id="80" name="Conector: angular 79">
            <a:extLst>
              <a:ext uri="{FF2B5EF4-FFF2-40B4-BE49-F238E27FC236}">
                <a16:creationId xmlns:a16="http://schemas.microsoft.com/office/drawing/2014/main" id="{16AA5FEA-0C51-4745-9166-91CF0C0E8738}"/>
              </a:ext>
            </a:extLst>
          </p:cNvPr>
          <p:cNvCxnSpPr>
            <a:cxnSpLocks/>
            <a:stCxn id="73" idx="2"/>
            <a:endCxn id="74" idx="1"/>
          </p:cNvCxnSpPr>
          <p:nvPr/>
        </p:nvCxnSpPr>
        <p:spPr>
          <a:xfrm rot="16200000" flipH="1">
            <a:off x="2742614" y="3094490"/>
            <a:ext cx="244000" cy="3093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98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2A8E7-F71C-4286-A310-7446DF0BBB23}"/>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0EC8F70B-449D-45BA-9339-F3EB90AFDE9B}"/>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18674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8DC2C8B-4A81-4F99-9168-88667ACAE09B}"/>
              </a:ext>
            </a:extLst>
          </p:cNvPr>
          <p:cNvPicPr>
            <a:picLocks noChangeAspect="1"/>
          </p:cNvPicPr>
          <p:nvPr/>
        </p:nvPicPr>
        <p:blipFill>
          <a:blip r:embed="rId2"/>
          <a:stretch>
            <a:fillRect/>
          </a:stretch>
        </p:blipFill>
        <p:spPr>
          <a:xfrm>
            <a:off x="888" y="-1"/>
            <a:ext cx="12191112" cy="6858833"/>
          </a:xfrm>
          <a:prstGeom prst="rect">
            <a:avLst/>
          </a:prstGeom>
        </p:spPr>
      </p:pic>
      <p:sp>
        <p:nvSpPr>
          <p:cNvPr id="2" name="Título 1">
            <a:extLst>
              <a:ext uri="{FF2B5EF4-FFF2-40B4-BE49-F238E27FC236}">
                <a16:creationId xmlns:a16="http://schemas.microsoft.com/office/drawing/2014/main" id="{8C237A25-22E8-4750-B8CF-D44212FF277F}"/>
              </a:ext>
            </a:extLst>
          </p:cNvPr>
          <p:cNvSpPr>
            <a:spLocks noGrp="1"/>
          </p:cNvSpPr>
          <p:nvPr>
            <p:ph type="title"/>
          </p:nvPr>
        </p:nvSpPr>
        <p:spPr>
          <a:xfrm>
            <a:off x="616082" y="3235243"/>
            <a:ext cx="9468811" cy="763600"/>
          </a:xfrm>
        </p:spPr>
        <p:txBody>
          <a:bodyPr/>
          <a:lstStyle/>
          <a:p>
            <a:r>
              <a:rPr lang="es-CO" b="1" dirty="0">
                <a:solidFill>
                  <a:schemeClr val="bg1"/>
                </a:solidFill>
                <a:latin typeface="Montserrat" panose="00000500000000000000" pitchFamily="2" charset="0"/>
              </a:rPr>
              <a:t>Documentación Exchange</a:t>
            </a:r>
          </a:p>
        </p:txBody>
      </p:sp>
      <p:sp>
        <p:nvSpPr>
          <p:cNvPr id="5" name="Rectángulo 4">
            <a:extLst>
              <a:ext uri="{FF2B5EF4-FFF2-40B4-BE49-F238E27FC236}">
                <a16:creationId xmlns:a16="http://schemas.microsoft.com/office/drawing/2014/main" id="{B36A76A7-E57E-4D7F-AD53-BECC95F4CF5A}"/>
              </a:ext>
            </a:extLst>
          </p:cNvPr>
          <p:cNvSpPr/>
          <p:nvPr/>
        </p:nvSpPr>
        <p:spPr>
          <a:xfrm>
            <a:off x="616082" y="4145305"/>
            <a:ext cx="5899372" cy="461665"/>
          </a:xfrm>
          <a:prstGeom prst="rect">
            <a:avLst/>
          </a:prstGeom>
        </p:spPr>
        <p:txBody>
          <a:bodyPr wrap="none">
            <a:spAutoFit/>
          </a:bodyPr>
          <a:lstStyle/>
          <a:p>
            <a:r>
              <a:rPr lang="es-ES" sz="2400" b="1" dirty="0">
                <a:solidFill>
                  <a:srgbClr val="FFFFFF"/>
                </a:solidFill>
                <a:latin typeface="Quicksand" panose="00000500000000000000" pitchFamily="2" charset="0"/>
              </a:rPr>
              <a:t>Detalle desarrollo de Protocolo</a:t>
            </a:r>
          </a:p>
        </p:txBody>
      </p:sp>
    </p:spTree>
    <p:extLst>
      <p:ext uri="{BB962C8B-B14F-4D97-AF65-F5344CB8AC3E}">
        <p14:creationId xmlns:p14="http://schemas.microsoft.com/office/powerpoint/2010/main" val="1361458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a:extLst>
              <a:ext uri="{FF2B5EF4-FFF2-40B4-BE49-F238E27FC236}">
                <a16:creationId xmlns:a16="http://schemas.microsoft.com/office/drawing/2014/main" id="{667258BD-87BD-455F-BF42-CDC8037A8B5B}"/>
              </a:ext>
            </a:extLst>
          </p:cNvPr>
          <p:cNvSpPr txBox="1">
            <a:spLocks/>
          </p:cNvSpPr>
          <p:nvPr/>
        </p:nvSpPr>
        <p:spPr>
          <a:xfrm>
            <a:off x="415600" y="1536633"/>
            <a:ext cx="11360800" cy="374788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66746" indent="-514350">
              <a:buFont typeface="+mj-lt"/>
              <a:buAutoNum type="arabicPeriod"/>
            </a:pPr>
            <a:r>
              <a:rPr lang="es-CO" sz="1800" dirty="0"/>
              <a:t>Caso presentado 1: con el funcionamiento actual en Sterling; para los convenios que implican leer una cuenta de correo Exchange y tomar archivos adjuntos, se están procesando TODOS los correos que se encuentran en la cuenta Exchange (</a:t>
            </a:r>
            <a:r>
              <a:rPr lang="es-CO" sz="1800" dirty="0">
                <a:highlight>
                  <a:srgbClr val="FFFF00"/>
                </a:highlight>
              </a:rPr>
              <a:t>domiciliacion@colpatria.com por ejemplo</a:t>
            </a:r>
            <a:r>
              <a:rPr lang="es-CO" sz="1800" dirty="0"/>
              <a:t>) y se están moviendo a una carpeta llamada </a:t>
            </a:r>
            <a:r>
              <a:rPr lang="es-CO" sz="1800" dirty="0">
                <a:highlight>
                  <a:srgbClr val="FFFF00"/>
                </a:highlight>
              </a:rPr>
              <a:t>PROCESADOS</a:t>
            </a:r>
            <a:r>
              <a:rPr lang="es-CO" sz="1800" dirty="0"/>
              <a:t> en misma cuenta Exchange, es decir, a pesar de que en el </a:t>
            </a:r>
            <a:r>
              <a:rPr lang="es-CO" sz="1800" b="1" i="1" dirty="0" err="1"/>
              <a:t>Code</a:t>
            </a:r>
            <a:r>
              <a:rPr lang="es-CO" sz="1800" b="1" i="1" dirty="0"/>
              <a:t> </a:t>
            </a:r>
            <a:r>
              <a:rPr lang="es-CO" sz="1800" b="1" i="1" dirty="0" err="1"/>
              <a:t>List</a:t>
            </a:r>
            <a:r>
              <a:rPr lang="es-CO" sz="1800" b="1" i="1" dirty="0"/>
              <a:t> </a:t>
            </a:r>
            <a:r>
              <a:rPr lang="es-CO" sz="1800" b="1" i="1" dirty="0" err="1"/>
              <a:t>Get</a:t>
            </a:r>
            <a:r>
              <a:rPr lang="es-CO" sz="1800" b="1" i="1" dirty="0"/>
              <a:t> de cada convenio se configuran unos remitentes específicos, </a:t>
            </a:r>
            <a:r>
              <a:rPr lang="es-CO" sz="1800" dirty="0"/>
              <a:t>se esta haciendo una lectura general de todos los correo de la bandeja de entrada de la cuenta. Debido a que la cuenta de Exchange domiciliacion@colpatria.com </a:t>
            </a:r>
            <a:r>
              <a:rPr lang="es-CO" sz="1800" dirty="0">
                <a:highlight>
                  <a:srgbClr val="FFFF00"/>
                </a:highlight>
              </a:rPr>
              <a:t>será usada en conjunto por Sterling y también por Intercambiador en Colpatria</a:t>
            </a:r>
            <a:r>
              <a:rPr lang="es-CO" sz="1800" dirty="0"/>
              <a:t>, se debe realizar un ajuste en el desarrollo para que NO SE HAGA UNA LECTURA GENERAL DE TODOS LOS CORREOS sino que por el contrario SE LEA UNICAMENTE los correos que corresponden a los </a:t>
            </a:r>
            <a:r>
              <a:rPr lang="es-CO" sz="1800" b="1" dirty="0"/>
              <a:t>REMITENTES ESPECIFICOS que se están configurando en el  </a:t>
            </a:r>
            <a:r>
              <a:rPr lang="es-CO" sz="1800" b="1" dirty="0" err="1"/>
              <a:t>Code</a:t>
            </a:r>
            <a:r>
              <a:rPr lang="es-CO" sz="1800" b="1" dirty="0"/>
              <a:t> </a:t>
            </a:r>
            <a:r>
              <a:rPr lang="es-CO" sz="1800" b="1" dirty="0" err="1"/>
              <a:t>List</a:t>
            </a:r>
            <a:r>
              <a:rPr lang="es-CO" sz="1800" b="1" dirty="0"/>
              <a:t> </a:t>
            </a:r>
            <a:r>
              <a:rPr lang="es-CO" sz="1800" b="1" dirty="0" err="1"/>
              <a:t>Get</a:t>
            </a:r>
            <a:r>
              <a:rPr lang="es-CO" sz="1800" b="1" dirty="0"/>
              <a:t> de cada convenio.</a:t>
            </a:r>
          </a:p>
          <a:p>
            <a:pPr marL="666746" indent="-514350">
              <a:buFont typeface="+mj-lt"/>
              <a:buAutoNum type="arabicPeriod"/>
            </a:pPr>
            <a:r>
              <a:rPr lang="es-CO" sz="1800" dirty="0"/>
              <a:t>Caso presentado 2: por el funcionamiento actual en Sterling; con las configuraciones que se realizan a nivel de </a:t>
            </a:r>
            <a:r>
              <a:rPr lang="es-CO" sz="1800" dirty="0" err="1"/>
              <a:t>Code</a:t>
            </a:r>
            <a:r>
              <a:rPr lang="es-CO" sz="1800" dirty="0"/>
              <a:t> </a:t>
            </a:r>
            <a:r>
              <a:rPr lang="es-CO" sz="1800" dirty="0" err="1"/>
              <a:t>List</a:t>
            </a:r>
            <a:r>
              <a:rPr lang="es-CO" sz="1800" dirty="0"/>
              <a:t> (CL) para cada convenio específico, se está </a:t>
            </a:r>
            <a:r>
              <a:rPr lang="es-CO" sz="1800" dirty="0" err="1"/>
              <a:t>disponibilizando</a:t>
            </a:r>
            <a:r>
              <a:rPr lang="es-CO" sz="1800" dirty="0"/>
              <a:t> a nivel de servidor el archivo correspondiente en una única carpeta definida por </a:t>
            </a:r>
            <a:r>
              <a:rPr lang="es-CO" sz="1800" dirty="0" err="1"/>
              <a:t>AreaProcesoConvenio</a:t>
            </a:r>
            <a:r>
              <a:rPr lang="es-CO" sz="1800" dirty="0"/>
              <a:t> (GTB0000100002 por ejemplo) y cuya clasificación se hace de acuerdo a un Remitente que interviene en ese único flujo. Actualmente se identificó  que a nivel de Colpatria/Intercambiador hay remitentes que están involucrados en mas de una transmisión, </a:t>
            </a:r>
            <a:r>
              <a:rPr lang="es-CO" sz="1800" dirty="0">
                <a:highlight>
                  <a:srgbClr val="FFFF00"/>
                </a:highlight>
              </a:rPr>
              <a:t>con base a esto se tiene que el archivo que corresponde a este remitente es enviado hacia dos rutas diferentes en el AS400</a:t>
            </a:r>
            <a:r>
              <a:rPr lang="es-CO" sz="1800" dirty="0"/>
              <a:t>, es decir, el mismo archivo que llego como entrada, se esta enviando hacia dos rutas en el AS400; teniendo en cuenta este comportamiento, se necesita que el desarrollo en Sterling sea capaz de identificar si debe </a:t>
            </a:r>
            <a:r>
              <a:rPr lang="es-CO" sz="1800" dirty="0" err="1"/>
              <a:t>disponibilizar</a:t>
            </a:r>
            <a:r>
              <a:rPr lang="es-CO" sz="1800" dirty="0"/>
              <a:t> un mismo archivo en diferentes carpetas (</a:t>
            </a:r>
            <a:r>
              <a:rPr lang="es-CO" sz="1800" dirty="0">
                <a:highlight>
                  <a:srgbClr val="FFFF00"/>
                </a:highlight>
              </a:rPr>
              <a:t>GTB0000100002 y GTB0000100003</a:t>
            </a:r>
            <a:r>
              <a:rPr lang="es-CO" sz="1800" dirty="0"/>
              <a:t>, por ejemplo) bajo la verificación de que el remitente esta asociado a mas de un convenio.</a:t>
            </a:r>
          </a:p>
        </p:txBody>
      </p:sp>
      <p:sp>
        <p:nvSpPr>
          <p:cNvPr id="5" name="Título 1">
            <a:extLst>
              <a:ext uri="{FF2B5EF4-FFF2-40B4-BE49-F238E27FC236}">
                <a16:creationId xmlns:a16="http://schemas.microsoft.com/office/drawing/2014/main" id="{AB3CDCF4-B0A6-43D1-BEA9-6FC067A08757}"/>
              </a:ext>
            </a:extLst>
          </p:cNvPr>
          <p:cNvSpPr>
            <a:spLocks noGrp="1"/>
          </p:cNvSpPr>
          <p:nvPr>
            <p:ph type="title"/>
          </p:nvPr>
        </p:nvSpPr>
        <p:spPr>
          <a:xfrm>
            <a:off x="415600" y="593367"/>
            <a:ext cx="11360800" cy="763600"/>
          </a:xfrm>
        </p:spPr>
        <p:txBody>
          <a:bodyPr>
            <a:normAutofit/>
          </a:bodyPr>
          <a:lstStyle/>
          <a:p>
            <a:r>
              <a:rPr lang="es-CO" dirty="0"/>
              <a:t>Características de la implementación:</a:t>
            </a:r>
          </a:p>
        </p:txBody>
      </p:sp>
    </p:spTree>
    <p:extLst>
      <p:ext uri="{BB962C8B-B14F-4D97-AF65-F5344CB8AC3E}">
        <p14:creationId xmlns:p14="http://schemas.microsoft.com/office/powerpoint/2010/main" val="196402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3F831-853C-479F-AD11-DE9E7B755A97}"/>
              </a:ext>
            </a:extLst>
          </p:cNvPr>
          <p:cNvSpPr>
            <a:spLocks noGrp="1"/>
          </p:cNvSpPr>
          <p:nvPr>
            <p:ph type="title"/>
          </p:nvPr>
        </p:nvSpPr>
        <p:spPr/>
        <p:txBody>
          <a:bodyPr/>
          <a:lstStyle/>
          <a:p>
            <a:r>
              <a:rPr lang="es-CO" b="0" i="0" dirty="0">
                <a:solidFill>
                  <a:srgbClr val="222222"/>
                </a:solidFill>
                <a:effectLst/>
                <a:latin typeface="Arial" panose="020B0604020202020204" pitchFamily="34" charset="0"/>
              </a:rPr>
              <a:t>Criterios de aceptación</a:t>
            </a:r>
            <a:endParaRPr lang="es-CO" dirty="0"/>
          </a:p>
        </p:txBody>
      </p:sp>
      <p:sp>
        <p:nvSpPr>
          <p:cNvPr id="3" name="Marcador de contenido 2">
            <a:extLst>
              <a:ext uri="{FF2B5EF4-FFF2-40B4-BE49-F238E27FC236}">
                <a16:creationId xmlns:a16="http://schemas.microsoft.com/office/drawing/2014/main" id="{61FF3B0A-DF29-42C5-80F7-1A7C1A61EBE2}"/>
              </a:ext>
            </a:extLst>
          </p:cNvPr>
          <p:cNvSpPr>
            <a:spLocks noGrp="1"/>
          </p:cNvSpPr>
          <p:nvPr>
            <p:ph idx="1"/>
          </p:nvPr>
        </p:nvSpPr>
        <p:spPr/>
        <p:txBody>
          <a:bodyPr>
            <a:normAutofit lnSpcReduction="10000"/>
          </a:bodyPr>
          <a:lstStyle/>
          <a:p>
            <a:pPr algn="l">
              <a:spcAft>
                <a:spcPts val="0"/>
              </a:spcAft>
              <a:buFont typeface="+mj-lt"/>
              <a:buAutoNum type="arabicPeriod"/>
            </a:pPr>
            <a:r>
              <a:rPr lang="es-CO" sz="1800" b="0" i="0" dirty="0">
                <a:solidFill>
                  <a:srgbClr val="222222"/>
                </a:solidFill>
                <a:effectLst/>
                <a:latin typeface="Calibri" panose="020F0502020204030204" pitchFamily="34" charset="0"/>
              </a:rPr>
              <a:t>Procesamiento de correos en la cuenta Exchange (</a:t>
            </a:r>
            <a:r>
              <a:rPr lang="es-CO" sz="1800" b="0" i="0" dirty="0">
                <a:solidFill>
                  <a:srgbClr val="1155CC"/>
                </a:solidFill>
                <a:effectLst/>
                <a:latin typeface="Calibri" panose="020F0502020204030204" pitchFamily="34" charset="0"/>
                <a:hlinkClick r:id="rId2"/>
              </a:rPr>
              <a:t>domiciliacion@colpatria.com</a:t>
            </a:r>
            <a:r>
              <a:rPr lang="es-CO" sz="1800" b="0" i="0" dirty="0">
                <a:solidFill>
                  <a:srgbClr val="222222"/>
                </a:solidFill>
                <a:effectLst/>
                <a:latin typeface="Calibri" panose="020F0502020204030204" pitchFamily="34" charset="0"/>
              </a:rPr>
              <a:t>) basada en la especificación de remitente, es decir, solo se deberá leer y procesar los correos que correspondan al remitente (s) que se tiene especificado; no se deben leer/procesar correos que no correspondan al remitente (s) establecido para el convenio en cuestión.</a:t>
            </a:r>
          </a:p>
          <a:p>
            <a:pPr lvl="1">
              <a:buFontTx/>
              <a:buChar char="-"/>
            </a:pPr>
            <a:r>
              <a:rPr lang="es-CO" sz="1400" b="0" i="0" dirty="0">
                <a:solidFill>
                  <a:srgbClr val="222222"/>
                </a:solidFill>
                <a:effectLst/>
                <a:latin typeface="Calibri" panose="020F0502020204030204" pitchFamily="34" charset="0"/>
              </a:rPr>
              <a:t>Diagrama de flujo</a:t>
            </a:r>
          </a:p>
          <a:p>
            <a:pPr lvl="1">
              <a:buFontTx/>
              <a:buChar char="-"/>
            </a:pPr>
            <a:r>
              <a:rPr lang="es-CO" sz="1400" dirty="0">
                <a:solidFill>
                  <a:srgbClr val="222222"/>
                </a:solidFill>
                <a:latin typeface="Calibri" panose="020F0502020204030204" pitchFamily="34" charset="0"/>
              </a:rPr>
              <a:t>Listado de Correos </a:t>
            </a:r>
          </a:p>
          <a:p>
            <a:pPr lvl="1">
              <a:buFontTx/>
              <a:buChar char="-"/>
            </a:pPr>
            <a:r>
              <a:rPr lang="es-CO" sz="1400" b="0" i="0" dirty="0" err="1">
                <a:solidFill>
                  <a:srgbClr val="222222"/>
                </a:solidFill>
                <a:effectLst/>
                <a:latin typeface="Calibri" panose="020F0502020204030204" pitchFamily="34" charset="0"/>
              </a:rPr>
              <a:t>JavaTask</a:t>
            </a:r>
            <a:r>
              <a:rPr lang="es-CO" sz="1400" b="0" i="0" dirty="0">
                <a:solidFill>
                  <a:srgbClr val="222222"/>
                </a:solidFill>
                <a:effectLst/>
                <a:latin typeface="Calibri" panose="020F0502020204030204" pitchFamily="34" charset="0"/>
              </a:rPr>
              <a:t> por cada Uno</a:t>
            </a:r>
            <a:endParaRPr lang="es-CO" sz="1800" b="0" i="0" dirty="0">
              <a:solidFill>
                <a:srgbClr val="222222"/>
              </a:solidFill>
              <a:effectLst/>
              <a:latin typeface="Calibri" panose="020F0502020204030204" pitchFamily="34" charset="0"/>
            </a:endParaRPr>
          </a:p>
          <a:p>
            <a:pPr algn="l">
              <a:spcAft>
                <a:spcPts val="0"/>
              </a:spcAft>
              <a:buFont typeface="+mj-lt"/>
              <a:buAutoNum type="arabicPeriod"/>
            </a:pPr>
            <a:r>
              <a:rPr lang="es-CO" sz="1800" b="0" i="0" dirty="0">
                <a:solidFill>
                  <a:srgbClr val="222222"/>
                </a:solidFill>
                <a:effectLst/>
                <a:latin typeface="Calibri" panose="020F0502020204030204" pitchFamily="34" charset="0"/>
              </a:rPr>
              <a:t>Sterling deberá realizar una verificación basada en Remitente (este remitente puede estar configurado para una única transmisión o estar configurado en varias transmisiones), para determinar si el archivo de entrada (archivo q llega a la cuenta de </a:t>
            </a:r>
            <a:r>
              <a:rPr lang="es-CO" sz="1800" b="0" i="0" dirty="0">
                <a:solidFill>
                  <a:srgbClr val="1155CC"/>
                </a:solidFill>
                <a:effectLst/>
                <a:latin typeface="Calibri" panose="020F0502020204030204" pitchFamily="34" charset="0"/>
                <a:hlinkClick r:id="rId2"/>
              </a:rPr>
              <a:t>domiciliacion@colpatria.com</a:t>
            </a:r>
            <a:r>
              <a:rPr lang="es-CO" sz="1800" b="0" i="0" dirty="0">
                <a:solidFill>
                  <a:srgbClr val="222222"/>
                </a:solidFill>
                <a:effectLst/>
                <a:latin typeface="Calibri" panose="020F0502020204030204" pitchFamily="34" charset="0"/>
              </a:rPr>
              <a:t>) debe ser entregado a más de una ruta destino, con esta validación deberá </a:t>
            </a:r>
            <a:r>
              <a:rPr lang="es-CO" sz="1800" b="0" i="0" dirty="0" err="1">
                <a:solidFill>
                  <a:srgbClr val="222222"/>
                </a:solidFill>
                <a:effectLst/>
                <a:latin typeface="Calibri" panose="020F0502020204030204" pitchFamily="34" charset="0"/>
              </a:rPr>
              <a:t>disponibilizar</a:t>
            </a:r>
            <a:r>
              <a:rPr lang="es-CO" sz="1800" b="0" i="0" dirty="0">
                <a:solidFill>
                  <a:srgbClr val="222222"/>
                </a:solidFill>
                <a:effectLst/>
                <a:latin typeface="Calibri" panose="020F0502020204030204" pitchFamily="34" charset="0"/>
              </a:rPr>
              <a:t> el archivo a nivel de servidor en una única carpeta (GTB0000100002 por ejemplo) o en varias carpetas a la vez (GTB0000100002 y GTB0000100003 por ejemplo) dependiendo de dicha verificación.</a:t>
            </a:r>
          </a:p>
          <a:p>
            <a:pPr marL="0" indent="0" algn="l">
              <a:spcAft>
                <a:spcPts val="0"/>
              </a:spcAft>
              <a:buNone/>
            </a:pPr>
            <a:endParaRPr lang="es-CO" sz="1800" b="0" i="0" dirty="0">
              <a:solidFill>
                <a:srgbClr val="222222"/>
              </a:solidFill>
              <a:effectLst/>
              <a:latin typeface="Calibri" panose="020F0502020204030204" pitchFamily="34" charset="0"/>
            </a:endParaRPr>
          </a:p>
          <a:p>
            <a:pPr lvl="1">
              <a:buFont typeface="+mj-lt"/>
              <a:buAutoNum type="arabicPeriod"/>
            </a:pPr>
            <a:r>
              <a:rPr lang="es-CO" sz="1400" dirty="0">
                <a:solidFill>
                  <a:srgbClr val="222222"/>
                </a:solidFill>
                <a:latin typeface="Calibri" panose="020F0502020204030204" pitchFamily="34" charset="0"/>
              </a:rPr>
              <a:t>Consulta </a:t>
            </a:r>
            <a:r>
              <a:rPr lang="es-CO" sz="1400" dirty="0" err="1">
                <a:solidFill>
                  <a:srgbClr val="222222"/>
                </a:solidFill>
                <a:latin typeface="Calibri" panose="020F0502020204030204" pitchFamily="34" charset="0"/>
              </a:rPr>
              <a:t>Codelist</a:t>
            </a:r>
            <a:r>
              <a:rPr lang="es-CO" sz="1400" dirty="0">
                <a:solidFill>
                  <a:srgbClr val="222222"/>
                </a:solidFill>
                <a:latin typeface="Calibri" panose="020F0502020204030204" pitchFamily="34" charset="0"/>
              </a:rPr>
              <a:t> (identificar cual es el archivo) </a:t>
            </a:r>
            <a:endParaRPr lang="es-CO" sz="1400" b="0" i="0" dirty="0">
              <a:solidFill>
                <a:srgbClr val="222222"/>
              </a:solidFill>
              <a:effectLst/>
              <a:latin typeface="Calibri" panose="020F0502020204030204" pitchFamily="34" charset="0"/>
            </a:endParaRPr>
          </a:p>
          <a:p>
            <a:pPr lvl="1">
              <a:buFont typeface="+mj-lt"/>
              <a:buAutoNum type="arabicPeriod"/>
            </a:pPr>
            <a:r>
              <a:rPr lang="es-CO" sz="1400" dirty="0">
                <a:solidFill>
                  <a:srgbClr val="222222"/>
                </a:solidFill>
                <a:latin typeface="Calibri" panose="020F0502020204030204" pitchFamily="34" charset="0"/>
              </a:rPr>
              <a:t>Ciclo con Copia del archivo por convenio</a:t>
            </a:r>
          </a:p>
          <a:p>
            <a:pPr lvl="1">
              <a:buFont typeface="+mj-lt"/>
              <a:buAutoNum type="arabicPeriod"/>
            </a:pPr>
            <a:r>
              <a:rPr lang="es-CO" sz="1400" dirty="0">
                <a:solidFill>
                  <a:srgbClr val="222222"/>
                </a:solidFill>
                <a:latin typeface="Calibri" panose="020F0502020204030204" pitchFamily="34" charset="0"/>
              </a:rPr>
              <a:t>Eliminar el archivo de la ruta Origen /correo/</a:t>
            </a:r>
            <a:r>
              <a:rPr lang="es-CO" sz="1400" dirty="0" err="1">
                <a:solidFill>
                  <a:srgbClr val="222222"/>
                </a:solidFill>
                <a:latin typeface="Calibri" panose="020F0502020204030204" pitchFamily="34" charset="0"/>
              </a:rPr>
              <a:t>user</a:t>
            </a:r>
            <a:r>
              <a:rPr lang="es-CO" sz="1400" dirty="0">
                <a:solidFill>
                  <a:srgbClr val="222222"/>
                </a:solidFill>
                <a:latin typeface="Calibri" panose="020F0502020204030204" pitchFamily="34" charset="0"/>
              </a:rPr>
              <a:t>  &gt; /procesados/convenio/GTB000018000002</a:t>
            </a:r>
            <a:endParaRPr lang="es-CO" dirty="0"/>
          </a:p>
        </p:txBody>
      </p:sp>
    </p:spTree>
    <p:extLst>
      <p:ext uri="{BB962C8B-B14F-4D97-AF65-F5344CB8AC3E}">
        <p14:creationId xmlns:p14="http://schemas.microsoft.com/office/powerpoint/2010/main" val="193689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3F831-853C-479F-AD11-DE9E7B755A97}"/>
              </a:ext>
            </a:extLst>
          </p:cNvPr>
          <p:cNvSpPr>
            <a:spLocks noGrp="1"/>
          </p:cNvSpPr>
          <p:nvPr>
            <p:ph type="title"/>
          </p:nvPr>
        </p:nvSpPr>
        <p:spPr/>
        <p:txBody>
          <a:bodyPr/>
          <a:lstStyle/>
          <a:p>
            <a:r>
              <a:rPr lang="es-CO" dirty="0">
                <a:solidFill>
                  <a:srgbClr val="222222"/>
                </a:solidFill>
                <a:latin typeface="Arial" panose="020B0604020202020204" pitchFamily="34" charset="0"/>
              </a:rPr>
              <a:t>Conclusiones</a:t>
            </a:r>
            <a:endParaRPr lang="es-CO" dirty="0"/>
          </a:p>
        </p:txBody>
      </p:sp>
      <p:sp>
        <p:nvSpPr>
          <p:cNvPr id="3" name="Marcador de contenido 2">
            <a:extLst>
              <a:ext uri="{FF2B5EF4-FFF2-40B4-BE49-F238E27FC236}">
                <a16:creationId xmlns:a16="http://schemas.microsoft.com/office/drawing/2014/main" id="{61FF3B0A-DF29-42C5-80F7-1A7C1A61EBE2}"/>
              </a:ext>
            </a:extLst>
          </p:cNvPr>
          <p:cNvSpPr>
            <a:spLocks noGrp="1"/>
          </p:cNvSpPr>
          <p:nvPr>
            <p:ph idx="1"/>
          </p:nvPr>
        </p:nvSpPr>
        <p:spPr/>
        <p:txBody>
          <a:bodyPr>
            <a:normAutofit lnSpcReduction="10000"/>
          </a:bodyPr>
          <a:lstStyle/>
          <a:p>
            <a:pPr algn="l">
              <a:spcAft>
                <a:spcPts val="0"/>
              </a:spcAft>
              <a:buFont typeface="+mj-lt"/>
              <a:buAutoNum type="arabicPeriod"/>
            </a:pPr>
            <a:r>
              <a:rPr lang="es-CO" sz="1800" dirty="0">
                <a:solidFill>
                  <a:srgbClr val="222222"/>
                </a:solidFill>
                <a:latin typeface="Calibri" panose="020F0502020204030204" pitchFamily="34" charset="0"/>
              </a:rPr>
              <a:t>Es viable.</a:t>
            </a:r>
          </a:p>
          <a:p>
            <a:pPr algn="l">
              <a:spcAft>
                <a:spcPts val="0"/>
              </a:spcAft>
              <a:buFont typeface="+mj-lt"/>
              <a:buAutoNum type="arabicPeriod"/>
            </a:pPr>
            <a:r>
              <a:rPr lang="es-CO" sz="1800" dirty="0">
                <a:solidFill>
                  <a:srgbClr val="222222"/>
                </a:solidFill>
                <a:latin typeface="Calibri" panose="020F0502020204030204" pitchFamily="34" charset="0"/>
              </a:rPr>
              <a:t>Revisar que se arregle pronto solo por correo de remitente.</a:t>
            </a:r>
          </a:p>
          <a:p>
            <a:pPr algn="l">
              <a:spcAft>
                <a:spcPts val="0"/>
              </a:spcAft>
              <a:buFont typeface="+mj-lt"/>
              <a:buAutoNum type="arabicPeriod"/>
            </a:pPr>
            <a:r>
              <a:rPr lang="es-CO" sz="1800" dirty="0">
                <a:solidFill>
                  <a:srgbClr val="222222"/>
                </a:solidFill>
                <a:latin typeface="Calibri" panose="020F0502020204030204" pitchFamily="34" charset="0"/>
              </a:rPr>
              <a:t>563 remitentes de correo </a:t>
            </a:r>
            <a:r>
              <a:rPr lang="es-CO" sz="1800" dirty="0" err="1">
                <a:solidFill>
                  <a:srgbClr val="222222"/>
                </a:solidFill>
                <a:latin typeface="Calibri" panose="020F0502020204030204" pitchFamily="34" charset="0"/>
              </a:rPr>
              <a:t>domiciliacion</a:t>
            </a:r>
            <a:endParaRPr lang="es-CO" sz="1800" dirty="0">
              <a:solidFill>
                <a:srgbClr val="222222"/>
              </a:solidFill>
              <a:latin typeface="Calibri" panose="020F0502020204030204" pitchFamily="34" charset="0"/>
            </a:endParaRPr>
          </a:p>
          <a:p>
            <a:pPr algn="l">
              <a:spcAft>
                <a:spcPts val="0"/>
              </a:spcAft>
              <a:buFont typeface="+mj-lt"/>
              <a:buAutoNum type="arabicPeriod"/>
            </a:pPr>
            <a:r>
              <a:rPr lang="es-CO" sz="1800" dirty="0">
                <a:solidFill>
                  <a:srgbClr val="222222"/>
                </a:solidFill>
                <a:latin typeface="Calibri" panose="020F0502020204030204" pitchFamily="34" charset="0"/>
              </a:rPr>
              <a:t>Cuantos archivos por remitentes</a:t>
            </a:r>
          </a:p>
          <a:p>
            <a:pPr algn="l">
              <a:spcAft>
                <a:spcPts val="0"/>
              </a:spcAft>
              <a:buFont typeface="+mj-lt"/>
              <a:buAutoNum type="arabicPeriod"/>
            </a:pPr>
            <a:r>
              <a:rPr lang="es-CO" sz="1800" dirty="0">
                <a:solidFill>
                  <a:srgbClr val="222222"/>
                </a:solidFill>
                <a:latin typeface="Calibri" panose="020F0502020204030204" pitchFamily="34" charset="0"/>
              </a:rPr>
              <a:t>Correo llega a las 2 horas</a:t>
            </a:r>
          </a:p>
          <a:p>
            <a:pPr algn="l">
              <a:spcAft>
                <a:spcPts val="0"/>
              </a:spcAft>
              <a:buFont typeface="+mj-lt"/>
              <a:buAutoNum type="arabicPeriod"/>
            </a:pPr>
            <a:r>
              <a:rPr lang="es-CO" sz="1800" dirty="0">
                <a:solidFill>
                  <a:srgbClr val="222222"/>
                </a:solidFill>
                <a:latin typeface="Calibri" panose="020F0502020204030204" pitchFamily="34" charset="0"/>
              </a:rPr>
              <a:t>Diario XML por Remitente</a:t>
            </a:r>
          </a:p>
          <a:p>
            <a:pPr marL="0" indent="0" algn="l">
              <a:spcAft>
                <a:spcPts val="0"/>
              </a:spcAft>
              <a:buNone/>
            </a:pPr>
            <a:r>
              <a:rPr lang="es-CO" sz="1800" dirty="0">
                <a:solidFill>
                  <a:srgbClr val="222222"/>
                </a:solidFill>
                <a:latin typeface="Calibri" panose="020F0502020204030204" pitchFamily="34" charset="0"/>
              </a:rPr>
              <a:t>&lt;Edisson&gt;</a:t>
            </a:r>
          </a:p>
          <a:p>
            <a:pPr marL="0" indent="0" algn="l">
              <a:spcAft>
                <a:spcPts val="0"/>
              </a:spcAft>
              <a:buNone/>
            </a:pPr>
            <a:r>
              <a:rPr lang="es-CO" sz="1800" dirty="0">
                <a:solidFill>
                  <a:srgbClr val="222222"/>
                </a:solidFill>
                <a:latin typeface="Calibri" panose="020F0502020204030204" pitchFamily="34" charset="0"/>
              </a:rPr>
              <a:t>	&lt;con&gt;5&lt;/con&gt;</a:t>
            </a:r>
          </a:p>
          <a:p>
            <a:pPr marL="0" indent="0" algn="l">
              <a:spcAft>
                <a:spcPts val="0"/>
              </a:spcAft>
              <a:buNone/>
            </a:pPr>
            <a:r>
              <a:rPr lang="es-CO" sz="1800" dirty="0">
                <a:solidFill>
                  <a:srgbClr val="222222"/>
                </a:solidFill>
                <a:latin typeface="Calibri" panose="020F0502020204030204" pitchFamily="34" charset="0"/>
              </a:rPr>
              <a:t>	&lt;con&gt;7&lt;/con&gt;</a:t>
            </a:r>
          </a:p>
          <a:p>
            <a:pPr marL="0" indent="0" algn="l">
              <a:spcAft>
                <a:spcPts val="0"/>
              </a:spcAft>
              <a:buNone/>
            </a:pPr>
            <a:r>
              <a:rPr lang="es-CO" sz="1800" dirty="0">
                <a:solidFill>
                  <a:srgbClr val="222222"/>
                </a:solidFill>
                <a:latin typeface="Calibri" panose="020F0502020204030204" pitchFamily="34" charset="0"/>
              </a:rPr>
              <a:t>&lt;/Edisson&gt;</a:t>
            </a:r>
          </a:p>
          <a:p>
            <a:pPr marL="0" indent="0" algn="l">
              <a:spcAft>
                <a:spcPts val="0"/>
              </a:spcAft>
              <a:buNone/>
            </a:pPr>
            <a:r>
              <a:rPr lang="es-CO" sz="1800" dirty="0">
                <a:solidFill>
                  <a:srgbClr val="222222"/>
                </a:solidFill>
                <a:latin typeface="Calibri" panose="020F0502020204030204" pitchFamily="34" charset="0"/>
              </a:rPr>
              <a:t>7. Estado de Activo e inactivo </a:t>
            </a:r>
            <a:r>
              <a:rPr lang="es-CO" sz="1800" dirty="0" err="1">
                <a:solidFill>
                  <a:srgbClr val="222222"/>
                </a:solidFill>
                <a:latin typeface="Calibri" panose="020F0502020204030204" pitchFamily="34" charset="0"/>
              </a:rPr>
              <a:t>CodeList</a:t>
            </a:r>
            <a:endParaRPr lang="es-CO" sz="1800" dirty="0">
              <a:solidFill>
                <a:srgbClr val="222222"/>
              </a:solidFill>
              <a:latin typeface="Calibri" panose="020F0502020204030204" pitchFamily="34" charset="0"/>
            </a:endParaRPr>
          </a:p>
          <a:p>
            <a:pPr marL="0" indent="0" algn="l">
              <a:spcAft>
                <a:spcPts val="0"/>
              </a:spcAft>
              <a:buNone/>
            </a:pPr>
            <a:r>
              <a:rPr lang="es-CO" sz="1800" dirty="0">
                <a:solidFill>
                  <a:srgbClr val="222222"/>
                </a:solidFill>
                <a:latin typeface="Calibri" panose="020F0502020204030204" pitchFamily="34" charset="0"/>
              </a:rPr>
              <a:t>8. Tiempo menor a un mes </a:t>
            </a:r>
          </a:p>
          <a:p>
            <a:pPr algn="l">
              <a:spcAft>
                <a:spcPts val="0"/>
              </a:spcAft>
              <a:buFont typeface="+mj-lt"/>
              <a:buAutoNum type="arabicPeriod"/>
            </a:pPr>
            <a:endParaRPr lang="es-CO" sz="1800" dirty="0">
              <a:solidFill>
                <a:srgbClr val="222222"/>
              </a:solidFill>
              <a:latin typeface="Calibri" panose="020F0502020204030204" pitchFamily="34" charset="0"/>
            </a:endParaRPr>
          </a:p>
          <a:p>
            <a:pPr algn="l">
              <a:spcAft>
                <a:spcPts val="0"/>
              </a:spcAft>
              <a:buFont typeface="+mj-lt"/>
              <a:buAutoNum type="arabicPeriod"/>
            </a:pPr>
            <a:endParaRPr lang="es-CO" sz="1800" dirty="0">
              <a:solidFill>
                <a:srgbClr val="222222"/>
              </a:solidFill>
              <a:latin typeface="Calibri" panose="020F0502020204030204" pitchFamily="34" charset="0"/>
            </a:endParaRPr>
          </a:p>
          <a:p>
            <a:pPr algn="l">
              <a:spcAft>
                <a:spcPts val="0"/>
              </a:spcAft>
              <a:buFont typeface="+mj-lt"/>
              <a:buAutoNum type="arabicPeriod"/>
            </a:pPr>
            <a:endParaRPr lang="es-CO" sz="1800" dirty="0">
              <a:solidFill>
                <a:srgbClr val="222222"/>
              </a:solidFill>
              <a:latin typeface="Calibri" panose="020F0502020204030204" pitchFamily="34" charset="0"/>
            </a:endParaRPr>
          </a:p>
          <a:p>
            <a:pPr algn="l">
              <a:spcAft>
                <a:spcPts val="0"/>
              </a:spcAft>
              <a:buFont typeface="+mj-lt"/>
              <a:buAutoNum type="arabicPeriod"/>
            </a:pPr>
            <a:endParaRPr lang="es-CO" sz="1800" dirty="0">
              <a:solidFill>
                <a:srgbClr val="222222"/>
              </a:solidFill>
              <a:latin typeface="Calibri" panose="020F0502020204030204" pitchFamily="34" charset="0"/>
            </a:endParaRPr>
          </a:p>
          <a:p>
            <a:pPr algn="l">
              <a:spcAft>
                <a:spcPts val="0"/>
              </a:spcAft>
              <a:buFont typeface="+mj-lt"/>
              <a:buAutoNum type="arabicPeriod"/>
            </a:pPr>
            <a:endParaRPr lang="es-CO" dirty="0"/>
          </a:p>
        </p:txBody>
      </p:sp>
    </p:spTree>
    <p:extLst>
      <p:ext uri="{BB962C8B-B14F-4D97-AF65-F5344CB8AC3E}">
        <p14:creationId xmlns:p14="http://schemas.microsoft.com/office/powerpoint/2010/main" val="4222240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0021C-01C1-45A1-B7BD-20A47F8A62B3}"/>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8D5DECCE-A651-45D1-B284-C7037A4A8F65}"/>
              </a:ext>
            </a:extLst>
          </p:cNvPr>
          <p:cNvSpPr>
            <a:spLocks noGrp="1"/>
          </p:cNvSpPr>
          <p:nvPr>
            <p:ph idx="1"/>
          </p:nvPr>
        </p:nvSpPr>
        <p:spPr/>
        <p:txBody>
          <a:bodyPr/>
          <a:lstStyle/>
          <a:p>
            <a:r>
              <a:rPr lang="es-CO" dirty="0"/>
              <a:t>[7:50 PM, 6/22/2021] Eduart Doria </a:t>
            </a:r>
            <a:r>
              <a:rPr lang="es-CO" dirty="0" err="1"/>
              <a:t>Aos</a:t>
            </a:r>
            <a:r>
              <a:rPr lang="es-CO" dirty="0"/>
              <a:t>: ah, y que el contrato quede a nombre de mi señora[7:50 PM, 6/22/2021] Eduart Doria </a:t>
            </a:r>
            <a:r>
              <a:rPr lang="es-CO" dirty="0" err="1"/>
              <a:t>Aos</a:t>
            </a:r>
            <a:r>
              <a:rPr lang="es-CO" dirty="0"/>
              <a:t>: ella tiene el RUT[7:50 PM, 6/22/2021] Eduart Doria </a:t>
            </a:r>
            <a:r>
              <a:rPr lang="es-CO" dirty="0" err="1"/>
              <a:t>Aos</a:t>
            </a:r>
            <a:r>
              <a:rPr lang="es-CO" dirty="0"/>
              <a:t>: con la actividad </a:t>
            </a:r>
            <a:r>
              <a:rPr lang="es-CO" dirty="0" err="1"/>
              <a:t>economica</a:t>
            </a:r>
            <a:r>
              <a:rPr lang="es-CO" dirty="0"/>
              <a:t> registrad</a:t>
            </a:r>
          </a:p>
        </p:txBody>
      </p:sp>
    </p:spTree>
    <p:extLst>
      <p:ext uri="{BB962C8B-B14F-4D97-AF65-F5344CB8AC3E}">
        <p14:creationId xmlns:p14="http://schemas.microsoft.com/office/powerpoint/2010/main" val="245504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a:extLst>
              <a:ext uri="{FF2B5EF4-FFF2-40B4-BE49-F238E27FC236}">
                <a16:creationId xmlns:a16="http://schemas.microsoft.com/office/drawing/2014/main" id="{667258BD-87BD-455F-BF42-CDC8037A8B5B}"/>
              </a:ext>
            </a:extLst>
          </p:cNvPr>
          <p:cNvSpPr txBox="1">
            <a:spLocks/>
          </p:cNvSpPr>
          <p:nvPr/>
        </p:nvSpPr>
        <p:spPr>
          <a:xfrm>
            <a:off x="415600" y="1536633"/>
            <a:ext cx="11360800" cy="3747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66746" indent="-514350">
              <a:buFont typeface="+mj-lt"/>
              <a:buAutoNum type="arabicPeriod"/>
            </a:pPr>
            <a:r>
              <a:rPr lang="es-CO" dirty="0"/>
              <a:t>Leer un correo interno de Colpatria y extraer los archivos de un correo no leído.</a:t>
            </a:r>
          </a:p>
          <a:p>
            <a:pPr marL="666746" indent="-514350">
              <a:buFont typeface="+mj-lt"/>
              <a:buAutoNum type="arabicPeriod"/>
            </a:pPr>
            <a:r>
              <a:rPr lang="es-CO" dirty="0"/>
              <a:t>Filtrar por tipo de n remitentes.</a:t>
            </a:r>
          </a:p>
          <a:p>
            <a:pPr marL="666746" indent="-514350">
              <a:buFont typeface="+mj-lt"/>
              <a:buAutoNum type="arabicPeriod"/>
            </a:pPr>
            <a:r>
              <a:rPr lang="es-CO" dirty="0"/>
              <a:t>Filtrar por tipo de Patrón de archivos adjuntos</a:t>
            </a:r>
          </a:p>
          <a:p>
            <a:pPr marL="666746" indent="-514350">
              <a:buFont typeface="+mj-lt"/>
              <a:buAutoNum type="arabicPeriod"/>
            </a:pPr>
            <a:r>
              <a:rPr lang="es-CO" dirty="0"/>
              <a:t>Pasar a carpeta procesado dentro del mismo buzón.</a:t>
            </a:r>
          </a:p>
          <a:p>
            <a:pPr marL="666746" indent="-514350">
              <a:buFont typeface="+mj-lt"/>
              <a:buAutoNum type="arabicPeriod"/>
            </a:pPr>
            <a:r>
              <a:rPr lang="es-CO" dirty="0"/>
              <a:t>Traer adjuntos a una carpeta de SO de Sterling.</a:t>
            </a:r>
          </a:p>
          <a:p>
            <a:pPr marL="666746" indent="-514350">
              <a:buFont typeface="+mj-lt"/>
              <a:buAutoNum type="arabicPeriod"/>
            </a:pPr>
            <a:r>
              <a:rPr lang="es-CO" dirty="0"/>
              <a:t>Leer estructura de carpeta y enviarla a un </a:t>
            </a:r>
            <a:r>
              <a:rPr lang="es-CO" dirty="0" err="1"/>
              <a:t>Mailbox</a:t>
            </a:r>
            <a:r>
              <a:rPr lang="es-CO" dirty="0"/>
              <a:t> </a:t>
            </a:r>
            <a:r>
              <a:rPr lang="es-CO" dirty="0" err="1"/>
              <a:t>Path</a:t>
            </a:r>
            <a:r>
              <a:rPr lang="es-CO" dirty="0"/>
              <a:t> de Sterling.</a:t>
            </a:r>
          </a:p>
        </p:txBody>
      </p:sp>
      <p:sp>
        <p:nvSpPr>
          <p:cNvPr id="5" name="Título 1">
            <a:extLst>
              <a:ext uri="{FF2B5EF4-FFF2-40B4-BE49-F238E27FC236}">
                <a16:creationId xmlns:a16="http://schemas.microsoft.com/office/drawing/2014/main" id="{AB3CDCF4-B0A6-43D1-BEA9-6FC067A08757}"/>
              </a:ext>
            </a:extLst>
          </p:cNvPr>
          <p:cNvSpPr>
            <a:spLocks noGrp="1"/>
          </p:cNvSpPr>
          <p:nvPr>
            <p:ph type="title"/>
          </p:nvPr>
        </p:nvSpPr>
        <p:spPr>
          <a:xfrm>
            <a:off x="415600" y="593367"/>
            <a:ext cx="11360800" cy="763600"/>
          </a:xfrm>
        </p:spPr>
        <p:txBody>
          <a:bodyPr>
            <a:normAutofit/>
          </a:bodyPr>
          <a:lstStyle/>
          <a:p>
            <a:r>
              <a:rPr lang="es-CO" dirty="0"/>
              <a:t>Características de la implementación:</a:t>
            </a:r>
          </a:p>
        </p:txBody>
      </p:sp>
    </p:spTree>
    <p:extLst>
      <p:ext uri="{BB962C8B-B14F-4D97-AF65-F5344CB8AC3E}">
        <p14:creationId xmlns:p14="http://schemas.microsoft.com/office/powerpoint/2010/main" val="332674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EE380-66A2-4026-8127-3C43B245BDDC}"/>
              </a:ext>
            </a:extLst>
          </p:cNvPr>
          <p:cNvSpPr>
            <a:spLocks noGrp="1"/>
          </p:cNvSpPr>
          <p:nvPr>
            <p:ph type="title"/>
          </p:nvPr>
        </p:nvSpPr>
        <p:spPr/>
        <p:txBody>
          <a:bodyPr/>
          <a:lstStyle/>
          <a:p>
            <a:r>
              <a:rPr lang="es-CO" dirty="0"/>
              <a:t>Otros Alcances</a:t>
            </a:r>
          </a:p>
        </p:txBody>
      </p:sp>
      <p:sp>
        <p:nvSpPr>
          <p:cNvPr id="3" name="Marcador de contenido 2">
            <a:extLst>
              <a:ext uri="{FF2B5EF4-FFF2-40B4-BE49-F238E27FC236}">
                <a16:creationId xmlns:a16="http://schemas.microsoft.com/office/drawing/2014/main" id="{731F2197-7F14-4FAC-B5C3-0028E5A1BADC}"/>
              </a:ext>
            </a:extLst>
          </p:cNvPr>
          <p:cNvSpPr>
            <a:spLocks noGrp="1"/>
          </p:cNvSpPr>
          <p:nvPr>
            <p:ph idx="1"/>
          </p:nvPr>
        </p:nvSpPr>
        <p:spPr/>
        <p:txBody>
          <a:bodyPr/>
          <a:lstStyle/>
          <a:p>
            <a:pPr marL="0" indent="0">
              <a:buNone/>
            </a:pPr>
            <a:r>
              <a:rPr lang="es-CO" dirty="0"/>
              <a:t>Implementación de diferentes de Llaves Descifrado</a:t>
            </a:r>
          </a:p>
          <a:p>
            <a:pPr marL="0" indent="0">
              <a:buNone/>
            </a:pPr>
            <a:r>
              <a:rPr lang="es-CO" dirty="0"/>
              <a:t> 	Solución implementación de Comunidades por llave Descifrado</a:t>
            </a:r>
          </a:p>
          <a:p>
            <a:pPr marL="0" indent="0">
              <a:buNone/>
            </a:pPr>
            <a:endParaRPr lang="es-CO" dirty="0"/>
          </a:p>
          <a:p>
            <a:pPr marL="0" indent="0">
              <a:buNone/>
            </a:pPr>
            <a:endParaRPr lang="es-CO" dirty="0"/>
          </a:p>
          <a:p>
            <a:pPr marL="0" indent="0">
              <a:buNone/>
            </a:pPr>
            <a:r>
              <a:rPr lang="es-CO" dirty="0"/>
              <a:t>Ambiente Correo Desarrollo</a:t>
            </a:r>
          </a:p>
          <a:p>
            <a:pPr marL="0" indent="0">
              <a:buNone/>
            </a:pPr>
            <a:r>
              <a:rPr lang="es-CO" dirty="0"/>
              <a:t>	No cuenta con exposición externa no se pueden emular varios dominios, se emulan las carpetas por dominios</a:t>
            </a:r>
          </a:p>
        </p:txBody>
      </p:sp>
    </p:spTree>
    <p:extLst>
      <p:ext uri="{BB962C8B-B14F-4D97-AF65-F5344CB8AC3E}">
        <p14:creationId xmlns:p14="http://schemas.microsoft.com/office/powerpoint/2010/main" val="140088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upo 59">
            <a:extLst>
              <a:ext uri="{FF2B5EF4-FFF2-40B4-BE49-F238E27FC236}">
                <a16:creationId xmlns:a16="http://schemas.microsoft.com/office/drawing/2014/main" id="{750C1B7B-C09B-4C7F-9BC2-E3431A305FD1}"/>
              </a:ext>
            </a:extLst>
          </p:cNvPr>
          <p:cNvGrpSpPr/>
          <p:nvPr/>
        </p:nvGrpSpPr>
        <p:grpSpPr>
          <a:xfrm>
            <a:off x="3250635" y="2067801"/>
            <a:ext cx="8925007" cy="4490161"/>
            <a:chOff x="5240266" y="547261"/>
            <a:chExt cx="1980000" cy="5200396"/>
          </a:xfrm>
        </p:grpSpPr>
        <p:sp>
          <p:nvSpPr>
            <p:cNvPr id="61" name="Rectángulo redondeado 82">
              <a:extLst>
                <a:ext uri="{FF2B5EF4-FFF2-40B4-BE49-F238E27FC236}">
                  <a16:creationId xmlns:a16="http://schemas.microsoft.com/office/drawing/2014/main" id="{C8916FEE-33DF-4BA9-B1C9-15DF943D2EBF}"/>
                </a:ext>
              </a:extLst>
            </p:cNvPr>
            <p:cNvSpPr/>
            <p:nvPr/>
          </p:nvSpPr>
          <p:spPr>
            <a:xfrm>
              <a:off x="5240266" y="547261"/>
              <a:ext cx="1980000" cy="5200396"/>
            </a:xfrm>
            <a:prstGeom prst="roundRect">
              <a:avLst>
                <a:gd name="adj" fmla="val 6617"/>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ángulo redondeado 83">
              <a:extLst>
                <a:ext uri="{FF2B5EF4-FFF2-40B4-BE49-F238E27FC236}">
                  <a16:creationId xmlns:a16="http://schemas.microsoft.com/office/drawing/2014/main" id="{19CF5483-2E5C-40B1-B5BD-CA2783827563}"/>
                </a:ext>
              </a:extLst>
            </p:cNvPr>
            <p:cNvSpPr/>
            <p:nvPr/>
          </p:nvSpPr>
          <p:spPr>
            <a:xfrm>
              <a:off x="5261252" y="619278"/>
              <a:ext cx="1929069" cy="5040000"/>
            </a:xfrm>
            <a:prstGeom prst="roundRect">
              <a:avLst>
                <a:gd name="adj" fmla="val 6617"/>
              </a:avLst>
            </a:prstGeom>
            <a:solidFill>
              <a:srgbClr val="73AADB"/>
            </a:solidFill>
            <a:ln>
              <a:solidFill>
                <a:srgbClr val="73A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agen 3">
            <a:extLst>
              <a:ext uri="{FF2B5EF4-FFF2-40B4-BE49-F238E27FC236}">
                <a16:creationId xmlns:a16="http://schemas.microsoft.com/office/drawing/2014/main" id="{B4613F11-5E0A-4D93-ABC7-8F9362F0352B}"/>
              </a:ext>
            </a:extLst>
          </p:cNvPr>
          <p:cNvPicPr>
            <a:picLocks noChangeAspect="1"/>
          </p:cNvPicPr>
          <p:nvPr/>
        </p:nvPicPr>
        <p:blipFill rotWithShape="1">
          <a:blip r:embed="rId2">
            <a:extLst>
              <a:ext uri="{28A0092B-C50C-407E-A947-70E740481C1C}">
                <a14:useLocalDpi xmlns:a14="http://schemas.microsoft.com/office/drawing/2010/main" val="0"/>
              </a:ext>
            </a:extLst>
          </a:blip>
          <a:srcRect l="7305" t="39069" r="82562" b="34937"/>
          <a:stretch/>
        </p:blipFill>
        <p:spPr>
          <a:xfrm>
            <a:off x="3093517" y="2241659"/>
            <a:ext cx="400935" cy="705682"/>
          </a:xfrm>
          <a:prstGeom prst="rect">
            <a:avLst/>
          </a:prstGeom>
          <a:effectLst>
            <a:outerShdw blurRad="50800" dist="88900" dir="19800000" algn="bl" rotWithShape="0">
              <a:prstClr val="black">
                <a:alpha val="40000"/>
              </a:prstClr>
            </a:outerShdw>
          </a:effectLst>
        </p:spPr>
      </p:pic>
      <p:grpSp>
        <p:nvGrpSpPr>
          <p:cNvPr id="5" name="Grupo 4">
            <a:extLst>
              <a:ext uri="{FF2B5EF4-FFF2-40B4-BE49-F238E27FC236}">
                <a16:creationId xmlns:a16="http://schemas.microsoft.com/office/drawing/2014/main" id="{CAFEE75F-0B0D-409B-8BEB-AC19B715EFD2}"/>
              </a:ext>
            </a:extLst>
          </p:cNvPr>
          <p:cNvGrpSpPr/>
          <p:nvPr/>
        </p:nvGrpSpPr>
        <p:grpSpPr>
          <a:xfrm>
            <a:off x="9340188" y="2940686"/>
            <a:ext cx="601059" cy="352529"/>
            <a:chOff x="5685907" y="1936755"/>
            <a:chExt cx="601059" cy="401645"/>
          </a:xfrm>
        </p:grpSpPr>
        <p:pic>
          <p:nvPicPr>
            <p:cNvPr id="6" name="Imagen 5">
              <a:extLst>
                <a:ext uri="{FF2B5EF4-FFF2-40B4-BE49-F238E27FC236}">
                  <a16:creationId xmlns:a16="http://schemas.microsoft.com/office/drawing/2014/main" id="{9ADC762A-2386-49A2-B90B-1DB37B994C8E}"/>
                </a:ext>
              </a:extLst>
            </p:cNvPr>
            <p:cNvPicPr>
              <a:picLocks noChangeAspect="1"/>
            </p:cNvPicPr>
            <p:nvPr/>
          </p:nvPicPr>
          <p:blipFill>
            <a:blip r:embed="rId3"/>
            <a:stretch>
              <a:fillRect/>
            </a:stretch>
          </p:blipFill>
          <p:spPr>
            <a:xfrm>
              <a:off x="5725944" y="1936755"/>
              <a:ext cx="532351" cy="401645"/>
            </a:xfrm>
            <a:prstGeom prst="rect">
              <a:avLst/>
            </a:prstGeom>
          </p:spPr>
        </p:pic>
        <p:sp>
          <p:nvSpPr>
            <p:cNvPr id="7" name="CuadroTexto 6">
              <a:extLst>
                <a:ext uri="{FF2B5EF4-FFF2-40B4-BE49-F238E27FC236}">
                  <a16:creationId xmlns:a16="http://schemas.microsoft.com/office/drawing/2014/main" id="{B5A9432D-F604-4A1B-861E-36DE01319A5F}"/>
                </a:ext>
              </a:extLst>
            </p:cNvPr>
            <p:cNvSpPr txBox="1"/>
            <p:nvPr/>
          </p:nvSpPr>
          <p:spPr>
            <a:xfrm>
              <a:off x="5685907" y="1962868"/>
              <a:ext cx="601059" cy="338554"/>
            </a:xfrm>
            <a:prstGeom prst="rect">
              <a:avLst/>
            </a:prstGeom>
            <a:noFill/>
            <a:ln>
              <a:noFill/>
            </a:ln>
          </p:spPr>
          <p:txBody>
            <a:bodyPr wrap="square" rtlCol="0">
              <a:spAutoFit/>
            </a:bodyPr>
            <a:lstStyle/>
            <a:p>
              <a:pPr algn="ctr"/>
              <a:r>
                <a:rPr lang="en-US" sz="800" dirty="0"/>
                <a:t>Mailbox Producer</a:t>
              </a:r>
            </a:p>
          </p:txBody>
        </p:sp>
      </p:grpSp>
      <p:sp>
        <p:nvSpPr>
          <p:cNvPr id="11" name="Rectángulo 10">
            <a:extLst>
              <a:ext uri="{FF2B5EF4-FFF2-40B4-BE49-F238E27FC236}">
                <a16:creationId xmlns:a16="http://schemas.microsoft.com/office/drawing/2014/main" id="{DB943AFB-DDA0-47AF-90B7-7D826CEC1827}"/>
              </a:ext>
            </a:extLst>
          </p:cNvPr>
          <p:cNvSpPr/>
          <p:nvPr/>
        </p:nvSpPr>
        <p:spPr>
          <a:xfrm>
            <a:off x="343959" y="574460"/>
            <a:ext cx="3095409" cy="584775"/>
          </a:xfrm>
          <a:prstGeom prst="rect">
            <a:avLst/>
          </a:prstGeom>
        </p:spPr>
        <p:txBody>
          <a:bodyPr wrap="square">
            <a:spAutoFit/>
          </a:bodyPr>
          <a:lstStyle/>
          <a:p>
            <a:pPr algn="ctr"/>
            <a:r>
              <a:rPr lang="es-CO" sz="3200" b="1" dirty="0"/>
              <a:t>GET EXCHANGE</a:t>
            </a:r>
          </a:p>
        </p:txBody>
      </p:sp>
      <p:sp>
        <p:nvSpPr>
          <p:cNvPr id="12" name="Rectángulo 11">
            <a:extLst>
              <a:ext uri="{FF2B5EF4-FFF2-40B4-BE49-F238E27FC236}">
                <a16:creationId xmlns:a16="http://schemas.microsoft.com/office/drawing/2014/main" id="{711F971A-CC4F-49DF-B7F5-1BA7D275C569}"/>
              </a:ext>
            </a:extLst>
          </p:cNvPr>
          <p:cNvSpPr/>
          <p:nvPr/>
        </p:nvSpPr>
        <p:spPr>
          <a:xfrm>
            <a:off x="754709" y="2993228"/>
            <a:ext cx="2344488" cy="461665"/>
          </a:xfrm>
          <a:prstGeom prst="rect">
            <a:avLst/>
          </a:prstGeom>
        </p:spPr>
        <p:txBody>
          <a:bodyPr wrap="none">
            <a:spAutoFit/>
          </a:bodyPr>
          <a:lstStyle/>
          <a:p>
            <a:pPr algn="ctr"/>
            <a:r>
              <a:rPr lang="es-CO" sz="1200" u="sng" dirty="0">
                <a:hlinkClick r:id="rId4">
                  <a:extLst>
                    <a:ext uri="{A12FA001-AC4F-418D-AE19-62706E023703}">
                      <ahyp:hlinkClr xmlns:ahyp="http://schemas.microsoft.com/office/drawing/2018/hyperlinkcolor" val="tx"/>
                    </a:ext>
                  </a:extLst>
                </a:hlinkClick>
              </a:rPr>
              <a:t>Server Exchange</a:t>
            </a:r>
          </a:p>
          <a:p>
            <a:pPr algn="ctr"/>
            <a:r>
              <a:rPr lang="es-CO" sz="1200" dirty="0">
                <a:solidFill>
                  <a:srgbClr val="0563C1"/>
                </a:solidFill>
                <a:hlinkClick r:id="rId4">
                  <a:extLst>
                    <a:ext uri="{A12FA001-AC4F-418D-AE19-62706E023703}">
                      <ahyp:hlinkClr xmlns:ahyp="http://schemas.microsoft.com/office/drawing/2018/hyperlinkcolor" val="tx"/>
                    </a:ext>
                  </a:extLst>
                </a:hlinkClick>
              </a:rPr>
              <a:t>https://autodiscover.colpatria.com</a:t>
            </a:r>
            <a:endParaRPr lang="es-CO" sz="1200" dirty="0">
              <a:solidFill>
                <a:schemeClr val="dk1"/>
              </a:solidFill>
            </a:endParaRPr>
          </a:p>
        </p:txBody>
      </p:sp>
      <p:pic>
        <p:nvPicPr>
          <p:cNvPr id="13" name="Imagen 12">
            <a:extLst>
              <a:ext uri="{FF2B5EF4-FFF2-40B4-BE49-F238E27FC236}">
                <a16:creationId xmlns:a16="http://schemas.microsoft.com/office/drawing/2014/main" id="{D2278C39-9304-4037-ADD3-F5CAC6512AD7}"/>
              </a:ext>
            </a:extLst>
          </p:cNvPr>
          <p:cNvPicPr>
            <a:picLocks noChangeAspect="1"/>
          </p:cNvPicPr>
          <p:nvPr/>
        </p:nvPicPr>
        <p:blipFill rotWithShape="1">
          <a:blip r:embed="rId2">
            <a:extLst>
              <a:ext uri="{28A0092B-C50C-407E-A947-70E740481C1C}">
                <a14:useLocalDpi xmlns:a14="http://schemas.microsoft.com/office/drawing/2010/main" val="0"/>
              </a:ext>
            </a:extLst>
          </a:blip>
          <a:srcRect l="7305" t="39069" r="82562" b="34937"/>
          <a:stretch/>
        </p:blipFill>
        <p:spPr>
          <a:xfrm>
            <a:off x="1625223" y="2241659"/>
            <a:ext cx="400935" cy="705682"/>
          </a:xfrm>
          <a:prstGeom prst="rect">
            <a:avLst/>
          </a:prstGeom>
          <a:effectLst>
            <a:outerShdw blurRad="50800" dist="88900" dir="19800000" algn="bl" rotWithShape="0">
              <a:prstClr val="black">
                <a:alpha val="40000"/>
              </a:prstClr>
            </a:outerShdw>
          </a:effectLst>
        </p:spPr>
      </p:pic>
      <p:pic>
        <p:nvPicPr>
          <p:cNvPr id="14" name="Graphic 5">
            <a:extLst>
              <a:ext uri="{FF2B5EF4-FFF2-40B4-BE49-F238E27FC236}">
                <a16:creationId xmlns:a16="http://schemas.microsoft.com/office/drawing/2014/main" id="{BD3DA76F-A2FE-4205-AF9C-DB2EE66EC7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285686" y="2359550"/>
            <a:ext cx="483586" cy="469900"/>
          </a:xfrm>
          <a:prstGeom prst="rect">
            <a:avLst/>
          </a:prstGeom>
        </p:spPr>
      </p:pic>
      <p:sp>
        <p:nvSpPr>
          <p:cNvPr id="15" name="Rectángulo 14">
            <a:extLst>
              <a:ext uri="{FF2B5EF4-FFF2-40B4-BE49-F238E27FC236}">
                <a16:creationId xmlns:a16="http://schemas.microsoft.com/office/drawing/2014/main" id="{D6E1EFB9-C5F7-46D5-88E8-E50BDE1974B4}"/>
              </a:ext>
            </a:extLst>
          </p:cNvPr>
          <p:cNvSpPr/>
          <p:nvPr/>
        </p:nvSpPr>
        <p:spPr>
          <a:xfrm>
            <a:off x="531187" y="1257610"/>
            <a:ext cx="2606996" cy="954107"/>
          </a:xfrm>
          <a:prstGeom prst="rect">
            <a:avLst/>
          </a:prstGeom>
        </p:spPr>
        <p:txBody>
          <a:bodyPr wrap="none">
            <a:spAutoFit/>
          </a:bodyPr>
          <a:lstStyle/>
          <a:p>
            <a:r>
              <a:rPr lang="es-CO" sz="1400" dirty="0"/>
              <a:t>Cuenta de Correo Exchange </a:t>
            </a:r>
          </a:p>
          <a:p>
            <a:r>
              <a:rPr lang="es-CO" sz="1400" dirty="0"/>
              <a:t>- docimicialiacion@colpatria.com</a:t>
            </a:r>
          </a:p>
          <a:p>
            <a:r>
              <a:rPr lang="es-CO" sz="1400" dirty="0"/>
              <a:t>/</a:t>
            </a:r>
            <a:r>
              <a:rPr lang="es-CO" sz="1400" dirty="0" err="1"/>
              <a:t>Inbox</a:t>
            </a:r>
            <a:endParaRPr lang="es-CO" sz="1400" dirty="0"/>
          </a:p>
          <a:p>
            <a:r>
              <a:rPr lang="es-CO" sz="1400" dirty="0"/>
              <a:t>Mover  </a:t>
            </a:r>
            <a:r>
              <a:rPr lang="es-CO" sz="1400" dirty="0">
                <a:sym typeface="Wingdings" panose="05000000000000000000" pitchFamily="2" charset="2"/>
              </a:rPr>
              <a:t> </a:t>
            </a:r>
            <a:r>
              <a:rPr lang="es-CO" sz="1400" dirty="0"/>
              <a:t>/Procesados</a:t>
            </a:r>
          </a:p>
        </p:txBody>
      </p:sp>
      <p:cxnSp>
        <p:nvCxnSpPr>
          <p:cNvPr id="17" name="Conector recto de flecha 16">
            <a:extLst>
              <a:ext uri="{FF2B5EF4-FFF2-40B4-BE49-F238E27FC236}">
                <a16:creationId xmlns:a16="http://schemas.microsoft.com/office/drawing/2014/main" id="{AADF7AEB-9E12-4D9E-AFBC-F3C19B1B758F}"/>
              </a:ext>
            </a:extLst>
          </p:cNvPr>
          <p:cNvCxnSpPr>
            <a:cxnSpLocks/>
            <a:stCxn id="14" idx="1"/>
            <a:endCxn id="13" idx="1"/>
          </p:cNvCxnSpPr>
          <p:nvPr/>
        </p:nvCxnSpPr>
        <p:spPr>
          <a:xfrm>
            <a:off x="769272" y="2594500"/>
            <a:ext cx="855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9E447D42-E5B2-4DEC-B16C-93BCBE67D643}"/>
              </a:ext>
            </a:extLst>
          </p:cNvPr>
          <p:cNvPicPr>
            <a:picLocks noChangeAspect="1"/>
          </p:cNvPicPr>
          <p:nvPr/>
        </p:nvPicPr>
        <p:blipFill>
          <a:blip r:embed="rId3"/>
          <a:stretch>
            <a:fillRect/>
          </a:stretch>
        </p:blipFill>
        <p:spPr>
          <a:xfrm>
            <a:off x="4401116" y="2948353"/>
            <a:ext cx="355035" cy="230832"/>
          </a:xfrm>
          <a:prstGeom prst="rect">
            <a:avLst/>
          </a:prstGeom>
        </p:spPr>
      </p:pic>
      <p:pic>
        <p:nvPicPr>
          <p:cNvPr id="23" name="Imagen 22">
            <a:extLst>
              <a:ext uri="{FF2B5EF4-FFF2-40B4-BE49-F238E27FC236}">
                <a16:creationId xmlns:a16="http://schemas.microsoft.com/office/drawing/2014/main" id="{41BCC415-CF2C-4200-B5BC-8C9EC66D8AF1}"/>
              </a:ext>
            </a:extLst>
          </p:cNvPr>
          <p:cNvPicPr>
            <a:picLocks noChangeAspect="1"/>
          </p:cNvPicPr>
          <p:nvPr/>
        </p:nvPicPr>
        <p:blipFill>
          <a:blip r:embed="rId3"/>
          <a:stretch>
            <a:fillRect/>
          </a:stretch>
        </p:blipFill>
        <p:spPr>
          <a:xfrm>
            <a:off x="4734857" y="3302504"/>
            <a:ext cx="353417" cy="219556"/>
          </a:xfrm>
          <a:prstGeom prst="rect">
            <a:avLst/>
          </a:prstGeom>
        </p:spPr>
      </p:pic>
      <p:cxnSp>
        <p:nvCxnSpPr>
          <p:cNvPr id="24" name="Conector: angular 23">
            <a:extLst>
              <a:ext uri="{FF2B5EF4-FFF2-40B4-BE49-F238E27FC236}">
                <a16:creationId xmlns:a16="http://schemas.microsoft.com/office/drawing/2014/main" id="{05C9C198-FE91-4CEC-902F-2D495543162F}"/>
              </a:ext>
            </a:extLst>
          </p:cNvPr>
          <p:cNvCxnSpPr>
            <a:cxnSpLocks/>
            <a:stCxn id="21" idx="2"/>
            <a:endCxn id="23" idx="1"/>
          </p:cNvCxnSpPr>
          <p:nvPr/>
        </p:nvCxnSpPr>
        <p:spPr>
          <a:xfrm rot="16200000" flipH="1">
            <a:off x="4540197" y="3217621"/>
            <a:ext cx="233097" cy="15622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7FE3128C-E771-4ECC-8C11-8FDCB60994D1}"/>
              </a:ext>
            </a:extLst>
          </p:cNvPr>
          <p:cNvSpPr txBox="1"/>
          <p:nvPr/>
        </p:nvSpPr>
        <p:spPr>
          <a:xfrm>
            <a:off x="3839410" y="3291517"/>
            <a:ext cx="713657" cy="230832"/>
          </a:xfrm>
          <a:prstGeom prst="rect">
            <a:avLst/>
          </a:prstGeom>
          <a:solidFill>
            <a:schemeClr val="bg1"/>
          </a:solidFill>
          <a:ln>
            <a:noFill/>
          </a:ln>
        </p:spPr>
        <p:txBody>
          <a:bodyPr wrap="none" rtlCol="0">
            <a:spAutoFit/>
          </a:bodyPr>
          <a:lstStyle/>
          <a:p>
            <a:r>
              <a:rPr lang="en-US" sz="900" dirty="0" err="1"/>
              <a:t>workflowid</a:t>
            </a:r>
            <a:endParaRPr lang="en-US" sz="900" dirty="0"/>
          </a:p>
        </p:txBody>
      </p:sp>
      <p:sp>
        <p:nvSpPr>
          <p:cNvPr id="30" name="CuadroTexto 29">
            <a:extLst>
              <a:ext uri="{FF2B5EF4-FFF2-40B4-BE49-F238E27FC236}">
                <a16:creationId xmlns:a16="http://schemas.microsoft.com/office/drawing/2014/main" id="{0054F602-93F4-46BE-9D97-3B334504D21E}"/>
              </a:ext>
            </a:extLst>
          </p:cNvPr>
          <p:cNvSpPr txBox="1"/>
          <p:nvPr/>
        </p:nvSpPr>
        <p:spPr>
          <a:xfrm>
            <a:off x="6314953" y="3177746"/>
            <a:ext cx="620683" cy="215444"/>
          </a:xfrm>
          <a:prstGeom prst="rect">
            <a:avLst/>
          </a:prstGeom>
          <a:solidFill>
            <a:schemeClr val="bg1"/>
          </a:solidFill>
          <a:ln>
            <a:solidFill>
              <a:schemeClr val="accent1"/>
            </a:solidFill>
          </a:ln>
        </p:spPr>
        <p:txBody>
          <a:bodyPr wrap="none" rtlCol="0">
            <a:spAutoFit/>
          </a:bodyPr>
          <a:lstStyle/>
          <a:p>
            <a:r>
              <a:rPr lang="en-US" sz="800" dirty="0" err="1"/>
              <a:t>Procesado</a:t>
            </a:r>
            <a:endParaRPr lang="en-US" sz="800" dirty="0"/>
          </a:p>
        </p:txBody>
      </p:sp>
      <p:grpSp>
        <p:nvGrpSpPr>
          <p:cNvPr id="41" name="Grupo 40">
            <a:extLst>
              <a:ext uri="{FF2B5EF4-FFF2-40B4-BE49-F238E27FC236}">
                <a16:creationId xmlns:a16="http://schemas.microsoft.com/office/drawing/2014/main" id="{8FE264F1-3511-434E-A2D5-7E196250EB75}"/>
              </a:ext>
            </a:extLst>
          </p:cNvPr>
          <p:cNvGrpSpPr/>
          <p:nvPr/>
        </p:nvGrpSpPr>
        <p:grpSpPr>
          <a:xfrm>
            <a:off x="11412233" y="2930874"/>
            <a:ext cx="655722" cy="338554"/>
            <a:chOff x="5847886" y="1963818"/>
            <a:chExt cx="655722" cy="338554"/>
          </a:xfrm>
        </p:grpSpPr>
        <p:pic>
          <p:nvPicPr>
            <p:cNvPr id="42" name="Imagen 41">
              <a:extLst>
                <a:ext uri="{FF2B5EF4-FFF2-40B4-BE49-F238E27FC236}">
                  <a16:creationId xmlns:a16="http://schemas.microsoft.com/office/drawing/2014/main" id="{57E1419A-DCC5-4088-B0E8-1CA8C8DFB98A}"/>
                </a:ext>
              </a:extLst>
            </p:cNvPr>
            <p:cNvPicPr>
              <a:picLocks noChangeAspect="1"/>
            </p:cNvPicPr>
            <p:nvPr/>
          </p:nvPicPr>
          <p:blipFill>
            <a:blip r:embed="rId3"/>
            <a:stretch>
              <a:fillRect/>
            </a:stretch>
          </p:blipFill>
          <p:spPr>
            <a:xfrm>
              <a:off x="5901566" y="1963818"/>
              <a:ext cx="531812" cy="338554"/>
            </a:xfrm>
            <a:prstGeom prst="rect">
              <a:avLst/>
            </a:prstGeom>
            <a:noFill/>
            <a:ln>
              <a:solidFill>
                <a:schemeClr val="accent1"/>
              </a:solidFill>
            </a:ln>
          </p:spPr>
        </p:pic>
        <p:sp>
          <p:nvSpPr>
            <p:cNvPr id="43" name="CuadroTexto 42">
              <a:extLst>
                <a:ext uri="{FF2B5EF4-FFF2-40B4-BE49-F238E27FC236}">
                  <a16:creationId xmlns:a16="http://schemas.microsoft.com/office/drawing/2014/main" id="{8E8A42CA-457E-4988-8F8B-61546E9F2527}"/>
                </a:ext>
              </a:extLst>
            </p:cNvPr>
            <p:cNvSpPr txBox="1"/>
            <p:nvPr/>
          </p:nvSpPr>
          <p:spPr>
            <a:xfrm>
              <a:off x="5847886" y="1963818"/>
              <a:ext cx="655722" cy="338554"/>
            </a:xfrm>
            <a:prstGeom prst="rect">
              <a:avLst/>
            </a:prstGeom>
            <a:noFill/>
            <a:ln>
              <a:noFill/>
            </a:ln>
          </p:spPr>
          <p:txBody>
            <a:bodyPr wrap="square" rtlCol="0">
              <a:spAutoFit/>
            </a:bodyPr>
            <a:lstStyle/>
            <a:p>
              <a:pPr algn="ctr"/>
              <a:r>
                <a:rPr lang="es-ES_tradnl" sz="800" dirty="0" err="1"/>
                <a:t>Mailbox</a:t>
              </a:r>
              <a:r>
                <a:rPr lang="es-ES_tradnl" sz="800" dirty="0"/>
                <a:t> </a:t>
              </a:r>
              <a:r>
                <a:rPr lang="es-ES_tradnl" sz="800" dirty="0" err="1"/>
                <a:t>Consumer</a:t>
              </a:r>
              <a:endParaRPr lang="en-US" sz="800" dirty="0"/>
            </a:p>
          </p:txBody>
        </p:sp>
      </p:grpSp>
      <p:grpSp>
        <p:nvGrpSpPr>
          <p:cNvPr id="44" name="Grupo 43">
            <a:extLst>
              <a:ext uri="{FF2B5EF4-FFF2-40B4-BE49-F238E27FC236}">
                <a16:creationId xmlns:a16="http://schemas.microsoft.com/office/drawing/2014/main" id="{FA3EADDE-9495-4E9C-8868-BAD08FC76436}"/>
              </a:ext>
            </a:extLst>
          </p:cNvPr>
          <p:cNvGrpSpPr/>
          <p:nvPr/>
        </p:nvGrpSpPr>
        <p:grpSpPr>
          <a:xfrm rot="21480000">
            <a:off x="10115346" y="2988911"/>
            <a:ext cx="252355" cy="229414"/>
            <a:chOff x="3939540" y="2713576"/>
            <a:chExt cx="720000" cy="720000"/>
          </a:xfrm>
        </p:grpSpPr>
        <p:sp>
          <p:nvSpPr>
            <p:cNvPr id="45" name="Elipse 44">
              <a:extLst>
                <a:ext uri="{FF2B5EF4-FFF2-40B4-BE49-F238E27FC236}">
                  <a16:creationId xmlns:a16="http://schemas.microsoft.com/office/drawing/2014/main" id="{6FF31050-189C-4ADB-8204-A5783B62A8E7}"/>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6" name="Grupo 45">
              <a:extLst>
                <a:ext uri="{FF2B5EF4-FFF2-40B4-BE49-F238E27FC236}">
                  <a16:creationId xmlns:a16="http://schemas.microsoft.com/office/drawing/2014/main" id="{303D8019-E8C4-4E9B-98C3-5E4EE3D55A26}"/>
                </a:ext>
              </a:extLst>
            </p:cNvPr>
            <p:cNvGrpSpPr/>
            <p:nvPr/>
          </p:nvGrpSpPr>
          <p:grpSpPr>
            <a:xfrm rot="5400000">
              <a:off x="4022965" y="2783500"/>
              <a:ext cx="576000" cy="576000"/>
              <a:chOff x="4039147" y="2806537"/>
              <a:chExt cx="648000" cy="648000"/>
            </a:xfrm>
          </p:grpSpPr>
          <p:sp>
            <p:nvSpPr>
              <p:cNvPr id="47" name="Oval 53">
                <a:extLst>
                  <a:ext uri="{FF2B5EF4-FFF2-40B4-BE49-F238E27FC236}">
                    <a16:creationId xmlns:a16="http://schemas.microsoft.com/office/drawing/2014/main" id="{E274A3C0-59D4-4034-9558-E0C5FD236765}"/>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48" name="Freeform 27">
                <a:extLst>
                  <a:ext uri="{FF2B5EF4-FFF2-40B4-BE49-F238E27FC236}">
                    <a16:creationId xmlns:a16="http://schemas.microsoft.com/office/drawing/2014/main" id="{C3499CA5-25DC-4E51-B256-8DAB4F316C24}"/>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50" name="CuadroTexto 49">
            <a:extLst>
              <a:ext uri="{FF2B5EF4-FFF2-40B4-BE49-F238E27FC236}">
                <a16:creationId xmlns:a16="http://schemas.microsoft.com/office/drawing/2014/main" id="{5F796512-623B-4306-BC56-6E8BCD5300FD}"/>
              </a:ext>
            </a:extLst>
          </p:cNvPr>
          <p:cNvSpPr txBox="1"/>
          <p:nvPr/>
        </p:nvSpPr>
        <p:spPr>
          <a:xfrm>
            <a:off x="10542880" y="2984577"/>
            <a:ext cx="627095" cy="215444"/>
          </a:xfrm>
          <a:prstGeom prst="rect">
            <a:avLst/>
          </a:prstGeom>
          <a:solidFill>
            <a:schemeClr val="bg1"/>
          </a:solidFill>
          <a:ln>
            <a:solidFill>
              <a:schemeClr val="accent1"/>
            </a:solidFill>
          </a:ln>
        </p:spPr>
        <p:txBody>
          <a:bodyPr wrap="none" rtlCol="0">
            <a:spAutoFit/>
          </a:bodyPr>
          <a:lstStyle/>
          <a:p>
            <a:r>
              <a:rPr lang="es-ES_tradnl" sz="800" dirty="0"/>
              <a:t>TEMPLATE</a:t>
            </a:r>
            <a:endParaRPr lang="en-US" sz="200" dirty="0"/>
          </a:p>
        </p:txBody>
      </p:sp>
      <p:cxnSp>
        <p:nvCxnSpPr>
          <p:cNvPr id="55" name="Conector recto de flecha 54">
            <a:extLst>
              <a:ext uri="{FF2B5EF4-FFF2-40B4-BE49-F238E27FC236}">
                <a16:creationId xmlns:a16="http://schemas.microsoft.com/office/drawing/2014/main" id="{64E98F3D-848B-4183-ACD9-C33D1D22C6C2}"/>
              </a:ext>
            </a:extLst>
          </p:cNvPr>
          <p:cNvCxnSpPr>
            <a:cxnSpLocks/>
            <a:stCxn id="7" idx="3"/>
            <a:endCxn id="47" idx="4"/>
          </p:cNvCxnSpPr>
          <p:nvPr/>
        </p:nvCxnSpPr>
        <p:spPr>
          <a:xfrm flipV="1">
            <a:off x="9941247" y="3106340"/>
            <a:ext cx="203375" cy="58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B7769867-7708-433C-983C-7C6E85AE5ED1}"/>
              </a:ext>
            </a:extLst>
          </p:cNvPr>
          <p:cNvCxnSpPr>
            <a:cxnSpLocks/>
            <a:stCxn id="45" idx="6"/>
            <a:endCxn id="43" idx="1"/>
          </p:cNvCxnSpPr>
          <p:nvPr/>
        </p:nvCxnSpPr>
        <p:spPr>
          <a:xfrm>
            <a:off x="10367624" y="3099214"/>
            <a:ext cx="1044609" cy="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7AC011AA-B49E-4607-A68A-D3832DCFBD17}"/>
              </a:ext>
            </a:extLst>
          </p:cNvPr>
          <p:cNvCxnSpPr>
            <a:cxnSpLocks/>
            <a:stCxn id="4" idx="1"/>
            <a:endCxn id="13" idx="3"/>
          </p:cNvCxnSpPr>
          <p:nvPr/>
        </p:nvCxnSpPr>
        <p:spPr>
          <a:xfrm flipH="1">
            <a:off x="2026158" y="2594500"/>
            <a:ext cx="1067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Imagen 90">
            <a:extLst>
              <a:ext uri="{FF2B5EF4-FFF2-40B4-BE49-F238E27FC236}">
                <a16:creationId xmlns:a16="http://schemas.microsoft.com/office/drawing/2014/main" id="{0C969DF5-C6D7-4B03-85F2-C0C8971561B9}"/>
              </a:ext>
            </a:extLst>
          </p:cNvPr>
          <p:cNvPicPr>
            <a:picLocks noChangeAspect="1"/>
          </p:cNvPicPr>
          <p:nvPr/>
        </p:nvPicPr>
        <p:blipFill>
          <a:blip r:embed="rId7"/>
          <a:stretch>
            <a:fillRect/>
          </a:stretch>
        </p:blipFill>
        <p:spPr>
          <a:xfrm>
            <a:off x="1831233" y="2640088"/>
            <a:ext cx="444077" cy="424043"/>
          </a:xfrm>
          <a:prstGeom prst="rect">
            <a:avLst/>
          </a:prstGeom>
        </p:spPr>
      </p:pic>
      <p:cxnSp>
        <p:nvCxnSpPr>
          <p:cNvPr id="100" name="Conector: angular 99">
            <a:extLst>
              <a:ext uri="{FF2B5EF4-FFF2-40B4-BE49-F238E27FC236}">
                <a16:creationId xmlns:a16="http://schemas.microsoft.com/office/drawing/2014/main" id="{976CB258-5001-4CFE-BC3F-DE2BBCCA232F}"/>
              </a:ext>
            </a:extLst>
          </p:cNvPr>
          <p:cNvCxnSpPr>
            <a:cxnSpLocks/>
            <a:stCxn id="4" idx="3"/>
            <a:endCxn id="21" idx="0"/>
          </p:cNvCxnSpPr>
          <p:nvPr/>
        </p:nvCxnSpPr>
        <p:spPr>
          <a:xfrm>
            <a:off x="3494452" y="2594500"/>
            <a:ext cx="1084182" cy="35385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8" name="CuadroTexto 107">
            <a:extLst>
              <a:ext uri="{FF2B5EF4-FFF2-40B4-BE49-F238E27FC236}">
                <a16:creationId xmlns:a16="http://schemas.microsoft.com/office/drawing/2014/main" id="{AB5557F9-5568-46FE-A4EA-D97E1A0AD3AF}"/>
              </a:ext>
            </a:extLst>
          </p:cNvPr>
          <p:cNvSpPr txBox="1"/>
          <p:nvPr/>
        </p:nvSpPr>
        <p:spPr>
          <a:xfrm>
            <a:off x="2292567" y="2381151"/>
            <a:ext cx="558166" cy="430887"/>
          </a:xfrm>
          <a:prstGeom prst="rect">
            <a:avLst/>
          </a:prstGeom>
          <a:noFill/>
        </p:spPr>
        <p:txBody>
          <a:bodyPr wrap="none" rtlCol="0">
            <a:spAutoFit/>
          </a:bodyPr>
          <a:lstStyle/>
          <a:p>
            <a:r>
              <a:rPr lang="es-CO" sz="1100" b="1" dirty="0"/>
              <a:t>GET</a:t>
            </a:r>
          </a:p>
          <a:p>
            <a:r>
              <a:rPr lang="es-CO" sz="1100" b="1" dirty="0"/>
              <a:t>HTTPS</a:t>
            </a:r>
          </a:p>
        </p:txBody>
      </p:sp>
      <p:sp>
        <p:nvSpPr>
          <p:cNvPr id="116" name="CuadroTexto 115">
            <a:extLst>
              <a:ext uri="{FF2B5EF4-FFF2-40B4-BE49-F238E27FC236}">
                <a16:creationId xmlns:a16="http://schemas.microsoft.com/office/drawing/2014/main" id="{7F5FCC46-FA50-41A6-8BA9-6C0BD381015C}"/>
              </a:ext>
            </a:extLst>
          </p:cNvPr>
          <p:cNvSpPr txBox="1"/>
          <p:nvPr/>
        </p:nvSpPr>
        <p:spPr>
          <a:xfrm>
            <a:off x="3685136" y="2423418"/>
            <a:ext cx="1309305" cy="338554"/>
          </a:xfrm>
          <a:prstGeom prst="rect">
            <a:avLst/>
          </a:prstGeom>
          <a:noFill/>
        </p:spPr>
        <p:txBody>
          <a:bodyPr wrap="square" rtlCol="0">
            <a:spAutoFit/>
          </a:bodyPr>
          <a:lstStyle/>
          <a:p>
            <a:r>
              <a:rPr lang="es-CO" sz="800" dirty="0">
                <a:solidFill>
                  <a:schemeClr val="bg1"/>
                </a:solidFill>
              </a:rPr>
              <a:t>BP_EWS_CONVENIO_GET</a:t>
            </a:r>
          </a:p>
          <a:p>
            <a:r>
              <a:rPr lang="es-CO" sz="800" dirty="0" err="1">
                <a:solidFill>
                  <a:schemeClr val="bg1"/>
                </a:solidFill>
              </a:rPr>
              <a:t>sh</a:t>
            </a:r>
            <a:r>
              <a:rPr lang="es-CO" sz="800" dirty="0">
                <a:solidFill>
                  <a:schemeClr val="bg1"/>
                </a:solidFill>
              </a:rPr>
              <a:t> app.4.4.1.sh</a:t>
            </a:r>
          </a:p>
        </p:txBody>
      </p:sp>
      <p:pic>
        <p:nvPicPr>
          <p:cNvPr id="26" name="Imagen 25">
            <a:extLst>
              <a:ext uri="{FF2B5EF4-FFF2-40B4-BE49-F238E27FC236}">
                <a16:creationId xmlns:a16="http://schemas.microsoft.com/office/drawing/2014/main" id="{F50BFC15-8B69-4111-A9B1-D2DFF69898A3}"/>
              </a:ext>
            </a:extLst>
          </p:cNvPr>
          <p:cNvPicPr>
            <a:picLocks noChangeAspect="1"/>
          </p:cNvPicPr>
          <p:nvPr/>
        </p:nvPicPr>
        <p:blipFill>
          <a:blip r:embed="rId3"/>
          <a:stretch>
            <a:fillRect/>
          </a:stretch>
        </p:blipFill>
        <p:spPr>
          <a:xfrm>
            <a:off x="5105852" y="3652849"/>
            <a:ext cx="306933" cy="219557"/>
          </a:xfrm>
          <a:prstGeom prst="rect">
            <a:avLst/>
          </a:prstGeom>
        </p:spPr>
      </p:pic>
      <p:cxnSp>
        <p:nvCxnSpPr>
          <p:cNvPr id="51" name="Conector: angular 50">
            <a:extLst>
              <a:ext uri="{FF2B5EF4-FFF2-40B4-BE49-F238E27FC236}">
                <a16:creationId xmlns:a16="http://schemas.microsoft.com/office/drawing/2014/main" id="{6D97813B-7F64-496C-94AA-AAA0DCD9BC13}"/>
              </a:ext>
            </a:extLst>
          </p:cNvPr>
          <p:cNvCxnSpPr>
            <a:cxnSpLocks/>
            <a:stCxn id="23" idx="2"/>
            <a:endCxn id="26" idx="1"/>
          </p:cNvCxnSpPr>
          <p:nvPr/>
        </p:nvCxnSpPr>
        <p:spPr>
          <a:xfrm rot="16200000" flipH="1">
            <a:off x="4888425" y="3545201"/>
            <a:ext cx="240568" cy="19428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339DDFC2-1C40-424E-A271-B758D3CCDA61}"/>
              </a:ext>
            </a:extLst>
          </p:cNvPr>
          <p:cNvSpPr txBox="1"/>
          <p:nvPr/>
        </p:nvSpPr>
        <p:spPr>
          <a:xfrm>
            <a:off x="4322849" y="3642343"/>
            <a:ext cx="542136" cy="230832"/>
          </a:xfrm>
          <a:prstGeom prst="rect">
            <a:avLst/>
          </a:prstGeom>
          <a:solidFill>
            <a:schemeClr val="bg1"/>
          </a:solidFill>
          <a:ln>
            <a:noFill/>
          </a:ln>
        </p:spPr>
        <p:txBody>
          <a:bodyPr wrap="none" rtlCol="0">
            <a:spAutoFit/>
          </a:bodyPr>
          <a:lstStyle/>
          <a:p>
            <a:r>
              <a:rPr lang="en-US" sz="900" dirty="0"/>
              <a:t>domain</a:t>
            </a:r>
          </a:p>
        </p:txBody>
      </p:sp>
      <p:pic>
        <p:nvPicPr>
          <p:cNvPr id="57" name="Imagen 56">
            <a:extLst>
              <a:ext uri="{FF2B5EF4-FFF2-40B4-BE49-F238E27FC236}">
                <a16:creationId xmlns:a16="http://schemas.microsoft.com/office/drawing/2014/main" id="{421121AC-A422-4234-8AC0-FEC0718F9A7C}"/>
              </a:ext>
            </a:extLst>
          </p:cNvPr>
          <p:cNvPicPr>
            <a:picLocks noChangeAspect="1"/>
          </p:cNvPicPr>
          <p:nvPr/>
        </p:nvPicPr>
        <p:blipFill>
          <a:blip r:embed="rId3"/>
          <a:stretch>
            <a:fillRect/>
          </a:stretch>
        </p:blipFill>
        <p:spPr>
          <a:xfrm>
            <a:off x="5432867" y="3988105"/>
            <a:ext cx="287158" cy="230832"/>
          </a:xfrm>
          <a:prstGeom prst="rect">
            <a:avLst/>
          </a:prstGeom>
        </p:spPr>
      </p:pic>
      <p:cxnSp>
        <p:nvCxnSpPr>
          <p:cNvPr id="58" name="Conector: angular 57">
            <a:extLst>
              <a:ext uri="{FF2B5EF4-FFF2-40B4-BE49-F238E27FC236}">
                <a16:creationId xmlns:a16="http://schemas.microsoft.com/office/drawing/2014/main" id="{1EFF80A9-E3F9-46B9-BB80-1C75FE8E6073}"/>
              </a:ext>
            </a:extLst>
          </p:cNvPr>
          <p:cNvCxnSpPr>
            <a:cxnSpLocks/>
            <a:stCxn id="26" idx="2"/>
            <a:endCxn id="57" idx="1"/>
          </p:cNvCxnSpPr>
          <p:nvPr/>
        </p:nvCxnSpPr>
        <p:spPr>
          <a:xfrm rot="16200000" flipH="1">
            <a:off x="5230536" y="3901189"/>
            <a:ext cx="231115" cy="17354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4B0ADF65-6450-4F38-B73B-A5B825456FC3}"/>
              </a:ext>
            </a:extLst>
          </p:cNvPr>
          <p:cNvSpPr txBox="1"/>
          <p:nvPr/>
        </p:nvSpPr>
        <p:spPr>
          <a:xfrm>
            <a:off x="4844231" y="4003196"/>
            <a:ext cx="388248" cy="230832"/>
          </a:xfrm>
          <a:prstGeom prst="rect">
            <a:avLst/>
          </a:prstGeom>
          <a:solidFill>
            <a:schemeClr val="bg1"/>
          </a:solidFill>
          <a:ln>
            <a:noFill/>
          </a:ln>
        </p:spPr>
        <p:txBody>
          <a:bodyPr wrap="none" rtlCol="0">
            <a:spAutoFit/>
          </a:bodyPr>
          <a:lstStyle/>
          <a:p>
            <a:r>
              <a:rPr lang="en-US" sz="900" dirty="0"/>
              <a:t>user</a:t>
            </a:r>
          </a:p>
        </p:txBody>
      </p:sp>
      <p:sp>
        <p:nvSpPr>
          <p:cNvPr id="33" name="CuadroTexto 32">
            <a:extLst>
              <a:ext uri="{FF2B5EF4-FFF2-40B4-BE49-F238E27FC236}">
                <a16:creationId xmlns:a16="http://schemas.microsoft.com/office/drawing/2014/main" id="{1199E304-A82D-4CDE-922C-9D0ABD5CC67E}"/>
              </a:ext>
            </a:extLst>
          </p:cNvPr>
          <p:cNvSpPr txBox="1"/>
          <p:nvPr/>
        </p:nvSpPr>
        <p:spPr>
          <a:xfrm>
            <a:off x="3398771" y="2940528"/>
            <a:ext cx="966931" cy="230832"/>
          </a:xfrm>
          <a:prstGeom prst="rect">
            <a:avLst/>
          </a:prstGeom>
          <a:solidFill>
            <a:schemeClr val="bg1"/>
          </a:solidFill>
          <a:ln>
            <a:noFill/>
          </a:ln>
        </p:spPr>
        <p:txBody>
          <a:bodyPr wrap="none" rtlCol="0">
            <a:spAutoFit/>
          </a:bodyPr>
          <a:lstStyle/>
          <a:p>
            <a:r>
              <a:rPr lang="en-US" sz="900" dirty="0"/>
              <a:t>mail-attachment</a:t>
            </a:r>
          </a:p>
        </p:txBody>
      </p:sp>
      <p:pic>
        <p:nvPicPr>
          <p:cNvPr id="98" name="Imagen 97">
            <a:extLst>
              <a:ext uri="{FF2B5EF4-FFF2-40B4-BE49-F238E27FC236}">
                <a16:creationId xmlns:a16="http://schemas.microsoft.com/office/drawing/2014/main" id="{B2648F97-889C-470D-A1CC-FC599F926110}"/>
              </a:ext>
            </a:extLst>
          </p:cNvPr>
          <p:cNvPicPr>
            <a:picLocks noChangeAspect="1"/>
          </p:cNvPicPr>
          <p:nvPr/>
        </p:nvPicPr>
        <p:blipFill>
          <a:blip r:embed="rId3"/>
          <a:stretch>
            <a:fillRect/>
          </a:stretch>
        </p:blipFill>
        <p:spPr>
          <a:xfrm>
            <a:off x="6475227" y="2983798"/>
            <a:ext cx="287158" cy="230832"/>
          </a:xfrm>
          <a:prstGeom prst="rect">
            <a:avLst/>
          </a:prstGeom>
        </p:spPr>
      </p:pic>
      <p:cxnSp>
        <p:nvCxnSpPr>
          <p:cNvPr id="106" name="Conector: angular 105">
            <a:extLst>
              <a:ext uri="{FF2B5EF4-FFF2-40B4-BE49-F238E27FC236}">
                <a16:creationId xmlns:a16="http://schemas.microsoft.com/office/drawing/2014/main" id="{9C04D43B-552B-4965-B491-048B3F670DA0}"/>
              </a:ext>
            </a:extLst>
          </p:cNvPr>
          <p:cNvCxnSpPr>
            <a:cxnSpLocks/>
            <a:stCxn id="57" idx="0"/>
          </p:cNvCxnSpPr>
          <p:nvPr/>
        </p:nvCxnSpPr>
        <p:spPr>
          <a:xfrm rot="5400000" flipH="1" flipV="1">
            <a:off x="5578189" y="3097472"/>
            <a:ext cx="888891" cy="89237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43563C5F-63E8-4E70-A4CA-84C954CD0666}"/>
              </a:ext>
            </a:extLst>
          </p:cNvPr>
          <p:cNvSpPr txBox="1"/>
          <p:nvPr/>
        </p:nvSpPr>
        <p:spPr>
          <a:xfrm>
            <a:off x="7146119" y="3384103"/>
            <a:ext cx="1487363" cy="215444"/>
          </a:xfrm>
          <a:prstGeom prst="rect">
            <a:avLst/>
          </a:prstGeom>
          <a:noFill/>
        </p:spPr>
        <p:txBody>
          <a:bodyPr wrap="square" rtlCol="0">
            <a:spAutoFit/>
          </a:bodyPr>
          <a:lstStyle/>
          <a:p>
            <a:pPr algn="ctr"/>
            <a:r>
              <a:rPr lang="es-MX" sz="800" dirty="0">
                <a:solidFill>
                  <a:schemeClr val="bg1"/>
                </a:solidFill>
              </a:rPr>
              <a:t>BP_AGUASMANIZALES_GET</a:t>
            </a:r>
          </a:p>
        </p:txBody>
      </p:sp>
      <p:sp>
        <p:nvSpPr>
          <p:cNvPr id="166" name="Elipse 165">
            <a:extLst>
              <a:ext uri="{FF2B5EF4-FFF2-40B4-BE49-F238E27FC236}">
                <a16:creationId xmlns:a16="http://schemas.microsoft.com/office/drawing/2014/main" id="{86A9D68A-8A35-4D3F-92E5-FC7537A671B0}"/>
              </a:ext>
            </a:extLst>
          </p:cNvPr>
          <p:cNvSpPr/>
          <p:nvPr/>
        </p:nvSpPr>
        <p:spPr>
          <a:xfrm>
            <a:off x="250386" y="2205053"/>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1</a:t>
            </a:r>
          </a:p>
        </p:txBody>
      </p:sp>
      <p:sp>
        <p:nvSpPr>
          <p:cNvPr id="173" name="Elipse 172">
            <a:extLst>
              <a:ext uri="{FF2B5EF4-FFF2-40B4-BE49-F238E27FC236}">
                <a16:creationId xmlns:a16="http://schemas.microsoft.com/office/drawing/2014/main" id="{C1E8743F-68CA-4AB8-9E34-BFD1F26F70B2}"/>
              </a:ext>
            </a:extLst>
          </p:cNvPr>
          <p:cNvSpPr/>
          <p:nvPr/>
        </p:nvSpPr>
        <p:spPr>
          <a:xfrm>
            <a:off x="1525723" y="2214223"/>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2</a:t>
            </a:r>
          </a:p>
        </p:txBody>
      </p:sp>
      <p:sp>
        <p:nvSpPr>
          <p:cNvPr id="175" name="Elipse 174">
            <a:extLst>
              <a:ext uri="{FF2B5EF4-FFF2-40B4-BE49-F238E27FC236}">
                <a16:creationId xmlns:a16="http://schemas.microsoft.com/office/drawing/2014/main" id="{4F77FD67-CD82-49A7-BBF1-1EB2A465345E}"/>
              </a:ext>
            </a:extLst>
          </p:cNvPr>
          <p:cNvSpPr/>
          <p:nvPr/>
        </p:nvSpPr>
        <p:spPr>
          <a:xfrm>
            <a:off x="3547301" y="2371626"/>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3</a:t>
            </a:r>
          </a:p>
        </p:txBody>
      </p:sp>
      <p:sp>
        <p:nvSpPr>
          <p:cNvPr id="177" name="Elipse 176">
            <a:extLst>
              <a:ext uri="{FF2B5EF4-FFF2-40B4-BE49-F238E27FC236}">
                <a16:creationId xmlns:a16="http://schemas.microsoft.com/office/drawing/2014/main" id="{A88467CF-61D1-4950-A90D-6127E99DBDFD}"/>
              </a:ext>
            </a:extLst>
          </p:cNvPr>
          <p:cNvSpPr/>
          <p:nvPr/>
        </p:nvSpPr>
        <p:spPr>
          <a:xfrm>
            <a:off x="7091212" y="3400133"/>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4</a:t>
            </a:r>
          </a:p>
        </p:txBody>
      </p:sp>
      <p:sp>
        <p:nvSpPr>
          <p:cNvPr id="179" name="CuadroTexto 178">
            <a:extLst>
              <a:ext uri="{FF2B5EF4-FFF2-40B4-BE49-F238E27FC236}">
                <a16:creationId xmlns:a16="http://schemas.microsoft.com/office/drawing/2014/main" id="{66CAB974-A023-488B-A246-9D61590C9358}"/>
              </a:ext>
            </a:extLst>
          </p:cNvPr>
          <p:cNvSpPr txBox="1"/>
          <p:nvPr/>
        </p:nvSpPr>
        <p:spPr>
          <a:xfrm>
            <a:off x="5266717" y="2242580"/>
            <a:ext cx="1627024" cy="215444"/>
          </a:xfrm>
          <a:prstGeom prst="rect">
            <a:avLst/>
          </a:prstGeom>
          <a:noFill/>
        </p:spPr>
        <p:txBody>
          <a:bodyPr wrap="square" rtlCol="0">
            <a:spAutoFit/>
          </a:bodyPr>
          <a:lstStyle/>
          <a:p>
            <a:pPr algn="ctr"/>
            <a:r>
              <a:rPr lang="es-MX" sz="800">
                <a:solidFill>
                  <a:schemeClr val="bg1"/>
                </a:solidFill>
              </a:rPr>
              <a:t>CL_AGUASPEREIRA_GET</a:t>
            </a:r>
            <a:endParaRPr lang="es-MX" sz="800" dirty="0">
              <a:solidFill>
                <a:schemeClr val="bg1"/>
              </a:solidFill>
            </a:endParaRPr>
          </a:p>
        </p:txBody>
      </p:sp>
      <p:sp>
        <p:nvSpPr>
          <p:cNvPr id="181" name="Elipse 180">
            <a:extLst>
              <a:ext uri="{FF2B5EF4-FFF2-40B4-BE49-F238E27FC236}">
                <a16:creationId xmlns:a16="http://schemas.microsoft.com/office/drawing/2014/main" id="{392E87FE-1B37-4463-9296-AEB07DD572D8}"/>
              </a:ext>
            </a:extLst>
          </p:cNvPr>
          <p:cNvSpPr/>
          <p:nvPr/>
        </p:nvSpPr>
        <p:spPr>
          <a:xfrm>
            <a:off x="5333367" y="2240888"/>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5</a:t>
            </a:r>
          </a:p>
        </p:txBody>
      </p:sp>
      <p:cxnSp>
        <p:nvCxnSpPr>
          <p:cNvPr id="187" name="Conector: angular 186">
            <a:extLst>
              <a:ext uri="{FF2B5EF4-FFF2-40B4-BE49-F238E27FC236}">
                <a16:creationId xmlns:a16="http://schemas.microsoft.com/office/drawing/2014/main" id="{E36962AF-B3AF-40AB-8F44-DA037EF55A46}"/>
              </a:ext>
            </a:extLst>
          </p:cNvPr>
          <p:cNvCxnSpPr>
            <a:cxnSpLocks/>
            <a:stCxn id="98" idx="2"/>
            <a:endCxn id="64" idx="1"/>
          </p:cNvCxnSpPr>
          <p:nvPr/>
        </p:nvCxnSpPr>
        <p:spPr>
          <a:xfrm rot="16200000" flipH="1">
            <a:off x="6435496" y="3397939"/>
            <a:ext cx="532353" cy="16573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CuadroTexto 62">
            <a:extLst>
              <a:ext uri="{FF2B5EF4-FFF2-40B4-BE49-F238E27FC236}">
                <a16:creationId xmlns:a16="http://schemas.microsoft.com/office/drawing/2014/main" id="{2C877F26-125B-4D1B-B5FD-601085E47592}"/>
              </a:ext>
            </a:extLst>
          </p:cNvPr>
          <p:cNvSpPr txBox="1"/>
          <p:nvPr/>
        </p:nvSpPr>
        <p:spPr>
          <a:xfrm>
            <a:off x="6514485" y="3971436"/>
            <a:ext cx="867545" cy="215444"/>
          </a:xfrm>
          <a:prstGeom prst="rect">
            <a:avLst/>
          </a:prstGeom>
          <a:solidFill>
            <a:schemeClr val="bg1"/>
          </a:solidFill>
          <a:ln>
            <a:solidFill>
              <a:schemeClr val="accent1"/>
            </a:solidFill>
          </a:ln>
        </p:spPr>
        <p:txBody>
          <a:bodyPr wrap="none" rtlCol="0">
            <a:spAutoFit/>
          </a:bodyPr>
          <a:lstStyle/>
          <a:p>
            <a:r>
              <a:rPr lang="en-US" sz="800" dirty="0"/>
              <a:t>GTB0000100002</a:t>
            </a:r>
          </a:p>
        </p:txBody>
      </p:sp>
      <p:pic>
        <p:nvPicPr>
          <p:cNvPr id="64" name="Imagen 63">
            <a:extLst>
              <a:ext uri="{FF2B5EF4-FFF2-40B4-BE49-F238E27FC236}">
                <a16:creationId xmlns:a16="http://schemas.microsoft.com/office/drawing/2014/main" id="{C849B6DF-6515-42BB-ACF1-448C42962F31}"/>
              </a:ext>
            </a:extLst>
          </p:cNvPr>
          <p:cNvPicPr>
            <a:picLocks noChangeAspect="1"/>
          </p:cNvPicPr>
          <p:nvPr/>
        </p:nvPicPr>
        <p:blipFill>
          <a:blip r:embed="rId3"/>
          <a:stretch>
            <a:fillRect/>
          </a:stretch>
        </p:blipFill>
        <p:spPr>
          <a:xfrm>
            <a:off x="6784539" y="3631567"/>
            <a:ext cx="287158" cy="230832"/>
          </a:xfrm>
          <a:prstGeom prst="rect">
            <a:avLst/>
          </a:prstGeom>
        </p:spPr>
      </p:pic>
      <p:cxnSp>
        <p:nvCxnSpPr>
          <p:cNvPr id="70" name="Conector: angular 69">
            <a:extLst>
              <a:ext uri="{FF2B5EF4-FFF2-40B4-BE49-F238E27FC236}">
                <a16:creationId xmlns:a16="http://schemas.microsoft.com/office/drawing/2014/main" id="{112CA94D-4461-483D-BBA1-98FB42162818}"/>
              </a:ext>
            </a:extLst>
          </p:cNvPr>
          <p:cNvCxnSpPr>
            <a:cxnSpLocks/>
            <a:stCxn id="64" idx="3"/>
            <a:endCxn id="68" idx="4"/>
          </p:cNvCxnSpPr>
          <p:nvPr/>
        </p:nvCxnSpPr>
        <p:spPr>
          <a:xfrm>
            <a:off x="7071697" y="3746983"/>
            <a:ext cx="275312" cy="2722"/>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upo 71">
            <a:extLst>
              <a:ext uri="{FF2B5EF4-FFF2-40B4-BE49-F238E27FC236}">
                <a16:creationId xmlns:a16="http://schemas.microsoft.com/office/drawing/2014/main" id="{7E37F987-C7BD-43D5-BA97-707FFB58DBB6}"/>
              </a:ext>
            </a:extLst>
          </p:cNvPr>
          <p:cNvGrpSpPr/>
          <p:nvPr/>
        </p:nvGrpSpPr>
        <p:grpSpPr>
          <a:xfrm rot="21480000">
            <a:off x="7480952" y="4603176"/>
            <a:ext cx="252355" cy="229414"/>
            <a:chOff x="3939540" y="2713576"/>
            <a:chExt cx="720000" cy="720000"/>
          </a:xfrm>
        </p:grpSpPr>
        <p:sp>
          <p:nvSpPr>
            <p:cNvPr id="73" name="Elipse 72">
              <a:extLst>
                <a:ext uri="{FF2B5EF4-FFF2-40B4-BE49-F238E27FC236}">
                  <a16:creationId xmlns:a16="http://schemas.microsoft.com/office/drawing/2014/main" id="{4EF951A9-1FCF-48FB-A87A-FC2BECF518FA}"/>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74" name="Grupo 73">
              <a:extLst>
                <a:ext uri="{FF2B5EF4-FFF2-40B4-BE49-F238E27FC236}">
                  <a16:creationId xmlns:a16="http://schemas.microsoft.com/office/drawing/2014/main" id="{A93CD428-CB54-4BF1-BBF7-6BD8B440B371}"/>
                </a:ext>
              </a:extLst>
            </p:cNvPr>
            <p:cNvGrpSpPr/>
            <p:nvPr/>
          </p:nvGrpSpPr>
          <p:grpSpPr>
            <a:xfrm rot="5400000">
              <a:off x="4022965" y="2783500"/>
              <a:ext cx="576000" cy="576000"/>
              <a:chOff x="4039147" y="2806537"/>
              <a:chExt cx="648000" cy="648000"/>
            </a:xfrm>
          </p:grpSpPr>
          <p:sp>
            <p:nvSpPr>
              <p:cNvPr id="75" name="Oval 53">
                <a:extLst>
                  <a:ext uri="{FF2B5EF4-FFF2-40B4-BE49-F238E27FC236}">
                    <a16:creationId xmlns:a16="http://schemas.microsoft.com/office/drawing/2014/main" id="{D2725589-68DD-4C6F-A2A3-F3CEE18596C6}"/>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76" name="Freeform 27">
                <a:extLst>
                  <a:ext uri="{FF2B5EF4-FFF2-40B4-BE49-F238E27FC236}">
                    <a16:creationId xmlns:a16="http://schemas.microsoft.com/office/drawing/2014/main" id="{FD843752-8773-4CCC-9BDC-EAE48E4DDADC}"/>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cxnSp>
        <p:nvCxnSpPr>
          <p:cNvPr id="78" name="Conector: angular 77">
            <a:extLst>
              <a:ext uri="{FF2B5EF4-FFF2-40B4-BE49-F238E27FC236}">
                <a16:creationId xmlns:a16="http://schemas.microsoft.com/office/drawing/2014/main" id="{E053932B-892C-4C43-B55A-F6D2AAB0772D}"/>
              </a:ext>
            </a:extLst>
          </p:cNvPr>
          <p:cNvCxnSpPr>
            <a:cxnSpLocks/>
            <a:stCxn id="128" idx="3"/>
            <a:endCxn id="73" idx="2"/>
          </p:cNvCxnSpPr>
          <p:nvPr/>
        </p:nvCxnSpPr>
        <p:spPr>
          <a:xfrm>
            <a:off x="7149141" y="4717884"/>
            <a:ext cx="331888" cy="440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upo 64">
            <a:extLst>
              <a:ext uri="{FF2B5EF4-FFF2-40B4-BE49-F238E27FC236}">
                <a16:creationId xmlns:a16="http://schemas.microsoft.com/office/drawing/2014/main" id="{8A9A00D5-756A-4AC9-95E5-AE2874543AC1}"/>
              </a:ext>
            </a:extLst>
          </p:cNvPr>
          <p:cNvGrpSpPr/>
          <p:nvPr/>
        </p:nvGrpSpPr>
        <p:grpSpPr>
          <a:xfrm rot="21480000">
            <a:off x="7317733" y="3632276"/>
            <a:ext cx="252355" cy="229414"/>
            <a:chOff x="3939540" y="2713576"/>
            <a:chExt cx="720000" cy="720000"/>
          </a:xfrm>
        </p:grpSpPr>
        <p:sp>
          <p:nvSpPr>
            <p:cNvPr id="66" name="Elipse 65">
              <a:extLst>
                <a:ext uri="{FF2B5EF4-FFF2-40B4-BE49-F238E27FC236}">
                  <a16:creationId xmlns:a16="http://schemas.microsoft.com/office/drawing/2014/main" id="{FA9C2FB4-C5D2-40A3-9911-6B566C98FC93}"/>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67" name="Grupo 66">
              <a:extLst>
                <a:ext uri="{FF2B5EF4-FFF2-40B4-BE49-F238E27FC236}">
                  <a16:creationId xmlns:a16="http://schemas.microsoft.com/office/drawing/2014/main" id="{92427A96-AA76-4381-9052-A6B295D6BB6B}"/>
                </a:ext>
              </a:extLst>
            </p:cNvPr>
            <p:cNvGrpSpPr/>
            <p:nvPr/>
          </p:nvGrpSpPr>
          <p:grpSpPr>
            <a:xfrm rot="5400000">
              <a:off x="4022965" y="2783500"/>
              <a:ext cx="576000" cy="576000"/>
              <a:chOff x="4039147" y="2806537"/>
              <a:chExt cx="648000" cy="648000"/>
            </a:xfrm>
          </p:grpSpPr>
          <p:sp>
            <p:nvSpPr>
              <p:cNvPr id="68" name="Oval 53">
                <a:extLst>
                  <a:ext uri="{FF2B5EF4-FFF2-40B4-BE49-F238E27FC236}">
                    <a16:creationId xmlns:a16="http://schemas.microsoft.com/office/drawing/2014/main" id="{8FA080C9-25EA-4B50-9D5D-A9BBF84E9039}"/>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Freeform 27">
                <a:extLst>
                  <a:ext uri="{FF2B5EF4-FFF2-40B4-BE49-F238E27FC236}">
                    <a16:creationId xmlns:a16="http://schemas.microsoft.com/office/drawing/2014/main" id="{ADEB2A88-1F79-422F-9FDD-C28443D6B615}"/>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cxnSp>
        <p:nvCxnSpPr>
          <p:cNvPr id="80" name="Conector: angular 79">
            <a:extLst>
              <a:ext uri="{FF2B5EF4-FFF2-40B4-BE49-F238E27FC236}">
                <a16:creationId xmlns:a16="http://schemas.microsoft.com/office/drawing/2014/main" id="{80ED104B-314E-42AE-A14E-BC1D50ADBCBD}"/>
              </a:ext>
            </a:extLst>
          </p:cNvPr>
          <p:cNvCxnSpPr>
            <a:cxnSpLocks/>
            <a:stCxn id="66" idx="6"/>
            <a:endCxn id="86" idx="2"/>
          </p:cNvCxnSpPr>
          <p:nvPr/>
        </p:nvCxnSpPr>
        <p:spPr>
          <a:xfrm flipV="1">
            <a:off x="7570011" y="3216288"/>
            <a:ext cx="1162602" cy="52629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2E1E6130-DD07-48BA-94F3-9D9B9ED071C9}"/>
              </a:ext>
            </a:extLst>
          </p:cNvPr>
          <p:cNvSpPr txBox="1"/>
          <p:nvPr/>
        </p:nvSpPr>
        <p:spPr>
          <a:xfrm>
            <a:off x="5486152" y="2807201"/>
            <a:ext cx="963725" cy="246221"/>
          </a:xfrm>
          <a:prstGeom prst="rect">
            <a:avLst/>
          </a:prstGeom>
          <a:noFill/>
        </p:spPr>
        <p:txBody>
          <a:bodyPr wrap="none" rtlCol="0">
            <a:spAutoFit/>
          </a:bodyPr>
          <a:lstStyle/>
          <a:p>
            <a:r>
              <a:rPr lang="es-CO" sz="1000" dirty="0"/>
              <a:t>08:00 &lt;= 13:00</a:t>
            </a:r>
          </a:p>
        </p:txBody>
      </p:sp>
      <p:sp>
        <p:nvSpPr>
          <p:cNvPr id="84" name="CuadroTexto 83">
            <a:extLst>
              <a:ext uri="{FF2B5EF4-FFF2-40B4-BE49-F238E27FC236}">
                <a16:creationId xmlns:a16="http://schemas.microsoft.com/office/drawing/2014/main" id="{1FD7A020-2C7D-4722-B65B-C248CE391952}"/>
              </a:ext>
            </a:extLst>
          </p:cNvPr>
          <p:cNvSpPr txBox="1"/>
          <p:nvPr/>
        </p:nvSpPr>
        <p:spPr>
          <a:xfrm>
            <a:off x="5549556" y="4447820"/>
            <a:ext cx="973343" cy="261610"/>
          </a:xfrm>
          <a:prstGeom prst="rect">
            <a:avLst/>
          </a:prstGeom>
          <a:noFill/>
        </p:spPr>
        <p:txBody>
          <a:bodyPr wrap="none" rtlCol="0">
            <a:spAutoFit/>
          </a:bodyPr>
          <a:lstStyle/>
          <a:p>
            <a:r>
              <a:rPr lang="es-CO" sz="1100" dirty="0"/>
              <a:t>13:00 &gt; 08:00</a:t>
            </a:r>
          </a:p>
        </p:txBody>
      </p:sp>
      <p:sp>
        <p:nvSpPr>
          <p:cNvPr id="86" name="CuadroTexto 85">
            <a:extLst>
              <a:ext uri="{FF2B5EF4-FFF2-40B4-BE49-F238E27FC236}">
                <a16:creationId xmlns:a16="http://schemas.microsoft.com/office/drawing/2014/main" id="{E1F1BE90-69C8-41B4-92D6-D362671131AF}"/>
              </a:ext>
            </a:extLst>
          </p:cNvPr>
          <p:cNvSpPr txBox="1"/>
          <p:nvPr/>
        </p:nvSpPr>
        <p:spPr>
          <a:xfrm>
            <a:off x="8268615" y="3000844"/>
            <a:ext cx="927995" cy="215444"/>
          </a:xfrm>
          <a:prstGeom prst="rect">
            <a:avLst/>
          </a:prstGeom>
          <a:solidFill>
            <a:schemeClr val="accent2"/>
          </a:solidFill>
        </p:spPr>
        <p:txBody>
          <a:bodyPr wrap="square" rtlCol="0">
            <a:spAutoFit/>
          </a:bodyPr>
          <a:lstStyle>
            <a:defPPr>
              <a:defRPr lang="es-CO"/>
            </a:defPPr>
            <a:lvl1pPr algn="ctr">
              <a:defRPr sz="800">
                <a:solidFill>
                  <a:schemeClr val="bg1"/>
                </a:solidFill>
              </a:defRPr>
            </a:lvl1pPr>
          </a:lstStyle>
          <a:p>
            <a:r>
              <a:rPr lang="es-MX" dirty="0"/>
              <a:t>BP_FS_MAIL_GET</a:t>
            </a:r>
          </a:p>
        </p:txBody>
      </p:sp>
      <p:sp>
        <p:nvSpPr>
          <p:cNvPr id="88" name="CuadroTexto 87">
            <a:extLst>
              <a:ext uri="{FF2B5EF4-FFF2-40B4-BE49-F238E27FC236}">
                <a16:creationId xmlns:a16="http://schemas.microsoft.com/office/drawing/2014/main" id="{DEE2730E-80FB-4EE3-92B9-DABF360E8AD1}"/>
              </a:ext>
            </a:extLst>
          </p:cNvPr>
          <p:cNvSpPr txBox="1"/>
          <p:nvPr/>
        </p:nvSpPr>
        <p:spPr>
          <a:xfrm>
            <a:off x="8126659" y="4606397"/>
            <a:ext cx="1101325" cy="215444"/>
          </a:xfrm>
          <a:prstGeom prst="rect">
            <a:avLst/>
          </a:prstGeom>
          <a:solidFill>
            <a:schemeClr val="accent2"/>
          </a:solidFill>
        </p:spPr>
        <p:txBody>
          <a:bodyPr wrap="square" rtlCol="0">
            <a:spAutoFit/>
          </a:bodyPr>
          <a:lstStyle>
            <a:defPPr>
              <a:defRPr lang="es-CO"/>
            </a:defPPr>
            <a:lvl1pPr algn="ctr">
              <a:defRPr sz="800">
                <a:solidFill>
                  <a:schemeClr val="bg1"/>
                </a:solidFill>
              </a:defRPr>
            </a:lvl1pPr>
          </a:lstStyle>
          <a:p>
            <a:r>
              <a:rPr lang="es-MX" dirty="0"/>
              <a:t>BP_FS_NOTIFY_ MAIL</a:t>
            </a:r>
          </a:p>
        </p:txBody>
      </p:sp>
      <p:cxnSp>
        <p:nvCxnSpPr>
          <p:cNvPr id="95" name="Conector recto de flecha 94">
            <a:extLst>
              <a:ext uri="{FF2B5EF4-FFF2-40B4-BE49-F238E27FC236}">
                <a16:creationId xmlns:a16="http://schemas.microsoft.com/office/drawing/2014/main" id="{89A200CA-DC02-429A-9015-B6F0AA7D7F59}"/>
              </a:ext>
            </a:extLst>
          </p:cNvPr>
          <p:cNvCxnSpPr>
            <a:stCxn id="86" idx="3"/>
            <a:endCxn id="7" idx="1"/>
          </p:cNvCxnSpPr>
          <p:nvPr/>
        </p:nvCxnSpPr>
        <p:spPr>
          <a:xfrm>
            <a:off x="9196610" y="3108566"/>
            <a:ext cx="143578" cy="36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ector: angular 111">
            <a:extLst>
              <a:ext uri="{FF2B5EF4-FFF2-40B4-BE49-F238E27FC236}">
                <a16:creationId xmlns:a16="http://schemas.microsoft.com/office/drawing/2014/main" id="{3A238A44-51C9-4FE7-8D33-20FF76BCF4E0}"/>
              </a:ext>
            </a:extLst>
          </p:cNvPr>
          <p:cNvCxnSpPr>
            <a:cxnSpLocks/>
            <a:stCxn id="137" idx="0"/>
            <a:endCxn id="88" idx="1"/>
          </p:cNvCxnSpPr>
          <p:nvPr/>
        </p:nvCxnSpPr>
        <p:spPr>
          <a:xfrm rot="5400000" flipH="1" flipV="1">
            <a:off x="7497238" y="5073600"/>
            <a:ext cx="988901" cy="26994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8" name="CuadroTexto 127">
            <a:extLst>
              <a:ext uri="{FF2B5EF4-FFF2-40B4-BE49-F238E27FC236}">
                <a16:creationId xmlns:a16="http://schemas.microsoft.com/office/drawing/2014/main" id="{EBBEA686-870A-48D8-9B2D-97A245BDD496}"/>
              </a:ext>
            </a:extLst>
          </p:cNvPr>
          <p:cNvSpPr txBox="1"/>
          <p:nvPr/>
        </p:nvSpPr>
        <p:spPr>
          <a:xfrm>
            <a:off x="6496398" y="4610162"/>
            <a:ext cx="652743" cy="215444"/>
          </a:xfrm>
          <a:prstGeom prst="rect">
            <a:avLst/>
          </a:prstGeom>
          <a:solidFill>
            <a:schemeClr val="bg1"/>
          </a:solidFill>
          <a:ln>
            <a:solidFill>
              <a:schemeClr val="accent1"/>
            </a:solidFill>
          </a:ln>
        </p:spPr>
        <p:txBody>
          <a:bodyPr wrap="none" rtlCol="0">
            <a:spAutoFit/>
          </a:bodyPr>
          <a:lstStyle/>
          <a:p>
            <a:r>
              <a:rPr lang="en-US" sz="800" dirty="0" err="1"/>
              <a:t>Pendientes</a:t>
            </a:r>
            <a:endParaRPr lang="en-US" sz="800" dirty="0"/>
          </a:p>
        </p:txBody>
      </p:sp>
      <p:pic>
        <p:nvPicPr>
          <p:cNvPr id="129" name="Imagen 128">
            <a:extLst>
              <a:ext uri="{FF2B5EF4-FFF2-40B4-BE49-F238E27FC236}">
                <a16:creationId xmlns:a16="http://schemas.microsoft.com/office/drawing/2014/main" id="{2605CF56-025B-4208-8CDC-9CCA2A52E9AE}"/>
              </a:ext>
            </a:extLst>
          </p:cNvPr>
          <p:cNvPicPr>
            <a:picLocks noChangeAspect="1"/>
          </p:cNvPicPr>
          <p:nvPr/>
        </p:nvPicPr>
        <p:blipFill>
          <a:blip r:embed="rId3"/>
          <a:stretch>
            <a:fillRect/>
          </a:stretch>
        </p:blipFill>
        <p:spPr>
          <a:xfrm>
            <a:off x="6670644" y="4379330"/>
            <a:ext cx="287158" cy="230832"/>
          </a:xfrm>
          <a:prstGeom prst="rect">
            <a:avLst/>
          </a:prstGeom>
        </p:spPr>
      </p:pic>
      <p:cxnSp>
        <p:nvCxnSpPr>
          <p:cNvPr id="130" name="Conector: angular 129">
            <a:extLst>
              <a:ext uri="{FF2B5EF4-FFF2-40B4-BE49-F238E27FC236}">
                <a16:creationId xmlns:a16="http://schemas.microsoft.com/office/drawing/2014/main" id="{CFB563CB-6D70-4A84-AD6C-DEA685D69747}"/>
              </a:ext>
            </a:extLst>
          </p:cNvPr>
          <p:cNvCxnSpPr>
            <a:cxnSpLocks/>
            <a:stCxn id="57" idx="2"/>
            <a:endCxn id="128" idx="1"/>
          </p:cNvCxnSpPr>
          <p:nvPr/>
        </p:nvCxnSpPr>
        <p:spPr>
          <a:xfrm rot="16200000" flipH="1">
            <a:off x="5786949" y="4008434"/>
            <a:ext cx="498947" cy="919952"/>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34" name="Imagen 133">
            <a:extLst>
              <a:ext uri="{FF2B5EF4-FFF2-40B4-BE49-F238E27FC236}">
                <a16:creationId xmlns:a16="http://schemas.microsoft.com/office/drawing/2014/main" id="{CC9B805A-493C-49F4-8DA3-FA60D5E8EE2C}"/>
              </a:ext>
            </a:extLst>
          </p:cNvPr>
          <p:cNvPicPr>
            <a:picLocks noChangeAspect="1"/>
          </p:cNvPicPr>
          <p:nvPr/>
        </p:nvPicPr>
        <p:blipFill>
          <a:blip r:embed="rId3"/>
          <a:stretch>
            <a:fillRect/>
          </a:stretch>
        </p:blipFill>
        <p:spPr>
          <a:xfrm>
            <a:off x="7386124" y="5367764"/>
            <a:ext cx="306933" cy="219557"/>
          </a:xfrm>
          <a:prstGeom prst="rect">
            <a:avLst/>
          </a:prstGeom>
        </p:spPr>
      </p:pic>
      <p:cxnSp>
        <p:nvCxnSpPr>
          <p:cNvPr id="135" name="Conector: angular 134">
            <a:extLst>
              <a:ext uri="{FF2B5EF4-FFF2-40B4-BE49-F238E27FC236}">
                <a16:creationId xmlns:a16="http://schemas.microsoft.com/office/drawing/2014/main" id="{C1FA25C1-C2FE-45CB-B48B-37B86B1F78A0}"/>
              </a:ext>
            </a:extLst>
          </p:cNvPr>
          <p:cNvCxnSpPr>
            <a:cxnSpLocks/>
            <a:stCxn id="144" idx="2"/>
            <a:endCxn id="134" idx="1"/>
          </p:cNvCxnSpPr>
          <p:nvPr/>
        </p:nvCxnSpPr>
        <p:spPr>
          <a:xfrm rot="16200000" flipH="1">
            <a:off x="7151099" y="5242518"/>
            <a:ext cx="292036" cy="17801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6" name="CuadroTexto 135">
            <a:extLst>
              <a:ext uri="{FF2B5EF4-FFF2-40B4-BE49-F238E27FC236}">
                <a16:creationId xmlns:a16="http://schemas.microsoft.com/office/drawing/2014/main" id="{04195D06-2DBF-4DB3-8C46-E1B3684E7874}"/>
              </a:ext>
            </a:extLst>
          </p:cNvPr>
          <p:cNvSpPr txBox="1"/>
          <p:nvPr/>
        </p:nvSpPr>
        <p:spPr>
          <a:xfrm>
            <a:off x="6639649" y="5371862"/>
            <a:ext cx="542136" cy="230832"/>
          </a:xfrm>
          <a:prstGeom prst="rect">
            <a:avLst/>
          </a:prstGeom>
          <a:solidFill>
            <a:schemeClr val="bg1"/>
          </a:solidFill>
          <a:ln>
            <a:noFill/>
          </a:ln>
        </p:spPr>
        <p:txBody>
          <a:bodyPr wrap="none" rtlCol="0">
            <a:spAutoFit/>
          </a:bodyPr>
          <a:lstStyle/>
          <a:p>
            <a:r>
              <a:rPr lang="en-US" sz="900" dirty="0"/>
              <a:t>domain</a:t>
            </a:r>
          </a:p>
        </p:txBody>
      </p:sp>
      <p:pic>
        <p:nvPicPr>
          <p:cNvPr id="137" name="Imagen 136">
            <a:extLst>
              <a:ext uri="{FF2B5EF4-FFF2-40B4-BE49-F238E27FC236}">
                <a16:creationId xmlns:a16="http://schemas.microsoft.com/office/drawing/2014/main" id="{AEB00204-445A-4AC2-8683-1C514474758C}"/>
              </a:ext>
            </a:extLst>
          </p:cNvPr>
          <p:cNvPicPr>
            <a:picLocks noChangeAspect="1"/>
          </p:cNvPicPr>
          <p:nvPr/>
        </p:nvPicPr>
        <p:blipFill>
          <a:blip r:embed="rId3"/>
          <a:stretch>
            <a:fillRect/>
          </a:stretch>
        </p:blipFill>
        <p:spPr>
          <a:xfrm>
            <a:off x="7713139" y="5703020"/>
            <a:ext cx="287158" cy="230832"/>
          </a:xfrm>
          <a:prstGeom prst="rect">
            <a:avLst/>
          </a:prstGeom>
        </p:spPr>
      </p:pic>
      <p:cxnSp>
        <p:nvCxnSpPr>
          <p:cNvPr id="138" name="Conector: angular 137">
            <a:extLst>
              <a:ext uri="{FF2B5EF4-FFF2-40B4-BE49-F238E27FC236}">
                <a16:creationId xmlns:a16="http://schemas.microsoft.com/office/drawing/2014/main" id="{D7A957AA-ED76-4C7F-9873-075CE61C60A4}"/>
              </a:ext>
            </a:extLst>
          </p:cNvPr>
          <p:cNvCxnSpPr>
            <a:cxnSpLocks/>
            <a:stCxn id="134" idx="2"/>
            <a:endCxn id="137" idx="1"/>
          </p:cNvCxnSpPr>
          <p:nvPr/>
        </p:nvCxnSpPr>
        <p:spPr>
          <a:xfrm rot="16200000" flipH="1">
            <a:off x="7510808" y="5616104"/>
            <a:ext cx="231115" cy="17354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9" name="CuadroTexto 138">
            <a:extLst>
              <a:ext uri="{FF2B5EF4-FFF2-40B4-BE49-F238E27FC236}">
                <a16:creationId xmlns:a16="http://schemas.microsoft.com/office/drawing/2014/main" id="{8E9F978C-5131-4FB3-9EC4-28A124511411}"/>
              </a:ext>
            </a:extLst>
          </p:cNvPr>
          <p:cNvSpPr txBox="1"/>
          <p:nvPr/>
        </p:nvSpPr>
        <p:spPr>
          <a:xfrm>
            <a:off x="7124503" y="5718111"/>
            <a:ext cx="388248" cy="230832"/>
          </a:xfrm>
          <a:prstGeom prst="rect">
            <a:avLst/>
          </a:prstGeom>
          <a:solidFill>
            <a:schemeClr val="bg1"/>
          </a:solidFill>
          <a:ln>
            <a:noFill/>
          </a:ln>
        </p:spPr>
        <p:txBody>
          <a:bodyPr wrap="none" rtlCol="0">
            <a:spAutoFit/>
          </a:bodyPr>
          <a:lstStyle/>
          <a:p>
            <a:r>
              <a:rPr lang="en-US" sz="900" dirty="0"/>
              <a:t>user</a:t>
            </a:r>
          </a:p>
        </p:txBody>
      </p:sp>
      <p:sp>
        <p:nvSpPr>
          <p:cNvPr id="143" name="CuadroTexto 142">
            <a:extLst>
              <a:ext uri="{FF2B5EF4-FFF2-40B4-BE49-F238E27FC236}">
                <a16:creationId xmlns:a16="http://schemas.microsoft.com/office/drawing/2014/main" id="{6D1A0506-22BE-4CE9-ABBD-D60D22A57BDC}"/>
              </a:ext>
            </a:extLst>
          </p:cNvPr>
          <p:cNvSpPr txBox="1"/>
          <p:nvPr/>
        </p:nvSpPr>
        <p:spPr>
          <a:xfrm>
            <a:off x="5923700" y="4970370"/>
            <a:ext cx="867545" cy="215444"/>
          </a:xfrm>
          <a:prstGeom prst="rect">
            <a:avLst/>
          </a:prstGeom>
          <a:solidFill>
            <a:schemeClr val="bg1"/>
          </a:solidFill>
          <a:ln>
            <a:solidFill>
              <a:schemeClr val="accent1"/>
            </a:solidFill>
          </a:ln>
        </p:spPr>
        <p:txBody>
          <a:bodyPr wrap="none" rtlCol="0">
            <a:spAutoFit/>
          </a:bodyPr>
          <a:lstStyle/>
          <a:p>
            <a:r>
              <a:rPr lang="en-US" sz="800" dirty="0"/>
              <a:t>GTB0000100002</a:t>
            </a:r>
          </a:p>
        </p:txBody>
      </p:sp>
      <p:pic>
        <p:nvPicPr>
          <p:cNvPr id="144" name="Imagen 143">
            <a:extLst>
              <a:ext uri="{FF2B5EF4-FFF2-40B4-BE49-F238E27FC236}">
                <a16:creationId xmlns:a16="http://schemas.microsoft.com/office/drawing/2014/main" id="{D19057C2-3BE8-417F-8347-1ECFE8ACA4D1}"/>
              </a:ext>
            </a:extLst>
          </p:cNvPr>
          <p:cNvPicPr>
            <a:picLocks noChangeAspect="1"/>
          </p:cNvPicPr>
          <p:nvPr/>
        </p:nvPicPr>
        <p:blipFill>
          <a:blip r:embed="rId3"/>
          <a:stretch>
            <a:fillRect/>
          </a:stretch>
        </p:blipFill>
        <p:spPr>
          <a:xfrm>
            <a:off x="7064532" y="4954675"/>
            <a:ext cx="287158" cy="230832"/>
          </a:xfrm>
          <a:prstGeom prst="rect">
            <a:avLst/>
          </a:prstGeom>
        </p:spPr>
      </p:pic>
      <p:sp>
        <p:nvSpPr>
          <p:cNvPr id="149" name="CuadroTexto 148">
            <a:extLst>
              <a:ext uri="{FF2B5EF4-FFF2-40B4-BE49-F238E27FC236}">
                <a16:creationId xmlns:a16="http://schemas.microsoft.com/office/drawing/2014/main" id="{9F7F4D9C-5BAD-4675-9141-1C99E9A846E1}"/>
              </a:ext>
            </a:extLst>
          </p:cNvPr>
          <p:cNvSpPr txBox="1"/>
          <p:nvPr/>
        </p:nvSpPr>
        <p:spPr>
          <a:xfrm>
            <a:off x="8172615" y="4858851"/>
            <a:ext cx="973343" cy="261610"/>
          </a:xfrm>
          <a:prstGeom prst="rect">
            <a:avLst/>
          </a:prstGeom>
          <a:noFill/>
        </p:spPr>
        <p:txBody>
          <a:bodyPr wrap="none" rtlCol="0">
            <a:spAutoFit/>
          </a:bodyPr>
          <a:lstStyle/>
          <a:p>
            <a:r>
              <a:rPr lang="es-CO" sz="1100" dirty="0"/>
              <a:t>13:00 &gt; 08:00</a:t>
            </a:r>
          </a:p>
        </p:txBody>
      </p:sp>
      <p:grpSp>
        <p:nvGrpSpPr>
          <p:cNvPr id="150" name="Grupo 149">
            <a:extLst>
              <a:ext uri="{FF2B5EF4-FFF2-40B4-BE49-F238E27FC236}">
                <a16:creationId xmlns:a16="http://schemas.microsoft.com/office/drawing/2014/main" id="{4BD3176E-2A82-41C7-A66B-5DB70789D19E}"/>
              </a:ext>
            </a:extLst>
          </p:cNvPr>
          <p:cNvGrpSpPr/>
          <p:nvPr/>
        </p:nvGrpSpPr>
        <p:grpSpPr>
          <a:xfrm>
            <a:off x="9375729" y="4541619"/>
            <a:ext cx="601059" cy="352529"/>
            <a:chOff x="5685907" y="1936755"/>
            <a:chExt cx="601059" cy="401645"/>
          </a:xfrm>
        </p:grpSpPr>
        <p:pic>
          <p:nvPicPr>
            <p:cNvPr id="151" name="Imagen 150">
              <a:extLst>
                <a:ext uri="{FF2B5EF4-FFF2-40B4-BE49-F238E27FC236}">
                  <a16:creationId xmlns:a16="http://schemas.microsoft.com/office/drawing/2014/main" id="{0C7F734A-4F2C-4E18-8891-60E9E24EA4D2}"/>
                </a:ext>
              </a:extLst>
            </p:cNvPr>
            <p:cNvPicPr>
              <a:picLocks noChangeAspect="1"/>
            </p:cNvPicPr>
            <p:nvPr/>
          </p:nvPicPr>
          <p:blipFill>
            <a:blip r:embed="rId3"/>
            <a:stretch>
              <a:fillRect/>
            </a:stretch>
          </p:blipFill>
          <p:spPr>
            <a:xfrm>
              <a:off x="5725944" y="1936755"/>
              <a:ext cx="532351" cy="401645"/>
            </a:xfrm>
            <a:prstGeom prst="rect">
              <a:avLst/>
            </a:prstGeom>
          </p:spPr>
        </p:pic>
        <p:sp>
          <p:nvSpPr>
            <p:cNvPr id="152" name="CuadroTexto 151">
              <a:extLst>
                <a:ext uri="{FF2B5EF4-FFF2-40B4-BE49-F238E27FC236}">
                  <a16:creationId xmlns:a16="http://schemas.microsoft.com/office/drawing/2014/main" id="{7A5B4DF8-6C47-427F-9309-813720D5CEDE}"/>
                </a:ext>
              </a:extLst>
            </p:cNvPr>
            <p:cNvSpPr txBox="1"/>
            <p:nvPr/>
          </p:nvSpPr>
          <p:spPr>
            <a:xfrm>
              <a:off x="5685907" y="1962868"/>
              <a:ext cx="601059" cy="338554"/>
            </a:xfrm>
            <a:prstGeom prst="rect">
              <a:avLst/>
            </a:prstGeom>
            <a:noFill/>
            <a:ln>
              <a:noFill/>
            </a:ln>
          </p:spPr>
          <p:txBody>
            <a:bodyPr wrap="square" rtlCol="0">
              <a:spAutoFit/>
            </a:bodyPr>
            <a:lstStyle/>
            <a:p>
              <a:pPr algn="ctr"/>
              <a:r>
                <a:rPr lang="en-US" sz="800" dirty="0"/>
                <a:t>Mailbox Producer</a:t>
              </a:r>
            </a:p>
          </p:txBody>
        </p:sp>
      </p:grpSp>
      <p:grpSp>
        <p:nvGrpSpPr>
          <p:cNvPr id="153" name="Grupo 152">
            <a:extLst>
              <a:ext uri="{FF2B5EF4-FFF2-40B4-BE49-F238E27FC236}">
                <a16:creationId xmlns:a16="http://schemas.microsoft.com/office/drawing/2014/main" id="{4B0B251B-085B-40BA-9859-739E11479AF8}"/>
              </a:ext>
            </a:extLst>
          </p:cNvPr>
          <p:cNvGrpSpPr/>
          <p:nvPr/>
        </p:nvGrpSpPr>
        <p:grpSpPr>
          <a:xfrm>
            <a:off x="11447774" y="4531807"/>
            <a:ext cx="655722" cy="338554"/>
            <a:chOff x="5847886" y="1963818"/>
            <a:chExt cx="655722" cy="338554"/>
          </a:xfrm>
        </p:grpSpPr>
        <p:pic>
          <p:nvPicPr>
            <p:cNvPr id="154" name="Imagen 153">
              <a:extLst>
                <a:ext uri="{FF2B5EF4-FFF2-40B4-BE49-F238E27FC236}">
                  <a16:creationId xmlns:a16="http://schemas.microsoft.com/office/drawing/2014/main" id="{AA1F8F3D-74EB-47F6-809F-6B2B89FF930A}"/>
                </a:ext>
              </a:extLst>
            </p:cNvPr>
            <p:cNvPicPr>
              <a:picLocks noChangeAspect="1"/>
            </p:cNvPicPr>
            <p:nvPr/>
          </p:nvPicPr>
          <p:blipFill>
            <a:blip r:embed="rId3"/>
            <a:stretch>
              <a:fillRect/>
            </a:stretch>
          </p:blipFill>
          <p:spPr>
            <a:xfrm>
              <a:off x="5901566" y="1963818"/>
              <a:ext cx="531812" cy="338554"/>
            </a:xfrm>
            <a:prstGeom prst="rect">
              <a:avLst/>
            </a:prstGeom>
            <a:noFill/>
            <a:ln>
              <a:solidFill>
                <a:schemeClr val="accent1"/>
              </a:solidFill>
            </a:ln>
          </p:spPr>
        </p:pic>
        <p:sp>
          <p:nvSpPr>
            <p:cNvPr id="155" name="CuadroTexto 154">
              <a:extLst>
                <a:ext uri="{FF2B5EF4-FFF2-40B4-BE49-F238E27FC236}">
                  <a16:creationId xmlns:a16="http://schemas.microsoft.com/office/drawing/2014/main" id="{92EBC204-CAFB-4795-9C40-13D1D8EF714A}"/>
                </a:ext>
              </a:extLst>
            </p:cNvPr>
            <p:cNvSpPr txBox="1"/>
            <p:nvPr/>
          </p:nvSpPr>
          <p:spPr>
            <a:xfrm>
              <a:off x="5847886" y="1963818"/>
              <a:ext cx="655722" cy="338554"/>
            </a:xfrm>
            <a:prstGeom prst="rect">
              <a:avLst/>
            </a:prstGeom>
            <a:noFill/>
            <a:ln>
              <a:noFill/>
            </a:ln>
          </p:spPr>
          <p:txBody>
            <a:bodyPr wrap="square" rtlCol="0">
              <a:spAutoFit/>
            </a:bodyPr>
            <a:lstStyle/>
            <a:p>
              <a:pPr algn="ctr"/>
              <a:r>
                <a:rPr lang="es-ES_tradnl" sz="800" dirty="0" err="1"/>
                <a:t>Mailbox</a:t>
              </a:r>
              <a:r>
                <a:rPr lang="es-ES_tradnl" sz="800" dirty="0"/>
                <a:t> </a:t>
              </a:r>
              <a:r>
                <a:rPr lang="es-ES_tradnl" sz="800" dirty="0" err="1"/>
                <a:t>Consumer</a:t>
              </a:r>
              <a:endParaRPr lang="en-US" sz="800" dirty="0"/>
            </a:p>
          </p:txBody>
        </p:sp>
      </p:grpSp>
      <p:grpSp>
        <p:nvGrpSpPr>
          <p:cNvPr id="156" name="Grupo 155">
            <a:extLst>
              <a:ext uri="{FF2B5EF4-FFF2-40B4-BE49-F238E27FC236}">
                <a16:creationId xmlns:a16="http://schemas.microsoft.com/office/drawing/2014/main" id="{59E90912-7952-4950-8A49-9A23EA090125}"/>
              </a:ext>
            </a:extLst>
          </p:cNvPr>
          <p:cNvGrpSpPr/>
          <p:nvPr/>
        </p:nvGrpSpPr>
        <p:grpSpPr>
          <a:xfrm rot="21480000">
            <a:off x="10150887" y="4589844"/>
            <a:ext cx="252355" cy="229414"/>
            <a:chOff x="3939540" y="2713576"/>
            <a:chExt cx="720000" cy="720000"/>
          </a:xfrm>
        </p:grpSpPr>
        <p:sp>
          <p:nvSpPr>
            <p:cNvPr id="157" name="Elipse 156">
              <a:extLst>
                <a:ext uri="{FF2B5EF4-FFF2-40B4-BE49-F238E27FC236}">
                  <a16:creationId xmlns:a16="http://schemas.microsoft.com/office/drawing/2014/main" id="{FBAFC892-8AC7-4A64-8DE0-12DF805D7A49}"/>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58" name="Grupo 157">
              <a:extLst>
                <a:ext uri="{FF2B5EF4-FFF2-40B4-BE49-F238E27FC236}">
                  <a16:creationId xmlns:a16="http://schemas.microsoft.com/office/drawing/2014/main" id="{78FDE821-7121-4D2B-AB1C-E5D6401C9EAB}"/>
                </a:ext>
              </a:extLst>
            </p:cNvPr>
            <p:cNvGrpSpPr/>
            <p:nvPr/>
          </p:nvGrpSpPr>
          <p:grpSpPr>
            <a:xfrm rot="5400000">
              <a:off x="4022965" y="2783500"/>
              <a:ext cx="576000" cy="576000"/>
              <a:chOff x="4039147" y="2806537"/>
              <a:chExt cx="648000" cy="648000"/>
            </a:xfrm>
          </p:grpSpPr>
          <p:sp>
            <p:nvSpPr>
              <p:cNvPr id="159" name="Oval 53">
                <a:extLst>
                  <a:ext uri="{FF2B5EF4-FFF2-40B4-BE49-F238E27FC236}">
                    <a16:creationId xmlns:a16="http://schemas.microsoft.com/office/drawing/2014/main" id="{0B463B88-48D2-4756-8C48-750377081A79}"/>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160" name="Freeform 27">
                <a:extLst>
                  <a:ext uri="{FF2B5EF4-FFF2-40B4-BE49-F238E27FC236}">
                    <a16:creationId xmlns:a16="http://schemas.microsoft.com/office/drawing/2014/main" id="{0D71E79A-A753-4ECB-9E46-959CC839E8F0}"/>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161" name="CuadroTexto 160">
            <a:extLst>
              <a:ext uri="{FF2B5EF4-FFF2-40B4-BE49-F238E27FC236}">
                <a16:creationId xmlns:a16="http://schemas.microsoft.com/office/drawing/2014/main" id="{15A59FDD-B7F6-4F30-B54F-9093E7DD3530}"/>
              </a:ext>
            </a:extLst>
          </p:cNvPr>
          <p:cNvSpPr txBox="1"/>
          <p:nvPr/>
        </p:nvSpPr>
        <p:spPr>
          <a:xfrm>
            <a:off x="10578421" y="4585510"/>
            <a:ext cx="627095" cy="215444"/>
          </a:xfrm>
          <a:prstGeom prst="rect">
            <a:avLst/>
          </a:prstGeom>
          <a:solidFill>
            <a:schemeClr val="bg1"/>
          </a:solidFill>
          <a:ln>
            <a:solidFill>
              <a:schemeClr val="accent1"/>
            </a:solidFill>
          </a:ln>
        </p:spPr>
        <p:txBody>
          <a:bodyPr wrap="none" rtlCol="0">
            <a:spAutoFit/>
          </a:bodyPr>
          <a:lstStyle/>
          <a:p>
            <a:r>
              <a:rPr lang="es-ES_tradnl" sz="800" dirty="0"/>
              <a:t>TEMPLATE</a:t>
            </a:r>
            <a:endParaRPr lang="en-US" sz="200" dirty="0"/>
          </a:p>
        </p:txBody>
      </p:sp>
      <p:cxnSp>
        <p:nvCxnSpPr>
          <p:cNvPr id="162" name="Conector recto de flecha 161">
            <a:extLst>
              <a:ext uri="{FF2B5EF4-FFF2-40B4-BE49-F238E27FC236}">
                <a16:creationId xmlns:a16="http://schemas.microsoft.com/office/drawing/2014/main" id="{A6F4B7DD-99BF-44EC-AAB1-1C3A156A3F53}"/>
              </a:ext>
            </a:extLst>
          </p:cNvPr>
          <p:cNvCxnSpPr>
            <a:cxnSpLocks/>
            <a:stCxn id="152" idx="3"/>
            <a:endCxn id="159" idx="4"/>
          </p:cNvCxnSpPr>
          <p:nvPr/>
        </p:nvCxnSpPr>
        <p:spPr>
          <a:xfrm flipV="1">
            <a:off x="9976788" y="4707273"/>
            <a:ext cx="203375" cy="58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ector recto de flecha 162">
            <a:extLst>
              <a:ext uri="{FF2B5EF4-FFF2-40B4-BE49-F238E27FC236}">
                <a16:creationId xmlns:a16="http://schemas.microsoft.com/office/drawing/2014/main" id="{E1FF60C7-D0FB-43C9-AFB8-C265581D6B2A}"/>
              </a:ext>
            </a:extLst>
          </p:cNvPr>
          <p:cNvCxnSpPr>
            <a:cxnSpLocks/>
            <a:stCxn id="157" idx="6"/>
            <a:endCxn id="155" idx="1"/>
          </p:cNvCxnSpPr>
          <p:nvPr/>
        </p:nvCxnSpPr>
        <p:spPr>
          <a:xfrm>
            <a:off x="10403165" y="4700147"/>
            <a:ext cx="1044609" cy="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a:extLst>
              <a:ext uri="{FF2B5EF4-FFF2-40B4-BE49-F238E27FC236}">
                <a16:creationId xmlns:a16="http://schemas.microsoft.com/office/drawing/2014/main" id="{F1597719-DDB0-49DD-9EA5-A26F901C62D9}"/>
              </a:ext>
            </a:extLst>
          </p:cNvPr>
          <p:cNvCxnSpPr>
            <a:cxnSpLocks/>
            <a:stCxn id="88" idx="3"/>
            <a:endCxn id="152" idx="1"/>
          </p:cNvCxnSpPr>
          <p:nvPr/>
        </p:nvCxnSpPr>
        <p:spPr>
          <a:xfrm flipV="1">
            <a:off x="9227984" y="4713116"/>
            <a:ext cx="147745" cy="100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7" name="CuadroTexto 166">
            <a:extLst>
              <a:ext uri="{FF2B5EF4-FFF2-40B4-BE49-F238E27FC236}">
                <a16:creationId xmlns:a16="http://schemas.microsoft.com/office/drawing/2014/main" id="{64E7D571-3D6F-4C34-9B23-AEAC23B46E86}"/>
              </a:ext>
            </a:extLst>
          </p:cNvPr>
          <p:cNvSpPr txBox="1"/>
          <p:nvPr/>
        </p:nvSpPr>
        <p:spPr>
          <a:xfrm>
            <a:off x="7684903" y="4256219"/>
            <a:ext cx="963725" cy="246221"/>
          </a:xfrm>
          <a:prstGeom prst="rect">
            <a:avLst/>
          </a:prstGeom>
          <a:noFill/>
        </p:spPr>
        <p:txBody>
          <a:bodyPr wrap="none" rtlCol="0">
            <a:spAutoFit/>
          </a:bodyPr>
          <a:lstStyle/>
          <a:p>
            <a:r>
              <a:rPr lang="es-CO" sz="1000" dirty="0"/>
              <a:t>08:00 &lt;= 08:10</a:t>
            </a:r>
          </a:p>
        </p:txBody>
      </p:sp>
      <p:cxnSp>
        <p:nvCxnSpPr>
          <p:cNvPr id="168" name="Conector: angular 167">
            <a:extLst>
              <a:ext uri="{FF2B5EF4-FFF2-40B4-BE49-F238E27FC236}">
                <a16:creationId xmlns:a16="http://schemas.microsoft.com/office/drawing/2014/main" id="{A353DA08-647B-4AF4-BC9B-BC3D2FC04418}"/>
              </a:ext>
            </a:extLst>
          </p:cNvPr>
          <p:cNvCxnSpPr>
            <a:cxnSpLocks/>
            <a:stCxn id="73" idx="0"/>
            <a:endCxn id="64" idx="2"/>
          </p:cNvCxnSpPr>
          <p:nvPr/>
        </p:nvCxnSpPr>
        <p:spPr>
          <a:xfrm rot="16200000" flipV="1">
            <a:off x="6895200" y="3895318"/>
            <a:ext cx="740847" cy="675009"/>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3" name="CuadroTexto 102">
            <a:extLst>
              <a:ext uri="{FF2B5EF4-FFF2-40B4-BE49-F238E27FC236}">
                <a16:creationId xmlns:a16="http://schemas.microsoft.com/office/drawing/2014/main" id="{C4FE59D7-8D68-46EE-8F0E-2BCC1CE03FB7}"/>
              </a:ext>
            </a:extLst>
          </p:cNvPr>
          <p:cNvSpPr txBox="1"/>
          <p:nvPr/>
        </p:nvSpPr>
        <p:spPr>
          <a:xfrm>
            <a:off x="7451860" y="3978717"/>
            <a:ext cx="437940" cy="215444"/>
          </a:xfrm>
          <a:prstGeom prst="rect">
            <a:avLst/>
          </a:prstGeom>
          <a:solidFill>
            <a:schemeClr val="bg1"/>
          </a:solidFill>
          <a:ln>
            <a:solidFill>
              <a:schemeClr val="accent1"/>
            </a:solidFill>
          </a:ln>
        </p:spPr>
        <p:txBody>
          <a:bodyPr wrap="none" rtlCol="0">
            <a:spAutoFit/>
          </a:bodyPr>
          <a:lstStyle/>
          <a:p>
            <a:r>
              <a:rPr lang="en-US" sz="800" dirty="0"/>
              <a:t>Text 7</a:t>
            </a:r>
          </a:p>
        </p:txBody>
      </p:sp>
      <p:cxnSp>
        <p:nvCxnSpPr>
          <p:cNvPr id="104" name="Conector: angular 103">
            <a:extLst>
              <a:ext uri="{FF2B5EF4-FFF2-40B4-BE49-F238E27FC236}">
                <a16:creationId xmlns:a16="http://schemas.microsoft.com/office/drawing/2014/main" id="{A8970371-9A00-4345-9796-A9B6D91FD401}"/>
              </a:ext>
            </a:extLst>
          </p:cNvPr>
          <p:cNvCxnSpPr>
            <a:cxnSpLocks/>
            <a:stCxn id="129" idx="2"/>
            <a:endCxn id="144" idx="1"/>
          </p:cNvCxnSpPr>
          <p:nvPr/>
        </p:nvCxnSpPr>
        <p:spPr>
          <a:xfrm rot="16200000" flipH="1">
            <a:off x="6709413" y="4714971"/>
            <a:ext cx="459929" cy="25030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7" name="CuadroTexto 106">
            <a:extLst>
              <a:ext uri="{FF2B5EF4-FFF2-40B4-BE49-F238E27FC236}">
                <a16:creationId xmlns:a16="http://schemas.microsoft.com/office/drawing/2014/main" id="{D1840ABB-A0AC-4F61-8159-2FE70E6229F5}"/>
              </a:ext>
            </a:extLst>
          </p:cNvPr>
          <p:cNvSpPr txBox="1"/>
          <p:nvPr/>
        </p:nvSpPr>
        <p:spPr>
          <a:xfrm>
            <a:off x="6996307" y="4360688"/>
            <a:ext cx="437940" cy="215444"/>
          </a:xfrm>
          <a:prstGeom prst="rect">
            <a:avLst/>
          </a:prstGeom>
          <a:solidFill>
            <a:schemeClr val="bg1"/>
          </a:solidFill>
          <a:ln>
            <a:solidFill>
              <a:schemeClr val="accent1"/>
            </a:solidFill>
          </a:ln>
        </p:spPr>
        <p:txBody>
          <a:bodyPr wrap="none" rtlCol="0">
            <a:spAutoFit/>
          </a:bodyPr>
          <a:lstStyle/>
          <a:p>
            <a:r>
              <a:rPr lang="en-US" sz="800" dirty="0"/>
              <a:t>Text 8</a:t>
            </a:r>
          </a:p>
        </p:txBody>
      </p:sp>
      <p:sp>
        <p:nvSpPr>
          <p:cNvPr id="109" name="CuadroTexto 108">
            <a:extLst>
              <a:ext uri="{FF2B5EF4-FFF2-40B4-BE49-F238E27FC236}">
                <a16:creationId xmlns:a16="http://schemas.microsoft.com/office/drawing/2014/main" id="{CF8B5146-3F1D-4C41-A59D-320488DA82AE}"/>
              </a:ext>
            </a:extLst>
          </p:cNvPr>
          <p:cNvSpPr txBox="1"/>
          <p:nvPr/>
        </p:nvSpPr>
        <p:spPr>
          <a:xfrm>
            <a:off x="7947795" y="3987963"/>
            <a:ext cx="437940" cy="215444"/>
          </a:xfrm>
          <a:prstGeom prst="rect">
            <a:avLst/>
          </a:prstGeom>
          <a:solidFill>
            <a:schemeClr val="bg1"/>
          </a:solidFill>
          <a:ln>
            <a:solidFill>
              <a:schemeClr val="accent1"/>
            </a:solidFill>
          </a:ln>
        </p:spPr>
        <p:txBody>
          <a:bodyPr wrap="none" rtlCol="0">
            <a:spAutoFit/>
          </a:bodyPr>
          <a:lstStyle/>
          <a:p>
            <a:r>
              <a:rPr lang="en-US" sz="800" dirty="0"/>
              <a:t>Text 8</a:t>
            </a:r>
          </a:p>
        </p:txBody>
      </p:sp>
      <p:sp>
        <p:nvSpPr>
          <p:cNvPr id="110" name="CuadroTexto 109">
            <a:extLst>
              <a:ext uri="{FF2B5EF4-FFF2-40B4-BE49-F238E27FC236}">
                <a16:creationId xmlns:a16="http://schemas.microsoft.com/office/drawing/2014/main" id="{FDF0EC2D-C6E1-4BEE-8D8C-486094AFA15D}"/>
              </a:ext>
            </a:extLst>
          </p:cNvPr>
          <p:cNvSpPr txBox="1"/>
          <p:nvPr/>
        </p:nvSpPr>
        <p:spPr>
          <a:xfrm>
            <a:off x="7604260" y="4131117"/>
            <a:ext cx="437940" cy="215444"/>
          </a:xfrm>
          <a:prstGeom prst="rect">
            <a:avLst/>
          </a:prstGeom>
          <a:solidFill>
            <a:schemeClr val="bg1"/>
          </a:solidFill>
          <a:ln>
            <a:solidFill>
              <a:schemeClr val="accent1"/>
            </a:solidFill>
          </a:ln>
        </p:spPr>
        <p:txBody>
          <a:bodyPr wrap="none" rtlCol="0">
            <a:spAutoFit/>
          </a:bodyPr>
          <a:lstStyle/>
          <a:p>
            <a:r>
              <a:rPr lang="en-US" sz="800" dirty="0"/>
              <a:t>Text 7</a:t>
            </a:r>
          </a:p>
        </p:txBody>
      </p:sp>
      <p:sp>
        <p:nvSpPr>
          <p:cNvPr id="111" name="CuadroTexto 110">
            <a:extLst>
              <a:ext uri="{FF2B5EF4-FFF2-40B4-BE49-F238E27FC236}">
                <a16:creationId xmlns:a16="http://schemas.microsoft.com/office/drawing/2014/main" id="{60711EEC-825F-49C8-9339-34823C2E55A9}"/>
              </a:ext>
            </a:extLst>
          </p:cNvPr>
          <p:cNvSpPr txBox="1"/>
          <p:nvPr/>
        </p:nvSpPr>
        <p:spPr>
          <a:xfrm>
            <a:off x="7756660" y="4283517"/>
            <a:ext cx="437940" cy="215444"/>
          </a:xfrm>
          <a:prstGeom prst="rect">
            <a:avLst/>
          </a:prstGeom>
          <a:solidFill>
            <a:schemeClr val="bg1"/>
          </a:solidFill>
          <a:ln>
            <a:solidFill>
              <a:schemeClr val="accent1"/>
            </a:solidFill>
          </a:ln>
        </p:spPr>
        <p:txBody>
          <a:bodyPr wrap="none" rtlCol="0">
            <a:spAutoFit/>
          </a:bodyPr>
          <a:lstStyle/>
          <a:p>
            <a:r>
              <a:rPr lang="en-US" sz="800" dirty="0"/>
              <a:t>Text 7</a:t>
            </a:r>
          </a:p>
        </p:txBody>
      </p:sp>
    </p:spTree>
    <p:extLst>
      <p:ext uri="{BB962C8B-B14F-4D97-AF65-F5344CB8AC3E}">
        <p14:creationId xmlns:p14="http://schemas.microsoft.com/office/powerpoint/2010/main" val="129669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upo 59">
            <a:extLst>
              <a:ext uri="{FF2B5EF4-FFF2-40B4-BE49-F238E27FC236}">
                <a16:creationId xmlns:a16="http://schemas.microsoft.com/office/drawing/2014/main" id="{750C1B7B-C09B-4C7F-9BC2-E3431A305FD1}"/>
              </a:ext>
            </a:extLst>
          </p:cNvPr>
          <p:cNvGrpSpPr/>
          <p:nvPr/>
        </p:nvGrpSpPr>
        <p:grpSpPr>
          <a:xfrm>
            <a:off x="3250635" y="2067801"/>
            <a:ext cx="8925007" cy="4490161"/>
            <a:chOff x="5240266" y="547261"/>
            <a:chExt cx="1980000" cy="5200396"/>
          </a:xfrm>
        </p:grpSpPr>
        <p:sp>
          <p:nvSpPr>
            <p:cNvPr id="61" name="Rectángulo redondeado 82">
              <a:extLst>
                <a:ext uri="{FF2B5EF4-FFF2-40B4-BE49-F238E27FC236}">
                  <a16:creationId xmlns:a16="http://schemas.microsoft.com/office/drawing/2014/main" id="{C8916FEE-33DF-4BA9-B1C9-15DF943D2EBF}"/>
                </a:ext>
              </a:extLst>
            </p:cNvPr>
            <p:cNvSpPr/>
            <p:nvPr/>
          </p:nvSpPr>
          <p:spPr>
            <a:xfrm>
              <a:off x="5240266" y="547261"/>
              <a:ext cx="1980000" cy="5200396"/>
            </a:xfrm>
            <a:prstGeom prst="roundRect">
              <a:avLst>
                <a:gd name="adj" fmla="val 6617"/>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ángulo redondeado 83">
              <a:extLst>
                <a:ext uri="{FF2B5EF4-FFF2-40B4-BE49-F238E27FC236}">
                  <a16:creationId xmlns:a16="http://schemas.microsoft.com/office/drawing/2014/main" id="{19CF5483-2E5C-40B1-B5BD-CA2783827563}"/>
                </a:ext>
              </a:extLst>
            </p:cNvPr>
            <p:cNvSpPr/>
            <p:nvPr/>
          </p:nvSpPr>
          <p:spPr>
            <a:xfrm>
              <a:off x="5261252" y="619278"/>
              <a:ext cx="1929069" cy="5040000"/>
            </a:xfrm>
            <a:prstGeom prst="roundRect">
              <a:avLst>
                <a:gd name="adj" fmla="val 6617"/>
              </a:avLst>
            </a:prstGeom>
            <a:solidFill>
              <a:srgbClr val="73AADB"/>
            </a:solidFill>
            <a:ln>
              <a:solidFill>
                <a:srgbClr val="73A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agen 3">
            <a:extLst>
              <a:ext uri="{FF2B5EF4-FFF2-40B4-BE49-F238E27FC236}">
                <a16:creationId xmlns:a16="http://schemas.microsoft.com/office/drawing/2014/main" id="{B4613F11-5E0A-4D93-ABC7-8F9362F0352B}"/>
              </a:ext>
            </a:extLst>
          </p:cNvPr>
          <p:cNvPicPr>
            <a:picLocks noChangeAspect="1"/>
          </p:cNvPicPr>
          <p:nvPr/>
        </p:nvPicPr>
        <p:blipFill rotWithShape="1">
          <a:blip r:embed="rId2">
            <a:extLst>
              <a:ext uri="{28A0092B-C50C-407E-A947-70E740481C1C}">
                <a14:useLocalDpi xmlns:a14="http://schemas.microsoft.com/office/drawing/2010/main" val="0"/>
              </a:ext>
            </a:extLst>
          </a:blip>
          <a:srcRect l="7305" t="39069" r="82562" b="34937"/>
          <a:stretch/>
        </p:blipFill>
        <p:spPr>
          <a:xfrm>
            <a:off x="3093517" y="2241659"/>
            <a:ext cx="400935" cy="705682"/>
          </a:xfrm>
          <a:prstGeom prst="rect">
            <a:avLst/>
          </a:prstGeom>
          <a:effectLst>
            <a:outerShdw blurRad="50800" dist="88900" dir="19800000" algn="bl" rotWithShape="0">
              <a:prstClr val="black">
                <a:alpha val="40000"/>
              </a:prstClr>
            </a:outerShdw>
          </a:effectLst>
        </p:spPr>
      </p:pic>
      <p:grpSp>
        <p:nvGrpSpPr>
          <p:cNvPr id="5" name="Grupo 4">
            <a:extLst>
              <a:ext uri="{FF2B5EF4-FFF2-40B4-BE49-F238E27FC236}">
                <a16:creationId xmlns:a16="http://schemas.microsoft.com/office/drawing/2014/main" id="{CAFEE75F-0B0D-409B-8BEB-AC19B715EFD2}"/>
              </a:ext>
            </a:extLst>
          </p:cNvPr>
          <p:cNvGrpSpPr/>
          <p:nvPr/>
        </p:nvGrpSpPr>
        <p:grpSpPr>
          <a:xfrm>
            <a:off x="9340188" y="2940686"/>
            <a:ext cx="601059" cy="352529"/>
            <a:chOff x="5685907" y="1936755"/>
            <a:chExt cx="601059" cy="401645"/>
          </a:xfrm>
        </p:grpSpPr>
        <p:pic>
          <p:nvPicPr>
            <p:cNvPr id="6" name="Imagen 5">
              <a:extLst>
                <a:ext uri="{FF2B5EF4-FFF2-40B4-BE49-F238E27FC236}">
                  <a16:creationId xmlns:a16="http://schemas.microsoft.com/office/drawing/2014/main" id="{9ADC762A-2386-49A2-B90B-1DB37B994C8E}"/>
                </a:ext>
              </a:extLst>
            </p:cNvPr>
            <p:cNvPicPr>
              <a:picLocks noChangeAspect="1"/>
            </p:cNvPicPr>
            <p:nvPr/>
          </p:nvPicPr>
          <p:blipFill>
            <a:blip r:embed="rId3"/>
            <a:stretch>
              <a:fillRect/>
            </a:stretch>
          </p:blipFill>
          <p:spPr>
            <a:xfrm>
              <a:off x="5725944" y="1936755"/>
              <a:ext cx="532351" cy="401645"/>
            </a:xfrm>
            <a:prstGeom prst="rect">
              <a:avLst/>
            </a:prstGeom>
          </p:spPr>
        </p:pic>
        <p:sp>
          <p:nvSpPr>
            <p:cNvPr id="7" name="CuadroTexto 6">
              <a:extLst>
                <a:ext uri="{FF2B5EF4-FFF2-40B4-BE49-F238E27FC236}">
                  <a16:creationId xmlns:a16="http://schemas.microsoft.com/office/drawing/2014/main" id="{B5A9432D-F604-4A1B-861E-36DE01319A5F}"/>
                </a:ext>
              </a:extLst>
            </p:cNvPr>
            <p:cNvSpPr txBox="1"/>
            <p:nvPr/>
          </p:nvSpPr>
          <p:spPr>
            <a:xfrm>
              <a:off x="5685907" y="1962868"/>
              <a:ext cx="601059" cy="338554"/>
            </a:xfrm>
            <a:prstGeom prst="rect">
              <a:avLst/>
            </a:prstGeom>
            <a:noFill/>
            <a:ln>
              <a:noFill/>
            </a:ln>
          </p:spPr>
          <p:txBody>
            <a:bodyPr wrap="square" rtlCol="0">
              <a:spAutoFit/>
            </a:bodyPr>
            <a:lstStyle/>
            <a:p>
              <a:pPr algn="ctr"/>
              <a:r>
                <a:rPr lang="en-US" sz="800" dirty="0"/>
                <a:t>Mailbox Producer</a:t>
              </a:r>
            </a:p>
          </p:txBody>
        </p:sp>
      </p:grpSp>
      <p:sp>
        <p:nvSpPr>
          <p:cNvPr id="11" name="Rectángulo 10">
            <a:extLst>
              <a:ext uri="{FF2B5EF4-FFF2-40B4-BE49-F238E27FC236}">
                <a16:creationId xmlns:a16="http://schemas.microsoft.com/office/drawing/2014/main" id="{DB943AFB-DDA0-47AF-90B7-7D826CEC1827}"/>
              </a:ext>
            </a:extLst>
          </p:cNvPr>
          <p:cNvSpPr/>
          <p:nvPr/>
        </p:nvSpPr>
        <p:spPr>
          <a:xfrm>
            <a:off x="343959" y="574460"/>
            <a:ext cx="3095409" cy="584775"/>
          </a:xfrm>
          <a:prstGeom prst="rect">
            <a:avLst/>
          </a:prstGeom>
        </p:spPr>
        <p:txBody>
          <a:bodyPr wrap="square">
            <a:spAutoFit/>
          </a:bodyPr>
          <a:lstStyle/>
          <a:p>
            <a:pPr algn="ctr"/>
            <a:r>
              <a:rPr lang="es-CO" sz="3200" b="1" dirty="0"/>
              <a:t>GET EXCHANGE</a:t>
            </a:r>
          </a:p>
        </p:txBody>
      </p:sp>
      <p:sp>
        <p:nvSpPr>
          <p:cNvPr id="12" name="Rectángulo 11">
            <a:extLst>
              <a:ext uri="{FF2B5EF4-FFF2-40B4-BE49-F238E27FC236}">
                <a16:creationId xmlns:a16="http://schemas.microsoft.com/office/drawing/2014/main" id="{711F971A-CC4F-49DF-B7F5-1BA7D275C569}"/>
              </a:ext>
            </a:extLst>
          </p:cNvPr>
          <p:cNvSpPr/>
          <p:nvPr/>
        </p:nvSpPr>
        <p:spPr>
          <a:xfrm>
            <a:off x="754709" y="2993228"/>
            <a:ext cx="2344488" cy="461665"/>
          </a:xfrm>
          <a:prstGeom prst="rect">
            <a:avLst/>
          </a:prstGeom>
        </p:spPr>
        <p:txBody>
          <a:bodyPr wrap="none">
            <a:spAutoFit/>
          </a:bodyPr>
          <a:lstStyle/>
          <a:p>
            <a:pPr algn="ctr"/>
            <a:r>
              <a:rPr lang="es-CO" sz="1200" u="sng" dirty="0">
                <a:hlinkClick r:id="rId4">
                  <a:extLst>
                    <a:ext uri="{A12FA001-AC4F-418D-AE19-62706E023703}">
                      <ahyp:hlinkClr xmlns:ahyp="http://schemas.microsoft.com/office/drawing/2018/hyperlinkcolor" val="tx"/>
                    </a:ext>
                  </a:extLst>
                </a:hlinkClick>
              </a:rPr>
              <a:t>Server Exchange</a:t>
            </a:r>
          </a:p>
          <a:p>
            <a:pPr algn="ctr"/>
            <a:r>
              <a:rPr lang="es-CO" sz="1200" dirty="0">
                <a:solidFill>
                  <a:srgbClr val="0563C1"/>
                </a:solidFill>
                <a:hlinkClick r:id="rId4">
                  <a:extLst>
                    <a:ext uri="{A12FA001-AC4F-418D-AE19-62706E023703}">
                      <ahyp:hlinkClr xmlns:ahyp="http://schemas.microsoft.com/office/drawing/2018/hyperlinkcolor" val="tx"/>
                    </a:ext>
                  </a:extLst>
                </a:hlinkClick>
              </a:rPr>
              <a:t>https://autodiscover.colpatria.com</a:t>
            </a:r>
            <a:endParaRPr lang="es-CO" sz="1200" dirty="0">
              <a:solidFill>
                <a:schemeClr val="dk1"/>
              </a:solidFill>
            </a:endParaRPr>
          </a:p>
        </p:txBody>
      </p:sp>
      <p:pic>
        <p:nvPicPr>
          <p:cNvPr id="13" name="Imagen 12">
            <a:extLst>
              <a:ext uri="{FF2B5EF4-FFF2-40B4-BE49-F238E27FC236}">
                <a16:creationId xmlns:a16="http://schemas.microsoft.com/office/drawing/2014/main" id="{D2278C39-9304-4037-ADD3-F5CAC6512AD7}"/>
              </a:ext>
            </a:extLst>
          </p:cNvPr>
          <p:cNvPicPr>
            <a:picLocks noChangeAspect="1"/>
          </p:cNvPicPr>
          <p:nvPr/>
        </p:nvPicPr>
        <p:blipFill rotWithShape="1">
          <a:blip r:embed="rId2">
            <a:extLst>
              <a:ext uri="{28A0092B-C50C-407E-A947-70E740481C1C}">
                <a14:useLocalDpi xmlns:a14="http://schemas.microsoft.com/office/drawing/2010/main" val="0"/>
              </a:ext>
            </a:extLst>
          </a:blip>
          <a:srcRect l="7305" t="39069" r="82562" b="34937"/>
          <a:stretch/>
        </p:blipFill>
        <p:spPr>
          <a:xfrm>
            <a:off x="1625223" y="2241659"/>
            <a:ext cx="400935" cy="705682"/>
          </a:xfrm>
          <a:prstGeom prst="rect">
            <a:avLst/>
          </a:prstGeom>
          <a:effectLst>
            <a:outerShdw blurRad="50800" dist="88900" dir="19800000" algn="bl" rotWithShape="0">
              <a:prstClr val="black">
                <a:alpha val="40000"/>
              </a:prstClr>
            </a:outerShdw>
          </a:effectLst>
        </p:spPr>
      </p:pic>
      <p:pic>
        <p:nvPicPr>
          <p:cNvPr id="14" name="Graphic 5">
            <a:extLst>
              <a:ext uri="{FF2B5EF4-FFF2-40B4-BE49-F238E27FC236}">
                <a16:creationId xmlns:a16="http://schemas.microsoft.com/office/drawing/2014/main" id="{BD3DA76F-A2FE-4205-AF9C-DB2EE66EC7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285686" y="2359550"/>
            <a:ext cx="483586" cy="469900"/>
          </a:xfrm>
          <a:prstGeom prst="rect">
            <a:avLst/>
          </a:prstGeom>
        </p:spPr>
      </p:pic>
      <p:sp>
        <p:nvSpPr>
          <p:cNvPr id="15" name="Rectángulo 14">
            <a:extLst>
              <a:ext uri="{FF2B5EF4-FFF2-40B4-BE49-F238E27FC236}">
                <a16:creationId xmlns:a16="http://schemas.microsoft.com/office/drawing/2014/main" id="{D6E1EFB9-C5F7-46D5-88E8-E50BDE1974B4}"/>
              </a:ext>
            </a:extLst>
          </p:cNvPr>
          <p:cNvSpPr/>
          <p:nvPr/>
        </p:nvSpPr>
        <p:spPr>
          <a:xfrm>
            <a:off x="531187" y="1257610"/>
            <a:ext cx="2606996" cy="954107"/>
          </a:xfrm>
          <a:prstGeom prst="rect">
            <a:avLst/>
          </a:prstGeom>
        </p:spPr>
        <p:txBody>
          <a:bodyPr wrap="none">
            <a:spAutoFit/>
          </a:bodyPr>
          <a:lstStyle/>
          <a:p>
            <a:r>
              <a:rPr lang="es-CO" sz="1400" dirty="0"/>
              <a:t>Cuenta de Correo Exchange </a:t>
            </a:r>
          </a:p>
          <a:p>
            <a:r>
              <a:rPr lang="es-CO" sz="1400" dirty="0"/>
              <a:t>- docimicialiacion@colpatria.com</a:t>
            </a:r>
          </a:p>
          <a:p>
            <a:r>
              <a:rPr lang="es-CO" sz="1400" dirty="0"/>
              <a:t>/</a:t>
            </a:r>
            <a:r>
              <a:rPr lang="es-CO" sz="1400" dirty="0" err="1"/>
              <a:t>Inbox</a:t>
            </a:r>
            <a:endParaRPr lang="es-CO" sz="1400" dirty="0"/>
          </a:p>
          <a:p>
            <a:r>
              <a:rPr lang="es-CO" sz="1400" dirty="0"/>
              <a:t>Mover  </a:t>
            </a:r>
            <a:r>
              <a:rPr lang="es-CO" sz="1400" dirty="0">
                <a:sym typeface="Wingdings" panose="05000000000000000000" pitchFamily="2" charset="2"/>
              </a:rPr>
              <a:t> </a:t>
            </a:r>
            <a:r>
              <a:rPr lang="es-CO" sz="1400" dirty="0"/>
              <a:t>/Procesados</a:t>
            </a:r>
          </a:p>
        </p:txBody>
      </p:sp>
      <p:cxnSp>
        <p:nvCxnSpPr>
          <p:cNvPr id="17" name="Conector recto de flecha 16">
            <a:extLst>
              <a:ext uri="{FF2B5EF4-FFF2-40B4-BE49-F238E27FC236}">
                <a16:creationId xmlns:a16="http://schemas.microsoft.com/office/drawing/2014/main" id="{AADF7AEB-9E12-4D9E-AFBC-F3C19B1B758F}"/>
              </a:ext>
            </a:extLst>
          </p:cNvPr>
          <p:cNvCxnSpPr>
            <a:cxnSpLocks/>
            <a:stCxn id="14" idx="1"/>
            <a:endCxn id="13" idx="1"/>
          </p:cNvCxnSpPr>
          <p:nvPr/>
        </p:nvCxnSpPr>
        <p:spPr>
          <a:xfrm>
            <a:off x="769272" y="2594500"/>
            <a:ext cx="855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9E447D42-E5B2-4DEC-B16C-93BCBE67D643}"/>
              </a:ext>
            </a:extLst>
          </p:cNvPr>
          <p:cNvPicPr>
            <a:picLocks noChangeAspect="1"/>
          </p:cNvPicPr>
          <p:nvPr/>
        </p:nvPicPr>
        <p:blipFill>
          <a:blip r:embed="rId3"/>
          <a:stretch>
            <a:fillRect/>
          </a:stretch>
        </p:blipFill>
        <p:spPr>
          <a:xfrm>
            <a:off x="4401116" y="2948353"/>
            <a:ext cx="355035" cy="230832"/>
          </a:xfrm>
          <a:prstGeom prst="rect">
            <a:avLst/>
          </a:prstGeom>
        </p:spPr>
      </p:pic>
      <p:pic>
        <p:nvPicPr>
          <p:cNvPr id="23" name="Imagen 22">
            <a:extLst>
              <a:ext uri="{FF2B5EF4-FFF2-40B4-BE49-F238E27FC236}">
                <a16:creationId xmlns:a16="http://schemas.microsoft.com/office/drawing/2014/main" id="{41BCC415-CF2C-4200-B5BC-8C9EC66D8AF1}"/>
              </a:ext>
            </a:extLst>
          </p:cNvPr>
          <p:cNvPicPr>
            <a:picLocks noChangeAspect="1"/>
          </p:cNvPicPr>
          <p:nvPr/>
        </p:nvPicPr>
        <p:blipFill>
          <a:blip r:embed="rId3"/>
          <a:stretch>
            <a:fillRect/>
          </a:stretch>
        </p:blipFill>
        <p:spPr>
          <a:xfrm>
            <a:off x="4734857" y="3302504"/>
            <a:ext cx="353417" cy="219556"/>
          </a:xfrm>
          <a:prstGeom prst="rect">
            <a:avLst/>
          </a:prstGeom>
        </p:spPr>
      </p:pic>
      <p:cxnSp>
        <p:nvCxnSpPr>
          <p:cNvPr id="24" name="Conector: angular 23">
            <a:extLst>
              <a:ext uri="{FF2B5EF4-FFF2-40B4-BE49-F238E27FC236}">
                <a16:creationId xmlns:a16="http://schemas.microsoft.com/office/drawing/2014/main" id="{05C9C198-FE91-4CEC-902F-2D495543162F}"/>
              </a:ext>
            </a:extLst>
          </p:cNvPr>
          <p:cNvCxnSpPr>
            <a:cxnSpLocks/>
            <a:stCxn id="21" idx="2"/>
            <a:endCxn id="23" idx="1"/>
          </p:cNvCxnSpPr>
          <p:nvPr/>
        </p:nvCxnSpPr>
        <p:spPr>
          <a:xfrm rot="16200000" flipH="1">
            <a:off x="4540197" y="3217621"/>
            <a:ext cx="233097" cy="15622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7FE3128C-E771-4ECC-8C11-8FDCB60994D1}"/>
              </a:ext>
            </a:extLst>
          </p:cNvPr>
          <p:cNvSpPr txBox="1"/>
          <p:nvPr/>
        </p:nvSpPr>
        <p:spPr>
          <a:xfrm>
            <a:off x="3839410" y="3291517"/>
            <a:ext cx="713657" cy="230832"/>
          </a:xfrm>
          <a:prstGeom prst="rect">
            <a:avLst/>
          </a:prstGeom>
          <a:solidFill>
            <a:schemeClr val="bg1"/>
          </a:solidFill>
          <a:ln>
            <a:noFill/>
          </a:ln>
        </p:spPr>
        <p:txBody>
          <a:bodyPr wrap="none" rtlCol="0">
            <a:spAutoFit/>
          </a:bodyPr>
          <a:lstStyle/>
          <a:p>
            <a:r>
              <a:rPr lang="en-US" sz="900" dirty="0" err="1"/>
              <a:t>workflowid</a:t>
            </a:r>
            <a:endParaRPr lang="en-US" sz="900" dirty="0"/>
          </a:p>
        </p:txBody>
      </p:sp>
      <p:sp>
        <p:nvSpPr>
          <p:cNvPr id="30" name="CuadroTexto 29">
            <a:extLst>
              <a:ext uri="{FF2B5EF4-FFF2-40B4-BE49-F238E27FC236}">
                <a16:creationId xmlns:a16="http://schemas.microsoft.com/office/drawing/2014/main" id="{0054F602-93F4-46BE-9D97-3B334504D21E}"/>
              </a:ext>
            </a:extLst>
          </p:cNvPr>
          <p:cNvSpPr txBox="1"/>
          <p:nvPr/>
        </p:nvSpPr>
        <p:spPr>
          <a:xfrm>
            <a:off x="6314953" y="3177746"/>
            <a:ext cx="620683" cy="215444"/>
          </a:xfrm>
          <a:prstGeom prst="rect">
            <a:avLst/>
          </a:prstGeom>
          <a:solidFill>
            <a:schemeClr val="bg1"/>
          </a:solidFill>
          <a:ln>
            <a:solidFill>
              <a:schemeClr val="accent1"/>
            </a:solidFill>
          </a:ln>
        </p:spPr>
        <p:txBody>
          <a:bodyPr wrap="none" rtlCol="0">
            <a:spAutoFit/>
          </a:bodyPr>
          <a:lstStyle/>
          <a:p>
            <a:r>
              <a:rPr lang="en-US" sz="800" dirty="0" err="1"/>
              <a:t>Procesado</a:t>
            </a:r>
            <a:endParaRPr lang="en-US" sz="800" dirty="0"/>
          </a:p>
        </p:txBody>
      </p:sp>
      <p:grpSp>
        <p:nvGrpSpPr>
          <p:cNvPr id="41" name="Grupo 40">
            <a:extLst>
              <a:ext uri="{FF2B5EF4-FFF2-40B4-BE49-F238E27FC236}">
                <a16:creationId xmlns:a16="http://schemas.microsoft.com/office/drawing/2014/main" id="{8FE264F1-3511-434E-A2D5-7E196250EB75}"/>
              </a:ext>
            </a:extLst>
          </p:cNvPr>
          <p:cNvGrpSpPr/>
          <p:nvPr/>
        </p:nvGrpSpPr>
        <p:grpSpPr>
          <a:xfrm>
            <a:off x="11412233" y="2930874"/>
            <a:ext cx="655722" cy="338554"/>
            <a:chOff x="5847886" y="1963818"/>
            <a:chExt cx="655722" cy="338554"/>
          </a:xfrm>
        </p:grpSpPr>
        <p:pic>
          <p:nvPicPr>
            <p:cNvPr id="42" name="Imagen 41">
              <a:extLst>
                <a:ext uri="{FF2B5EF4-FFF2-40B4-BE49-F238E27FC236}">
                  <a16:creationId xmlns:a16="http://schemas.microsoft.com/office/drawing/2014/main" id="{57E1419A-DCC5-4088-B0E8-1CA8C8DFB98A}"/>
                </a:ext>
              </a:extLst>
            </p:cNvPr>
            <p:cNvPicPr>
              <a:picLocks noChangeAspect="1"/>
            </p:cNvPicPr>
            <p:nvPr/>
          </p:nvPicPr>
          <p:blipFill>
            <a:blip r:embed="rId3"/>
            <a:stretch>
              <a:fillRect/>
            </a:stretch>
          </p:blipFill>
          <p:spPr>
            <a:xfrm>
              <a:off x="5901566" y="1963818"/>
              <a:ext cx="531812" cy="338554"/>
            </a:xfrm>
            <a:prstGeom prst="rect">
              <a:avLst/>
            </a:prstGeom>
            <a:noFill/>
            <a:ln>
              <a:solidFill>
                <a:schemeClr val="accent1"/>
              </a:solidFill>
            </a:ln>
          </p:spPr>
        </p:pic>
        <p:sp>
          <p:nvSpPr>
            <p:cNvPr id="43" name="CuadroTexto 42">
              <a:extLst>
                <a:ext uri="{FF2B5EF4-FFF2-40B4-BE49-F238E27FC236}">
                  <a16:creationId xmlns:a16="http://schemas.microsoft.com/office/drawing/2014/main" id="{8E8A42CA-457E-4988-8F8B-61546E9F2527}"/>
                </a:ext>
              </a:extLst>
            </p:cNvPr>
            <p:cNvSpPr txBox="1"/>
            <p:nvPr/>
          </p:nvSpPr>
          <p:spPr>
            <a:xfrm>
              <a:off x="5847886" y="1963818"/>
              <a:ext cx="655722" cy="338554"/>
            </a:xfrm>
            <a:prstGeom prst="rect">
              <a:avLst/>
            </a:prstGeom>
            <a:noFill/>
            <a:ln>
              <a:noFill/>
            </a:ln>
          </p:spPr>
          <p:txBody>
            <a:bodyPr wrap="square" rtlCol="0">
              <a:spAutoFit/>
            </a:bodyPr>
            <a:lstStyle/>
            <a:p>
              <a:pPr algn="ctr"/>
              <a:r>
                <a:rPr lang="es-ES_tradnl" sz="800" dirty="0" err="1"/>
                <a:t>Mailbox</a:t>
              </a:r>
              <a:r>
                <a:rPr lang="es-ES_tradnl" sz="800" dirty="0"/>
                <a:t> </a:t>
              </a:r>
              <a:r>
                <a:rPr lang="es-ES_tradnl" sz="800" dirty="0" err="1"/>
                <a:t>Consumer</a:t>
              </a:r>
              <a:endParaRPr lang="en-US" sz="800" dirty="0"/>
            </a:p>
          </p:txBody>
        </p:sp>
      </p:grpSp>
      <p:grpSp>
        <p:nvGrpSpPr>
          <p:cNvPr id="44" name="Grupo 43">
            <a:extLst>
              <a:ext uri="{FF2B5EF4-FFF2-40B4-BE49-F238E27FC236}">
                <a16:creationId xmlns:a16="http://schemas.microsoft.com/office/drawing/2014/main" id="{FA3EADDE-9495-4E9C-8868-BAD08FC76436}"/>
              </a:ext>
            </a:extLst>
          </p:cNvPr>
          <p:cNvGrpSpPr/>
          <p:nvPr/>
        </p:nvGrpSpPr>
        <p:grpSpPr>
          <a:xfrm rot="21480000">
            <a:off x="10115346" y="2988911"/>
            <a:ext cx="252355" cy="229414"/>
            <a:chOff x="3939540" y="2713576"/>
            <a:chExt cx="720000" cy="720000"/>
          </a:xfrm>
        </p:grpSpPr>
        <p:sp>
          <p:nvSpPr>
            <p:cNvPr id="45" name="Elipse 44">
              <a:extLst>
                <a:ext uri="{FF2B5EF4-FFF2-40B4-BE49-F238E27FC236}">
                  <a16:creationId xmlns:a16="http://schemas.microsoft.com/office/drawing/2014/main" id="{6FF31050-189C-4ADB-8204-A5783B62A8E7}"/>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6" name="Grupo 45">
              <a:extLst>
                <a:ext uri="{FF2B5EF4-FFF2-40B4-BE49-F238E27FC236}">
                  <a16:creationId xmlns:a16="http://schemas.microsoft.com/office/drawing/2014/main" id="{303D8019-E8C4-4E9B-98C3-5E4EE3D55A26}"/>
                </a:ext>
              </a:extLst>
            </p:cNvPr>
            <p:cNvGrpSpPr/>
            <p:nvPr/>
          </p:nvGrpSpPr>
          <p:grpSpPr>
            <a:xfrm rot="5400000">
              <a:off x="4022965" y="2783500"/>
              <a:ext cx="576000" cy="576000"/>
              <a:chOff x="4039147" y="2806537"/>
              <a:chExt cx="648000" cy="648000"/>
            </a:xfrm>
          </p:grpSpPr>
          <p:sp>
            <p:nvSpPr>
              <p:cNvPr id="47" name="Oval 53">
                <a:extLst>
                  <a:ext uri="{FF2B5EF4-FFF2-40B4-BE49-F238E27FC236}">
                    <a16:creationId xmlns:a16="http://schemas.microsoft.com/office/drawing/2014/main" id="{E274A3C0-59D4-4034-9558-E0C5FD236765}"/>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48" name="Freeform 27">
                <a:extLst>
                  <a:ext uri="{FF2B5EF4-FFF2-40B4-BE49-F238E27FC236}">
                    <a16:creationId xmlns:a16="http://schemas.microsoft.com/office/drawing/2014/main" id="{C3499CA5-25DC-4E51-B256-8DAB4F316C24}"/>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50" name="CuadroTexto 49">
            <a:extLst>
              <a:ext uri="{FF2B5EF4-FFF2-40B4-BE49-F238E27FC236}">
                <a16:creationId xmlns:a16="http://schemas.microsoft.com/office/drawing/2014/main" id="{5F796512-623B-4306-BC56-6E8BCD5300FD}"/>
              </a:ext>
            </a:extLst>
          </p:cNvPr>
          <p:cNvSpPr txBox="1"/>
          <p:nvPr/>
        </p:nvSpPr>
        <p:spPr>
          <a:xfrm>
            <a:off x="10542880" y="2984577"/>
            <a:ext cx="627095" cy="215444"/>
          </a:xfrm>
          <a:prstGeom prst="rect">
            <a:avLst/>
          </a:prstGeom>
          <a:solidFill>
            <a:schemeClr val="bg1"/>
          </a:solidFill>
          <a:ln>
            <a:solidFill>
              <a:schemeClr val="accent1"/>
            </a:solidFill>
          </a:ln>
        </p:spPr>
        <p:txBody>
          <a:bodyPr wrap="none" rtlCol="0">
            <a:spAutoFit/>
          </a:bodyPr>
          <a:lstStyle/>
          <a:p>
            <a:r>
              <a:rPr lang="es-ES_tradnl" sz="800" dirty="0"/>
              <a:t>TEMPLATE</a:t>
            </a:r>
            <a:endParaRPr lang="en-US" sz="200" dirty="0"/>
          </a:p>
        </p:txBody>
      </p:sp>
      <p:cxnSp>
        <p:nvCxnSpPr>
          <p:cNvPr id="55" name="Conector recto de flecha 54">
            <a:extLst>
              <a:ext uri="{FF2B5EF4-FFF2-40B4-BE49-F238E27FC236}">
                <a16:creationId xmlns:a16="http://schemas.microsoft.com/office/drawing/2014/main" id="{64E98F3D-848B-4183-ACD9-C33D1D22C6C2}"/>
              </a:ext>
            </a:extLst>
          </p:cNvPr>
          <p:cNvCxnSpPr>
            <a:cxnSpLocks/>
            <a:stCxn id="7" idx="3"/>
            <a:endCxn id="47" idx="4"/>
          </p:cNvCxnSpPr>
          <p:nvPr/>
        </p:nvCxnSpPr>
        <p:spPr>
          <a:xfrm flipV="1">
            <a:off x="9941247" y="3106340"/>
            <a:ext cx="203375" cy="58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B7769867-7708-433C-983C-7C6E85AE5ED1}"/>
              </a:ext>
            </a:extLst>
          </p:cNvPr>
          <p:cNvCxnSpPr>
            <a:cxnSpLocks/>
            <a:stCxn id="45" idx="6"/>
            <a:endCxn id="43" idx="1"/>
          </p:cNvCxnSpPr>
          <p:nvPr/>
        </p:nvCxnSpPr>
        <p:spPr>
          <a:xfrm>
            <a:off x="10367624" y="3099214"/>
            <a:ext cx="1044609" cy="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7AC011AA-B49E-4607-A68A-D3832DCFBD17}"/>
              </a:ext>
            </a:extLst>
          </p:cNvPr>
          <p:cNvCxnSpPr>
            <a:cxnSpLocks/>
            <a:stCxn id="4" idx="1"/>
            <a:endCxn id="13" idx="3"/>
          </p:cNvCxnSpPr>
          <p:nvPr/>
        </p:nvCxnSpPr>
        <p:spPr>
          <a:xfrm flipH="1">
            <a:off x="2026158" y="2594500"/>
            <a:ext cx="1067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Imagen 90">
            <a:extLst>
              <a:ext uri="{FF2B5EF4-FFF2-40B4-BE49-F238E27FC236}">
                <a16:creationId xmlns:a16="http://schemas.microsoft.com/office/drawing/2014/main" id="{0C969DF5-C6D7-4B03-85F2-C0C8971561B9}"/>
              </a:ext>
            </a:extLst>
          </p:cNvPr>
          <p:cNvPicPr>
            <a:picLocks noChangeAspect="1"/>
          </p:cNvPicPr>
          <p:nvPr/>
        </p:nvPicPr>
        <p:blipFill>
          <a:blip r:embed="rId7"/>
          <a:stretch>
            <a:fillRect/>
          </a:stretch>
        </p:blipFill>
        <p:spPr>
          <a:xfrm>
            <a:off x="1831233" y="2640088"/>
            <a:ext cx="444077" cy="424043"/>
          </a:xfrm>
          <a:prstGeom prst="rect">
            <a:avLst/>
          </a:prstGeom>
        </p:spPr>
      </p:pic>
      <p:cxnSp>
        <p:nvCxnSpPr>
          <p:cNvPr id="100" name="Conector: angular 99">
            <a:extLst>
              <a:ext uri="{FF2B5EF4-FFF2-40B4-BE49-F238E27FC236}">
                <a16:creationId xmlns:a16="http://schemas.microsoft.com/office/drawing/2014/main" id="{976CB258-5001-4CFE-BC3F-DE2BBCCA232F}"/>
              </a:ext>
            </a:extLst>
          </p:cNvPr>
          <p:cNvCxnSpPr>
            <a:cxnSpLocks/>
            <a:stCxn id="4" idx="3"/>
            <a:endCxn id="21" idx="0"/>
          </p:cNvCxnSpPr>
          <p:nvPr/>
        </p:nvCxnSpPr>
        <p:spPr>
          <a:xfrm>
            <a:off x="3494452" y="2594500"/>
            <a:ext cx="1084182" cy="35385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8" name="CuadroTexto 107">
            <a:extLst>
              <a:ext uri="{FF2B5EF4-FFF2-40B4-BE49-F238E27FC236}">
                <a16:creationId xmlns:a16="http://schemas.microsoft.com/office/drawing/2014/main" id="{AB5557F9-5568-46FE-A4EA-D97E1A0AD3AF}"/>
              </a:ext>
            </a:extLst>
          </p:cNvPr>
          <p:cNvSpPr txBox="1"/>
          <p:nvPr/>
        </p:nvSpPr>
        <p:spPr>
          <a:xfrm>
            <a:off x="2292567" y="2381151"/>
            <a:ext cx="558166" cy="430887"/>
          </a:xfrm>
          <a:prstGeom prst="rect">
            <a:avLst/>
          </a:prstGeom>
          <a:noFill/>
        </p:spPr>
        <p:txBody>
          <a:bodyPr wrap="none" rtlCol="0">
            <a:spAutoFit/>
          </a:bodyPr>
          <a:lstStyle/>
          <a:p>
            <a:r>
              <a:rPr lang="es-CO" sz="1100" b="1" dirty="0"/>
              <a:t>GET</a:t>
            </a:r>
          </a:p>
          <a:p>
            <a:r>
              <a:rPr lang="es-CO" sz="1100" b="1" dirty="0"/>
              <a:t>HTTPS</a:t>
            </a:r>
          </a:p>
        </p:txBody>
      </p:sp>
      <p:sp>
        <p:nvSpPr>
          <p:cNvPr id="116" name="CuadroTexto 115">
            <a:extLst>
              <a:ext uri="{FF2B5EF4-FFF2-40B4-BE49-F238E27FC236}">
                <a16:creationId xmlns:a16="http://schemas.microsoft.com/office/drawing/2014/main" id="{7F5FCC46-FA50-41A6-8BA9-6C0BD381015C}"/>
              </a:ext>
            </a:extLst>
          </p:cNvPr>
          <p:cNvSpPr txBox="1"/>
          <p:nvPr/>
        </p:nvSpPr>
        <p:spPr>
          <a:xfrm>
            <a:off x="3685136" y="2423418"/>
            <a:ext cx="1309305" cy="338554"/>
          </a:xfrm>
          <a:prstGeom prst="rect">
            <a:avLst/>
          </a:prstGeom>
          <a:noFill/>
        </p:spPr>
        <p:txBody>
          <a:bodyPr wrap="square" rtlCol="0">
            <a:spAutoFit/>
          </a:bodyPr>
          <a:lstStyle/>
          <a:p>
            <a:r>
              <a:rPr lang="es-CO" sz="800" dirty="0">
                <a:solidFill>
                  <a:schemeClr val="bg1"/>
                </a:solidFill>
              </a:rPr>
              <a:t>BP_EWS_CONVENIO_GET</a:t>
            </a:r>
          </a:p>
          <a:p>
            <a:r>
              <a:rPr lang="es-CO" sz="800" dirty="0" err="1">
                <a:solidFill>
                  <a:schemeClr val="bg1"/>
                </a:solidFill>
              </a:rPr>
              <a:t>sh</a:t>
            </a:r>
            <a:r>
              <a:rPr lang="es-CO" sz="800" dirty="0">
                <a:solidFill>
                  <a:schemeClr val="bg1"/>
                </a:solidFill>
              </a:rPr>
              <a:t> app.4.4.1.sh</a:t>
            </a:r>
          </a:p>
        </p:txBody>
      </p:sp>
      <p:pic>
        <p:nvPicPr>
          <p:cNvPr id="26" name="Imagen 25">
            <a:extLst>
              <a:ext uri="{FF2B5EF4-FFF2-40B4-BE49-F238E27FC236}">
                <a16:creationId xmlns:a16="http://schemas.microsoft.com/office/drawing/2014/main" id="{F50BFC15-8B69-4111-A9B1-D2DFF69898A3}"/>
              </a:ext>
            </a:extLst>
          </p:cNvPr>
          <p:cNvPicPr>
            <a:picLocks noChangeAspect="1"/>
          </p:cNvPicPr>
          <p:nvPr/>
        </p:nvPicPr>
        <p:blipFill>
          <a:blip r:embed="rId3"/>
          <a:stretch>
            <a:fillRect/>
          </a:stretch>
        </p:blipFill>
        <p:spPr>
          <a:xfrm>
            <a:off x="5105852" y="3652849"/>
            <a:ext cx="306933" cy="219557"/>
          </a:xfrm>
          <a:prstGeom prst="rect">
            <a:avLst/>
          </a:prstGeom>
        </p:spPr>
      </p:pic>
      <p:cxnSp>
        <p:nvCxnSpPr>
          <p:cNvPr id="51" name="Conector: angular 50">
            <a:extLst>
              <a:ext uri="{FF2B5EF4-FFF2-40B4-BE49-F238E27FC236}">
                <a16:creationId xmlns:a16="http://schemas.microsoft.com/office/drawing/2014/main" id="{6D97813B-7F64-496C-94AA-AAA0DCD9BC13}"/>
              </a:ext>
            </a:extLst>
          </p:cNvPr>
          <p:cNvCxnSpPr>
            <a:cxnSpLocks/>
            <a:stCxn id="23" idx="2"/>
            <a:endCxn id="26" idx="1"/>
          </p:cNvCxnSpPr>
          <p:nvPr/>
        </p:nvCxnSpPr>
        <p:spPr>
          <a:xfrm rot="16200000" flipH="1">
            <a:off x="4888425" y="3545201"/>
            <a:ext cx="240568" cy="19428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339DDFC2-1C40-424E-A271-B758D3CCDA61}"/>
              </a:ext>
            </a:extLst>
          </p:cNvPr>
          <p:cNvSpPr txBox="1"/>
          <p:nvPr/>
        </p:nvSpPr>
        <p:spPr>
          <a:xfrm>
            <a:off x="4322849" y="3642343"/>
            <a:ext cx="542136" cy="230832"/>
          </a:xfrm>
          <a:prstGeom prst="rect">
            <a:avLst/>
          </a:prstGeom>
          <a:solidFill>
            <a:schemeClr val="bg1"/>
          </a:solidFill>
          <a:ln>
            <a:noFill/>
          </a:ln>
        </p:spPr>
        <p:txBody>
          <a:bodyPr wrap="none" rtlCol="0">
            <a:spAutoFit/>
          </a:bodyPr>
          <a:lstStyle/>
          <a:p>
            <a:r>
              <a:rPr lang="en-US" sz="900" dirty="0"/>
              <a:t>domain</a:t>
            </a:r>
          </a:p>
        </p:txBody>
      </p:sp>
      <p:pic>
        <p:nvPicPr>
          <p:cNvPr id="57" name="Imagen 56">
            <a:extLst>
              <a:ext uri="{FF2B5EF4-FFF2-40B4-BE49-F238E27FC236}">
                <a16:creationId xmlns:a16="http://schemas.microsoft.com/office/drawing/2014/main" id="{421121AC-A422-4234-8AC0-FEC0718F9A7C}"/>
              </a:ext>
            </a:extLst>
          </p:cNvPr>
          <p:cNvPicPr>
            <a:picLocks noChangeAspect="1"/>
          </p:cNvPicPr>
          <p:nvPr/>
        </p:nvPicPr>
        <p:blipFill>
          <a:blip r:embed="rId3"/>
          <a:stretch>
            <a:fillRect/>
          </a:stretch>
        </p:blipFill>
        <p:spPr>
          <a:xfrm>
            <a:off x="5432867" y="3988105"/>
            <a:ext cx="287158" cy="230832"/>
          </a:xfrm>
          <a:prstGeom prst="rect">
            <a:avLst/>
          </a:prstGeom>
        </p:spPr>
      </p:pic>
      <p:cxnSp>
        <p:nvCxnSpPr>
          <p:cNvPr id="58" name="Conector: angular 57">
            <a:extLst>
              <a:ext uri="{FF2B5EF4-FFF2-40B4-BE49-F238E27FC236}">
                <a16:creationId xmlns:a16="http://schemas.microsoft.com/office/drawing/2014/main" id="{1EFF80A9-E3F9-46B9-BB80-1C75FE8E6073}"/>
              </a:ext>
            </a:extLst>
          </p:cNvPr>
          <p:cNvCxnSpPr>
            <a:cxnSpLocks/>
            <a:stCxn id="26" idx="2"/>
            <a:endCxn id="57" idx="1"/>
          </p:cNvCxnSpPr>
          <p:nvPr/>
        </p:nvCxnSpPr>
        <p:spPr>
          <a:xfrm rot="16200000" flipH="1">
            <a:off x="5230536" y="3901189"/>
            <a:ext cx="231115" cy="17354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4B0ADF65-6450-4F38-B73B-A5B825456FC3}"/>
              </a:ext>
            </a:extLst>
          </p:cNvPr>
          <p:cNvSpPr txBox="1"/>
          <p:nvPr/>
        </p:nvSpPr>
        <p:spPr>
          <a:xfrm>
            <a:off x="4844231" y="4003196"/>
            <a:ext cx="388248" cy="230832"/>
          </a:xfrm>
          <a:prstGeom prst="rect">
            <a:avLst/>
          </a:prstGeom>
          <a:solidFill>
            <a:schemeClr val="bg1"/>
          </a:solidFill>
          <a:ln>
            <a:noFill/>
          </a:ln>
        </p:spPr>
        <p:txBody>
          <a:bodyPr wrap="none" rtlCol="0">
            <a:spAutoFit/>
          </a:bodyPr>
          <a:lstStyle/>
          <a:p>
            <a:r>
              <a:rPr lang="en-US" sz="900" dirty="0"/>
              <a:t>user</a:t>
            </a:r>
          </a:p>
        </p:txBody>
      </p:sp>
      <p:sp>
        <p:nvSpPr>
          <p:cNvPr id="33" name="CuadroTexto 32">
            <a:extLst>
              <a:ext uri="{FF2B5EF4-FFF2-40B4-BE49-F238E27FC236}">
                <a16:creationId xmlns:a16="http://schemas.microsoft.com/office/drawing/2014/main" id="{1199E304-A82D-4CDE-922C-9D0ABD5CC67E}"/>
              </a:ext>
            </a:extLst>
          </p:cNvPr>
          <p:cNvSpPr txBox="1"/>
          <p:nvPr/>
        </p:nvSpPr>
        <p:spPr>
          <a:xfrm>
            <a:off x="3398771" y="2940528"/>
            <a:ext cx="966931" cy="230832"/>
          </a:xfrm>
          <a:prstGeom prst="rect">
            <a:avLst/>
          </a:prstGeom>
          <a:solidFill>
            <a:schemeClr val="bg1"/>
          </a:solidFill>
          <a:ln>
            <a:noFill/>
          </a:ln>
        </p:spPr>
        <p:txBody>
          <a:bodyPr wrap="none" rtlCol="0">
            <a:spAutoFit/>
          </a:bodyPr>
          <a:lstStyle/>
          <a:p>
            <a:r>
              <a:rPr lang="en-US" sz="900" dirty="0"/>
              <a:t>mail-attachment</a:t>
            </a:r>
          </a:p>
        </p:txBody>
      </p:sp>
      <p:pic>
        <p:nvPicPr>
          <p:cNvPr id="98" name="Imagen 97">
            <a:extLst>
              <a:ext uri="{FF2B5EF4-FFF2-40B4-BE49-F238E27FC236}">
                <a16:creationId xmlns:a16="http://schemas.microsoft.com/office/drawing/2014/main" id="{B2648F97-889C-470D-A1CC-FC599F926110}"/>
              </a:ext>
            </a:extLst>
          </p:cNvPr>
          <p:cNvPicPr>
            <a:picLocks noChangeAspect="1"/>
          </p:cNvPicPr>
          <p:nvPr/>
        </p:nvPicPr>
        <p:blipFill>
          <a:blip r:embed="rId3"/>
          <a:stretch>
            <a:fillRect/>
          </a:stretch>
        </p:blipFill>
        <p:spPr>
          <a:xfrm>
            <a:off x="6475227" y="2983798"/>
            <a:ext cx="287158" cy="230832"/>
          </a:xfrm>
          <a:prstGeom prst="rect">
            <a:avLst/>
          </a:prstGeom>
        </p:spPr>
      </p:pic>
      <p:cxnSp>
        <p:nvCxnSpPr>
          <p:cNvPr id="106" name="Conector: angular 105">
            <a:extLst>
              <a:ext uri="{FF2B5EF4-FFF2-40B4-BE49-F238E27FC236}">
                <a16:creationId xmlns:a16="http://schemas.microsoft.com/office/drawing/2014/main" id="{9C04D43B-552B-4965-B491-048B3F670DA0}"/>
              </a:ext>
            </a:extLst>
          </p:cNvPr>
          <p:cNvCxnSpPr>
            <a:cxnSpLocks/>
            <a:stCxn id="57" idx="0"/>
          </p:cNvCxnSpPr>
          <p:nvPr/>
        </p:nvCxnSpPr>
        <p:spPr>
          <a:xfrm rot="5400000" flipH="1" flipV="1">
            <a:off x="5578189" y="3097472"/>
            <a:ext cx="888891" cy="89237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43563C5F-63E8-4E70-A4CA-84C954CD0666}"/>
              </a:ext>
            </a:extLst>
          </p:cNvPr>
          <p:cNvSpPr txBox="1"/>
          <p:nvPr/>
        </p:nvSpPr>
        <p:spPr>
          <a:xfrm>
            <a:off x="7146119" y="3384103"/>
            <a:ext cx="1487363" cy="215444"/>
          </a:xfrm>
          <a:prstGeom prst="rect">
            <a:avLst/>
          </a:prstGeom>
          <a:noFill/>
        </p:spPr>
        <p:txBody>
          <a:bodyPr wrap="square" rtlCol="0">
            <a:spAutoFit/>
          </a:bodyPr>
          <a:lstStyle/>
          <a:p>
            <a:pPr algn="ctr"/>
            <a:r>
              <a:rPr lang="es-MX" sz="800" dirty="0">
                <a:solidFill>
                  <a:schemeClr val="bg1"/>
                </a:solidFill>
              </a:rPr>
              <a:t>BP_AGUASMANIZALES_GET</a:t>
            </a:r>
          </a:p>
        </p:txBody>
      </p:sp>
      <p:sp>
        <p:nvSpPr>
          <p:cNvPr id="166" name="Elipse 165">
            <a:extLst>
              <a:ext uri="{FF2B5EF4-FFF2-40B4-BE49-F238E27FC236}">
                <a16:creationId xmlns:a16="http://schemas.microsoft.com/office/drawing/2014/main" id="{86A9D68A-8A35-4D3F-92E5-FC7537A671B0}"/>
              </a:ext>
            </a:extLst>
          </p:cNvPr>
          <p:cNvSpPr/>
          <p:nvPr/>
        </p:nvSpPr>
        <p:spPr>
          <a:xfrm>
            <a:off x="250386" y="2205053"/>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1</a:t>
            </a:r>
          </a:p>
        </p:txBody>
      </p:sp>
      <p:sp>
        <p:nvSpPr>
          <p:cNvPr id="173" name="Elipse 172">
            <a:extLst>
              <a:ext uri="{FF2B5EF4-FFF2-40B4-BE49-F238E27FC236}">
                <a16:creationId xmlns:a16="http://schemas.microsoft.com/office/drawing/2014/main" id="{C1E8743F-68CA-4AB8-9E34-BFD1F26F70B2}"/>
              </a:ext>
            </a:extLst>
          </p:cNvPr>
          <p:cNvSpPr/>
          <p:nvPr/>
        </p:nvSpPr>
        <p:spPr>
          <a:xfrm>
            <a:off x="1525723" y="2214223"/>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2</a:t>
            </a:r>
          </a:p>
        </p:txBody>
      </p:sp>
      <p:sp>
        <p:nvSpPr>
          <p:cNvPr id="175" name="Elipse 174">
            <a:extLst>
              <a:ext uri="{FF2B5EF4-FFF2-40B4-BE49-F238E27FC236}">
                <a16:creationId xmlns:a16="http://schemas.microsoft.com/office/drawing/2014/main" id="{4F77FD67-CD82-49A7-BBF1-1EB2A465345E}"/>
              </a:ext>
            </a:extLst>
          </p:cNvPr>
          <p:cNvSpPr/>
          <p:nvPr/>
        </p:nvSpPr>
        <p:spPr>
          <a:xfrm>
            <a:off x="3547301" y="2371626"/>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3</a:t>
            </a:r>
          </a:p>
        </p:txBody>
      </p:sp>
      <p:sp>
        <p:nvSpPr>
          <p:cNvPr id="177" name="Elipse 176">
            <a:extLst>
              <a:ext uri="{FF2B5EF4-FFF2-40B4-BE49-F238E27FC236}">
                <a16:creationId xmlns:a16="http://schemas.microsoft.com/office/drawing/2014/main" id="{A88467CF-61D1-4950-A90D-6127E99DBDFD}"/>
              </a:ext>
            </a:extLst>
          </p:cNvPr>
          <p:cNvSpPr/>
          <p:nvPr/>
        </p:nvSpPr>
        <p:spPr>
          <a:xfrm>
            <a:off x="7091212" y="3400133"/>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4</a:t>
            </a:r>
          </a:p>
        </p:txBody>
      </p:sp>
      <p:sp>
        <p:nvSpPr>
          <p:cNvPr id="179" name="CuadroTexto 178">
            <a:extLst>
              <a:ext uri="{FF2B5EF4-FFF2-40B4-BE49-F238E27FC236}">
                <a16:creationId xmlns:a16="http://schemas.microsoft.com/office/drawing/2014/main" id="{66CAB974-A023-488B-A246-9D61590C9358}"/>
              </a:ext>
            </a:extLst>
          </p:cNvPr>
          <p:cNvSpPr txBox="1"/>
          <p:nvPr/>
        </p:nvSpPr>
        <p:spPr>
          <a:xfrm>
            <a:off x="5266717" y="2242580"/>
            <a:ext cx="1627024" cy="215444"/>
          </a:xfrm>
          <a:prstGeom prst="rect">
            <a:avLst/>
          </a:prstGeom>
          <a:noFill/>
        </p:spPr>
        <p:txBody>
          <a:bodyPr wrap="square" rtlCol="0">
            <a:spAutoFit/>
          </a:bodyPr>
          <a:lstStyle/>
          <a:p>
            <a:pPr algn="ctr"/>
            <a:r>
              <a:rPr lang="es-MX" sz="800">
                <a:solidFill>
                  <a:schemeClr val="bg1"/>
                </a:solidFill>
              </a:rPr>
              <a:t>CL_AGUASPEREIRA_GET</a:t>
            </a:r>
            <a:endParaRPr lang="es-MX" sz="800" dirty="0">
              <a:solidFill>
                <a:schemeClr val="bg1"/>
              </a:solidFill>
            </a:endParaRPr>
          </a:p>
        </p:txBody>
      </p:sp>
      <p:sp>
        <p:nvSpPr>
          <p:cNvPr id="181" name="Elipse 180">
            <a:extLst>
              <a:ext uri="{FF2B5EF4-FFF2-40B4-BE49-F238E27FC236}">
                <a16:creationId xmlns:a16="http://schemas.microsoft.com/office/drawing/2014/main" id="{392E87FE-1B37-4463-9296-AEB07DD572D8}"/>
              </a:ext>
            </a:extLst>
          </p:cNvPr>
          <p:cNvSpPr/>
          <p:nvPr/>
        </p:nvSpPr>
        <p:spPr>
          <a:xfrm>
            <a:off x="5333367" y="2240888"/>
            <a:ext cx="199000" cy="199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solidFill>
                  <a:schemeClr val="tx1"/>
                </a:solidFill>
              </a:rPr>
              <a:t>5</a:t>
            </a:r>
          </a:p>
        </p:txBody>
      </p:sp>
      <p:cxnSp>
        <p:nvCxnSpPr>
          <p:cNvPr id="187" name="Conector: angular 186">
            <a:extLst>
              <a:ext uri="{FF2B5EF4-FFF2-40B4-BE49-F238E27FC236}">
                <a16:creationId xmlns:a16="http://schemas.microsoft.com/office/drawing/2014/main" id="{E36962AF-B3AF-40AB-8F44-DA037EF55A46}"/>
              </a:ext>
            </a:extLst>
          </p:cNvPr>
          <p:cNvCxnSpPr>
            <a:cxnSpLocks/>
            <a:stCxn id="98" idx="2"/>
            <a:endCxn id="64" idx="1"/>
          </p:cNvCxnSpPr>
          <p:nvPr/>
        </p:nvCxnSpPr>
        <p:spPr>
          <a:xfrm rot="16200000" flipH="1">
            <a:off x="6435496" y="3397939"/>
            <a:ext cx="532353" cy="16573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CuadroTexto 62">
            <a:extLst>
              <a:ext uri="{FF2B5EF4-FFF2-40B4-BE49-F238E27FC236}">
                <a16:creationId xmlns:a16="http://schemas.microsoft.com/office/drawing/2014/main" id="{2C877F26-125B-4D1B-B5FD-601085E47592}"/>
              </a:ext>
            </a:extLst>
          </p:cNvPr>
          <p:cNvSpPr txBox="1"/>
          <p:nvPr/>
        </p:nvSpPr>
        <p:spPr>
          <a:xfrm>
            <a:off x="6514485" y="3971436"/>
            <a:ext cx="867545" cy="215444"/>
          </a:xfrm>
          <a:prstGeom prst="rect">
            <a:avLst/>
          </a:prstGeom>
          <a:solidFill>
            <a:schemeClr val="bg1"/>
          </a:solidFill>
          <a:ln>
            <a:solidFill>
              <a:schemeClr val="accent1"/>
            </a:solidFill>
          </a:ln>
        </p:spPr>
        <p:txBody>
          <a:bodyPr wrap="none" rtlCol="0">
            <a:spAutoFit/>
          </a:bodyPr>
          <a:lstStyle/>
          <a:p>
            <a:r>
              <a:rPr lang="en-US" sz="800" dirty="0"/>
              <a:t>GTB0000100002</a:t>
            </a:r>
          </a:p>
        </p:txBody>
      </p:sp>
      <p:pic>
        <p:nvPicPr>
          <p:cNvPr id="64" name="Imagen 63">
            <a:extLst>
              <a:ext uri="{FF2B5EF4-FFF2-40B4-BE49-F238E27FC236}">
                <a16:creationId xmlns:a16="http://schemas.microsoft.com/office/drawing/2014/main" id="{C849B6DF-6515-42BB-ACF1-448C42962F31}"/>
              </a:ext>
            </a:extLst>
          </p:cNvPr>
          <p:cNvPicPr>
            <a:picLocks noChangeAspect="1"/>
          </p:cNvPicPr>
          <p:nvPr/>
        </p:nvPicPr>
        <p:blipFill>
          <a:blip r:embed="rId3"/>
          <a:stretch>
            <a:fillRect/>
          </a:stretch>
        </p:blipFill>
        <p:spPr>
          <a:xfrm>
            <a:off x="6784539" y="3631567"/>
            <a:ext cx="287158" cy="230832"/>
          </a:xfrm>
          <a:prstGeom prst="rect">
            <a:avLst/>
          </a:prstGeom>
        </p:spPr>
      </p:pic>
      <p:cxnSp>
        <p:nvCxnSpPr>
          <p:cNvPr id="70" name="Conector: angular 69">
            <a:extLst>
              <a:ext uri="{FF2B5EF4-FFF2-40B4-BE49-F238E27FC236}">
                <a16:creationId xmlns:a16="http://schemas.microsoft.com/office/drawing/2014/main" id="{112CA94D-4461-483D-BBA1-98FB42162818}"/>
              </a:ext>
            </a:extLst>
          </p:cNvPr>
          <p:cNvCxnSpPr>
            <a:cxnSpLocks/>
            <a:stCxn id="64" idx="3"/>
            <a:endCxn id="68" idx="4"/>
          </p:cNvCxnSpPr>
          <p:nvPr/>
        </p:nvCxnSpPr>
        <p:spPr>
          <a:xfrm>
            <a:off x="7071697" y="3746983"/>
            <a:ext cx="275312" cy="2722"/>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upo 71">
            <a:extLst>
              <a:ext uri="{FF2B5EF4-FFF2-40B4-BE49-F238E27FC236}">
                <a16:creationId xmlns:a16="http://schemas.microsoft.com/office/drawing/2014/main" id="{7E37F987-C7BD-43D5-BA97-707FFB58DBB6}"/>
              </a:ext>
            </a:extLst>
          </p:cNvPr>
          <p:cNvGrpSpPr/>
          <p:nvPr/>
        </p:nvGrpSpPr>
        <p:grpSpPr>
          <a:xfrm rot="21480000">
            <a:off x="7480952" y="4603176"/>
            <a:ext cx="252355" cy="229414"/>
            <a:chOff x="3939540" y="2713576"/>
            <a:chExt cx="720000" cy="720000"/>
          </a:xfrm>
        </p:grpSpPr>
        <p:sp>
          <p:nvSpPr>
            <p:cNvPr id="73" name="Elipse 72">
              <a:extLst>
                <a:ext uri="{FF2B5EF4-FFF2-40B4-BE49-F238E27FC236}">
                  <a16:creationId xmlns:a16="http://schemas.microsoft.com/office/drawing/2014/main" id="{4EF951A9-1FCF-48FB-A87A-FC2BECF518FA}"/>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74" name="Grupo 73">
              <a:extLst>
                <a:ext uri="{FF2B5EF4-FFF2-40B4-BE49-F238E27FC236}">
                  <a16:creationId xmlns:a16="http://schemas.microsoft.com/office/drawing/2014/main" id="{A93CD428-CB54-4BF1-BBF7-6BD8B440B371}"/>
                </a:ext>
              </a:extLst>
            </p:cNvPr>
            <p:cNvGrpSpPr/>
            <p:nvPr/>
          </p:nvGrpSpPr>
          <p:grpSpPr>
            <a:xfrm rot="5400000">
              <a:off x="4022965" y="2783500"/>
              <a:ext cx="576000" cy="576000"/>
              <a:chOff x="4039147" y="2806537"/>
              <a:chExt cx="648000" cy="648000"/>
            </a:xfrm>
          </p:grpSpPr>
          <p:sp>
            <p:nvSpPr>
              <p:cNvPr id="75" name="Oval 53">
                <a:extLst>
                  <a:ext uri="{FF2B5EF4-FFF2-40B4-BE49-F238E27FC236}">
                    <a16:creationId xmlns:a16="http://schemas.microsoft.com/office/drawing/2014/main" id="{D2725589-68DD-4C6F-A2A3-F3CEE18596C6}"/>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76" name="Freeform 27">
                <a:extLst>
                  <a:ext uri="{FF2B5EF4-FFF2-40B4-BE49-F238E27FC236}">
                    <a16:creationId xmlns:a16="http://schemas.microsoft.com/office/drawing/2014/main" id="{FD843752-8773-4CCC-9BDC-EAE48E4DDADC}"/>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cxnSp>
        <p:nvCxnSpPr>
          <p:cNvPr id="78" name="Conector: angular 77">
            <a:extLst>
              <a:ext uri="{FF2B5EF4-FFF2-40B4-BE49-F238E27FC236}">
                <a16:creationId xmlns:a16="http://schemas.microsoft.com/office/drawing/2014/main" id="{E053932B-892C-4C43-B55A-F6D2AAB0772D}"/>
              </a:ext>
            </a:extLst>
          </p:cNvPr>
          <p:cNvCxnSpPr>
            <a:cxnSpLocks/>
            <a:stCxn id="128" idx="3"/>
            <a:endCxn id="73" idx="2"/>
          </p:cNvCxnSpPr>
          <p:nvPr/>
        </p:nvCxnSpPr>
        <p:spPr>
          <a:xfrm>
            <a:off x="7149141" y="4717884"/>
            <a:ext cx="331888" cy="440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upo 64">
            <a:extLst>
              <a:ext uri="{FF2B5EF4-FFF2-40B4-BE49-F238E27FC236}">
                <a16:creationId xmlns:a16="http://schemas.microsoft.com/office/drawing/2014/main" id="{8A9A00D5-756A-4AC9-95E5-AE2874543AC1}"/>
              </a:ext>
            </a:extLst>
          </p:cNvPr>
          <p:cNvGrpSpPr/>
          <p:nvPr/>
        </p:nvGrpSpPr>
        <p:grpSpPr>
          <a:xfrm rot="21480000">
            <a:off x="7317733" y="3632276"/>
            <a:ext cx="252355" cy="229414"/>
            <a:chOff x="3939540" y="2713576"/>
            <a:chExt cx="720000" cy="720000"/>
          </a:xfrm>
        </p:grpSpPr>
        <p:sp>
          <p:nvSpPr>
            <p:cNvPr id="66" name="Elipse 65">
              <a:extLst>
                <a:ext uri="{FF2B5EF4-FFF2-40B4-BE49-F238E27FC236}">
                  <a16:creationId xmlns:a16="http://schemas.microsoft.com/office/drawing/2014/main" id="{FA9C2FB4-C5D2-40A3-9911-6B566C98FC93}"/>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67" name="Grupo 66">
              <a:extLst>
                <a:ext uri="{FF2B5EF4-FFF2-40B4-BE49-F238E27FC236}">
                  <a16:creationId xmlns:a16="http://schemas.microsoft.com/office/drawing/2014/main" id="{92427A96-AA76-4381-9052-A6B295D6BB6B}"/>
                </a:ext>
              </a:extLst>
            </p:cNvPr>
            <p:cNvGrpSpPr/>
            <p:nvPr/>
          </p:nvGrpSpPr>
          <p:grpSpPr>
            <a:xfrm rot="5400000">
              <a:off x="4022965" y="2783500"/>
              <a:ext cx="576000" cy="576000"/>
              <a:chOff x="4039147" y="2806537"/>
              <a:chExt cx="648000" cy="648000"/>
            </a:xfrm>
          </p:grpSpPr>
          <p:sp>
            <p:nvSpPr>
              <p:cNvPr id="68" name="Oval 53">
                <a:extLst>
                  <a:ext uri="{FF2B5EF4-FFF2-40B4-BE49-F238E27FC236}">
                    <a16:creationId xmlns:a16="http://schemas.microsoft.com/office/drawing/2014/main" id="{8FA080C9-25EA-4B50-9D5D-A9BBF84E9039}"/>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Freeform 27">
                <a:extLst>
                  <a:ext uri="{FF2B5EF4-FFF2-40B4-BE49-F238E27FC236}">
                    <a16:creationId xmlns:a16="http://schemas.microsoft.com/office/drawing/2014/main" id="{ADEB2A88-1F79-422F-9FDD-C28443D6B615}"/>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cxnSp>
        <p:nvCxnSpPr>
          <p:cNvPr id="80" name="Conector: angular 79">
            <a:extLst>
              <a:ext uri="{FF2B5EF4-FFF2-40B4-BE49-F238E27FC236}">
                <a16:creationId xmlns:a16="http://schemas.microsoft.com/office/drawing/2014/main" id="{80ED104B-314E-42AE-A14E-BC1D50ADBCBD}"/>
              </a:ext>
            </a:extLst>
          </p:cNvPr>
          <p:cNvCxnSpPr>
            <a:cxnSpLocks/>
            <a:stCxn id="66" idx="6"/>
            <a:endCxn id="86" idx="2"/>
          </p:cNvCxnSpPr>
          <p:nvPr/>
        </p:nvCxnSpPr>
        <p:spPr>
          <a:xfrm flipV="1">
            <a:off x="7570011" y="3216288"/>
            <a:ext cx="1162602" cy="52629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2E1E6130-DD07-48BA-94F3-9D9B9ED071C9}"/>
              </a:ext>
            </a:extLst>
          </p:cNvPr>
          <p:cNvSpPr txBox="1"/>
          <p:nvPr/>
        </p:nvSpPr>
        <p:spPr>
          <a:xfrm>
            <a:off x="8268615" y="2611983"/>
            <a:ext cx="963725" cy="400110"/>
          </a:xfrm>
          <a:prstGeom prst="rect">
            <a:avLst/>
          </a:prstGeom>
          <a:noFill/>
        </p:spPr>
        <p:txBody>
          <a:bodyPr wrap="none" rtlCol="0">
            <a:spAutoFit/>
          </a:bodyPr>
          <a:lstStyle/>
          <a:p>
            <a:pPr algn="ctr"/>
            <a:r>
              <a:rPr lang="es-CO" sz="1000" dirty="0"/>
              <a:t>5 min</a:t>
            </a:r>
          </a:p>
          <a:p>
            <a:pPr algn="ctr"/>
            <a:r>
              <a:rPr lang="es-CO" sz="1000" dirty="0"/>
              <a:t>08:00 &lt;= 13:00</a:t>
            </a:r>
          </a:p>
        </p:txBody>
      </p:sp>
      <p:sp>
        <p:nvSpPr>
          <p:cNvPr id="84" name="CuadroTexto 83">
            <a:extLst>
              <a:ext uri="{FF2B5EF4-FFF2-40B4-BE49-F238E27FC236}">
                <a16:creationId xmlns:a16="http://schemas.microsoft.com/office/drawing/2014/main" id="{1FD7A020-2C7D-4722-B65B-C248CE391952}"/>
              </a:ext>
            </a:extLst>
          </p:cNvPr>
          <p:cNvSpPr txBox="1"/>
          <p:nvPr/>
        </p:nvSpPr>
        <p:spPr>
          <a:xfrm>
            <a:off x="9297648" y="4421215"/>
            <a:ext cx="973343" cy="261610"/>
          </a:xfrm>
          <a:prstGeom prst="rect">
            <a:avLst/>
          </a:prstGeom>
          <a:noFill/>
        </p:spPr>
        <p:txBody>
          <a:bodyPr wrap="none" rtlCol="0">
            <a:spAutoFit/>
          </a:bodyPr>
          <a:lstStyle/>
          <a:p>
            <a:r>
              <a:rPr lang="es-CO" sz="1100" dirty="0"/>
              <a:t>13:00 &gt; 08:00</a:t>
            </a:r>
          </a:p>
        </p:txBody>
      </p:sp>
      <p:sp>
        <p:nvSpPr>
          <p:cNvPr id="86" name="CuadroTexto 85">
            <a:extLst>
              <a:ext uri="{FF2B5EF4-FFF2-40B4-BE49-F238E27FC236}">
                <a16:creationId xmlns:a16="http://schemas.microsoft.com/office/drawing/2014/main" id="{E1F1BE90-69C8-41B4-92D6-D362671131AF}"/>
              </a:ext>
            </a:extLst>
          </p:cNvPr>
          <p:cNvSpPr txBox="1"/>
          <p:nvPr/>
        </p:nvSpPr>
        <p:spPr>
          <a:xfrm>
            <a:off x="8268615" y="3000844"/>
            <a:ext cx="927995" cy="215444"/>
          </a:xfrm>
          <a:prstGeom prst="rect">
            <a:avLst/>
          </a:prstGeom>
          <a:solidFill>
            <a:schemeClr val="accent2"/>
          </a:solidFill>
        </p:spPr>
        <p:txBody>
          <a:bodyPr wrap="square" rtlCol="0">
            <a:spAutoFit/>
          </a:bodyPr>
          <a:lstStyle>
            <a:defPPr>
              <a:defRPr lang="es-CO"/>
            </a:defPPr>
            <a:lvl1pPr algn="ctr">
              <a:defRPr sz="800">
                <a:solidFill>
                  <a:schemeClr val="bg1"/>
                </a:solidFill>
              </a:defRPr>
            </a:lvl1pPr>
          </a:lstStyle>
          <a:p>
            <a:r>
              <a:rPr lang="es-MX" dirty="0"/>
              <a:t>BP_FS_MAIL_GET</a:t>
            </a:r>
          </a:p>
        </p:txBody>
      </p:sp>
      <p:sp>
        <p:nvSpPr>
          <p:cNvPr id="88" name="CuadroTexto 87">
            <a:extLst>
              <a:ext uri="{FF2B5EF4-FFF2-40B4-BE49-F238E27FC236}">
                <a16:creationId xmlns:a16="http://schemas.microsoft.com/office/drawing/2014/main" id="{DEE2730E-80FB-4EE3-92B9-DABF360E8AD1}"/>
              </a:ext>
            </a:extLst>
          </p:cNvPr>
          <p:cNvSpPr txBox="1"/>
          <p:nvPr/>
        </p:nvSpPr>
        <p:spPr>
          <a:xfrm>
            <a:off x="9268399" y="4689196"/>
            <a:ext cx="1101325" cy="215444"/>
          </a:xfrm>
          <a:prstGeom prst="rect">
            <a:avLst/>
          </a:prstGeom>
          <a:solidFill>
            <a:schemeClr val="accent2"/>
          </a:solidFill>
        </p:spPr>
        <p:txBody>
          <a:bodyPr wrap="square" rtlCol="0">
            <a:spAutoFit/>
          </a:bodyPr>
          <a:lstStyle>
            <a:defPPr>
              <a:defRPr lang="es-CO"/>
            </a:defPPr>
            <a:lvl1pPr algn="ctr">
              <a:defRPr sz="800">
                <a:solidFill>
                  <a:schemeClr val="bg1"/>
                </a:solidFill>
              </a:defRPr>
            </a:lvl1pPr>
          </a:lstStyle>
          <a:p>
            <a:r>
              <a:rPr lang="es-MX" dirty="0"/>
              <a:t>BP_FS_NOTIFY_ MAIL</a:t>
            </a:r>
          </a:p>
        </p:txBody>
      </p:sp>
      <p:cxnSp>
        <p:nvCxnSpPr>
          <p:cNvPr id="95" name="Conector recto de flecha 94">
            <a:extLst>
              <a:ext uri="{FF2B5EF4-FFF2-40B4-BE49-F238E27FC236}">
                <a16:creationId xmlns:a16="http://schemas.microsoft.com/office/drawing/2014/main" id="{89A200CA-DC02-429A-9015-B6F0AA7D7F59}"/>
              </a:ext>
            </a:extLst>
          </p:cNvPr>
          <p:cNvCxnSpPr>
            <a:stCxn id="86" idx="3"/>
            <a:endCxn id="7" idx="1"/>
          </p:cNvCxnSpPr>
          <p:nvPr/>
        </p:nvCxnSpPr>
        <p:spPr>
          <a:xfrm>
            <a:off x="9196610" y="3108566"/>
            <a:ext cx="143578" cy="36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ector: angular 111">
            <a:extLst>
              <a:ext uri="{FF2B5EF4-FFF2-40B4-BE49-F238E27FC236}">
                <a16:creationId xmlns:a16="http://schemas.microsoft.com/office/drawing/2014/main" id="{3A238A44-51C9-4FE7-8D33-20FF76BCF4E0}"/>
              </a:ext>
            </a:extLst>
          </p:cNvPr>
          <p:cNvCxnSpPr>
            <a:cxnSpLocks/>
            <a:stCxn id="137" idx="0"/>
            <a:endCxn id="88" idx="1"/>
          </p:cNvCxnSpPr>
          <p:nvPr/>
        </p:nvCxnSpPr>
        <p:spPr>
          <a:xfrm rot="5400000" flipH="1" flipV="1">
            <a:off x="8109507" y="4544129"/>
            <a:ext cx="906102" cy="141168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8" name="CuadroTexto 127">
            <a:extLst>
              <a:ext uri="{FF2B5EF4-FFF2-40B4-BE49-F238E27FC236}">
                <a16:creationId xmlns:a16="http://schemas.microsoft.com/office/drawing/2014/main" id="{EBBEA686-870A-48D8-9B2D-97A245BDD496}"/>
              </a:ext>
            </a:extLst>
          </p:cNvPr>
          <p:cNvSpPr txBox="1"/>
          <p:nvPr/>
        </p:nvSpPr>
        <p:spPr>
          <a:xfrm>
            <a:off x="6496398" y="4610162"/>
            <a:ext cx="652743" cy="215444"/>
          </a:xfrm>
          <a:prstGeom prst="rect">
            <a:avLst/>
          </a:prstGeom>
          <a:solidFill>
            <a:schemeClr val="bg1"/>
          </a:solidFill>
          <a:ln>
            <a:solidFill>
              <a:schemeClr val="accent1"/>
            </a:solidFill>
          </a:ln>
        </p:spPr>
        <p:txBody>
          <a:bodyPr wrap="none" rtlCol="0">
            <a:spAutoFit/>
          </a:bodyPr>
          <a:lstStyle/>
          <a:p>
            <a:r>
              <a:rPr lang="en-US" sz="800" dirty="0" err="1"/>
              <a:t>Pendientes</a:t>
            </a:r>
            <a:endParaRPr lang="en-US" sz="800" dirty="0"/>
          </a:p>
        </p:txBody>
      </p:sp>
      <p:pic>
        <p:nvPicPr>
          <p:cNvPr id="129" name="Imagen 128">
            <a:extLst>
              <a:ext uri="{FF2B5EF4-FFF2-40B4-BE49-F238E27FC236}">
                <a16:creationId xmlns:a16="http://schemas.microsoft.com/office/drawing/2014/main" id="{2605CF56-025B-4208-8CDC-9CCA2A52E9AE}"/>
              </a:ext>
            </a:extLst>
          </p:cNvPr>
          <p:cNvPicPr>
            <a:picLocks noChangeAspect="1"/>
          </p:cNvPicPr>
          <p:nvPr/>
        </p:nvPicPr>
        <p:blipFill>
          <a:blip r:embed="rId3"/>
          <a:stretch>
            <a:fillRect/>
          </a:stretch>
        </p:blipFill>
        <p:spPr>
          <a:xfrm>
            <a:off x="6670644" y="4379330"/>
            <a:ext cx="287158" cy="230832"/>
          </a:xfrm>
          <a:prstGeom prst="rect">
            <a:avLst/>
          </a:prstGeom>
        </p:spPr>
      </p:pic>
      <p:cxnSp>
        <p:nvCxnSpPr>
          <p:cNvPr id="130" name="Conector: angular 129">
            <a:extLst>
              <a:ext uri="{FF2B5EF4-FFF2-40B4-BE49-F238E27FC236}">
                <a16:creationId xmlns:a16="http://schemas.microsoft.com/office/drawing/2014/main" id="{CFB563CB-6D70-4A84-AD6C-DEA685D69747}"/>
              </a:ext>
            </a:extLst>
          </p:cNvPr>
          <p:cNvCxnSpPr>
            <a:cxnSpLocks/>
            <a:stCxn id="57" idx="2"/>
            <a:endCxn id="128" idx="1"/>
          </p:cNvCxnSpPr>
          <p:nvPr/>
        </p:nvCxnSpPr>
        <p:spPr>
          <a:xfrm rot="16200000" flipH="1">
            <a:off x="5786949" y="4008434"/>
            <a:ext cx="498947" cy="919952"/>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34" name="Imagen 133">
            <a:extLst>
              <a:ext uri="{FF2B5EF4-FFF2-40B4-BE49-F238E27FC236}">
                <a16:creationId xmlns:a16="http://schemas.microsoft.com/office/drawing/2014/main" id="{CC9B805A-493C-49F4-8DA3-FA60D5E8EE2C}"/>
              </a:ext>
            </a:extLst>
          </p:cNvPr>
          <p:cNvPicPr>
            <a:picLocks noChangeAspect="1"/>
          </p:cNvPicPr>
          <p:nvPr/>
        </p:nvPicPr>
        <p:blipFill>
          <a:blip r:embed="rId3"/>
          <a:stretch>
            <a:fillRect/>
          </a:stretch>
        </p:blipFill>
        <p:spPr>
          <a:xfrm>
            <a:off x="7386124" y="5367764"/>
            <a:ext cx="306933" cy="219557"/>
          </a:xfrm>
          <a:prstGeom prst="rect">
            <a:avLst/>
          </a:prstGeom>
        </p:spPr>
      </p:pic>
      <p:cxnSp>
        <p:nvCxnSpPr>
          <p:cNvPr id="135" name="Conector: angular 134">
            <a:extLst>
              <a:ext uri="{FF2B5EF4-FFF2-40B4-BE49-F238E27FC236}">
                <a16:creationId xmlns:a16="http://schemas.microsoft.com/office/drawing/2014/main" id="{C1FA25C1-C2FE-45CB-B48B-37B86B1F78A0}"/>
              </a:ext>
            </a:extLst>
          </p:cNvPr>
          <p:cNvCxnSpPr>
            <a:cxnSpLocks/>
            <a:stCxn id="144" idx="2"/>
            <a:endCxn id="134" idx="1"/>
          </p:cNvCxnSpPr>
          <p:nvPr/>
        </p:nvCxnSpPr>
        <p:spPr>
          <a:xfrm rot="16200000" flipH="1">
            <a:off x="7151099" y="5242518"/>
            <a:ext cx="292036" cy="17801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6" name="CuadroTexto 135">
            <a:extLst>
              <a:ext uri="{FF2B5EF4-FFF2-40B4-BE49-F238E27FC236}">
                <a16:creationId xmlns:a16="http://schemas.microsoft.com/office/drawing/2014/main" id="{04195D06-2DBF-4DB3-8C46-E1B3684E7874}"/>
              </a:ext>
            </a:extLst>
          </p:cNvPr>
          <p:cNvSpPr txBox="1"/>
          <p:nvPr/>
        </p:nvSpPr>
        <p:spPr>
          <a:xfrm>
            <a:off x="6639649" y="5371862"/>
            <a:ext cx="542136" cy="230832"/>
          </a:xfrm>
          <a:prstGeom prst="rect">
            <a:avLst/>
          </a:prstGeom>
          <a:solidFill>
            <a:schemeClr val="bg1"/>
          </a:solidFill>
          <a:ln>
            <a:noFill/>
          </a:ln>
        </p:spPr>
        <p:txBody>
          <a:bodyPr wrap="none" rtlCol="0">
            <a:spAutoFit/>
          </a:bodyPr>
          <a:lstStyle/>
          <a:p>
            <a:r>
              <a:rPr lang="en-US" sz="900" dirty="0"/>
              <a:t>domain</a:t>
            </a:r>
          </a:p>
        </p:txBody>
      </p:sp>
      <p:pic>
        <p:nvPicPr>
          <p:cNvPr id="137" name="Imagen 136">
            <a:extLst>
              <a:ext uri="{FF2B5EF4-FFF2-40B4-BE49-F238E27FC236}">
                <a16:creationId xmlns:a16="http://schemas.microsoft.com/office/drawing/2014/main" id="{AEB00204-445A-4AC2-8683-1C514474758C}"/>
              </a:ext>
            </a:extLst>
          </p:cNvPr>
          <p:cNvPicPr>
            <a:picLocks noChangeAspect="1"/>
          </p:cNvPicPr>
          <p:nvPr/>
        </p:nvPicPr>
        <p:blipFill>
          <a:blip r:embed="rId3"/>
          <a:stretch>
            <a:fillRect/>
          </a:stretch>
        </p:blipFill>
        <p:spPr>
          <a:xfrm>
            <a:off x="7713139" y="5703020"/>
            <a:ext cx="287158" cy="230832"/>
          </a:xfrm>
          <a:prstGeom prst="rect">
            <a:avLst/>
          </a:prstGeom>
        </p:spPr>
      </p:pic>
      <p:cxnSp>
        <p:nvCxnSpPr>
          <p:cNvPr id="138" name="Conector: angular 137">
            <a:extLst>
              <a:ext uri="{FF2B5EF4-FFF2-40B4-BE49-F238E27FC236}">
                <a16:creationId xmlns:a16="http://schemas.microsoft.com/office/drawing/2014/main" id="{D7A957AA-ED76-4C7F-9873-075CE61C60A4}"/>
              </a:ext>
            </a:extLst>
          </p:cNvPr>
          <p:cNvCxnSpPr>
            <a:cxnSpLocks/>
            <a:stCxn id="134" idx="2"/>
            <a:endCxn id="137" idx="1"/>
          </p:cNvCxnSpPr>
          <p:nvPr/>
        </p:nvCxnSpPr>
        <p:spPr>
          <a:xfrm rot="16200000" flipH="1">
            <a:off x="7510808" y="5616104"/>
            <a:ext cx="231115" cy="17354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9" name="CuadroTexto 138">
            <a:extLst>
              <a:ext uri="{FF2B5EF4-FFF2-40B4-BE49-F238E27FC236}">
                <a16:creationId xmlns:a16="http://schemas.microsoft.com/office/drawing/2014/main" id="{8E9F978C-5131-4FB3-9EC4-28A124511411}"/>
              </a:ext>
            </a:extLst>
          </p:cNvPr>
          <p:cNvSpPr txBox="1"/>
          <p:nvPr/>
        </p:nvSpPr>
        <p:spPr>
          <a:xfrm>
            <a:off x="7124503" y="5718111"/>
            <a:ext cx="388248" cy="230832"/>
          </a:xfrm>
          <a:prstGeom prst="rect">
            <a:avLst/>
          </a:prstGeom>
          <a:solidFill>
            <a:schemeClr val="bg1"/>
          </a:solidFill>
          <a:ln>
            <a:noFill/>
          </a:ln>
        </p:spPr>
        <p:txBody>
          <a:bodyPr wrap="none" rtlCol="0">
            <a:spAutoFit/>
          </a:bodyPr>
          <a:lstStyle/>
          <a:p>
            <a:r>
              <a:rPr lang="en-US" sz="900" dirty="0"/>
              <a:t>user</a:t>
            </a:r>
          </a:p>
        </p:txBody>
      </p:sp>
      <p:sp>
        <p:nvSpPr>
          <p:cNvPr id="143" name="CuadroTexto 142">
            <a:extLst>
              <a:ext uri="{FF2B5EF4-FFF2-40B4-BE49-F238E27FC236}">
                <a16:creationId xmlns:a16="http://schemas.microsoft.com/office/drawing/2014/main" id="{6D1A0506-22BE-4CE9-ABBD-D60D22A57BDC}"/>
              </a:ext>
            </a:extLst>
          </p:cNvPr>
          <p:cNvSpPr txBox="1"/>
          <p:nvPr/>
        </p:nvSpPr>
        <p:spPr>
          <a:xfrm>
            <a:off x="5923700" y="4970370"/>
            <a:ext cx="867545" cy="215444"/>
          </a:xfrm>
          <a:prstGeom prst="rect">
            <a:avLst/>
          </a:prstGeom>
          <a:solidFill>
            <a:schemeClr val="bg1"/>
          </a:solidFill>
          <a:ln>
            <a:solidFill>
              <a:schemeClr val="accent1"/>
            </a:solidFill>
          </a:ln>
        </p:spPr>
        <p:txBody>
          <a:bodyPr wrap="none" rtlCol="0">
            <a:spAutoFit/>
          </a:bodyPr>
          <a:lstStyle/>
          <a:p>
            <a:r>
              <a:rPr lang="en-US" sz="800" dirty="0"/>
              <a:t>GTB0000100002</a:t>
            </a:r>
          </a:p>
        </p:txBody>
      </p:sp>
      <p:pic>
        <p:nvPicPr>
          <p:cNvPr id="144" name="Imagen 143">
            <a:extLst>
              <a:ext uri="{FF2B5EF4-FFF2-40B4-BE49-F238E27FC236}">
                <a16:creationId xmlns:a16="http://schemas.microsoft.com/office/drawing/2014/main" id="{D19057C2-3BE8-417F-8347-1ECFE8ACA4D1}"/>
              </a:ext>
            </a:extLst>
          </p:cNvPr>
          <p:cNvPicPr>
            <a:picLocks noChangeAspect="1"/>
          </p:cNvPicPr>
          <p:nvPr/>
        </p:nvPicPr>
        <p:blipFill>
          <a:blip r:embed="rId3"/>
          <a:stretch>
            <a:fillRect/>
          </a:stretch>
        </p:blipFill>
        <p:spPr>
          <a:xfrm>
            <a:off x="7064532" y="4954675"/>
            <a:ext cx="287158" cy="230832"/>
          </a:xfrm>
          <a:prstGeom prst="rect">
            <a:avLst/>
          </a:prstGeom>
        </p:spPr>
      </p:pic>
      <p:sp>
        <p:nvSpPr>
          <p:cNvPr id="149" name="CuadroTexto 148">
            <a:extLst>
              <a:ext uri="{FF2B5EF4-FFF2-40B4-BE49-F238E27FC236}">
                <a16:creationId xmlns:a16="http://schemas.microsoft.com/office/drawing/2014/main" id="{9F7F4D9C-5BAD-4675-9141-1C99E9A846E1}"/>
              </a:ext>
            </a:extLst>
          </p:cNvPr>
          <p:cNvSpPr txBox="1"/>
          <p:nvPr/>
        </p:nvSpPr>
        <p:spPr>
          <a:xfrm>
            <a:off x="8172615" y="4858851"/>
            <a:ext cx="973343" cy="261610"/>
          </a:xfrm>
          <a:prstGeom prst="rect">
            <a:avLst/>
          </a:prstGeom>
          <a:noFill/>
        </p:spPr>
        <p:txBody>
          <a:bodyPr wrap="none" rtlCol="0">
            <a:spAutoFit/>
          </a:bodyPr>
          <a:lstStyle/>
          <a:p>
            <a:r>
              <a:rPr lang="es-CO" sz="1100" dirty="0"/>
              <a:t>13:00 &gt; 08:00</a:t>
            </a:r>
          </a:p>
        </p:txBody>
      </p:sp>
      <p:cxnSp>
        <p:nvCxnSpPr>
          <p:cNvPr id="168" name="Conector: angular 167">
            <a:extLst>
              <a:ext uri="{FF2B5EF4-FFF2-40B4-BE49-F238E27FC236}">
                <a16:creationId xmlns:a16="http://schemas.microsoft.com/office/drawing/2014/main" id="{A353DA08-647B-4AF4-BC9B-BC3D2FC04418}"/>
              </a:ext>
            </a:extLst>
          </p:cNvPr>
          <p:cNvCxnSpPr>
            <a:cxnSpLocks/>
            <a:stCxn id="73" idx="0"/>
            <a:endCxn id="64" idx="2"/>
          </p:cNvCxnSpPr>
          <p:nvPr/>
        </p:nvCxnSpPr>
        <p:spPr>
          <a:xfrm rot="16200000" flipV="1">
            <a:off x="6895200" y="3895318"/>
            <a:ext cx="740847" cy="675009"/>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3" name="CuadroTexto 102">
            <a:extLst>
              <a:ext uri="{FF2B5EF4-FFF2-40B4-BE49-F238E27FC236}">
                <a16:creationId xmlns:a16="http://schemas.microsoft.com/office/drawing/2014/main" id="{C4FE59D7-8D68-46EE-8F0E-2BCC1CE03FB7}"/>
              </a:ext>
            </a:extLst>
          </p:cNvPr>
          <p:cNvSpPr txBox="1"/>
          <p:nvPr/>
        </p:nvSpPr>
        <p:spPr>
          <a:xfrm>
            <a:off x="7451860" y="3978717"/>
            <a:ext cx="437940" cy="215444"/>
          </a:xfrm>
          <a:prstGeom prst="rect">
            <a:avLst/>
          </a:prstGeom>
          <a:solidFill>
            <a:schemeClr val="bg1"/>
          </a:solidFill>
          <a:ln>
            <a:solidFill>
              <a:schemeClr val="accent1"/>
            </a:solidFill>
          </a:ln>
        </p:spPr>
        <p:txBody>
          <a:bodyPr wrap="none" rtlCol="0">
            <a:spAutoFit/>
          </a:bodyPr>
          <a:lstStyle/>
          <a:p>
            <a:r>
              <a:rPr lang="en-US" sz="800" dirty="0"/>
              <a:t>Text 7</a:t>
            </a:r>
          </a:p>
        </p:txBody>
      </p:sp>
      <p:cxnSp>
        <p:nvCxnSpPr>
          <p:cNvPr id="104" name="Conector: angular 103">
            <a:extLst>
              <a:ext uri="{FF2B5EF4-FFF2-40B4-BE49-F238E27FC236}">
                <a16:creationId xmlns:a16="http://schemas.microsoft.com/office/drawing/2014/main" id="{A8970371-9A00-4345-9796-A9B6D91FD401}"/>
              </a:ext>
            </a:extLst>
          </p:cNvPr>
          <p:cNvCxnSpPr>
            <a:cxnSpLocks/>
            <a:stCxn id="129" idx="2"/>
            <a:endCxn id="144" idx="1"/>
          </p:cNvCxnSpPr>
          <p:nvPr/>
        </p:nvCxnSpPr>
        <p:spPr>
          <a:xfrm rot="16200000" flipH="1">
            <a:off x="6709413" y="4714971"/>
            <a:ext cx="459929" cy="25030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7" name="CuadroTexto 106">
            <a:extLst>
              <a:ext uri="{FF2B5EF4-FFF2-40B4-BE49-F238E27FC236}">
                <a16:creationId xmlns:a16="http://schemas.microsoft.com/office/drawing/2014/main" id="{D1840ABB-A0AC-4F61-8159-2FE70E6229F5}"/>
              </a:ext>
            </a:extLst>
          </p:cNvPr>
          <p:cNvSpPr txBox="1"/>
          <p:nvPr/>
        </p:nvSpPr>
        <p:spPr>
          <a:xfrm>
            <a:off x="6996307" y="4360688"/>
            <a:ext cx="437940" cy="215444"/>
          </a:xfrm>
          <a:prstGeom prst="rect">
            <a:avLst/>
          </a:prstGeom>
          <a:solidFill>
            <a:schemeClr val="bg1"/>
          </a:solidFill>
          <a:ln>
            <a:solidFill>
              <a:schemeClr val="accent1"/>
            </a:solidFill>
          </a:ln>
        </p:spPr>
        <p:txBody>
          <a:bodyPr wrap="none" rtlCol="0">
            <a:spAutoFit/>
          </a:bodyPr>
          <a:lstStyle/>
          <a:p>
            <a:r>
              <a:rPr lang="en-US" sz="800" dirty="0"/>
              <a:t>Text 8</a:t>
            </a:r>
          </a:p>
        </p:txBody>
      </p:sp>
      <p:sp>
        <p:nvSpPr>
          <p:cNvPr id="109" name="CuadroTexto 108">
            <a:extLst>
              <a:ext uri="{FF2B5EF4-FFF2-40B4-BE49-F238E27FC236}">
                <a16:creationId xmlns:a16="http://schemas.microsoft.com/office/drawing/2014/main" id="{CF8B5146-3F1D-4C41-A59D-320488DA82AE}"/>
              </a:ext>
            </a:extLst>
          </p:cNvPr>
          <p:cNvSpPr txBox="1"/>
          <p:nvPr/>
        </p:nvSpPr>
        <p:spPr>
          <a:xfrm>
            <a:off x="7947795" y="3987963"/>
            <a:ext cx="437940" cy="215444"/>
          </a:xfrm>
          <a:prstGeom prst="rect">
            <a:avLst/>
          </a:prstGeom>
          <a:solidFill>
            <a:schemeClr val="bg1"/>
          </a:solidFill>
          <a:ln>
            <a:solidFill>
              <a:schemeClr val="accent1"/>
            </a:solidFill>
          </a:ln>
        </p:spPr>
        <p:txBody>
          <a:bodyPr wrap="none" rtlCol="0">
            <a:spAutoFit/>
          </a:bodyPr>
          <a:lstStyle/>
          <a:p>
            <a:r>
              <a:rPr lang="en-US" sz="800" dirty="0"/>
              <a:t>Text 8</a:t>
            </a:r>
          </a:p>
        </p:txBody>
      </p:sp>
      <p:pic>
        <p:nvPicPr>
          <p:cNvPr id="118" name="Imagen 117">
            <a:extLst>
              <a:ext uri="{FF2B5EF4-FFF2-40B4-BE49-F238E27FC236}">
                <a16:creationId xmlns:a16="http://schemas.microsoft.com/office/drawing/2014/main" id="{E98122DE-092D-46AB-B63D-3170DC3625AE}"/>
              </a:ext>
            </a:extLst>
          </p:cNvPr>
          <p:cNvPicPr>
            <a:picLocks noChangeAspect="1"/>
          </p:cNvPicPr>
          <p:nvPr/>
        </p:nvPicPr>
        <p:blipFill>
          <a:blip r:embed="rId8"/>
          <a:stretch>
            <a:fillRect/>
          </a:stretch>
        </p:blipFill>
        <p:spPr>
          <a:xfrm>
            <a:off x="11034229" y="4517037"/>
            <a:ext cx="452871" cy="556654"/>
          </a:xfrm>
          <a:prstGeom prst="rect">
            <a:avLst/>
          </a:prstGeom>
        </p:spPr>
      </p:pic>
      <p:sp>
        <p:nvSpPr>
          <p:cNvPr id="119" name="CuadroTexto 118">
            <a:extLst>
              <a:ext uri="{FF2B5EF4-FFF2-40B4-BE49-F238E27FC236}">
                <a16:creationId xmlns:a16="http://schemas.microsoft.com/office/drawing/2014/main" id="{FC8CD2A2-E66E-40D0-9632-74060521CB54}"/>
              </a:ext>
            </a:extLst>
          </p:cNvPr>
          <p:cNvSpPr txBox="1"/>
          <p:nvPr/>
        </p:nvSpPr>
        <p:spPr>
          <a:xfrm>
            <a:off x="11358411" y="5078092"/>
            <a:ext cx="917239" cy="215444"/>
          </a:xfrm>
          <a:prstGeom prst="rect">
            <a:avLst/>
          </a:prstGeom>
          <a:solidFill>
            <a:schemeClr val="bg1"/>
          </a:solidFill>
          <a:ln>
            <a:solidFill>
              <a:schemeClr val="accent1"/>
            </a:solidFill>
          </a:ln>
        </p:spPr>
        <p:txBody>
          <a:bodyPr wrap="none" rtlCol="0">
            <a:spAutoFit/>
          </a:bodyPr>
          <a:lstStyle/>
          <a:p>
            <a:r>
              <a:rPr lang="es-ES_tradnl" sz="800" dirty="0"/>
              <a:t>OFFICE365_SMTP</a:t>
            </a:r>
            <a:endParaRPr lang="en-US" sz="200" dirty="0"/>
          </a:p>
        </p:txBody>
      </p:sp>
      <p:cxnSp>
        <p:nvCxnSpPr>
          <p:cNvPr id="120" name="Conector: angular 119">
            <a:extLst>
              <a:ext uri="{FF2B5EF4-FFF2-40B4-BE49-F238E27FC236}">
                <a16:creationId xmlns:a16="http://schemas.microsoft.com/office/drawing/2014/main" id="{F5C3E27D-5E96-4384-8023-8D6838299B35}"/>
              </a:ext>
            </a:extLst>
          </p:cNvPr>
          <p:cNvCxnSpPr>
            <a:cxnSpLocks/>
            <a:stCxn id="88" idx="3"/>
            <a:endCxn id="118" idx="1"/>
          </p:cNvCxnSpPr>
          <p:nvPr/>
        </p:nvCxnSpPr>
        <p:spPr>
          <a:xfrm flipV="1">
            <a:off x="10369724" y="4795364"/>
            <a:ext cx="664505" cy="1554"/>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95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Conector: angular 29">
            <a:extLst>
              <a:ext uri="{FF2B5EF4-FFF2-40B4-BE49-F238E27FC236}">
                <a16:creationId xmlns:a16="http://schemas.microsoft.com/office/drawing/2014/main" id="{9C98E6D6-5AD7-4348-ABCE-391EEE77CAEA}"/>
              </a:ext>
            </a:extLst>
          </p:cNvPr>
          <p:cNvCxnSpPr>
            <a:stCxn id="17" idx="2"/>
            <a:endCxn id="21" idx="1"/>
          </p:cNvCxnSpPr>
          <p:nvPr/>
        </p:nvCxnSpPr>
        <p:spPr>
          <a:xfrm rot="16200000" flipH="1">
            <a:off x="4433342" y="1972933"/>
            <a:ext cx="425989" cy="244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angular 72">
            <a:extLst>
              <a:ext uri="{FF2B5EF4-FFF2-40B4-BE49-F238E27FC236}">
                <a16:creationId xmlns:a16="http://schemas.microsoft.com/office/drawing/2014/main" id="{935C67F6-CA96-4977-A031-201CCF48F996}"/>
              </a:ext>
            </a:extLst>
          </p:cNvPr>
          <p:cNvCxnSpPr>
            <a:cxnSpLocks/>
            <a:stCxn id="52" idx="2"/>
            <a:endCxn id="72" idx="1"/>
          </p:cNvCxnSpPr>
          <p:nvPr/>
        </p:nvCxnSpPr>
        <p:spPr>
          <a:xfrm rot="16200000" flipH="1">
            <a:off x="4493749" y="3598746"/>
            <a:ext cx="415724" cy="2787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a 3">
            <a:extLst>
              <a:ext uri="{FF2B5EF4-FFF2-40B4-BE49-F238E27FC236}">
                <a16:creationId xmlns:a16="http://schemas.microsoft.com/office/drawing/2014/main" id="{95FE42D4-4F6D-4259-941F-203EE815C26D}"/>
              </a:ext>
            </a:extLst>
          </p:cNvPr>
          <p:cNvGraphicFramePr>
            <a:graphicFrameLocks noGrp="1"/>
          </p:cNvGraphicFramePr>
          <p:nvPr/>
        </p:nvGraphicFramePr>
        <p:xfrm>
          <a:off x="8434540" y="237032"/>
          <a:ext cx="3706063" cy="3230880"/>
        </p:xfrm>
        <a:graphic>
          <a:graphicData uri="http://schemas.openxmlformats.org/drawingml/2006/table">
            <a:tbl>
              <a:tblPr/>
              <a:tblGrid>
                <a:gridCol w="1217066">
                  <a:extLst>
                    <a:ext uri="{9D8B030D-6E8A-4147-A177-3AD203B41FA5}">
                      <a16:colId xmlns:a16="http://schemas.microsoft.com/office/drawing/2014/main" val="1361100886"/>
                    </a:ext>
                  </a:extLst>
                </a:gridCol>
                <a:gridCol w="2488997">
                  <a:extLst>
                    <a:ext uri="{9D8B030D-6E8A-4147-A177-3AD203B41FA5}">
                      <a16:colId xmlns:a16="http://schemas.microsoft.com/office/drawing/2014/main" val="374115935"/>
                    </a:ext>
                  </a:extLst>
                </a:gridCol>
              </a:tblGrid>
              <a:tr h="0">
                <a:tc>
                  <a:txBody>
                    <a:bodyPr/>
                    <a:lstStyle/>
                    <a:p>
                      <a:pPr marL="0" marR="0" fontAlgn="t">
                        <a:spcBef>
                          <a:spcPts val="0"/>
                        </a:spcBef>
                        <a:spcAft>
                          <a:spcPts val="0"/>
                        </a:spcAft>
                      </a:pPr>
                      <a:r>
                        <a:rPr lang="es-CO" sz="1100" dirty="0">
                          <a:effectLst/>
                          <a:latin typeface="Calibri" panose="020F0502020204030204" pitchFamily="34" charset="0"/>
                        </a:rPr>
                        <a:t>Sender </a:t>
                      </a:r>
                      <a:r>
                        <a:rPr lang="es-CO" sz="1100" dirty="0" err="1">
                          <a:effectLst/>
                          <a:latin typeface="Calibri" panose="020F0502020204030204" pitchFamily="34" charset="0"/>
                        </a:rPr>
                        <a:t>Code</a:t>
                      </a:r>
                      <a:r>
                        <a:rPr lang="es-CO"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dirty="0">
                          <a:effectLst/>
                          <a:latin typeface="Calibri" panose="020F0502020204030204" pitchFamily="34" charset="0"/>
                        </a:rPr>
                        <a:t>01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42999839"/>
                  </a:ext>
                </a:extLst>
              </a:tr>
              <a:tr h="0">
                <a:tc>
                  <a:txBody>
                    <a:bodyPr/>
                    <a:lstStyle/>
                    <a:p>
                      <a:pPr marL="0" marR="0" fontAlgn="t">
                        <a:spcBef>
                          <a:spcPts val="0"/>
                        </a:spcBef>
                        <a:spcAft>
                          <a:spcPts val="0"/>
                        </a:spcAft>
                      </a:pPr>
                      <a:r>
                        <a:rPr lang="es-CO" sz="1100">
                          <a:effectLst/>
                          <a:latin typeface="Calibri" panose="020F0502020204030204" pitchFamily="34" charset="0"/>
                        </a:rPr>
                        <a:t>Receiver Code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dirty="0">
                          <a:effectLst/>
                          <a:latin typeface="Calibri" panose="020F0502020204030204" pitchFamily="34" charset="0"/>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691143009"/>
                  </a:ext>
                </a:extLst>
              </a:tr>
              <a:tr h="0">
                <a:tc>
                  <a:txBody>
                    <a:bodyPr/>
                    <a:lstStyle/>
                    <a:p>
                      <a:pPr marL="0" marR="0" fontAlgn="t">
                        <a:spcBef>
                          <a:spcPts val="0"/>
                        </a:spcBef>
                        <a:spcAft>
                          <a:spcPts val="0"/>
                        </a:spcAft>
                      </a:pPr>
                      <a:r>
                        <a:rPr lang="es-CO" sz="1100" dirty="0" err="1">
                          <a:effectLst/>
                          <a:latin typeface="Calibri" panose="020F0502020204030204" pitchFamily="34" charset="0"/>
                        </a:rPr>
                        <a:t>Description</a:t>
                      </a:r>
                      <a:r>
                        <a:rPr lang="es-CO"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a:effectLst/>
                          <a:latin typeface="Calibri" panose="020F0502020204030204" pitchFamily="34" charset="0"/>
                        </a:rPr>
                        <a:t>Datos Office 365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18147217"/>
                  </a:ext>
                </a:extLst>
              </a:tr>
              <a:tr h="0">
                <a:tc>
                  <a:txBody>
                    <a:bodyPr/>
                    <a:lstStyle/>
                    <a:p>
                      <a:pPr marL="0" marR="0" fontAlgn="t">
                        <a:spcBef>
                          <a:spcPts val="0"/>
                        </a:spcBef>
                        <a:spcAft>
                          <a:spcPts val="0"/>
                        </a:spcAft>
                      </a:pPr>
                      <a:r>
                        <a:rPr lang="es-CO" sz="1100" dirty="0">
                          <a:effectLst/>
                          <a:latin typeface="Calibri" panose="020F0502020204030204" pitchFamily="34" charset="0"/>
                        </a:rPr>
                        <a:t>Text1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fontAlgn="t">
                        <a:spcBef>
                          <a:spcPts val="0"/>
                        </a:spcBef>
                        <a:spcAft>
                          <a:spcPts val="0"/>
                        </a:spcAft>
                      </a:pPr>
                      <a:r>
                        <a:rPr lang="es-CO" sz="1100" dirty="0">
                          <a:effectLst/>
                          <a:latin typeface="Calibri" panose="020F0502020204030204" pitchFamily="34" charset="0"/>
                        </a:rPr>
                        <a:t>eduart.doria@aossas0.onmicrosoft.com|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814342833"/>
                  </a:ext>
                </a:extLst>
              </a:tr>
              <a:tr h="0">
                <a:tc>
                  <a:txBody>
                    <a:bodyPr/>
                    <a:lstStyle/>
                    <a:p>
                      <a:pPr marL="0" marR="0" fontAlgn="t">
                        <a:spcBef>
                          <a:spcPts val="0"/>
                        </a:spcBef>
                        <a:spcAft>
                          <a:spcPts val="0"/>
                        </a:spcAft>
                      </a:pPr>
                      <a:r>
                        <a:rPr lang="es-CO" sz="1100">
                          <a:effectLst/>
                          <a:latin typeface="Calibri" panose="020F0502020204030204" pitchFamily="34" charset="0"/>
                        </a:rPr>
                        <a:t>Text2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a:effectLst/>
                          <a:latin typeface="Calibri" panose="020F0502020204030204" pitchFamily="34" charset="0"/>
                        </a:rPr>
                        <a:t>*.pdf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21725570"/>
                  </a:ext>
                </a:extLst>
              </a:tr>
              <a:tr h="0">
                <a:tc>
                  <a:txBody>
                    <a:bodyPr/>
                    <a:lstStyle/>
                    <a:p>
                      <a:pPr marL="0" marR="0" fontAlgn="t">
                        <a:spcBef>
                          <a:spcPts val="0"/>
                        </a:spcBef>
                        <a:spcAft>
                          <a:spcPts val="0"/>
                        </a:spcAft>
                      </a:pPr>
                      <a:r>
                        <a:rPr lang="es-CO" sz="1100">
                          <a:effectLst/>
                          <a:latin typeface="Calibri" panose="020F0502020204030204" pitchFamily="34" charset="0"/>
                        </a:rPr>
                        <a:t>Text3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dirty="0">
                          <a:effectLst/>
                          <a:latin typeface="Calibri" panose="020F0502020204030204" pitchFamily="34" charset="0"/>
                        </a:rPr>
                        <a:t> </a:t>
                      </a:r>
                      <a:r>
                        <a:rPr lang="es-CO" sz="1100" dirty="0">
                          <a:effectLst/>
                          <a:latin typeface="Calibri" panose="020F0502020204030204" pitchFamily="34" charset="0"/>
                        </a:rPr>
                        <a:t>GCF0020000043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1529059706"/>
                  </a:ext>
                </a:extLst>
              </a:tr>
              <a:tr h="0">
                <a:tc>
                  <a:txBody>
                    <a:bodyPr/>
                    <a:lstStyle/>
                    <a:p>
                      <a:pPr marL="0" marR="0" fontAlgn="t">
                        <a:spcBef>
                          <a:spcPts val="0"/>
                        </a:spcBef>
                        <a:spcAft>
                          <a:spcPts val="0"/>
                        </a:spcAft>
                      </a:pPr>
                      <a:r>
                        <a:rPr lang="es-CO" sz="1100" dirty="0">
                          <a:effectLst/>
                          <a:latin typeface="Calibri" panose="020F0502020204030204" pitchFamily="34" charset="0"/>
                        </a:rPr>
                        <a:t>Text4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dirty="0">
                          <a:effectLst/>
                          <a:latin typeface="Calibri" panose="020F0502020204030204" pitchFamily="34" charset="0"/>
                        </a:rPr>
                        <a:t>/GCF/00200/00043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049268572"/>
                  </a:ext>
                </a:extLst>
              </a:tr>
              <a:tr h="0">
                <a:tc>
                  <a:txBody>
                    <a:bodyPr/>
                    <a:lstStyle/>
                    <a:p>
                      <a:pPr marL="0" marR="0" fontAlgn="t">
                        <a:spcBef>
                          <a:spcPts val="0"/>
                        </a:spcBef>
                        <a:spcAft>
                          <a:spcPts val="0"/>
                        </a:spcAft>
                      </a:pPr>
                      <a:r>
                        <a:rPr lang="es-CO" sz="1100">
                          <a:effectLst/>
                          <a:latin typeface="Calibri" panose="020F0502020204030204" pitchFamily="34" charset="0"/>
                        </a:rPr>
                        <a:t>Text5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2081584115"/>
                  </a:ext>
                </a:extLst>
              </a:tr>
              <a:tr h="0">
                <a:tc>
                  <a:txBody>
                    <a:bodyPr/>
                    <a:lstStyle/>
                    <a:p>
                      <a:pPr marL="0" marR="0" fontAlgn="t">
                        <a:spcBef>
                          <a:spcPts val="0"/>
                        </a:spcBef>
                        <a:spcAft>
                          <a:spcPts val="0"/>
                        </a:spcAft>
                      </a:pPr>
                      <a:r>
                        <a:rPr lang="es-CO" sz="1100">
                          <a:effectLst/>
                          <a:latin typeface="Calibri" panose="020F0502020204030204" pitchFamily="34" charset="0"/>
                        </a:rPr>
                        <a:t>Text6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fontAlgn="t">
                        <a:spcBef>
                          <a:spcPts val="0"/>
                        </a:spcBef>
                        <a:spcAft>
                          <a:spcPts val="0"/>
                        </a:spcAft>
                      </a:pPr>
                      <a:r>
                        <a:rPr lang="es-CO"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4218260400"/>
                  </a:ext>
                </a:extLst>
              </a:tr>
              <a:tr h="0">
                <a:tc>
                  <a:txBody>
                    <a:bodyPr/>
                    <a:lstStyle/>
                    <a:p>
                      <a:pPr marL="0" marR="0" fontAlgn="t">
                        <a:spcBef>
                          <a:spcPts val="0"/>
                        </a:spcBef>
                        <a:spcAft>
                          <a:spcPts val="0"/>
                        </a:spcAft>
                      </a:pPr>
                      <a:r>
                        <a:rPr lang="es-CO" sz="1100" dirty="0">
                          <a:effectLst/>
                          <a:latin typeface="Calibri" panose="020F0502020204030204" pitchFamily="34" charset="0"/>
                        </a:rPr>
                        <a:t>Text7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s-CO" sz="1100" dirty="0">
                          <a:effectLst/>
                          <a:latin typeface="Calibri" panose="020F0502020204030204" pitchFamily="34" charset="0"/>
                        </a:rPr>
                        <a:t>giovanemere@gmail.com|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2250100998"/>
                  </a:ext>
                </a:extLst>
              </a:tr>
              <a:tr h="0">
                <a:tc>
                  <a:txBody>
                    <a:bodyPr/>
                    <a:lstStyle/>
                    <a:p>
                      <a:pPr marL="0" marR="0" fontAlgn="t">
                        <a:spcBef>
                          <a:spcPts val="0"/>
                        </a:spcBef>
                        <a:spcAft>
                          <a:spcPts val="0"/>
                        </a:spcAft>
                      </a:pPr>
                      <a:r>
                        <a:rPr lang="es-CO" sz="1100">
                          <a:effectLst/>
                          <a:latin typeface="Calibri" panose="020F0502020204030204" pitchFamily="34" charset="0"/>
                        </a:rPr>
                        <a:t>Text8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endParaRPr lang="es-CO" sz="11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89193911"/>
                  </a:ext>
                </a:extLst>
              </a:tr>
              <a:tr h="0">
                <a:tc>
                  <a:txBody>
                    <a:bodyPr/>
                    <a:lstStyle/>
                    <a:p>
                      <a:pPr marL="0" marR="0" fontAlgn="t">
                        <a:spcBef>
                          <a:spcPts val="0"/>
                        </a:spcBef>
                        <a:spcAft>
                          <a:spcPts val="0"/>
                        </a:spcAft>
                      </a:pPr>
                      <a:r>
                        <a:rPr lang="es-CO" sz="1100">
                          <a:effectLst/>
                          <a:latin typeface="Calibri" panose="020F0502020204030204" pitchFamily="34" charset="0"/>
                        </a:rPr>
                        <a:t>Text9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fontAlgn="t">
                        <a:spcBef>
                          <a:spcPts val="0"/>
                        </a:spcBef>
                        <a:spcAft>
                          <a:spcPts val="0"/>
                        </a:spcAft>
                      </a:pPr>
                      <a:r>
                        <a:rPr lang="es-CO"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1762470119"/>
                  </a:ext>
                </a:extLst>
              </a:tr>
            </a:tbl>
          </a:graphicData>
        </a:graphic>
      </p:graphicFrame>
      <p:pic>
        <p:nvPicPr>
          <p:cNvPr id="5" name="Imagen 4">
            <a:extLst>
              <a:ext uri="{FF2B5EF4-FFF2-40B4-BE49-F238E27FC236}">
                <a16:creationId xmlns:a16="http://schemas.microsoft.com/office/drawing/2014/main" id="{A7B8578D-F939-419A-B935-E2A9DA405446}"/>
              </a:ext>
            </a:extLst>
          </p:cNvPr>
          <p:cNvPicPr>
            <a:picLocks noChangeAspect="1"/>
          </p:cNvPicPr>
          <p:nvPr/>
        </p:nvPicPr>
        <p:blipFill>
          <a:blip r:embed="rId2"/>
          <a:stretch>
            <a:fillRect/>
          </a:stretch>
        </p:blipFill>
        <p:spPr>
          <a:xfrm>
            <a:off x="2196177" y="1251990"/>
            <a:ext cx="355035" cy="230832"/>
          </a:xfrm>
          <a:prstGeom prst="rect">
            <a:avLst/>
          </a:prstGeom>
        </p:spPr>
      </p:pic>
      <p:pic>
        <p:nvPicPr>
          <p:cNvPr id="6" name="Imagen 5">
            <a:extLst>
              <a:ext uri="{FF2B5EF4-FFF2-40B4-BE49-F238E27FC236}">
                <a16:creationId xmlns:a16="http://schemas.microsoft.com/office/drawing/2014/main" id="{E43E4F2C-AE3F-4406-98F9-078C16670558}"/>
              </a:ext>
            </a:extLst>
          </p:cNvPr>
          <p:cNvPicPr>
            <a:picLocks noChangeAspect="1"/>
          </p:cNvPicPr>
          <p:nvPr/>
        </p:nvPicPr>
        <p:blipFill>
          <a:blip r:embed="rId2"/>
          <a:stretch>
            <a:fillRect/>
          </a:stretch>
        </p:blipFill>
        <p:spPr>
          <a:xfrm>
            <a:off x="2529918" y="1606141"/>
            <a:ext cx="353417" cy="219556"/>
          </a:xfrm>
          <a:prstGeom prst="rect">
            <a:avLst/>
          </a:prstGeom>
        </p:spPr>
      </p:pic>
      <p:cxnSp>
        <p:nvCxnSpPr>
          <p:cNvPr id="7" name="Conector: angular 6">
            <a:extLst>
              <a:ext uri="{FF2B5EF4-FFF2-40B4-BE49-F238E27FC236}">
                <a16:creationId xmlns:a16="http://schemas.microsoft.com/office/drawing/2014/main" id="{860EAF8E-6425-4C59-9030-0C2F29C8A2CF}"/>
              </a:ext>
            </a:extLst>
          </p:cNvPr>
          <p:cNvCxnSpPr>
            <a:cxnSpLocks/>
            <a:stCxn id="5" idx="2"/>
            <a:endCxn id="6" idx="1"/>
          </p:cNvCxnSpPr>
          <p:nvPr/>
        </p:nvCxnSpPr>
        <p:spPr>
          <a:xfrm rot="16200000" flipH="1">
            <a:off x="2335258" y="1521258"/>
            <a:ext cx="233097" cy="15622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B91905F2-EB0F-437D-B570-CC8818AC70D9}"/>
              </a:ext>
            </a:extLst>
          </p:cNvPr>
          <p:cNvSpPr txBox="1"/>
          <p:nvPr/>
        </p:nvSpPr>
        <p:spPr>
          <a:xfrm>
            <a:off x="1634471" y="1595154"/>
            <a:ext cx="713657" cy="230832"/>
          </a:xfrm>
          <a:prstGeom prst="rect">
            <a:avLst/>
          </a:prstGeom>
          <a:solidFill>
            <a:schemeClr val="bg1"/>
          </a:solidFill>
          <a:ln>
            <a:noFill/>
          </a:ln>
        </p:spPr>
        <p:txBody>
          <a:bodyPr wrap="none" rtlCol="0">
            <a:spAutoFit/>
          </a:bodyPr>
          <a:lstStyle/>
          <a:p>
            <a:r>
              <a:rPr lang="en-US" sz="900" dirty="0" err="1"/>
              <a:t>workflowid</a:t>
            </a:r>
            <a:endParaRPr lang="en-US" sz="900" dirty="0"/>
          </a:p>
        </p:txBody>
      </p:sp>
      <p:pic>
        <p:nvPicPr>
          <p:cNvPr id="9" name="Imagen 8">
            <a:extLst>
              <a:ext uri="{FF2B5EF4-FFF2-40B4-BE49-F238E27FC236}">
                <a16:creationId xmlns:a16="http://schemas.microsoft.com/office/drawing/2014/main" id="{9282FF9B-6062-4486-9797-F56FBE78A25F}"/>
              </a:ext>
            </a:extLst>
          </p:cNvPr>
          <p:cNvPicPr>
            <a:picLocks noChangeAspect="1"/>
          </p:cNvPicPr>
          <p:nvPr/>
        </p:nvPicPr>
        <p:blipFill>
          <a:blip r:embed="rId2"/>
          <a:stretch>
            <a:fillRect/>
          </a:stretch>
        </p:blipFill>
        <p:spPr>
          <a:xfrm>
            <a:off x="2900913" y="1956486"/>
            <a:ext cx="306933" cy="219557"/>
          </a:xfrm>
          <a:prstGeom prst="rect">
            <a:avLst/>
          </a:prstGeom>
        </p:spPr>
      </p:pic>
      <p:cxnSp>
        <p:nvCxnSpPr>
          <p:cNvPr id="10" name="Conector: angular 9">
            <a:extLst>
              <a:ext uri="{FF2B5EF4-FFF2-40B4-BE49-F238E27FC236}">
                <a16:creationId xmlns:a16="http://schemas.microsoft.com/office/drawing/2014/main" id="{3B052C14-BED6-4A0E-A0FF-15F502BF5A9F}"/>
              </a:ext>
            </a:extLst>
          </p:cNvPr>
          <p:cNvCxnSpPr>
            <a:cxnSpLocks/>
            <a:stCxn id="6" idx="2"/>
            <a:endCxn id="9" idx="1"/>
          </p:cNvCxnSpPr>
          <p:nvPr/>
        </p:nvCxnSpPr>
        <p:spPr>
          <a:xfrm rot="16200000" flipH="1">
            <a:off x="2683486" y="1848838"/>
            <a:ext cx="240568" cy="19428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C3A3F912-08B9-4963-A582-C9DFBC6B3176}"/>
              </a:ext>
            </a:extLst>
          </p:cNvPr>
          <p:cNvSpPr txBox="1"/>
          <p:nvPr/>
        </p:nvSpPr>
        <p:spPr>
          <a:xfrm>
            <a:off x="2117910" y="1945980"/>
            <a:ext cx="542136" cy="230832"/>
          </a:xfrm>
          <a:prstGeom prst="rect">
            <a:avLst/>
          </a:prstGeom>
          <a:solidFill>
            <a:schemeClr val="bg1"/>
          </a:solidFill>
          <a:ln>
            <a:noFill/>
          </a:ln>
        </p:spPr>
        <p:txBody>
          <a:bodyPr wrap="none" rtlCol="0">
            <a:spAutoFit/>
          </a:bodyPr>
          <a:lstStyle/>
          <a:p>
            <a:r>
              <a:rPr lang="en-US" sz="900" dirty="0"/>
              <a:t>domain</a:t>
            </a:r>
          </a:p>
        </p:txBody>
      </p:sp>
      <p:pic>
        <p:nvPicPr>
          <p:cNvPr id="12" name="Imagen 11">
            <a:extLst>
              <a:ext uri="{FF2B5EF4-FFF2-40B4-BE49-F238E27FC236}">
                <a16:creationId xmlns:a16="http://schemas.microsoft.com/office/drawing/2014/main" id="{B0E0D276-23EB-481E-A893-BB9BF6700AEB}"/>
              </a:ext>
            </a:extLst>
          </p:cNvPr>
          <p:cNvPicPr>
            <a:picLocks noChangeAspect="1"/>
          </p:cNvPicPr>
          <p:nvPr/>
        </p:nvPicPr>
        <p:blipFill>
          <a:blip r:embed="rId2"/>
          <a:stretch>
            <a:fillRect/>
          </a:stretch>
        </p:blipFill>
        <p:spPr>
          <a:xfrm>
            <a:off x="3227928" y="2291742"/>
            <a:ext cx="287158" cy="230832"/>
          </a:xfrm>
          <a:prstGeom prst="rect">
            <a:avLst/>
          </a:prstGeom>
        </p:spPr>
      </p:pic>
      <p:cxnSp>
        <p:nvCxnSpPr>
          <p:cNvPr id="13" name="Conector: angular 12">
            <a:extLst>
              <a:ext uri="{FF2B5EF4-FFF2-40B4-BE49-F238E27FC236}">
                <a16:creationId xmlns:a16="http://schemas.microsoft.com/office/drawing/2014/main" id="{CA123596-DEFD-4D56-92E7-50429B9C261C}"/>
              </a:ext>
            </a:extLst>
          </p:cNvPr>
          <p:cNvCxnSpPr>
            <a:cxnSpLocks/>
            <a:stCxn id="9" idx="2"/>
            <a:endCxn id="12" idx="1"/>
          </p:cNvCxnSpPr>
          <p:nvPr/>
        </p:nvCxnSpPr>
        <p:spPr>
          <a:xfrm rot="16200000" flipH="1">
            <a:off x="3025597" y="2204826"/>
            <a:ext cx="231115" cy="17354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055A13A5-E1B6-40C3-BA7C-A506BA0282B6}"/>
              </a:ext>
            </a:extLst>
          </p:cNvPr>
          <p:cNvSpPr txBox="1"/>
          <p:nvPr/>
        </p:nvSpPr>
        <p:spPr>
          <a:xfrm>
            <a:off x="2639292" y="2306833"/>
            <a:ext cx="388248" cy="230832"/>
          </a:xfrm>
          <a:prstGeom prst="rect">
            <a:avLst/>
          </a:prstGeom>
          <a:solidFill>
            <a:schemeClr val="bg1"/>
          </a:solidFill>
          <a:ln>
            <a:noFill/>
          </a:ln>
        </p:spPr>
        <p:txBody>
          <a:bodyPr wrap="none" rtlCol="0">
            <a:spAutoFit/>
          </a:bodyPr>
          <a:lstStyle/>
          <a:p>
            <a:r>
              <a:rPr lang="en-US" sz="900" dirty="0"/>
              <a:t>user</a:t>
            </a:r>
          </a:p>
        </p:txBody>
      </p:sp>
      <p:sp>
        <p:nvSpPr>
          <p:cNvPr id="15" name="CuadroTexto 14">
            <a:extLst>
              <a:ext uri="{FF2B5EF4-FFF2-40B4-BE49-F238E27FC236}">
                <a16:creationId xmlns:a16="http://schemas.microsoft.com/office/drawing/2014/main" id="{6EF0E02D-7AB8-4C2E-90C3-1B5430099E89}"/>
              </a:ext>
            </a:extLst>
          </p:cNvPr>
          <p:cNvSpPr txBox="1"/>
          <p:nvPr/>
        </p:nvSpPr>
        <p:spPr>
          <a:xfrm>
            <a:off x="1193832" y="1244165"/>
            <a:ext cx="966931" cy="230832"/>
          </a:xfrm>
          <a:prstGeom prst="rect">
            <a:avLst/>
          </a:prstGeom>
          <a:solidFill>
            <a:schemeClr val="bg1"/>
          </a:solidFill>
          <a:ln>
            <a:noFill/>
          </a:ln>
        </p:spPr>
        <p:txBody>
          <a:bodyPr wrap="none" rtlCol="0">
            <a:spAutoFit/>
          </a:bodyPr>
          <a:lstStyle/>
          <a:p>
            <a:r>
              <a:rPr lang="en-US" sz="900" dirty="0"/>
              <a:t>mail-attachment</a:t>
            </a:r>
          </a:p>
        </p:txBody>
      </p:sp>
      <p:sp>
        <p:nvSpPr>
          <p:cNvPr id="16" name="CuadroTexto 15">
            <a:extLst>
              <a:ext uri="{FF2B5EF4-FFF2-40B4-BE49-F238E27FC236}">
                <a16:creationId xmlns:a16="http://schemas.microsoft.com/office/drawing/2014/main" id="{589B385E-1416-4946-882A-ED25935B05BB}"/>
              </a:ext>
            </a:extLst>
          </p:cNvPr>
          <p:cNvSpPr txBox="1"/>
          <p:nvPr/>
        </p:nvSpPr>
        <p:spPr>
          <a:xfrm>
            <a:off x="4220280" y="1845258"/>
            <a:ext cx="620683" cy="215444"/>
          </a:xfrm>
          <a:prstGeom prst="rect">
            <a:avLst/>
          </a:prstGeom>
          <a:solidFill>
            <a:schemeClr val="bg1"/>
          </a:solidFill>
          <a:ln>
            <a:solidFill>
              <a:schemeClr val="accent1"/>
            </a:solidFill>
          </a:ln>
        </p:spPr>
        <p:txBody>
          <a:bodyPr wrap="none" rtlCol="0">
            <a:spAutoFit/>
          </a:bodyPr>
          <a:lstStyle/>
          <a:p>
            <a:r>
              <a:rPr lang="en-US" sz="800" dirty="0" err="1"/>
              <a:t>Procesado</a:t>
            </a:r>
            <a:endParaRPr lang="en-US" sz="800" dirty="0"/>
          </a:p>
        </p:txBody>
      </p:sp>
      <p:pic>
        <p:nvPicPr>
          <p:cNvPr id="17" name="Imagen 16">
            <a:extLst>
              <a:ext uri="{FF2B5EF4-FFF2-40B4-BE49-F238E27FC236}">
                <a16:creationId xmlns:a16="http://schemas.microsoft.com/office/drawing/2014/main" id="{0D982DC5-A0AB-4939-A9FA-F92678BADD7A}"/>
              </a:ext>
            </a:extLst>
          </p:cNvPr>
          <p:cNvPicPr>
            <a:picLocks noChangeAspect="1"/>
          </p:cNvPicPr>
          <p:nvPr/>
        </p:nvPicPr>
        <p:blipFill>
          <a:blip r:embed="rId2"/>
          <a:stretch>
            <a:fillRect/>
          </a:stretch>
        </p:blipFill>
        <p:spPr>
          <a:xfrm>
            <a:off x="4380554" y="1651310"/>
            <a:ext cx="287158" cy="230832"/>
          </a:xfrm>
          <a:prstGeom prst="rect">
            <a:avLst/>
          </a:prstGeom>
        </p:spPr>
      </p:pic>
      <p:pic>
        <p:nvPicPr>
          <p:cNvPr id="21" name="Imagen 20">
            <a:extLst>
              <a:ext uri="{FF2B5EF4-FFF2-40B4-BE49-F238E27FC236}">
                <a16:creationId xmlns:a16="http://schemas.microsoft.com/office/drawing/2014/main" id="{C8CC869F-EF99-402B-BEFD-272DC1FCDE0F}"/>
              </a:ext>
            </a:extLst>
          </p:cNvPr>
          <p:cNvPicPr>
            <a:picLocks noChangeAspect="1"/>
          </p:cNvPicPr>
          <p:nvPr/>
        </p:nvPicPr>
        <p:blipFill>
          <a:blip r:embed="rId2"/>
          <a:stretch>
            <a:fillRect/>
          </a:stretch>
        </p:blipFill>
        <p:spPr>
          <a:xfrm>
            <a:off x="4768539" y="2192715"/>
            <a:ext cx="287158" cy="230832"/>
          </a:xfrm>
          <a:prstGeom prst="rect">
            <a:avLst/>
          </a:prstGeom>
        </p:spPr>
      </p:pic>
      <p:cxnSp>
        <p:nvCxnSpPr>
          <p:cNvPr id="22" name="Conector: angular 21">
            <a:extLst>
              <a:ext uri="{FF2B5EF4-FFF2-40B4-BE49-F238E27FC236}">
                <a16:creationId xmlns:a16="http://schemas.microsoft.com/office/drawing/2014/main" id="{3214EF4E-94D7-463A-80C1-88031FB156AA}"/>
              </a:ext>
            </a:extLst>
          </p:cNvPr>
          <p:cNvCxnSpPr>
            <a:cxnSpLocks/>
          </p:cNvCxnSpPr>
          <p:nvPr/>
        </p:nvCxnSpPr>
        <p:spPr>
          <a:xfrm flipV="1">
            <a:off x="5016854" y="2310853"/>
            <a:ext cx="314155" cy="31876"/>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A5A38B3A-08BA-42BB-8C93-3FED07AB806D}"/>
              </a:ext>
            </a:extLst>
          </p:cNvPr>
          <p:cNvSpPr txBox="1"/>
          <p:nvPr/>
        </p:nvSpPr>
        <p:spPr>
          <a:xfrm>
            <a:off x="1193832" y="514064"/>
            <a:ext cx="6304123" cy="415498"/>
          </a:xfrm>
          <a:prstGeom prst="rect">
            <a:avLst/>
          </a:prstGeom>
          <a:solidFill>
            <a:schemeClr val="accent2"/>
          </a:solidFill>
        </p:spPr>
        <p:txBody>
          <a:bodyPr wrap="square" rtlCol="0">
            <a:spAutoFit/>
          </a:bodyPr>
          <a:lstStyle/>
          <a:p>
            <a:r>
              <a:rPr lang="es-CO" sz="1050" dirty="0">
                <a:solidFill>
                  <a:schemeClr val="bg1"/>
                </a:solidFill>
              </a:rPr>
              <a:t>BP_EWS_CONVENIO_GET</a:t>
            </a:r>
          </a:p>
          <a:p>
            <a:r>
              <a:rPr lang="es-CO" sz="1050" dirty="0" err="1">
                <a:solidFill>
                  <a:schemeClr val="bg1"/>
                </a:solidFill>
              </a:rPr>
              <a:t>sh</a:t>
            </a:r>
            <a:r>
              <a:rPr lang="es-CO" sz="1050" dirty="0">
                <a:solidFill>
                  <a:schemeClr val="bg1"/>
                </a:solidFill>
              </a:rPr>
              <a:t> app.4.4.1.sh</a:t>
            </a:r>
          </a:p>
        </p:txBody>
      </p:sp>
      <p:cxnSp>
        <p:nvCxnSpPr>
          <p:cNvPr id="31" name="Conector: angular 30">
            <a:extLst>
              <a:ext uri="{FF2B5EF4-FFF2-40B4-BE49-F238E27FC236}">
                <a16:creationId xmlns:a16="http://schemas.microsoft.com/office/drawing/2014/main" id="{328B30FE-619E-4F50-A0E7-D91CF8EFBF9A}"/>
              </a:ext>
            </a:extLst>
          </p:cNvPr>
          <p:cNvCxnSpPr>
            <a:cxnSpLocks/>
            <a:stCxn id="9" idx="2"/>
            <a:endCxn id="12" idx="1"/>
          </p:cNvCxnSpPr>
          <p:nvPr/>
        </p:nvCxnSpPr>
        <p:spPr>
          <a:xfrm rot="16200000" flipH="1">
            <a:off x="3025597" y="2204826"/>
            <a:ext cx="231115" cy="1735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368018A4-ED20-4C16-91B2-A681DE8A9B6D}"/>
              </a:ext>
            </a:extLst>
          </p:cNvPr>
          <p:cNvCxnSpPr>
            <a:cxnSpLocks/>
            <a:stCxn id="6" idx="2"/>
            <a:endCxn id="9" idx="1"/>
          </p:cNvCxnSpPr>
          <p:nvPr/>
        </p:nvCxnSpPr>
        <p:spPr>
          <a:xfrm rot="16200000" flipH="1">
            <a:off x="2683486" y="1848838"/>
            <a:ext cx="240568" cy="194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angular 36">
            <a:extLst>
              <a:ext uri="{FF2B5EF4-FFF2-40B4-BE49-F238E27FC236}">
                <a16:creationId xmlns:a16="http://schemas.microsoft.com/office/drawing/2014/main" id="{099F9A70-DAD2-4FD5-88A4-7D2187A2C3EA}"/>
              </a:ext>
            </a:extLst>
          </p:cNvPr>
          <p:cNvCxnSpPr>
            <a:cxnSpLocks/>
            <a:stCxn id="5" idx="2"/>
            <a:endCxn id="6" idx="1"/>
          </p:cNvCxnSpPr>
          <p:nvPr/>
        </p:nvCxnSpPr>
        <p:spPr>
          <a:xfrm rot="16200000" flipH="1">
            <a:off x="2335258" y="1521258"/>
            <a:ext cx="233097" cy="1562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F62F74FF-93B7-4206-9C8F-F20C397F5CB9}"/>
              </a:ext>
            </a:extLst>
          </p:cNvPr>
          <p:cNvSpPr txBox="1"/>
          <p:nvPr/>
        </p:nvSpPr>
        <p:spPr>
          <a:xfrm>
            <a:off x="3001650" y="1454747"/>
            <a:ext cx="963725" cy="246221"/>
          </a:xfrm>
          <a:prstGeom prst="rect">
            <a:avLst/>
          </a:prstGeom>
          <a:noFill/>
        </p:spPr>
        <p:txBody>
          <a:bodyPr wrap="none" rtlCol="0">
            <a:spAutoFit/>
          </a:bodyPr>
          <a:lstStyle/>
          <a:p>
            <a:pPr algn="ctr"/>
            <a:r>
              <a:rPr lang="es-CO" sz="1000" dirty="0"/>
              <a:t>00:00 &lt;= </a:t>
            </a:r>
            <a:r>
              <a:rPr lang="es-CO" sz="1000" dirty="0">
                <a:highlight>
                  <a:srgbClr val="00FF00"/>
                </a:highlight>
              </a:rPr>
              <a:t>13:00</a:t>
            </a:r>
          </a:p>
        </p:txBody>
      </p:sp>
      <p:sp>
        <p:nvSpPr>
          <p:cNvPr id="50" name="CuadroTexto 49">
            <a:extLst>
              <a:ext uri="{FF2B5EF4-FFF2-40B4-BE49-F238E27FC236}">
                <a16:creationId xmlns:a16="http://schemas.microsoft.com/office/drawing/2014/main" id="{4D7740DE-EEF9-4CA0-BFC3-C85322F47212}"/>
              </a:ext>
            </a:extLst>
          </p:cNvPr>
          <p:cNvSpPr txBox="1"/>
          <p:nvPr/>
        </p:nvSpPr>
        <p:spPr>
          <a:xfrm>
            <a:off x="3013770" y="3206302"/>
            <a:ext cx="1043876" cy="261610"/>
          </a:xfrm>
          <a:prstGeom prst="rect">
            <a:avLst/>
          </a:prstGeom>
          <a:noFill/>
        </p:spPr>
        <p:txBody>
          <a:bodyPr wrap="none" rtlCol="0">
            <a:spAutoFit/>
          </a:bodyPr>
          <a:lstStyle/>
          <a:p>
            <a:r>
              <a:rPr lang="es-CO" sz="1100" dirty="0">
                <a:highlight>
                  <a:srgbClr val="00FF00"/>
                </a:highlight>
              </a:rPr>
              <a:t>13:00</a:t>
            </a:r>
            <a:r>
              <a:rPr lang="es-CO" sz="1100" dirty="0"/>
              <a:t> &gt;= 11:59</a:t>
            </a:r>
          </a:p>
        </p:txBody>
      </p:sp>
      <p:sp>
        <p:nvSpPr>
          <p:cNvPr id="51" name="CuadroTexto 50">
            <a:extLst>
              <a:ext uri="{FF2B5EF4-FFF2-40B4-BE49-F238E27FC236}">
                <a16:creationId xmlns:a16="http://schemas.microsoft.com/office/drawing/2014/main" id="{7C986E5B-003E-4439-BF90-056E52EB707F}"/>
              </a:ext>
            </a:extLst>
          </p:cNvPr>
          <p:cNvSpPr txBox="1"/>
          <p:nvPr/>
        </p:nvSpPr>
        <p:spPr>
          <a:xfrm>
            <a:off x="4258406" y="3493352"/>
            <a:ext cx="612668" cy="215444"/>
          </a:xfrm>
          <a:prstGeom prst="rect">
            <a:avLst/>
          </a:prstGeom>
          <a:solidFill>
            <a:schemeClr val="bg1"/>
          </a:solidFill>
          <a:ln>
            <a:solidFill>
              <a:schemeClr val="accent1"/>
            </a:solidFill>
          </a:ln>
        </p:spPr>
        <p:txBody>
          <a:bodyPr wrap="none" rtlCol="0">
            <a:spAutoFit/>
          </a:bodyPr>
          <a:lstStyle/>
          <a:p>
            <a:r>
              <a:rPr lang="en-US" sz="800" dirty="0" err="1"/>
              <a:t>Pendiente</a:t>
            </a:r>
            <a:endParaRPr lang="en-US" sz="800" dirty="0"/>
          </a:p>
        </p:txBody>
      </p:sp>
      <p:pic>
        <p:nvPicPr>
          <p:cNvPr id="52" name="Imagen 51">
            <a:extLst>
              <a:ext uri="{FF2B5EF4-FFF2-40B4-BE49-F238E27FC236}">
                <a16:creationId xmlns:a16="http://schemas.microsoft.com/office/drawing/2014/main" id="{E8BE25EB-7DD2-40BC-9687-5DD4435245A6}"/>
              </a:ext>
            </a:extLst>
          </p:cNvPr>
          <p:cNvPicPr>
            <a:picLocks noChangeAspect="1"/>
          </p:cNvPicPr>
          <p:nvPr/>
        </p:nvPicPr>
        <p:blipFill>
          <a:blip r:embed="rId2"/>
          <a:stretch>
            <a:fillRect/>
          </a:stretch>
        </p:blipFill>
        <p:spPr>
          <a:xfrm>
            <a:off x="4418680" y="3299404"/>
            <a:ext cx="287158" cy="230832"/>
          </a:xfrm>
          <a:prstGeom prst="rect">
            <a:avLst/>
          </a:prstGeom>
        </p:spPr>
      </p:pic>
      <p:cxnSp>
        <p:nvCxnSpPr>
          <p:cNvPr id="58" name="Conector: angular 57">
            <a:extLst>
              <a:ext uri="{FF2B5EF4-FFF2-40B4-BE49-F238E27FC236}">
                <a16:creationId xmlns:a16="http://schemas.microsoft.com/office/drawing/2014/main" id="{A76B0104-7488-4719-8D9E-C21C9235E0EB}"/>
              </a:ext>
            </a:extLst>
          </p:cNvPr>
          <p:cNvCxnSpPr>
            <a:cxnSpLocks/>
            <a:stCxn id="12" idx="3"/>
            <a:endCxn id="52" idx="1"/>
          </p:cNvCxnSpPr>
          <p:nvPr/>
        </p:nvCxnSpPr>
        <p:spPr>
          <a:xfrm>
            <a:off x="3515086" y="2407158"/>
            <a:ext cx="903594" cy="10076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angular 60">
            <a:extLst>
              <a:ext uri="{FF2B5EF4-FFF2-40B4-BE49-F238E27FC236}">
                <a16:creationId xmlns:a16="http://schemas.microsoft.com/office/drawing/2014/main" id="{D93E3D02-67E7-47C7-B909-C942E9C098D5}"/>
              </a:ext>
            </a:extLst>
          </p:cNvPr>
          <p:cNvCxnSpPr>
            <a:cxnSpLocks/>
            <a:stCxn id="12" idx="3"/>
            <a:endCxn id="17" idx="1"/>
          </p:cNvCxnSpPr>
          <p:nvPr/>
        </p:nvCxnSpPr>
        <p:spPr>
          <a:xfrm flipV="1">
            <a:off x="3515086" y="1766726"/>
            <a:ext cx="865468" cy="6404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ector: angular 65">
            <a:extLst>
              <a:ext uri="{FF2B5EF4-FFF2-40B4-BE49-F238E27FC236}">
                <a16:creationId xmlns:a16="http://schemas.microsoft.com/office/drawing/2014/main" id="{96D59E43-C1EC-433D-A69D-C202708EE204}"/>
              </a:ext>
            </a:extLst>
          </p:cNvPr>
          <p:cNvCxnSpPr>
            <a:cxnSpLocks/>
            <a:stCxn id="72" idx="2"/>
          </p:cNvCxnSpPr>
          <p:nvPr/>
        </p:nvCxnSpPr>
        <p:spPr>
          <a:xfrm rot="16200000" flipH="1">
            <a:off x="4927659" y="4118258"/>
            <a:ext cx="280439" cy="16667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86A10B2C-AE2D-4080-B6C2-475D940AF644}"/>
              </a:ext>
            </a:extLst>
          </p:cNvPr>
          <p:cNvSpPr txBox="1"/>
          <p:nvPr/>
        </p:nvSpPr>
        <p:spPr>
          <a:xfrm>
            <a:off x="5813570" y="3478175"/>
            <a:ext cx="867545" cy="215444"/>
          </a:xfrm>
          <a:prstGeom prst="rect">
            <a:avLst/>
          </a:prstGeom>
          <a:solidFill>
            <a:schemeClr val="bg1"/>
          </a:solidFill>
          <a:ln>
            <a:solidFill>
              <a:schemeClr val="accent1"/>
            </a:solidFill>
          </a:ln>
        </p:spPr>
        <p:txBody>
          <a:bodyPr wrap="none" rtlCol="0">
            <a:spAutoFit/>
          </a:bodyPr>
          <a:lstStyle/>
          <a:p>
            <a:r>
              <a:rPr lang="en-US" sz="800" dirty="0"/>
              <a:t>GTB0000100002</a:t>
            </a:r>
          </a:p>
        </p:txBody>
      </p:sp>
      <p:pic>
        <p:nvPicPr>
          <p:cNvPr id="72" name="Imagen 71">
            <a:extLst>
              <a:ext uri="{FF2B5EF4-FFF2-40B4-BE49-F238E27FC236}">
                <a16:creationId xmlns:a16="http://schemas.microsoft.com/office/drawing/2014/main" id="{947D6177-75E0-47DC-AD4D-E8227E37314F}"/>
              </a:ext>
            </a:extLst>
          </p:cNvPr>
          <p:cNvPicPr>
            <a:picLocks noChangeAspect="1"/>
          </p:cNvPicPr>
          <p:nvPr/>
        </p:nvPicPr>
        <p:blipFill>
          <a:blip r:embed="rId2"/>
          <a:stretch>
            <a:fillRect/>
          </a:stretch>
        </p:blipFill>
        <p:spPr>
          <a:xfrm>
            <a:off x="4840963" y="3830544"/>
            <a:ext cx="287158" cy="230832"/>
          </a:xfrm>
          <a:prstGeom prst="rect">
            <a:avLst/>
          </a:prstGeom>
        </p:spPr>
      </p:pic>
      <p:sp>
        <p:nvSpPr>
          <p:cNvPr id="91" name="CuadroTexto 90">
            <a:extLst>
              <a:ext uri="{FF2B5EF4-FFF2-40B4-BE49-F238E27FC236}">
                <a16:creationId xmlns:a16="http://schemas.microsoft.com/office/drawing/2014/main" id="{3ABCCC9F-63D9-4F6F-B14A-1FA79DF01A5F}"/>
              </a:ext>
            </a:extLst>
          </p:cNvPr>
          <p:cNvSpPr txBox="1"/>
          <p:nvPr/>
        </p:nvSpPr>
        <p:spPr>
          <a:xfrm>
            <a:off x="5865719" y="2201411"/>
            <a:ext cx="927995" cy="215444"/>
          </a:xfrm>
          <a:prstGeom prst="rect">
            <a:avLst/>
          </a:prstGeom>
          <a:solidFill>
            <a:schemeClr val="accent2"/>
          </a:solidFill>
        </p:spPr>
        <p:txBody>
          <a:bodyPr wrap="square" rtlCol="0">
            <a:spAutoFit/>
          </a:bodyPr>
          <a:lstStyle>
            <a:defPPr>
              <a:defRPr lang="es-CO"/>
            </a:defPPr>
            <a:lvl1pPr algn="ctr">
              <a:defRPr sz="800">
                <a:solidFill>
                  <a:schemeClr val="bg1"/>
                </a:solidFill>
              </a:defRPr>
            </a:lvl1pPr>
          </a:lstStyle>
          <a:p>
            <a:r>
              <a:rPr lang="es-MX" dirty="0"/>
              <a:t>BP_FS_MAIL_GET</a:t>
            </a:r>
          </a:p>
        </p:txBody>
      </p:sp>
      <p:cxnSp>
        <p:nvCxnSpPr>
          <p:cNvPr id="93" name="Conector: angular 92">
            <a:extLst>
              <a:ext uri="{FF2B5EF4-FFF2-40B4-BE49-F238E27FC236}">
                <a16:creationId xmlns:a16="http://schemas.microsoft.com/office/drawing/2014/main" id="{A5255E17-3CCF-4D4E-A386-2416656811EE}"/>
              </a:ext>
            </a:extLst>
          </p:cNvPr>
          <p:cNvCxnSpPr>
            <a:cxnSpLocks/>
            <a:stCxn id="21" idx="3"/>
            <a:endCxn id="91" idx="1"/>
          </p:cNvCxnSpPr>
          <p:nvPr/>
        </p:nvCxnSpPr>
        <p:spPr>
          <a:xfrm>
            <a:off x="5055697" y="2308131"/>
            <a:ext cx="810022" cy="10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CuadroTexto 95">
            <a:extLst>
              <a:ext uri="{FF2B5EF4-FFF2-40B4-BE49-F238E27FC236}">
                <a16:creationId xmlns:a16="http://schemas.microsoft.com/office/drawing/2014/main" id="{123CCFF1-1A43-44BF-B8EE-6CE0B6D82681}"/>
              </a:ext>
            </a:extLst>
          </p:cNvPr>
          <p:cNvSpPr txBox="1"/>
          <p:nvPr/>
        </p:nvSpPr>
        <p:spPr>
          <a:xfrm>
            <a:off x="4407190" y="2438933"/>
            <a:ext cx="867545" cy="215444"/>
          </a:xfrm>
          <a:prstGeom prst="rect">
            <a:avLst/>
          </a:prstGeom>
          <a:solidFill>
            <a:schemeClr val="bg1"/>
          </a:solidFill>
          <a:ln>
            <a:solidFill>
              <a:schemeClr val="accent1"/>
            </a:solidFill>
          </a:ln>
        </p:spPr>
        <p:txBody>
          <a:bodyPr wrap="none" rtlCol="0">
            <a:spAutoFit/>
          </a:bodyPr>
          <a:lstStyle/>
          <a:p>
            <a:r>
              <a:rPr lang="en-US" sz="800" dirty="0"/>
              <a:t>GTB0000100002</a:t>
            </a:r>
          </a:p>
        </p:txBody>
      </p:sp>
      <p:grpSp>
        <p:nvGrpSpPr>
          <p:cNvPr id="109" name="Grupo 108">
            <a:extLst>
              <a:ext uri="{FF2B5EF4-FFF2-40B4-BE49-F238E27FC236}">
                <a16:creationId xmlns:a16="http://schemas.microsoft.com/office/drawing/2014/main" id="{C41BE908-EFE1-4648-8A80-9049B09E01A2}"/>
              </a:ext>
            </a:extLst>
          </p:cNvPr>
          <p:cNvGrpSpPr/>
          <p:nvPr/>
        </p:nvGrpSpPr>
        <p:grpSpPr>
          <a:xfrm rot="21480000">
            <a:off x="3789318" y="2302147"/>
            <a:ext cx="252355" cy="229414"/>
            <a:chOff x="3939540" y="2713576"/>
            <a:chExt cx="720000" cy="720000"/>
          </a:xfrm>
        </p:grpSpPr>
        <p:sp>
          <p:nvSpPr>
            <p:cNvPr id="110" name="Elipse 109">
              <a:extLst>
                <a:ext uri="{FF2B5EF4-FFF2-40B4-BE49-F238E27FC236}">
                  <a16:creationId xmlns:a16="http://schemas.microsoft.com/office/drawing/2014/main" id="{099A598D-EE5E-4853-859C-A50F81245875}"/>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11" name="Grupo 110">
              <a:extLst>
                <a:ext uri="{FF2B5EF4-FFF2-40B4-BE49-F238E27FC236}">
                  <a16:creationId xmlns:a16="http://schemas.microsoft.com/office/drawing/2014/main" id="{86066840-B1E9-47B2-AE7B-D59602EF948B}"/>
                </a:ext>
              </a:extLst>
            </p:cNvPr>
            <p:cNvGrpSpPr/>
            <p:nvPr/>
          </p:nvGrpSpPr>
          <p:grpSpPr>
            <a:xfrm rot="5400000">
              <a:off x="4022965" y="2783500"/>
              <a:ext cx="576000" cy="576000"/>
              <a:chOff x="4039147" y="2806537"/>
              <a:chExt cx="648000" cy="648000"/>
            </a:xfrm>
          </p:grpSpPr>
          <p:sp>
            <p:nvSpPr>
              <p:cNvPr id="112" name="Oval 53">
                <a:extLst>
                  <a:ext uri="{FF2B5EF4-FFF2-40B4-BE49-F238E27FC236}">
                    <a16:creationId xmlns:a16="http://schemas.microsoft.com/office/drawing/2014/main" id="{DDDA4FE7-924C-44C9-8CF8-E568255E7CD6}"/>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113" name="Freeform 27">
                <a:extLst>
                  <a:ext uri="{FF2B5EF4-FFF2-40B4-BE49-F238E27FC236}">
                    <a16:creationId xmlns:a16="http://schemas.microsoft.com/office/drawing/2014/main" id="{EFAE78CE-7C8E-4287-ADCB-48A50B61A076}"/>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pic>
        <p:nvPicPr>
          <p:cNvPr id="117" name="Imagen 116">
            <a:extLst>
              <a:ext uri="{FF2B5EF4-FFF2-40B4-BE49-F238E27FC236}">
                <a16:creationId xmlns:a16="http://schemas.microsoft.com/office/drawing/2014/main" id="{919752BF-C162-4CCE-AEEB-DC95691CE1D6}"/>
              </a:ext>
            </a:extLst>
          </p:cNvPr>
          <p:cNvPicPr>
            <a:picLocks noChangeAspect="1"/>
          </p:cNvPicPr>
          <p:nvPr/>
        </p:nvPicPr>
        <p:blipFill>
          <a:blip r:embed="rId3"/>
          <a:stretch>
            <a:fillRect/>
          </a:stretch>
        </p:blipFill>
        <p:spPr>
          <a:xfrm>
            <a:off x="5583619" y="4550435"/>
            <a:ext cx="281197" cy="345639"/>
          </a:xfrm>
          <a:prstGeom prst="rect">
            <a:avLst/>
          </a:prstGeom>
        </p:spPr>
      </p:pic>
      <p:cxnSp>
        <p:nvCxnSpPr>
          <p:cNvPr id="119" name="Conector: angular 118">
            <a:extLst>
              <a:ext uri="{FF2B5EF4-FFF2-40B4-BE49-F238E27FC236}">
                <a16:creationId xmlns:a16="http://schemas.microsoft.com/office/drawing/2014/main" id="{D895C63D-2F67-4634-AE19-5D17A7D3B592}"/>
              </a:ext>
            </a:extLst>
          </p:cNvPr>
          <p:cNvCxnSpPr>
            <a:cxnSpLocks/>
            <a:stCxn id="72" idx="3"/>
            <a:endCxn id="117" idx="1"/>
          </p:cNvCxnSpPr>
          <p:nvPr/>
        </p:nvCxnSpPr>
        <p:spPr>
          <a:xfrm>
            <a:off x="5128121" y="3945960"/>
            <a:ext cx="455498" cy="7772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ector: angular 123">
            <a:extLst>
              <a:ext uri="{FF2B5EF4-FFF2-40B4-BE49-F238E27FC236}">
                <a16:creationId xmlns:a16="http://schemas.microsoft.com/office/drawing/2014/main" id="{17F6E85C-410E-40CB-9F4D-96844A6A7187}"/>
              </a:ext>
            </a:extLst>
          </p:cNvPr>
          <p:cNvCxnSpPr>
            <a:cxnSpLocks/>
            <a:stCxn id="71" idx="3"/>
            <a:endCxn id="96" idx="3"/>
          </p:cNvCxnSpPr>
          <p:nvPr/>
        </p:nvCxnSpPr>
        <p:spPr>
          <a:xfrm flipH="1" flipV="1">
            <a:off x="5274735" y="2546655"/>
            <a:ext cx="1406380" cy="1039242"/>
          </a:xfrm>
          <a:prstGeom prst="bentConnector3">
            <a:avLst>
              <a:gd name="adj1" fmla="val -16254"/>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CuadroTexto 129">
            <a:extLst>
              <a:ext uri="{FF2B5EF4-FFF2-40B4-BE49-F238E27FC236}">
                <a16:creationId xmlns:a16="http://schemas.microsoft.com/office/drawing/2014/main" id="{A1900C41-3587-4A30-9A91-B4130DDE9E7E}"/>
              </a:ext>
            </a:extLst>
          </p:cNvPr>
          <p:cNvSpPr txBox="1"/>
          <p:nvPr/>
        </p:nvSpPr>
        <p:spPr>
          <a:xfrm>
            <a:off x="5524282" y="2849160"/>
            <a:ext cx="893193" cy="400110"/>
          </a:xfrm>
          <a:prstGeom prst="rect">
            <a:avLst/>
          </a:prstGeom>
          <a:noFill/>
        </p:spPr>
        <p:txBody>
          <a:bodyPr wrap="none" rtlCol="0">
            <a:spAutoFit/>
          </a:bodyPr>
          <a:lstStyle/>
          <a:p>
            <a:pPr algn="ctr"/>
            <a:r>
              <a:rPr lang="es-CO" sz="1000" dirty="0"/>
              <a:t>1 vez día</a:t>
            </a:r>
          </a:p>
          <a:p>
            <a:pPr algn="ctr"/>
            <a:r>
              <a:rPr lang="es-CO" sz="1000" dirty="0"/>
              <a:t>06:00  07:59  </a:t>
            </a:r>
          </a:p>
        </p:txBody>
      </p:sp>
      <p:sp>
        <p:nvSpPr>
          <p:cNvPr id="131" name="CuadroTexto 130">
            <a:extLst>
              <a:ext uri="{FF2B5EF4-FFF2-40B4-BE49-F238E27FC236}">
                <a16:creationId xmlns:a16="http://schemas.microsoft.com/office/drawing/2014/main" id="{EAC60AEE-25BB-4F56-A53E-7CF1C7E477C2}"/>
              </a:ext>
            </a:extLst>
          </p:cNvPr>
          <p:cNvSpPr txBox="1"/>
          <p:nvPr/>
        </p:nvSpPr>
        <p:spPr>
          <a:xfrm>
            <a:off x="6396630" y="2917516"/>
            <a:ext cx="1101325" cy="215444"/>
          </a:xfrm>
          <a:prstGeom prst="rect">
            <a:avLst/>
          </a:prstGeom>
          <a:solidFill>
            <a:schemeClr val="accent2"/>
          </a:solidFill>
        </p:spPr>
        <p:txBody>
          <a:bodyPr wrap="square" rtlCol="0">
            <a:spAutoFit/>
          </a:bodyPr>
          <a:lstStyle>
            <a:defPPr>
              <a:defRPr lang="es-CO"/>
            </a:defPPr>
            <a:lvl1pPr algn="ctr">
              <a:defRPr sz="800">
                <a:solidFill>
                  <a:schemeClr val="bg1"/>
                </a:solidFill>
              </a:defRPr>
            </a:lvl1pPr>
          </a:lstStyle>
          <a:p>
            <a:r>
              <a:rPr lang="es-MX" dirty="0"/>
              <a:t>BP_FS_TMP_ MAIL</a:t>
            </a:r>
          </a:p>
        </p:txBody>
      </p:sp>
      <p:sp>
        <p:nvSpPr>
          <p:cNvPr id="142" name="CuadroTexto 141">
            <a:extLst>
              <a:ext uri="{FF2B5EF4-FFF2-40B4-BE49-F238E27FC236}">
                <a16:creationId xmlns:a16="http://schemas.microsoft.com/office/drawing/2014/main" id="{75F58B3E-2513-4238-9606-681F6CCE0B48}"/>
              </a:ext>
            </a:extLst>
          </p:cNvPr>
          <p:cNvSpPr txBox="1"/>
          <p:nvPr/>
        </p:nvSpPr>
        <p:spPr>
          <a:xfrm>
            <a:off x="5888958" y="1941623"/>
            <a:ext cx="963725" cy="246221"/>
          </a:xfrm>
          <a:prstGeom prst="rect">
            <a:avLst/>
          </a:prstGeom>
          <a:noFill/>
        </p:spPr>
        <p:txBody>
          <a:bodyPr wrap="none" rtlCol="0">
            <a:spAutoFit/>
          </a:bodyPr>
          <a:lstStyle/>
          <a:p>
            <a:pPr algn="ctr"/>
            <a:r>
              <a:rPr lang="es-CO" sz="1000" dirty="0"/>
              <a:t>08:00 &lt;= </a:t>
            </a:r>
            <a:r>
              <a:rPr lang="es-CO" sz="1000" dirty="0">
                <a:highlight>
                  <a:srgbClr val="00FF00"/>
                </a:highlight>
              </a:rPr>
              <a:t>13:00</a:t>
            </a:r>
          </a:p>
        </p:txBody>
      </p:sp>
      <p:sp>
        <p:nvSpPr>
          <p:cNvPr id="116" name="CuadroTexto 115">
            <a:extLst>
              <a:ext uri="{FF2B5EF4-FFF2-40B4-BE49-F238E27FC236}">
                <a16:creationId xmlns:a16="http://schemas.microsoft.com/office/drawing/2014/main" id="{284D1D9A-650C-43A7-8035-E2D5E9A7CFDE}"/>
              </a:ext>
            </a:extLst>
          </p:cNvPr>
          <p:cNvSpPr txBox="1"/>
          <p:nvPr/>
        </p:nvSpPr>
        <p:spPr>
          <a:xfrm>
            <a:off x="4659799" y="4150838"/>
            <a:ext cx="1101325" cy="215444"/>
          </a:xfrm>
          <a:prstGeom prst="rect">
            <a:avLst/>
          </a:prstGeom>
          <a:solidFill>
            <a:schemeClr val="accent2"/>
          </a:solidFill>
        </p:spPr>
        <p:txBody>
          <a:bodyPr wrap="square" rtlCol="0">
            <a:spAutoFit/>
          </a:bodyPr>
          <a:lstStyle>
            <a:defPPr>
              <a:defRPr lang="es-CO"/>
            </a:defPPr>
            <a:lvl1pPr algn="ctr">
              <a:defRPr sz="800">
                <a:solidFill>
                  <a:schemeClr val="bg1"/>
                </a:solidFill>
              </a:defRPr>
            </a:lvl1pPr>
          </a:lstStyle>
          <a:p>
            <a:r>
              <a:rPr lang="es-MX" dirty="0"/>
              <a:t>BP_FS_NOTIFY_ MAIL</a:t>
            </a:r>
          </a:p>
        </p:txBody>
      </p:sp>
    </p:spTree>
    <p:extLst>
      <p:ext uri="{BB962C8B-B14F-4D97-AF65-F5344CB8AC3E}">
        <p14:creationId xmlns:p14="http://schemas.microsoft.com/office/powerpoint/2010/main" val="62670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Conector: angular 29">
            <a:extLst>
              <a:ext uri="{FF2B5EF4-FFF2-40B4-BE49-F238E27FC236}">
                <a16:creationId xmlns:a16="http://schemas.microsoft.com/office/drawing/2014/main" id="{9C98E6D6-5AD7-4348-ABCE-391EEE77CAEA}"/>
              </a:ext>
            </a:extLst>
          </p:cNvPr>
          <p:cNvCxnSpPr>
            <a:stCxn id="17" idx="2"/>
            <a:endCxn id="21" idx="1"/>
          </p:cNvCxnSpPr>
          <p:nvPr/>
        </p:nvCxnSpPr>
        <p:spPr>
          <a:xfrm rot="16200000" flipH="1">
            <a:off x="4925509" y="1480766"/>
            <a:ext cx="418495" cy="1221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angular 72">
            <a:extLst>
              <a:ext uri="{FF2B5EF4-FFF2-40B4-BE49-F238E27FC236}">
                <a16:creationId xmlns:a16="http://schemas.microsoft.com/office/drawing/2014/main" id="{935C67F6-CA96-4977-A031-201CCF48F996}"/>
              </a:ext>
            </a:extLst>
          </p:cNvPr>
          <p:cNvCxnSpPr>
            <a:cxnSpLocks/>
            <a:stCxn id="52" idx="2"/>
            <a:endCxn id="72" idx="1"/>
          </p:cNvCxnSpPr>
          <p:nvPr/>
        </p:nvCxnSpPr>
        <p:spPr>
          <a:xfrm rot="16200000" flipH="1">
            <a:off x="4493749" y="3598746"/>
            <a:ext cx="415724" cy="2787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a 3">
            <a:extLst>
              <a:ext uri="{FF2B5EF4-FFF2-40B4-BE49-F238E27FC236}">
                <a16:creationId xmlns:a16="http://schemas.microsoft.com/office/drawing/2014/main" id="{95FE42D4-4F6D-4259-941F-203EE815C26D}"/>
              </a:ext>
            </a:extLst>
          </p:cNvPr>
          <p:cNvGraphicFramePr>
            <a:graphicFrameLocks noGrp="1"/>
          </p:cNvGraphicFramePr>
          <p:nvPr/>
        </p:nvGraphicFramePr>
        <p:xfrm>
          <a:off x="8434540" y="237032"/>
          <a:ext cx="3706063" cy="3230880"/>
        </p:xfrm>
        <a:graphic>
          <a:graphicData uri="http://schemas.openxmlformats.org/drawingml/2006/table">
            <a:tbl>
              <a:tblPr/>
              <a:tblGrid>
                <a:gridCol w="1217066">
                  <a:extLst>
                    <a:ext uri="{9D8B030D-6E8A-4147-A177-3AD203B41FA5}">
                      <a16:colId xmlns:a16="http://schemas.microsoft.com/office/drawing/2014/main" val="1361100886"/>
                    </a:ext>
                  </a:extLst>
                </a:gridCol>
                <a:gridCol w="2488997">
                  <a:extLst>
                    <a:ext uri="{9D8B030D-6E8A-4147-A177-3AD203B41FA5}">
                      <a16:colId xmlns:a16="http://schemas.microsoft.com/office/drawing/2014/main" val="374115935"/>
                    </a:ext>
                  </a:extLst>
                </a:gridCol>
              </a:tblGrid>
              <a:tr h="0">
                <a:tc>
                  <a:txBody>
                    <a:bodyPr/>
                    <a:lstStyle/>
                    <a:p>
                      <a:pPr marL="0" marR="0" fontAlgn="t">
                        <a:spcBef>
                          <a:spcPts val="0"/>
                        </a:spcBef>
                        <a:spcAft>
                          <a:spcPts val="0"/>
                        </a:spcAft>
                      </a:pPr>
                      <a:r>
                        <a:rPr lang="es-CO" sz="1100" dirty="0">
                          <a:effectLst/>
                          <a:latin typeface="Calibri" panose="020F0502020204030204" pitchFamily="34" charset="0"/>
                        </a:rPr>
                        <a:t>Sender </a:t>
                      </a:r>
                      <a:r>
                        <a:rPr lang="es-CO" sz="1100" dirty="0" err="1">
                          <a:effectLst/>
                          <a:latin typeface="Calibri" panose="020F0502020204030204" pitchFamily="34" charset="0"/>
                        </a:rPr>
                        <a:t>Code</a:t>
                      </a:r>
                      <a:r>
                        <a:rPr lang="es-CO"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dirty="0">
                          <a:effectLst/>
                          <a:latin typeface="Calibri" panose="020F0502020204030204" pitchFamily="34" charset="0"/>
                        </a:rPr>
                        <a:t>01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42999839"/>
                  </a:ext>
                </a:extLst>
              </a:tr>
              <a:tr h="0">
                <a:tc>
                  <a:txBody>
                    <a:bodyPr/>
                    <a:lstStyle/>
                    <a:p>
                      <a:pPr marL="0" marR="0" fontAlgn="t">
                        <a:spcBef>
                          <a:spcPts val="0"/>
                        </a:spcBef>
                        <a:spcAft>
                          <a:spcPts val="0"/>
                        </a:spcAft>
                      </a:pPr>
                      <a:r>
                        <a:rPr lang="es-CO" sz="1100">
                          <a:effectLst/>
                          <a:latin typeface="Calibri" panose="020F0502020204030204" pitchFamily="34" charset="0"/>
                        </a:rPr>
                        <a:t>Receiver Code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dirty="0">
                          <a:effectLst/>
                          <a:latin typeface="Calibri" panose="020F0502020204030204" pitchFamily="34" charset="0"/>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691143009"/>
                  </a:ext>
                </a:extLst>
              </a:tr>
              <a:tr h="0">
                <a:tc>
                  <a:txBody>
                    <a:bodyPr/>
                    <a:lstStyle/>
                    <a:p>
                      <a:pPr marL="0" marR="0" fontAlgn="t">
                        <a:spcBef>
                          <a:spcPts val="0"/>
                        </a:spcBef>
                        <a:spcAft>
                          <a:spcPts val="0"/>
                        </a:spcAft>
                      </a:pPr>
                      <a:r>
                        <a:rPr lang="es-CO" sz="1100" dirty="0" err="1">
                          <a:effectLst/>
                          <a:latin typeface="Calibri" panose="020F0502020204030204" pitchFamily="34" charset="0"/>
                        </a:rPr>
                        <a:t>Description</a:t>
                      </a:r>
                      <a:r>
                        <a:rPr lang="es-CO"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a:effectLst/>
                          <a:latin typeface="Calibri" panose="020F0502020204030204" pitchFamily="34" charset="0"/>
                        </a:rPr>
                        <a:t>Datos Office 365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18147217"/>
                  </a:ext>
                </a:extLst>
              </a:tr>
              <a:tr h="0">
                <a:tc>
                  <a:txBody>
                    <a:bodyPr/>
                    <a:lstStyle/>
                    <a:p>
                      <a:pPr marL="0" marR="0" fontAlgn="t">
                        <a:spcBef>
                          <a:spcPts val="0"/>
                        </a:spcBef>
                        <a:spcAft>
                          <a:spcPts val="0"/>
                        </a:spcAft>
                      </a:pPr>
                      <a:r>
                        <a:rPr lang="es-CO" sz="1100" dirty="0">
                          <a:effectLst/>
                          <a:latin typeface="Calibri" panose="020F0502020204030204" pitchFamily="34" charset="0"/>
                        </a:rPr>
                        <a:t>Text1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fontAlgn="t">
                        <a:spcBef>
                          <a:spcPts val="0"/>
                        </a:spcBef>
                        <a:spcAft>
                          <a:spcPts val="0"/>
                        </a:spcAft>
                      </a:pPr>
                      <a:r>
                        <a:rPr lang="es-CO" sz="1100" dirty="0">
                          <a:effectLst/>
                          <a:latin typeface="Calibri" panose="020F0502020204030204" pitchFamily="34" charset="0"/>
                        </a:rPr>
                        <a:t>eduart.doria@aossas0.onmicrosoft.com|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814342833"/>
                  </a:ext>
                </a:extLst>
              </a:tr>
              <a:tr h="0">
                <a:tc>
                  <a:txBody>
                    <a:bodyPr/>
                    <a:lstStyle/>
                    <a:p>
                      <a:pPr marL="0" marR="0" fontAlgn="t">
                        <a:spcBef>
                          <a:spcPts val="0"/>
                        </a:spcBef>
                        <a:spcAft>
                          <a:spcPts val="0"/>
                        </a:spcAft>
                      </a:pPr>
                      <a:r>
                        <a:rPr lang="es-CO" sz="1100">
                          <a:effectLst/>
                          <a:latin typeface="Calibri" panose="020F0502020204030204" pitchFamily="34" charset="0"/>
                        </a:rPr>
                        <a:t>Text2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a:effectLst/>
                          <a:latin typeface="Calibri" panose="020F0502020204030204" pitchFamily="34" charset="0"/>
                        </a:rPr>
                        <a:t>*.pdf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21725570"/>
                  </a:ext>
                </a:extLst>
              </a:tr>
              <a:tr h="0">
                <a:tc>
                  <a:txBody>
                    <a:bodyPr/>
                    <a:lstStyle/>
                    <a:p>
                      <a:pPr marL="0" marR="0" fontAlgn="t">
                        <a:spcBef>
                          <a:spcPts val="0"/>
                        </a:spcBef>
                        <a:spcAft>
                          <a:spcPts val="0"/>
                        </a:spcAft>
                      </a:pPr>
                      <a:r>
                        <a:rPr lang="es-CO" sz="1100">
                          <a:effectLst/>
                          <a:latin typeface="Calibri" panose="020F0502020204030204" pitchFamily="34" charset="0"/>
                        </a:rPr>
                        <a:t>Text3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dirty="0">
                          <a:effectLst/>
                          <a:latin typeface="Calibri" panose="020F0502020204030204" pitchFamily="34" charset="0"/>
                        </a:rPr>
                        <a:t> </a:t>
                      </a:r>
                      <a:r>
                        <a:rPr lang="es-CO" sz="1100" dirty="0">
                          <a:effectLst/>
                          <a:latin typeface="Calibri" panose="020F0502020204030204" pitchFamily="34" charset="0"/>
                        </a:rPr>
                        <a:t>GCF0020000043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1529059706"/>
                  </a:ext>
                </a:extLst>
              </a:tr>
              <a:tr h="0">
                <a:tc>
                  <a:txBody>
                    <a:bodyPr/>
                    <a:lstStyle/>
                    <a:p>
                      <a:pPr marL="0" marR="0" fontAlgn="t">
                        <a:spcBef>
                          <a:spcPts val="0"/>
                        </a:spcBef>
                        <a:spcAft>
                          <a:spcPts val="0"/>
                        </a:spcAft>
                      </a:pPr>
                      <a:r>
                        <a:rPr lang="es-CO" sz="1100" dirty="0">
                          <a:effectLst/>
                          <a:latin typeface="Calibri" panose="020F0502020204030204" pitchFamily="34" charset="0"/>
                        </a:rPr>
                        <a:t>Text4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s-CO" sz="1100" dirty="0">
                          <a:effectLst/>
                          <a:latin typeface="Calibri" panose="020F0502020204030204" pitchFamily="34" charset="0"/>
                        </a:rPr>
                        <a:t>/GCF/00200/00043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049268572"/>
                  </a:ext>
                </a:extLst>
              </a:tr>
              <a:tr h="0">
                <a:tc>
                  <a:txBody>
                    <a:bodyPr/>
                    <a:lstStyle/>
                    <a:p>
                      <a:pPr marL="0" marR="0" fontAlgn="t">
                        <a:spcBef>
                          <a:spcPts val="0"/>
                        </a:spcBef>
                        <a:spcAft>
                          <a:spcPts val="0"/>
                        </a:spcAft>
                      </a:pPr>
                      <a:r>
                        <a:rPr lang="es-CO" sz="1100">
                          <a:effectLst/>
                          <a:latin typeface="Calibri" panose="020F0502020204030204" pitchFamily="34" charset="0"/>
                        </a:rPr>
                        <a:t>Text5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2081584115"/>
                  </a:ext>
                </a:extLst>
              </a:tr>
              <a:tr h="0">
                <a:tc>
                  <a:txBody>
                    <a:bodyPr/>
                    <a:lstStyle/>
                    <a:p>
                      <a:pPr marL="0" marR="0" fontAlgn="t">
                        <a:spcBef>
                          <a:spcPts val="0"/>
                        </a:spcBef>
                        <a:spcAft>
                          <a:spcPts val="0"/>
                        </a:spcAft>
                      </a:pPr>
                      <a:r>
                        <a:rPr lang="es-CO" sz="1100">
                          <a:effectLst/>
                          <a:latin typeface="Calibri" panose="020F0502020204030204" pitchFamily="34" charset="0"/>
                        </a:rPr>
                        <a:t>Text6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fontAlgn="t">
                        <a:spcBef>
                          <a:spcPts val="0"/>
                        </a:spcBef>
                        <a:spcAft>
                          <a:spcPts val="0"/>
                        </a:spcAft>
                      </a:pPr>
                      <a:r>
                        <a:rPr lang="es-CO"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4218260400"/>
                  </a:ext>
                </a:extLst>
              </a:tr>
              <a:tr h="0">
                <a:tc>
                  <a:txBody>
                    <a:bodyPr/>
                    <a:lstStyle/>
                    <a:p>
                      <a:pPr marL="0" marR="0" fontAlgn="t">
                        <a:spcBef>
                          <a:spcPts val="0"/>
                        </a:spcBef>
                        <a:spcAft>
                          <a:spcPts val="0"/>
                        </a:spcAft>
                      </a:pPr>
                      <a:r>
                        <a:rPr lang="es-CO" sz="1100" dirty="0">
                          <a:effectLst/>
                          <a:latin typeface="Calibri" panose="020F0502020204030204" pitchFamily="34" charset="0"/>
                        </a:rPr>
                        <a:t>Text7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s-CO" sz="1100" dirty="0">
                          <a:effectLst/>
                          <a:latin typeface="Calibri" panose="020F0502020204030204" pitchFamily="34" charset="0"/>
                        </a:rPr>
                        <a:t>giovanemere@gmail.com|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2250100998"/>
                  </a:ext>
                </a:extLst>
              </a:tr>
              <a:tr h="0">
                <a:tc>
                  <a:txBody>
                    <a:bodyPr/>
                    <a:lstStyle/>
                    <a:p>
                      <a:pPr marL="0" marR="0" fontAlgn="t">
                        <a:spcBef>
                          <a:spcPts val="0"/>
                        </a:spcBef>
                        <a:spcAft>
                          <a:spcPts val="0"/>
                        </a:spcAft>
                      </a:pPr>
                      <a:r>
                        <a:rPr lang="es-CO" sz="1100">
                          <a:effectLst/>
                          <a:latin typeface="Calibri" panose="020F0502020204030204" pitchFamily="34" charset="0"/>
                        </a:rPr>
                        <a:t>Text8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endParaRPr lang="es-CO" sz="11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89193911"/>
                  </a:ext>
                </a:extLst>
              </a:tr>
              <a:tr h="0">
                <a:tc>
                  <a:txBody>
                    <a:bodyPr/>
                    <a:lstStyle/>
                    <a:p>
                      <a:pPr marL="0" marR="0" fontAlgn="t">
                        <a:spcBef>
                          <a:spcPts val="0"/>
                        </a:spcBef>
                        <a:spcAft>
                          <a:spcPts val="0"/>
                        </a:spcAft>
                      </a:pPr>
                      <a:r>
                        <a:rPr lang="es-CO" sz="1100">
                          <a:effectLst/>
                          <a:latin typeface="Calibri" panose="020F0502020204030204" pitchFamily="34" charset="0"/>
                        </a:rPr>
                        <a:t>Text9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tc>
                  <a:txBody>
                    <a:bodyPr/>
                    <a:lstStyle/>
                    <a:p>
                      <a:pPr marL="0" marR="0" fontAlgn="t">
                        <a:spcBef>
                          <a:spcPts val="0"/>
                        </a:spcBef>
                        <a:spcAft>
                          <a:spcPts val="0"/>
                        </a:spcAft>
                      </a:pPr>
                      <a:r>
                        <a:rPr lang="es-CO" sz="1100" dirty="0">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BFBFBF"/>
                    </a:solidFill>
                  </a:tcPr>
                </a:tc>
                <a:extLst>
                  <a:ext uri="{0D108BD9-81ED-4DB2-BD59-A6C34878D82A}">
                    <a16:rowId xmlns:a16="http://schemas.microsoft.com/office/drawing/2014/main" val="1762470119"/>
                  </a:ext>
                </a:extLst>
              </a:tr>
            </a:tbl>
          </a:graphicData>
        </a:graphic>
      </p:graphicFrame>
      <p:pic>
        <p:nvPicPr>
          <p:cNvPr id="5" name="Imagen 4">
            <a:extLst>
              <a:ext uri="{FF2B5EF4-FFF2-40B4-BE49-F238E27FC236}">
                <a16:creationId xmlns:a16="http://schemas.microsoft.com/office/drawing/2014/main" id="{A7B8578D-F939-419A-B935-E2A9DA405446}"/>
              </a:ext>
            </a:extLst>
          </p:cNvPr>
          <p:cNvPicPr>
            <a:picLocks noChangeAspect="1"/>
          </p:cNvPicPr>
          <p:nvPr/>
        </p:nvPicPr>
        <p:blipFill>
          <a:blip r:embed="rId2"/>
          <a:stretch>
            <a:fillRect/>
          </a:stretch>
        </p:blipFill>
        <p:spPr>
          <a:xfrm>
            <a:off x="2196177" y="1251990"/>
            <a:ext cx="355035" cy="230832"/>
          </a:xfrm>
          <a:prstGeom prst="rect">
            <a:avLst/>
          </a:prstGeom>
        </p:spPr>
      </p:pic>
      <p:pic>
        <p:nvPicPr>
          <p:cNvPr id="6" name="Imagen 5">
            <a:extLst>
              <a:ext uri="{FF2B5EF4-FFF2-40B4-BE49-F238E27FC236}">
                <a16:creationId xmlns:a16="http://schemas.microsoft.com/office/drawing/2014/main" id="{E43E4F2C-AE3F-4406-98F9-078C16670558}"/>
              </a:ext>
            </a:extLst>
          </p:cNvPr>
          <p:cNvPicPr>
            <a:picLocks noChangeAspect="1"/>
          </p:cNvPicPr>
          <p:nvPr/>
        </p:nvPicPr>
        <p:blipFill>
          <a:blip r:embed="rId2"/>
          <a:stretch>
            <a:fillRect/>
          </a:stretch>
        </p:blipFill>
        <p:spPr>
          <a:xfrm>
            <a:off x="2529918" y="1606141"/>
            <a:ext cx="353417" cy="219556"/>
          </a:xfrm>
          <a:prstGeom prst="rect">
            <a:avLst/>
          </a:prstGeom>
        </p:spPr>
      </p:pic>
      <p:cxnSp>
        <p:nvCxnSpPr>
          <p:cNvPr id="7" name="Conector: angular 6">
            <a:extLst>
              <a:ext uri="{FF2B5EF4-FFF2-40B4-BE49-F238E27FC236}">
                <a16:creationId xmlns:a16="http://schemas.microsoft.com/office/drawing/2014/main" id="{860EAF8E-6425-4C59-9030-0C2F29C8A2CF}"/>
              </a:ext>
            </a:extLst>
          </p:cNvPr>
          <p:cNvCxnSpPr>
            <a:cxnSpLocks/>
            <a:stCxn id="5" idx="2"/>
            <a:endCxn id="6" idx="1"/>
          </p:cNvCxnSpPr>
          <p:nvPr/>
        </p:nvCxnSpPr>
        <p:spPr>
          <a:xfrm rot="16200000" flipH="1">
            <a:off x="2335258" y="1521258"/>
            <a:ext cx="233097" cy="15622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B91905F2-EB0F-437D-B570-CC8818AC70D9}"/>
              </a:ext>
            </a:extLst>
          </p:cNvPr>
          <p:cNvSpPr txBox="1"/>
          <p:nvPr/>
        </p:nvSpPr>
        <p:spPr>
          <a:xfrm>
            <a:off x="1634471" y="1595154"/>
            <a:ext cx="713657" cy="230832"/>
          </a:xfrm>
          <a:prstGeom prst="rect">
            <a:avLst/>
          </a:prstGeom>
          <a:solidFill>
            <a:schemeClr val="bg1"/>
          </a:solidFill>
          <a:ln>
            <a:noFill/>
          </a:ln>
        </p:spPr>
        <p:txBody>
          <a:bodyPr wrap="none" rtlCol="0">
            <a:spAutoFit/>
          </a:bodyPr>
          <a:lstStyle/>
          <a:p>
            <a:r>
              <a:rPr lang="en-US" sz="900" dirty="0" err="1"/>
              <a:t>workflowid</a:t>
            </a:r>
            <a:endParaRPr lang="en-US" sz="900" dirty="0"/>
          </a:p>
        </p:txBody>
      </p:sp>
      <p:pic>
        <p:nvPicPr>
          <p:cNvPr id="9" name="Imagen 8">
            <a:extLst>
              <a:ext uri="{FF2B5EF4-FFF2-40B4-BE49-F238E27FC236}">
                <a16:creationId xmlns:a16="http://schemas.microsoft.com/office/drawing/2014/main" id="{9282FF9B-6062-4486-9797-F56FBE78A25F}"/>
              </a:ext>
            </a:extLst>
          </p:cNvPr>
          <p:cNvPicPr>
            <a:picLocks noChangeAspect="1"/>
          </p:cNvPicPr>
          <p:nvPr/>
        </p:nvPicPr>
        <p:blipFill>
          <a:blip r:embed="rId2"/>
          <a:stretch>
            <a:fillRect/>
          </a:stretch>
        </p:blipFill>
        <p:spPr>
          <a:xfrm>
            <a:off x="2900913" y="1956486"/>
            <a:ext cx="306933" cy="219557"/>
          </a:xfrm>
          <a:prstGeom prst="rect">
            <a:avLst/>
          </a:prstGeom>
        </p:spPr>
      </p:pic>
      <p:cxnSp>
        <p:nvCxnSpPr>
          <p:cNvPr id="10" name="Conector: angular 9">
            <a:extLst>
              <a:ext uri="{FF2B5EF4-FFF2-40B4-BE49-F238E27FC236}">
                <a16:creationId xmlns:a16="http://schemas.microsoft.com/office/drawing/2014/main" id="{3B052C14-BED6-4A0E-A0FF-15F502BF5A9F}"/>
              </a:ext>
            </a:extLst>
          </p:cNvPr>
          <p:cNvCxnSpPr>
            <a:cxnSpLocks/>
            <a:stCxn id="6" idx="2"/>
            <a:endCxn id="9" idx="1"/>
          </p:cNvCxnSpPr>
          <p:nvPr/>
        </p:nvCxnSpPr>
        <p:spPr>
          <a:xfrm rot="16200000" flipH="1">
            <a:off x="2683486" y="1848838"/>
            <a:ext cx="240568" cy="19428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C3A3F912-08B9-4963-A582-C9DFBC6B3176}"/>
              </a:ext>
            </a:extLst>
          </p:cNvPr>
          <p:cNvSpPr txBox="1"/>
          <p:nvPr/>
        </p:nvSpPr>
        <p:spPr>
          <a:xfrm>
            <a:off x="2117910" y="1945980"/>
            <a:ext cx="542136" cy="230832"/>
          </a:xfrm>
          <a:prstGeom prst="rect">
            <a:avLst/>
          </a:prstGeom>
          <a:solidFill>
            <a:schemeClr val="bg1"/>
          </a:solidFill>
          <a:ln>
            <a:noFill/>
          </a:ln>
        </p:spPr>
        <p:txBody>
          <a:bodyPr wrap="none" rtlCol="0">
            <a:spAutoFit/>
          </a:bodyPr>
          <a:lstStyle/>
          <a:p>
            <a:r>
              <a:rPr lang="en-US" sz="900" dirty="0"/>
              <a:t>domain</a:t>
            </a:r>
          </a:p>
        </p:txBody>
      </p:sp>
      <p:pic>
        <p:nvPicPr>
          <p:cNvPr id="12" name="Imagen 11">
            <a:extLst>
              <a:ext uri="{FF2B5EF4-FFF2-40B4-BE49-F238E27FC236}">
                <a16:creationId xmlns:a16="http://schemas.microsoft.com/office/drawing/2014/main" id="{B0E0D276-23EB-481E-A893-BB9BF6700AEB}"/>
              </a:ext>
            </a:extLst>
          </p:cNvPr>
          <p:cNvPicPr>
            <a:picLocks noChangeAspect="1"/>
          </p:cNvPicPr>
          <p:nvPr/>
        </p:nvPicPr>
        <p:blipFill>
          <a:blip r:embed="rId2"/>
          <a:stretch>
            <a:fillRect/>
          </a:stretch>
        </p:blipFill>
        <p:spPr>
          <a:xfrm>
            <a:off x="3227928" y="2291742"/>
            <a:ext cx="287158" cy="230832"/>
          </a:xfrm>
          <a:prstGeom prst="rect">
            <a:avLst/>
          </a:prstGeom>
        </p:spPr>
      </p:pic>
      <p:cxnSp>
        <p:nvCxnSpPr>
          <p:cNvPr id="13" name="Conector: angular 12">
            <a:extLst>
              <a:ext uri="{FF2B5EF4-FFF2-40B4-BE49-F238E27FC236}">
                <a16:creationId xmlns:a16="http://schemas.microsoft.com/office/drawing/2014/main" id="{CA123596-DEFD-4D56-92E7-50429B9C261C}"/>
              </a:ext>
            </a:extLst>
          </p:cNvPr>
          <p:cNvCxnSpPr>
            <a:cxnSpLocks/>
            <a:stCxn id="9" idx="2"/>
            <a:endCxn id="12" idx="1"/>
          </p:cNvCxnSpPr>
          <p:nvPr/>
        </p:nvCxnSpPr>
        <p:spPr>
          <a:xfrm rot="16200000" flipH="1">
            <a:off x="3025597" y="2204826"/>
            <a:ext cx="231115" cy="17354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055A13A5-E1B6-40C3-BA7C-A506BA0282B6}"/>
              </a:ext>
            </a:extLst>
          </p:cNvPr>
          <p:cNvSpPr txBox="1"/>
          <p:nvPr/>
        </p:nvSpPr>
        <p:spPr>
          <a:xfrm>
            <a:off x="2639292" y="2306833"/>
            <a:ext cx="388248" cy="230832"/>
          </a:xfrm>
          <a:prstGeom prst="rect">
            <a:avLst/>
          </a:prstGeom>
          <a:solidFill>
            <a:schemeClr val="bg1"/>
          </a:solidFill>
          <a:ln>
            <a:noFill/>
          </a:ln>
        </p:spPr>
        <p:txBody>
          <a:bodyPr wrap="none" rtlCol="0">
            <a:spAutoFit/>
          </a:bodyPr>
          <a:lstStyle/>
          <a:p>
            <a:r>
              <a:rPr lang="en-US" sz="900" dirty="0"/>
              <a:t>user</a:t>
            </a:r>
          </a:p>
        </p:txBody>
      </p:sp>
      <p:sp>
        <p:nvSpPr>
          <p:cNvPr id="15" name="CuadroTexto 14">
            <a:extLst>
              <a:ext uri="{FF2B5EF4-FFF2-40B4-BE49-F238E27FC236}">
                <a16:creationId xmlns:a16="http://schemas.microsoft.com/office/drawing/2014/main" id="{6EF0E02D-7AB8-4C2E-90C3-1B5430099E89}"/>
              </a:ext>
            </a:extLst>
          </p:cNvPr>
          <p:cNvSpPr txBox="1"/>
          <p:nvPr/>
        </p:nvSpPr>
        <p:spPr>
          <a:xfrm>
            <a:off x="1193832" y="1244165"/>
            <a:ext cx="966931" cy="230832"/>
          </a:xfrm>
          <a:prstGeom prst="rect">
            <a:avLst/>
          </a:prstGeom>
          <a:solidFill>
            <a:schemeClr val="bg1"/>
          </a:solidFill>
          <a:ln>
            <a:noFill/>
          </a:ln>
        </p:spPr>
        <p:txBody>
          <a:bodyPr wrap="none" rtlCol="0">
            <a:spAutoFit/>
          </a:bodyPr>
          <a:lstStyle/>
          <a:p>
            <a:r>
              <a:rPr lang="en-US" sz="900" dirty="0"/>
              <a:t>mail-attachment</a:t>
            </a:r>
          </a:p>
        </p:txBody>
      </p:sp>
      <p:sp>
        <p:nvSpPr>
          <p:cNvPr id="16" name="CuadroTexto 15">
            <a:extLst>
              <a:ext uri="{FF2B5EF4-FFF2-40B4-BE49-F238E27FC236}">
                <a16:creationId xmlns:a16="http://schemas.microsoft.com/office/drawing/2014/main" id="{589B385E-1416-4946-882A-ED25935B05BB}"/>
              </a:ext>
            </a:extLst>
          </p:cNvPr>
          <p:cNvSpPr txBox="1"/>
          <p:nvPr/>
        </p:nvSpPr>
        <p:spPr>
          <a:xfrm>
            <a:off x="4220280" y="1845258"/>
            <a:ext cx="620683" cy="215444"/>
          </a:xfrm>
          <a:prstGeom prst="rect">
            <a:avLst/>
          </a:prstGeom>
          <a:solidFill>
            <a:schemeClr val="bg1"/>
          </a:solidFill>
          <a:ln>
            <a:solidFill>
              <a:schemeClr val="accent1"/>
            </a:solidFill>
          </a:ln>
        </p:spPr>
        <p:txBody>
          <a:bodyPr wrap="none" rtlCol="0">
            <a:spAutoFit/>
          </a:bodyPr>
          <a:lstStyle/>
          <a:p>
            <a:r>
              <a:rPr lang="en-US" sz="800" dirty="0" err="1"/>
              <a:t>Procesado</a:t>
            </a:r>
            <a:endParaRPr lang="en-US" sz="800" dirty="0"/>
          </a:p>
        </p:txBody>
      </p:sp>
      <p:pic>
        <p:nvPicPr>
          <p:cNvPr id="17" name="Imagen 16">
            <a:extLst>
              <a:ext uri="{FF2B5EF4-FFF2-40B4-BE49-F238E27FC236}">
                <a16:creationId xmlns:a16="http://schemas.microsoft.com/office/drawing/2014/main" id="{0D982DC5-A0AB-4939-A9FA-F92678BADD7A}"/>
              </a:ext>
            </a:extLst>
          </p:cNvPr>
          <p:cNvPicPr>
            <a:picLocks noChangeAspect="1"/>
          </p:cNvPicPr>
          <p:nvPr/>
        </p:nvPicPr>
        <p:blipFill>
          <a:blip r:embed="rId2"/>
          <a:stretch>
            <a:fillRect/>
          </a:stretch>
        </p:blipFill>
        <p:spPr>
          <a:xfrm>
            <a:off x="4380554" y="1651310"/>
            <a:ext cx="287158" cy="230832"/>
          </a:xfrm>
          <a:prstGeom prst="rect">
            <a:avLst/>
          </a:prstGeom>
        </p:spPr>
      </p:pic>
      <p:pic>
        <p:nvPicPr>
          <p:cNvPr id="21" name="Imagen 20">
            <a:extLst>
              <a:ext uri="{FF2B5EF4-FFF2-40B4-BE49-F238E27FC236}">
                <a16:creationId xmlns:a16="http://schemas.microsoft.com/office/drawing/2014/main" id="{C8CC869F-EF99-402B-BEFD-272DC1FCDE0F}"/>
              </a:ext>
            </a:extLst>
          </p:cNvPr>
          <p:cNvPicPr>
            <a:picLocks noChangeAspect="1"/>
          </p:cNvPicPr>
          <p:nvPr/>
        </p:nvPicPr>
        <p:blipFill>
          <a:blip r:embed="rId2"/>
          <a:stretch>
            <a:fillRect/>
          </a:stretch>
        </p:blipFill>
        <p:spPr>
          <a:xfrm>
            <a:off x="5745379" y="2185221"/>
            <a:ext cx="287158" cy="230832"/>
          </a:xfrm>
          <a:prstGeom prst="rect">
            <a:avLst/>
          </a:prstGeom>
        </p:spPr>
      </p:pic>
      <p:cxnSp>
        <p:nvCxnSpPr>
          <p:cNvPr id="22" name="Conector: angular 21">
            <a:extLst>
              <a:ext uri="{FF2B5EF4-FFF2-40B4-BE49-F238E27FC236}">
                <a16:creationId xmlns:a16="http://schemas.microsoft.com/office/drawing/2014/main" id="{3214EF4E-94D7-463A-80C1-88031FB156AA}"/>
              </a:ext>
            </a:extLst>
          </p:cNvPr>
          <p:cNvCxnSpPr>
            <a:cxnSpLocks/>
          </p:cNvCxnSpPr>
          <p:nvPr/>
        </p:nvCxnSpPr>
        <p:spPr>
          <a:xfrm flipV="1">
            <a:off x="5016854" y="2310853"/>
            <a:ext cx="314155" cy="31876"/>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328B30FE-619E-4F50-A0E7-D91CF8EFBF9A}"/>
              </a:ext>
            </a:extLst>
          </p:cNvPr>
          <p:cNvCxnSpPr>
            <a:cxnSpLocks/>
            <a:stCxn id="9" idx="2"/>
            <a:endCxn id="12" idx="1"/>
          </p:cNvCxnSpPr>
          <p:nvPr/>
        </p:nvCxnSpPr>
        <p:spPr>
          <a:xfrm rot="16200000" flipH="1">
            <a:off x="3025597" y="2204826"/>
            <a:ext cx="231115" cy="1735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368018A4-ED20-4C16-91B2-A681DE8A9B6D}"/>
              </a:ext>
            </a:extLst>
          </p:cNvPr>
          <p:cNvCxnSpPr>
            <a:cxnSpLocks/>
            <a:stCxn id="6" idx="2"/>
            <a:endCxn id="9" idx="1"/>
          </p:cNvCxnSpPr>
          <p:nvPr/>
        </p:nvCxnSpPr>
        <p:spPr>
          <a:xfrm rot="16200000" flipH="1">
            <a:off x="2683486" y="1848838"/>
            <a:ext cx="240568" cy="194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angular 36">
            <a:extLst>
              <a:ext uri="{FF2B5EF4-FFF2-40B4-BE49-F238E27FC236}">
                <a16:creationId xmlns:a16="http://schemas.microsoft.com/office/drawing/2014/main" id="{099F9A70-DAD2-4FD5-88A4-7D2187A2C3EA}"/>
              </a:ext>
            </a:extLst>
          </p:cNvPr>
          <p:cNvCxnSpPr>
            <a:cxnSpLocks/>
            <a:stCxn id="5" idx="2"/>
            <a:endCxn id="6" idx="1"/>
          </p:cNvCxnSpPr>
          <p:nvPr/>
        </p:nvCxnSpPr>
        <p:spPr>
          <a:xfrm rot="16200000" flipH="1">
            <a:off x="2335258" y="1521258"/>
            <a:ext cx="233097" cy="1562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F62F74FF-93B7-4206-9C8F-F20C397F5CB9}"/>
              </a:ext>
            </a:extLst>
          </p:cNvPr>
          <p:cNvSpPr txBox="1"/>
          <p:nvPr/>
        </p:nvSpPr>
        <p:spPr>
          <a:xfrm>
            <a:off x="3972640" y="1436385"/>
            <a:ext cx="963725" cy="246221"/>
          </a:xfrm>
          <a:prstGeom prst="rect">
            <a:avLst/>
          </a:prstGeom>
          <a:noFill/>
        </p:spPr>
        <p:txBody>
          <a:bodyPr wrap="none" rtlCol="0">
            <a:spAutoFit/>
          </a:bodyPr>
          <a:lstStyle/>
          <a:p>
            <a:pPr algn="ctr"/>
            <a:r>
              <a:rPr lang="es-CO" sz="1000" dirty="0"/>
              <a:t>00:00 &lt;= </a:t>
            </a:r>
            <a:r>
              <a:rPr lang="es-CO" sz="1000" dirty="0">
                <a:highlight>
                  <a:srgbClr val="00FF00"/>
                </a:highlight>
              </a:rPr>
              <a:t>13:00</a:t>
            </a:r>
          </a:p>
        </p:txBody>
      </p:sp>
      <p:sp>
        <p:nvSpPr>
          <p:cNvPr id="50" name="CuadroTexto 49">
            <a:extLst>
              <a:ext uri="{FF2B5EF4-FFF2-40B4-BE49-F238E27FC236}">
                <a16:creationId xmlns:a16="http://schemas.microsoft.com/office/drawing/2014/main" id="{4D7740DE-EEF9-4CA0-BFC3-C85322F47212}"/>
              </a:ext>
            </a:extLst>
          </p:cNvPr>
          <p:cNvSpPr txBox="1"/>
          <p:nvPr/>
        </p:nvSpPr>
        <p:spPr>
          <a:xfrm>
            <a:off x="4002195" y="3052478"/>
            <a:ext cx="1043876" cy="261610"/>
          </a:xfrm>
          <a:prstGeom prst="rect">
            <a:avLst/>
          </a:prstGeom>
          <a:noFill/>
        </p:spPr>
        <p:txBody>
          <a:bodyPr wrap="none" rtlCol="0">
            <a:spAutoFit/>
          </a:bodyPr>
          <a:lstStyle/>
          <a:p>
            <a:r>
              <a:rPr lang="es-CO" sz="1100" dirty="0">
                <a:highlight>
                  <a:srgbClr val="00FF00"/>
                </a:highlight>
              </a:rPr>
              <a:t>13:00</a:t>
            </a:r>
            <a:r>
              <a:rPr lang="es-CO" sz="1100" dirty="0"/>
              <a:t> &gt;= 11:59</a:t>
            </a:r>
          </a:p>
        </p:txBody>
      </p:sp>
      <p:sp>
        <p:nvSpPr>
          <p:cNvPr id="51" name="CuadroTexto 50">
            <a:extLst>
              <a:ext uri="{FF2B5EF4-FFF2-40B4-BE49-F238E27FC236}">
                <a16:creationId xmlns:a16="http://schemas.microsoft.com/office/drawing/2014/main" id="{7C986E5B-003E-4439-BF90-056E52EB707F}"/>
              </a:ext>
            </a:extLst>
          </p:cNvPr>
          <p:cNvSpPr txBox="1"/>
          <p:nvPr/>
        </p:nvSpPr>
        <p:spPr>
          <a:xfrm>
            <a:off x="4258406" y="3493352"/>
            <a:ext cx="612668" cy="215444"/>
          </a:xfrm>
          <a:prstGeom prst="rect">
            <a:avLst/>
          </a:prstGeom>
          <a:solidFill>
            <a:schemeClr val="bg1"/>
          </a:solidFill>
          <a:ln>
            <a:solidFill>
              <a:schemeClr val="accent1"/>
            </a:solidFill>
          </a:ln>
        </p:spPr>
        <p:txBody>
          <a:bodyPr wrap="none" rtlCol="0">
            <a:spAutoFit/>
          </a:bodyPr>
          <a:lstStyle/>
          <a:p>
            <a:r>
              <a:rPr lang="en-US" sz="800" dirty="0" err="1"/>
              <a:t>Pendiente</a:t>
            </a:r>
            <a:endParaRPr lang="en-US" sz="800" dirty="0"/>
          </a:p>
        </p:txBody>
      </p:sp>
      <p:pic>
        <p:nvPicPr>
          <p:cNvPr id="52" name="Imagen 51">
            <a:extLst>
              <a:ext uri="{FF2B5EF4-FFF2-40B4-BE49-F238E27FC236}">
                <a16:creationId xmlns:a16="http://schemas.microsoft.com/office/drawing/2014/main" id="{E8BE25EB-7DD2-40BC-9687-5DD4435245A6}"/>
              </a:ext>
            </a:extLst>
          </p:cNvPr>
          <p:cNvPicPr>
            <a:picLocks noChangeAspect="1"/>
          </p:cNvPicPr>
          <p:nvPr/>
        </p:nvPicPr>
        <p:blipFill>
          <a:blip r:embed="rId2"/>
          <a:stretch>
            <a:fillRect/>
          </a:stretch>
        </p:blipFill>
        <p:spPr>
          <a:xfrm>
            <a:off x="4418680" y="3299404"/>
            <a:ext cx="287158" cy="230832"/>
          </a:xfrm>
          <a:prstGeom prst="rect">
            <a:avLst/>
          </a:prstGeom>
        </p:spPr>
      </p:pic>
      <p:cxnSp>
        <p:nvCxnSpPr>
          <p:cNvPr id="58" name="Conector: angular 57">
            <a:extLst>
              <a:ext uri="{FF2B5EF4-FFF2-40B4-BE49-F238E27FC236}">
                <a16:creationId xmlns:a16="http://schemas.microsoft.com/office/drawing/2014/main" id="{A76B0104-7488-4719-8D9E-C21C9235E0EB}"/>
              </a:ext>
            </a:extLst>
          </p:cNvPr>
          <p:cNvCxnSpPr>
            <a:cxnSpLocks/>
            <a:stCxn id="12" idx="3"/>
            <a:endCxn id="52" idx="1"/>
          </p:cNvCxnSpPr>
          <p:nvPr/>
        </p:nvCxnSpPr>
        <p:spPr>
          <a:xfrm>
            <a:off x="3515086" y="2407158"/>
            <a:ext cx="903594" cy="10076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angular 60">
            <a:extLst>
              <a:ext uri="{FF2B5EF4-FFF2-40B4-BE49-F238E27FC236}">
                <a16:creationId xmlns:a16="http://schemas.microsoft.com/office/drawing/2014/main" id="{D93E3D02-67E7-47C7-B909-C942E9C098D5}"/>
              </a:ext>
            </a:extLst>
          </p:cNvPr>
          <p:cNvCxnSpPr>
            <a:cxnSpLocks/>
            <a:stCxn id="12" idx="3"/>
            <a:endCxn id="17" idx="1"/>
          </p:cNvCxnSpPr>
          <p:nvPr/>
        </p:nvCxnSpPr>
        <p:spPr>
          <a:xfrm flipV="1">
            <a:off x="3515086" y="1766726"/>
            <a:ext cx="865468" cy="6404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2" name="Imagen 71">
            <a:extLst>
              <a:ext uri="{FF2B5EF4-FFF2-40B4-BE49-F238E27FC236}">
                <a16:creationId xmlns:a16="http://schemas.microsoft.com/office/drawing/2014/main" id="{947D6177-75E0-47DC-AD4D-E8227E37314F}"/>
              </a:ext>
            </a:extLst>
          </p:cNvPr>
          <p:cNvPicPr>
            <a:picLocks noChangeAspect="1"/>
          </p:cNvPicPr>
          <p:nvPr/>
        </p:nvPicPr>
        <p:blipFill>
          <a:blip r:embed="rId2"/>
          <a:stretch>
            <a:fillRect/>
          </a:stretch>
        </p:blipFill>
        <p:spPr>
          <a:xfrm>
            <a:off x="4840963" y="3830544"/>
            <a:ext cx="287158" cy="230832"/>
          </a:xfrm>
          <a:prstGeom prst="rect">
            <a:avLst/>
          </a:prstGeom>
        </p:spPr>
      </p:pic>
      <p:grpSp>
        <p:nvGrpSpPr>
          <p:cNvPr id="109" name="Grupo 108">
            <a:extLst>
              <a:ext uri="{FF2B5EF4-FFF2-40B4-BE49-F238E27FC236}">
                <a16:creationId xmlns:a16="http://schemas.microsoft.com/office/drawing/2014/main" id="{C41BE908-EFE1-4648-8A80-9049B09E01A2}"/>
              </a:ext>
            </a:extLst>
          </p:cNvPr>
          <p:cNvGrpSpPr/>
          <p:nvPr/>
        </p:nvGrpSpPr>
        <p:grpSpPr>
          <a:xfrm rot="21480000">
            <a:off x="3789318" y="2302147"/>
            <a:ext cx="252355" cy="229414"/>
            <a:chOff x="3939540" y="2713576"/>
            <a:chExt cx="720000" cy="720000"/>
          </a:xfrm>
        </p:grpSpPr>
        <p:sp>
          <p:nvSpPr>
            <p:cNvPr id="110" name="Elipse 109">
              <a:extLst>
                <a:ext uri="{FF2B5EF4-FFF2-40B4-BE49-F238E27FC236}">
                  <a16:creationId xmlns:a16="http://schemas.microsoft.com/office/drawing/2014/main" id="{099A598D-EE5E-4853-859C-A50F81245875}"/>
                </a:ext>
              </a:extLst>
            </p:cNvPr>
            <p:cNvSpPr/>
            <p:nvPr/>
          </p:nvSpPr>
          <p:spPr>
            <a:xfrm>
              <a:off x="3939540" y="2713576"/>
              <a:ext cx="720000" cy="72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11" name="Grupo 110">
              <a:extLst>
                <a:ext uri="{FF2B5EF4-FFF2-40B4-BE49-F238E27FC236}">
                  <a16:creationId xmlns:a16="http://schemas.microsoft.com/office/drawing/2014/main" id="{86066840-B1E9-47B2-AE7B-D59602EF948B}"/>
                </a:ext>
              </a:extLst>
            </p:cNvPr>
            <p:cNvGrpSpPr/>
            <p:nvPr/>
          </p:nvGrpSpPr>
          <p:grpSpPr>
            <a:xfrm rot="5400000">
              <a:off x="4022965" y="2783500"/>
              <a:ext cx="576000" cy="576000"/>
              <a:chOff x="4039147" y="2806537"/>
              <a:chExt cx="648000" cy="648000"/>
            </a:xfrm>
          </p:grpSpPr>
          <p:sp>
            <p:nvSpPr>
              <p:cNvPr id="112" name="Oval 53">
                <a:extLst>
                  <a:ext uri="{FF2B5EF4-FFF2-40B4-BE49-F238E27FC236}">
                    <a16:creationId xmlns:a16="http://schemas.microsoft.com/office/drawing/2014/main" id="{DDDA4FE7-924C-44C9-8CF8-E568255E7CD6}"/>
                  </a:ext>
                </a:extLst>
              </p:cNvPr>
              <p:cNvSpPr/>
              <p:nvPr/>
            </p:nvSpPr>
            <p:spPr>
              <a:xfrm>
                <a:off x="4039147" y="2806537"/>
                <a:ext cx="648000" cy="648000"/>
              </a:xfrm>
              <a:prstGeom prst="ellipse">
                <a:avLst/>
              </a:prstGeom>
              <a:solidFill>
                <a:sysClr val="window" lastClr="FFFFFF"/>
              </a:solidFill>
              <a:ln w="12700" cap="flat" cmpd="sng" algn="ctr">
                <a:noFill/>
                <a:prstDash val="solid"/>
                <a:miter lim="800000"/>
              </a:ln>
              <a:effectLst>
                <a:innerShdw blurRad="63500" dist="50800" dir="18900000">
                  <a:prstClr val="black">
                    <a:alpha val="50000"/>
                  </a:prstClr>
                </a:inn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113" name="Freeform 27">
                <a:extLst>
                  <a:ext uri="{FF2B5EF4-FFF2-40B4-BE49-F238E27FC236}">
                    <a16:creationId xmlns:a16="http://schemas.microsoft.com/office/drawing/2014/main" id="{EFAE78CE-7C8E-4287-ADCB-48A50B61A076}"/>
                  </a:ext>
                </a:extLst>
              </p:cNvPr>
              <p:cNvSpPr>
                <a:spLocks noEditPoints="1"/>
              </p:cNvSpPr>
              <p:nvPr/>
            </p:nvSpPr>
            <p:spPr bwMode="auto">
              <a:xfrm>
                <a:off x="4200674" y="2980353"/>
                <a:ext cx="348444" cy="349155"/>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pic>
        <p:nvPicPr>
          <p:cNvPr id="117" name="Imagen 116">
            <a:extLst>
              <a:ext uri="{FF2B5EF4-FFF2-40B4-BE49-F238E27FC236}">
                <a16:creationId xmlns:a16="http://schemas.microsoft.com/office/drawing/2014/main" id="{919752BF-C162-4CCE-AEEB-DC95691CE1D6}"/>
              </a:ext>
            </a:extLst>
          </p:cNvPr>
          <p:cNvPicPr>
            <a:picLocks noChangeAspect="1"/>
          </p:cNvPicPr>
          <p:nvPr/>
        </p:nvPicPr>
        <p:blipFill>
          <a:blip r:embed="rId3"/>
          <a:stretch>
            <a:fillRect/>
          </a:stretch>
        </p:blipFill>
        <p:spPr>
          <a:xfrm>
            <a:off x="5607761" y="3773140"/>
            <a:ext cx="281197" cy="345639"/>
          </a:xfrm>
          <a:prstGeom prst="rect">
            <a:avLst/>
          </a:prstGeom>
        </p:spPr>
      </p:pic>
      <p:cxnSp>
        <p:nvCxnSpPr>
          <p:cNvPr id="119" name="Conector: angular 118">
            <a:extLst>
              <a:ext uri="{FF2B5EF4-FFF2-40B4-BE49-F238E27FC236}">
                <a16:creationId xmlns:a16="http://schemas.microsoft.com/office/drawing/2014/main" id="{D895C63D-2F67-4634-AE19-5D17A7D3B592}"/>
              </a:ext>
            </a:extLst>
          </p:cNvPr>
          <p:cNvCxnSpPr>
            <a:cxnSpLocks/>
            <a:stCxn id="72" idx="3"/>
            <a:endCxn id="117" idx="1"/>
          </p:cNvCxnSpPr>
          <p:nvPr/>
        </p:nvCxnSpPr>
        <p:spPr>
          <a:xfrm>
            <a:off x="5128121" y="3945960"/>
            <a:ext cx="47964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ector: angular 123">
            <a:extLst>
              <a:ext uri="{FF2B5EF4-FFF2-40B4-BE49-F238E27FC236}">
                <a16:creationId xmlns:a16="http://schemas.microsoft.com/office/drawing/2014/main" id="{17F6E85C-410E-40CB-9F4D-96844A6A7187}"/>
              </a:ext>
            </a:extLst>
          </p:cNvPr>
          <p:cNvCxnSpPr>
            <a:cxnSpLocks/>
            <a:stCxn id="72" idx="0"/>
            <a:endCxn id="21" idx="2"/>
          </p:cNvCxnSpPr>
          <p:nvPr/>
        </p:nvCxnSpPr>
        <p:spPr>
          <a:xfrm rot="5400000" flipH="1" flipV="1">
            <a:off x="4729505" y="2671091"/>
            <a:ext cx="1414491" cy="9044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CuadroTexto 129">
            <a:extLst>
              <a:ext uri="{FF2B5EF4-FFF2-40B4-BE49-F238E27FC236}">
                <a16:creationId xmlns:a16="http://schemas.microsoft.com/office/drawing/2014/main" id="{A1900C41-3587-4A30-9A91-B4130DDE9E7E}"/>
              </a:ext>
            </a:extLst>
          </p:cNvPr>
          <p:cNvSpPr txBox="1"/>
          <p:nvPr/>
        </p:nvSpPr>
        <p:spPr>
          <a:xfrm>
            <a:off x="5490059" y="1845258"/>
            <a:ext cx="893193" cy="400110"/>
          </a:xfrm>
          <a:prstGeom prst="rect">
            <a:avLst/>
          </a:prstGeom>
          <a:noFill/>
        </p:spPr>
        <p:txBody>
          <a:bodyPr wrap="none" rtlCol="0">
            <a:spAutoFit/>
          </a:bodyPr>
          <a:lstStyle/>
          <a:p>
            <a:pPr algn="ctr"/>
            <a:r>
              <a:rPr lang="es-CO" sz="1000" dirty="0"/>
              <a:t>1 vez día</a:t>
            </a:r>
          </a:p>
          <a:p>
            <a:pPr algn="ctr"/>
            <a:r>
              <a:rPr lang="es-CO" sz="1000" dirty="0"/>
              <a:t>06:00  07:59  </a:t>
            </a:r>
          </a:p>
        </p:txBody>
      </p:sp>
      <p:sp>
        <p:nvSpPr>
          <p:cNvPr id="142" name="CuadroTexto 141">
            <a:extLst>
              <a:ext uri="{FF2B5EF4-FFF2-40B4-BE49-F238E27FC236}">
                <a16:creationId xmlns:a16="http://schemas.microsoft.com/office/drawing/2014/main" id="{75F58B3E-2513-4238-9606-681F6CCE0B48}"/>
              </a:ext>
            </a:extLst>
          </p:cNvPr>
          <p:cNvSpPr txBox="1"/>
          <p:nvPr/>
        </p:nvSpPr>
        <p:spPr>
          <a:xfrm>
            <a:off x="1134405" y="466952"/>
            <a:ext cx="1026357" cy="246221"/>
          </a:xfrm>
          <a:prstGeom prst="rect">
            <a:avLst/>
          </a:prstGeom>
          <a:noFill/>
        </p:spPr>
        <p:txBody>
          <a:bodyPr wrap="square" rtlCol="0">
            <a:spAutoFit/>
          </a:bodyPr>
          <a:lstStyle/>
          <a:p>
            <a:pPr algn="ctr"/>
            <a:r>
              <a:rPr lang="es-CO" sz="1000" dirty="0"/>
              <a:t>08:00 &lt;= </a:t>
            </a:r>
            <a:r>
              <a:rPr lang="es-CO" sz="1000" dirty="0">
                <a:highlight>
                  <a:srgbClr val="00FF00"/>
                </a:highlight>
              </a:rPr>
              <a:t>13:00</a:t>
            </a:r>
          </a:p>
        </p:txBody>
      </p:sp>
      <p:sp>
        <p:nvSpPr>
          <p:cNvPr id="104" name="CuadroTexto 103">
            <a:extLst>
              <a:ext uri="{FF2B5EF4-FFF2-40B4-BE49-F238E27FC236}">
                <a16:creationId xmlns:a16="http://schemas.microsoft.com/office/drawing/2014/main" id="{526F0F38-873E-40A0-A19F-FCB3E21F5083}"/>
              </a:ext>
            </a:extLst>
          </p:cNvPr>
          <p:cNvSpPr txBox="1"/>
          <p:nvPr/>
        </p:nvSpPr>
        <p:spPr>
          <a:xfrm>
            <a:off x="1193832" y="713173"/>
            <a:ext cx="5062113" cy="415498"/>
          </a:xfrm>
          <a:prstGeom prst="rect">
            <a:avLst/>
          </a:prstGeom>
          <a:solidFill>
            <a:schemeClr val="accent2"/>
          </a:solidFill>
        </p:spPr>
        <p:txBody>
          <a:bodyPr wrap="square" rtlCol="0">
            <a:spAutoFit/>
          </a:bodyPr>
          <a:lstStyle/>
          <a:p>
            <a:r>
              <a:rPr lang="es-CO" sz="1050" dirty="0">
                <a:solidFill>
                  <a:schemeClr val="bg1"/>
                </a:solidFill>
              </a:rPr>
              <a:t>BP_EWS_CONVENIO_GET</a:t>
            </a:r>
          </a:p>
          <a:p>
            <a:r>
              <a:rPr lang="es-CO" sz="1050" dirty="0" err="1">
                <a:solidFill>
                  <a:schemeClr val="bg1"/>
                </a:solidFill>
              </a:rPr>
              <a:t>sh</a:t>
            </a:r>
            <a:r>
              <a:rPr lang="es-CO" sz="1050" dirty="0">
                <a:solidFill>
                  <a:schemeClr val="bg1"/>
                </a:solidFill>
              </a:rPr>
              <a:t> app.4.4.1.sh</a:t>
            </a:r>
          </a:p>
        </p:txBody>
      </p:sp>
    </p:spTree>
    <p:extLst>
      <p:ext uri="{BB962C8B-B14F-4D97-AF65-F5344CB8AC3E}">
        <p14:creationId xmlns:p14="http://schemas.microsoft.com/office/powerpoint/2010/main" val="415800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9A2A9F7E-BCBD-4261-B398-ED380BF77E5E}"/>
              </a:ext>
            </a:extLst>
          </p:cNvPr>
          <p:cNvGraphicFramePr>
            <a:graphicFrameLocks noGrp="1"/>
          </p:cNvGraphicFramePr>
          <p:nvPr/>
        </p:nvGraphicFramePr>
        <p:xfrm>
          <a:off x="549238" y="644240"/>
          <a:ext cx="6973214" cy="3012440"/>
        </p:xfrm>
        <a:graphic>
          <a:graphicData uri="http://schemas.openxmlformats.org/drawingml/2006/table">
            <a:tbl>
              <a:tblPr/>
              <a:tblGrid>
                <a:gridCol w="1863547">
                  <a:extLst>
                    <a:ext uri="{9D8B030D-6E8A-4147-A177-3AD203B41FA5}">
                      <a16:colId xmlns:a16="http://schemas.microsoft.com/office/drawing/2014/main" val="3931841142"/>
                    </a:ext>
                  </a:extLst>
                </a:gridCol>
                <a:gridCol w="2531059">
                  <a:extLst>
                    <a:ext uri="{9D8B030D-6E8A-4147-A177-3AD203B41FA5}">
                      <a16:colId xmlns:a16="http://schemas.microsoft.com/office/drawing/2014/main" val="535742056"/>
                    </a:ext>
                  </a:extLst>
                </a:gridCol>
                <a:gridCol w="1151230">
                  <a:extLst>
                    <a:ext uri="{9D8B030D-6E8A-4147-A177-3AD203B41FA5}">
                      <a16:colId xmlns:a16="http://schemas.microsoft.com/office/drawing/2014/main" val="1734431445"/>
                    </a:ext>
                  </a:extLst>
                </a:gridCol>
                <a:gridCol w="1427378">
                  <a:extLst>
                    <a:ext uri="{9D8B030D-6E8A-4147-A177-3AD203B41FA5}">
                      <a16:colId xmlns:a16="http://schemas.microsoft.com/office/drawing/2014/main" val="342769367"/>
                    </a:ext>
                  </a:extLst>
                </a:gridCol>
              </a:tblGrid>
              <a:tr h="0">
                <a:tc>
                  <a:txBody>
                    <a:bodyPr/>
                    <a:lstStyle/>
                    <a:p>
                      <a:pPr marL="0" marR="0" fontAlgn="t">
                        <a:spcBef>
                          <a:spcPts val="0"/>
                        </a:spcBef>
                        <a:spcAft>
                          <a:spcPts val="0"/>
                        </a:spcAft>
                      </a:pPr>
                      <a:r>
                        <a:rPr lang="es-CO" sz="1100">
                          <a:solidFill>
                            <a:srgbClr val="000000"/>
                          </a:solidFill>
                          <a:effectLst/>
                          <a:latin typeface="Roboto" panose="02000000000000000000" pitchFamily="2" charset="0"/>
                        </a:rPr>
                        <a:t>CODELIST</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n-US" sz="11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686119602"/>
                  </a:ext>
                </a:extLst>
              </a:tr>
              <a:tr h="0">
                <a:tc>
                  <a:txBody>
                    <a:bodyPr/>
                    <a:lstStyle/>
                    <a:p>
                      <a:pPr marL="0" marR="0" fontAlgn="t">
                        <a:spcBef>
                          <a:spcPts val="0"/>
                        </a:spcBef>
                        <a:spcAft>
                          <a:spcPts val="0"/>
                        </a:spcAft>
                      </a:pPr>
                      <a:r>
                        <a:rPr lang="es-CO" sz="1000">
                          <a:solidFill>
                            <a:srgbClr val="000000"/>
                          </a:solidFill>
                          <a:effectLst/>
                          <a:latin typeface="Roboto" panose="02000000000000000000" pitchFamily="2" charset="0"/>
                        </a:rPr>
                        <a:t>BP_EVANCOL_EWS_GET</a:t>
                      </a:r>
                    </a:p>
                  </a:txBody>
                  <a:tcPr marL="50800" marR="50800" marT="50800" marB="50800">
                    <a:lnL>
                      <a:noFill/>
                    </a:lnL>
                    <a:lnR>
                      <a:noFill/>
                    </a:lnR>
                    <a:lnT>
                      <a:noFill/>
                    </a:lnT>
                    <a:lnB>
                      <a:noFill/>
                    </a:lnB>
                    <a:solidFill>
                      <a:srgbClr val="FFFF00"/>
                    </a:solidFill>
                  </a:tcPr>
                </a:tc>
                <a:tc>
                  <a:txBody>
                    <a:bodyPr/>
                    <a:lstStyle/>
                    <a:p>
                      <a:pPr marL="0" marR="0" fontAlgn="t">
                        <a:spcBef>
                          <a:spcPts val="0"/>
                        </a:spcBef>
                        <a:spcAft>
                          <a:spcPts val="0"/>
                        </a:spcAft>
                      </a:pPr>
                      <a:r>
                        <a:rPr lang="es-CO" sz="1000">
                          <a:solidFill>
                            <a:srgbClr val="000000"/>
                          </a:solidFill>
                          <a:effectLst/>
                          <a:latin typeface="Roboto" panose="02000000000000000000" pitchFamily="2" charset="0"/>
                        </a:rPr>
                        <a:t>text 1: para : </a:t>
                      </a:r>
                      <a:r>
                        <a:rPr lang="es-CO" sz="1000">
                          <a:effectLst/>
                          <a:latin typeface="Roboto" panose="02000000000000000000" pitchFamily="2" charset="0"/>
                          <a:hlinkClick r:id="rId2"/>
                        </a:rPr>
                        <a:t>sterlindev@desarrollocolacolpatria.com</a:t>
                      </a:r>
                      <a:r>
                        <a:rPr lang="es-CO" sz="1000">
                          <a:solidFill>
                            <a:srgbClr val="000000"/>
                          </a:solidFill>
                          <a:effectLst/>
                          <a:latin typeface="Roboto" panose="02000000000000000000" pitchFamily="2" charset="0"/>
                        </a:rPr>
                        <a:t>|</a:t>
                      </a:r>
                      <a:endParaRPr lang="es-CO" sz="1000">
                        <a:effectLst/>
                        <a:latin typeface="Roboto" panose="02000000000000000000" pitchFamily="2" charset="0"/>
                      </a:endParaRP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solidFill>
                            <a:srgbClr val="000000"/>
                          </a:solidFill>
                          <a:effectLst/>
                          <a:latin typeface="Roboto" panose="02000000000000000000" pitchFamily="2" charset="0"/>
                        </a:rPr>
                        <a:t>/GTG/00001/000020</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solidFill>
                            <a:srgbClr val="000000"/>
                          </a:solidFill>
                          <a:effectLst/>
                          <a:latin typeface="Roboto" panose="02000000000000000000" pitchFamily="2" charset="0"/>
                        </a:rPr>
                        <a:t>BP_ESPEFICO_EVANCOL_GET</a:t>
                      </a:r>
                    </a:p>
                  </a:txBody>
                  <a:tcPr marL="50800" marR="50800" marT="50800" marB="50800">
                    <a:lnL>
                      <a:noFill/>
                    </a:lnL>
                    <a:lnR>
                      <a:noFill/>
                    </a:lnR>
                    <a:lnT>
                      <a:noFill/>
                    </a:lnT>
                    <a:lnB>
                      <a:noFill/>
                    </a:lnB>
                    <a:solidFill>
                      <a:srgbClr val="FFFF00"/>
                    </a:solidFill>
                  </a:tcPr>
                </a:tc>
                <a:extLst>
                  <a:ext uri="{0D108BD9-81ED-4DB2-BD59-A6C34878D82A}">
                    <a16:rowId xmlns:a16="http://schemas.microsoft.com/office/drawing/2014/main" val="2477410260"/>
                  </a:ext>
                </a:extLst>
              </a:tr>
              <a:tr h="0">
                <a:tc>
                  <a:txBody>
                    <a:bodyPr/>
                    <a:lstStyle/>
                    <a:p>
                      <a:pPr marL="0" marR="0" fontAlgn="t">
                        <a:spcBef>
                          <a:spcPts val="0"/>
                        </a:spcBef>
                        <a:spcAft>
                          <a:spcPts val="0"/>
                        </a:spcAft>
                      </a:pPr>
                      <a:r>
                        <a:rPr lang="es-CO" sz="1000">
                          <a:effectLst/>
                          <a:latin typeface="Roboto" panose="02000000000000000000" pitchFamily="2" charset="0"/>
                          <a:hlinkClick r:id="rId3"/>
                        </a:rPr>
                        <a:t>BLANLLI@desarrollocolacolpatria.com</a:t>
                      </a:r>
                      <a:endParaRPr lang="es-CO" sz="1000">
                        <a:effectLst/>
                        <a:latin typeface="Roboto" panose="02000000000000000000" pitchFamily="2" charset="0"/>
                      </a:endParaRP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dirty="0" err="1">
                          <a:solidFill>
                            <a:srgbClr val="000000"/>
                          </a:solidFill>
                          <a:effectLst/>
                          <a:latin typeface="Roboto" panose="02000000000000000000" pitchFamily="2" charset="0"/>
                        </a:rPr>
                        <a:t>text</a:t>
                      </a:r>
                      <a:r>
                        <a:rPr lang="es-CO" sz="1000" dirty="0">
                          <a:solidFill>
                            <a:srgbClr val="000000"/>
                          </a:solidFill>
                          <a:effectLst/>
                          <a:latin typeface="Roboto" panose="02000000000000000000" pitchFamily="2" charset="0"/>
                        </a:rPr>
                        <a:t> 2: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200649169"/>
                  </a:ext>
                </a:extLst>
              </a:tr>
              <a:tr h="0">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dirty="0" err="1">
                          <a:solidFill>
                            <a:srgbClr val="000000"/>
                          </a:solidFill>
                          <a:effectLst/>
                          <a:latin typeface="Roboto" panose="02000000000000000000" pitchFamily="2" charset="0"/>
                        </a:rPr>
                        <a:t>text</a:t>
                      </a:r>
                      <a:r>
                        <a:rPr lang="es-CO" sz="1000" dirty="0">
                          <a:solidFill>
                            <a:srgbClr val="000000"/>
                          </a:solidFill>
                          <a:effectLst/>
                          <a:latin typeface="Roboto" panose="02000000000000000000" pitchFamily="2" charset="0"/>
                        </a:rPr>
                        <a:t> 3: 'GTB00001000020</a:t>
                      </a:r>
                    </a:p>
                  </a:txBody>
                  <a:tcPr marL="50800" marR="50800" marT="50800" marB="50800">
                    <a:lnL>
                      <a:noFill/>
                    </a:lnL>
                    <a:lnR>
                      <a:noFill/>
                    </a:lnR>
                    <a:lnT>
                      <a:noFill/>
                    </a:lnT>
                    <a:lnB>
                      <a:noFill/>
                    </a:lnB>
                    <a:solidFill>
                      <a:srgbClr val="FFFF00"/>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2784629711"/>
                  </a:ext>
                </a:extLst>
              </a:tr>
              <a:tr h="0">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solidFill>
                            <a:srgbClr val="000000"/>
                          </a:solidFill>
                          <a:effectLst/>
                          <a:latin typeface="Roboto" panose="02000000000000000000" pitchFamily="2" charset="0"/>
                        </a:rPr>
                        <a:t>text 4: /GTG/00001/000020</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2531916210"/>
                  </a:ext>
                </a:extLst>
              </a:tr>
              <a:tr h="0">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solidFill>
                            <a:srgbClr val="000000"/>
                          </a:solidFill>
                          <a:effectLst/>
                          <a:latin typeface="Roboto" panose="02000000000000000000" pitchFamily="2" charset="0"/>
                        </a:rPr>
                        <a:t>Text 5 : NetApp</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774252469"/>
                  </a:ext>
                </a:extLst>
              </a:tr>
              <a:tr h="0">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solidFill>
                            <a:srgbClr val="000000"/>
                          </a:solidFill>
                          <a:effectLst/>
                          <a:latin typeface="Roboto" panose="02000000000000000000" pitchFamily="2" charset="0"/>
                        </a:rPr>
                        <a:t>Text 6 : NA</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2671420856"/>
                  </a:ext>
                </a:extLst>
              </a:tr>
              <a:tr h="0">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solidFill>
                            <a:srgbClr val="FFFFFF"/>
                          </a:solidFill>
                          <a:effectLst/>
                          <a:latin typeface="Roboto" panose="02000000000000000000" pitchFamily="2" charset="0"/>
                        </a:rPr>
                        <a:t>text 7 </a:t>
                      </a:r>
                      <a:r>
                        <a:rPr lang="es-CO" sz="1000">
                          <a:effectLst/>
                          <a:latin typeface="Roboto" panose="02000000000000000000" pitchFamily="2" charset="0"/>
                          <a:hlinkClick r:id="rId3"/>
                        </a:rPr>
                        <a:t>BLANLLI@desarrollocolacolpatria.com</a:t>
                      </a:r>
                      <a:endParaRPr lang="es-CO" sz="1000">
                        <a:effectLst/>
                        <a:latin typeface="Roboto" panose="02000000000000000000" pitchFamily="2" charset="0"/>
                      </a:endParaRPr>
                    </a:p>
                  </a:txBody>
                  <a:tcPr marL="50800" marR="50800" marT="50800" marB="50800">
                    <a:lnL>
                      <a:noFill/>
                    </a:lnL>
                    <a:lnR>
                      <a:noFill/>
                    </a:lnR>
                    <a:lnT>
                      <a:noFill/>
                    </a:lnT>
                    <a:lnB>
                      <a:noFill/>
                    </a:lnB>
                    <a:solidFill>
                      <a:srgbClr val="548235"/>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700752815"/>
                  </a:ext>
                </a:extLst>
              </a:tr>
              <a:tr h="0">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solidFill>
                            <a:srgbClr val="000000"/>
                          </a:solidFill>
                          <a:effectLst/>
                          <a:latin typeface="Roboto" panose="02000000000000000000" pitchFamily="2" charset="0"/>
                        </a:rPr>
                        <a:t>Text 8 : horario</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2315847070"/>
                  </a:ext>
                </a:extLst>
              </a:tr>
              <a:tr h="0">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solidFill>
                            <a:srgbClr val="000000"/>
                          </a:solidFill>
                          <a:effectLst/>
                          <a:latin typeface="Roboto" panose="02000000000000000000" pitchFamily="2" charset="0"/>
                        </a:rPr>
                        <a:t>Text 9 : Respuesta Automatica</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tc>
                  <a:txBody>
                    <a:bodyPr/>
                    <a:lstStyle/>
                    <a:p>
                      <a:pPr marL="0" marR="0" fontAlgn="t">
                        <a:spcBef>
                          <a:spcPts val="0"/>
                        </a:spcBef>
                        <a:spcAft>
                          <a:spcPts val="0"/>
                        </a:spcAft>
                      </a:pPr>
                      <a:r>
                        <a:rPr lang="es-CO" sz="1000" dirty="0">
                          <a:effectLst/>
                          <a:latin typeface="Calibri" panose="020F0502020204030204" pitchFamily="34" charset="0"/>
                        </a:rPr>
                        <a:t>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246724451"/>
                  </a:ext>
                </a:extLst>
              </a:tr>
            </a:tbl>
          </a:graphicData>
        </a:graphic>
      </p:graphicFrame>
    </p:spTree>
    <p:extLst>
      <p:ext uri="{BB962C8B-B14F-4D97-AF65-F5344CB8AC3E}">
        <p14:creationId xmlns:p14="http://schemas.microsoft.com/office/powerpoint/2010/main" val="467564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ABF5BED-BE2B-4AC3-9378-D84D60E0EFA2}"/>
              </a:ext>
            </a:extLst>
          </p:cNvPr>
          <p:cNvSpPr/>
          <p:nvPr/>
        </p:nvSpPr>
        <p:spPr>
          <a:xfrm>
            <a:off x="644434" y="660439"/>
            <a:ext cx="1605568" cy="646331"/>
          </a:xfrm>
          <a:prstGeom prst="rect">
            <a:avLst/>
          </a:prstGeom>
        </p:spPr>
        <p:txBody>
          <a:bodyPr wrap="none">
            <a:spAutoFit/>
          </a:bodyPr>
          <a:lstStyle/>
          <a:p>
            <a:r>
              <a:rPr lang="es-CO" dirty="0"/>
              <a:t>Ambientes Dev</a:t>
            </a:r>
          </a:p>
          <a:p>
            <a:endParaRPr lang="es-CO" dirty="0"/>
          </a:p>
        </p:txBody>
      </p:sp>
      <p:sp>
        <p:nvSpPr>
          <p:cNvPr id="6" name="Rectángulo 5">
            <a:extLst>
              <a:ext uri="{FF2B5EF4-FFF2-40B4-BE49-F238E27FC236}">
                <a16:creationId xmlns:a16="http://schemas.microsoft.com/office/drawing/2014/main" id="{065E5838-3583-4E34-BB96-E78C586E2758}"/>
              </a:ext>
            </a:extLst>
          </p:cNvPr>
          <p:cNvSpPr/>
          <p:nvPr/>
        </p:nvSpPr>
        <p:spPr>
          <a:xfrm>
            <a:off x="5667156" y="583495"/>
            <a:ext cx="5943600" cy="5016758"/>
          </a:xfrm>
          <a:prstGeom prst="rect">
            <a:avLst/>
          </a:prstGeom>
        </p:spPr>
        <p:txBody>
          <a:bodyPr wrap="square">
            <a:spAutoFit/>
          </a:bodyPr>
          <a:lstStyle/>
          <a:p>
            <a:r>
              <a:rPr lang="es-CO" sz="2000" dirty="0"/>
              <a:t>CLA2: </a:t>
            </a:r>
            <a:r>
              <a:rPr lang="en-US" sz="2000" dirty="0" err="1"/>
              <a:t>sh</a:t>
            </a:r>
            <a:r>
              <a:rPr lang="en-US" sz="2000" dirty="0"/>
              <a:t> /home/sterling/jar/app.4.4.1.sh</a:t>
            </a:r>
            <a:endParaRPr lang="es-CO" sz="2000" dirty="0"/>
          </a:p>
          <a:p>
            <a:endParaRPr lang="es-CO" sz="2000" dirty="0"/>
          </a:p>
          <a:p>
            <a:r>
              <a:rPr lang="es-CO" sz="2000" dirty="0" err="1"/>
              <a:t>exec</a:t>
            </a:r>
            <a:r>
              <a:rPr lang="es-CO" sz="2000" dirty="0"/>
              <a:t> </a:t>
            </a:r>
          </a:p>
          <a:p>
            <a:r>
              <a:rPr lang="es-CO" sz="2000" dirty="0"/>
              <a:t>"$JAVACMD" $JAVA_OPTS  \  </a:t>
            </a:r>
          </a:p>
          <a:p>
            <a:r>
              <a:rPr lang="es-CO" sz="2000" dirty="0"/>
              <a:t>-</a:t>
            </a:r>
            <a:r>
              <a:rPr lang="es-CO" sz="2000" dirty="0" err="1"/>
              <a:t>classpath</a:t>
            </a:r>
            <a:r>
              <a:rPr lang="es-CO" sz="2000" dirty="0"/>
              <a:t> "$CLASSPATH" \  </a:t>
            </a:r>
          </a:p>
          <a:p>
            <a:r>
              <a:rPr lang="es-CO" sz="2000" dirty="0"/>
              <a:t>-Dapp.name="ExchangeOffice365" \  </a:t>
            </a:r>
          </a:p>
          <a:p>
            <a:r>
              <a:rPr lang="es-CO" sz="2000" dirty="0"/>
              <a:t>-</a:t>
            </a:r>
            <a:r>
              <a:rPr lang="es-CO" sz="2000" dirty="0" err="1"/>
              <a:t>Dapp.pid</a:t>
            </a:r>
            <a:r>
              <a:rPr lang="es-CO" sz="2000" dirty="0"/>
              <a:t>="$$" \  </a:t>
            </a:r>
          </a:p>
          <a:p>
            <a:r>
              <a:rPr lang="es-CO" sz="2000" dirty="0"/>
              <a:t>-</a:t>
            </a:r>
            <a:r>
              <a:rPr lang="es-CO" sz="2000" dirty="0" err="1"/>
              <a:t>Dapp.repo</a:t>
            </a:r>
            <a:r>
              <a:rPr lang="es-CO" sz="2000" dirty="0"/>
              <a:t>="$REPO" \  </a:t>
            </a:r>
          </a:p>
          <a:p>
            <a:r>
              <a:rPr lang="es-CO" sz="2000" dirty="0"/>
              <a:t>-</a:t>
            </a:r>
            <a:r>
              <a:rPr lang="es-CO" sz="2000" dirty="0" err="1"/>
              <a:t>Dapp.home</a:t>
            </a:r>
            <a:r>
              <a:rPr lang="es-CO" sz="2000" dirty="0"/>
              <a:t>="$JARPATH" \  </a:t>
            </a:r>
          </a:p>
          <a:p>
            <a:r>
              <a:rPr lang="es-CO" sz="2000" dirty="0"/>
              <a:t>-</a:t>
            </a:r>
            <a:r>
              <a:rPr lang="es-CO" sz="2000" dirty="0" err="1"/>
              <a:t>Dbasedir</a:t>
            </a:r>
            <a:r>
              <a:rPr lang="es-CO" sz="2000" dirty="0"/>
              <a:t>="$JARPATH" \  com.aossas.o365.Execute \  </a:t>
            </a:r>
          </a:p>
          <a:p>
            <a:r>
              <a:rPr lang="es-CO" sz="2000" dirty="0"/>
              <a:t> -e "</a:t>
            </a:r>
            <a:r>
              <a:rPr lang="es-CO" sz="2000" dirty="0">
                <a:highlight>
                  <a:srgbClr val="FFFF00"/>
                </a:highlight>
              </a:rPr>
              <a:t>sterlingdev@desarrollocolpatria.com</a:t>
            </a:r>
            <a:r>
              <a:rPr lang="es-CO" sz="2000" dirty="0"/>
              <a:t>" </a:t>
            </a:r>
          </a:p>
          <a:p>
            <a:r>
              <a:rPr lang="es-CO" sz="2000" dirty="0"/>
              <a:t>-p “</a:t>
            </a:r>
            <a:r>
              <a:rPr lang="es-CO" sz="2000" dirty="0">
                <a:highlight>
                  <a:srgbClr val="FFFF00"/>
                </a:highlight>
              </a:rPr>
              <a:t>***********”</a:t>
            </a:r>
            <a:endParaRPr lang="es-CO" sz="2000" dirty="0"/>
          </a:p>
          <a:p>
            <a:r>
              <a:rPr lang="es-CO" sz="2000" dirty="0"/>
              <a:t>-d "/home/</a:t>
            </a:r>
            <a:r>
              <a:rPr lang="es-CO" sz="2000" dirty="0" err="1"/>
              <a:t>sterling</a:t>
            </a:r>
            <a:r>
              <a:rPr lang="es-CO" sz="2000" dirty="0"/>
              <a:t>/</a:t>
            </a:r>
            <a:r>
              <a:rPr lang="es-CO" sz="2000" dirty="0" err="1"/>
              <a:t>jar</a:t>
            </a:r>
            <a:r>
              <a:rPr lang="es-CO" sz="2000" dirty="0"/>
              <a:t>/mail-</a:t>
            </a:r>
            <a:r>
              <a:rPr lang="es-CO" sz="2000" dirty="0" err="1"/>
              <a:t>attachment</a:t>
            </a:r>
            <a:r>
              <a:rPr lang="es-CO" sz="2000" dirty="0"/>
              <a:t>/</a:t>
            </a:r>
            <a:r>
              <a:rPr lang="es-CO" sz="2000" dirty="0" err="1">
                <a:highlight>
                  <a:srgbClr val="FFFF00"/>
                </a:highlight>
              </a:rPr>
              <a:t>workflowid</a:t>
            </a:r>
            <a:r>
              <a:rPr lang="es-CO" sz="2000" dirty="0"/>
              <a:t>" </a:t>
            </a:r>
          </a:p>
          <a:p>
            <a:r>
              <a:rPr lang="es-CO" sz="2000" dirty="0"/>
              <a:t>-host 10.236.50.83 </a:t>
            </a:r>
          </a:p>
          <a:p>
            <a:r>
              <a:rPr lang="es-CO" sz="2000" dirty="0"/>
              <a:t>-</a:t>
            </a:r>
            <a:r>
              <a:rPr lang="es-CO" sz="2000" dirty="0" err="1"/>
              <a:t>port</a:t>
            </a:r>
            <a:r>
              <a:rPr lang="es-CO" sz="2000" dirty="0"/>
              <a:t> 8080 </a:t>
            </a:r>
          </a:p>
          <a:p>
            <a:r>
              <a:rPr lang="es-CO" sz="2000" dirty="0"/>
              <a:t>-</a:t>
            </a:r>
            <a:r>
              <a:rPr lang="es-CO" sz="2000" dirty="0" err="1"/>
              <a:t>url</a:t>
            </a:r>
            <a:r>
              <a:rPr lang="es-CO" sz="2000" dirty="0"/>
              <a:t> "https://sadbogca440/</a:t>
            </a:r>
            <a:r>
              <a:rPr lang="es-CO" sz="2000" dirty="0" err="1"/>
              <a:t>ews</a:t>
            </a:r>
            <a:r>
              <a:rPr lang="es-CO" sz="2000" dirty="0"/>
              <a:t>/Exchange.asmx" "$@"</a:t>
            </a:r>
          </a:p>
        </p:txBody>
      </p:sp>
      <p:sp>
        <p:nvSpPr>
          <p:cNvPr id="2" name="Rectángulo 1">
            <a:extLst>
              <a:ext uri="{FF2B5EF4-FFF2-40B4-BE49-F238E27FC236}">
                <a16:creationId xmlns:a16="http://schemas.microsoft.com/office/drawing/2014/main" id="{32126D20-B387-44CC-B084-55AE1520CEE8}"/>
              </a:ext>
            </a:extLst>
          </p:cNvPr>
          <p:cNvSpPr/>
          <p:nvPr/>
        </p:nvSpPr>
        <p:spPr>
          <a:xfrm>
            <a:off x="644433" y="1994868"/>
            <a:ext cx="5022723" cy="2031325"/>
          </a:xfrm>
          <a:prstGeom prst="rect">
            <a:avLst/>
          </a:prstGeom>
        </p:spPr>
        <p:txBody>
          <a:bodyPr wrap="square">
            <a:spAutoFit/>
          </a:bodyPr>
          <a:lstStyle/>
          <a:p>
            <a:r>
              <a:rPr lang="es-CO" dirty="0"/>
              <a:t>Parámetros de Conexión </a:t>
            </a:r>
            <a:r>
              <a:rPr lang="es-CO" dirty="0" err="1"/>
              <a:t>CodeList</a:t>
            </a:r>
            <a:endParaRPr lang="es-CO" dirty="0"/>
          </a:p>
          <a:p>
            <a:endParaRPr lang="es-CO" dirty="0"/>
          </a:p>
          <a:p>
            <a:r>
              <a:rPr lang="es-CO" dirty="0"/>
              <a:t>Correo: </a:t>
            </a:r>
            <a:r>
              <a:rPr lang="es-CO" dirty="0">
                <a:highlight>
                  <a:srgbClr val="FFFF00"/>
                </a:highlight>
              </a:rPr>
              <a:t>sterlingdev@desarrollocolpatria.com</a:t>
            </a:r>
            <a:endParaRPr lang="es-CO" dirty="0"/>
          </a:p>
          <a:p>
            <a:r>
              <a:rPr lang="es-CO" dirty="0"/>
              <a:t>Host: 10.236.50.83 </a:t>
            </a:r>
          </a:p>
          <a:p>
            <a:r>
              <a:rPr lang="es-CO" dirty="0"/>
              <a:t>Port: 8080</a:t>
            </a:r>
          </a:p>
          <a:p>
            <a:r>
              <a:rPr lang="es-CO" dirty="0"/>
              <a:t>URL: </a:t>
            </a:r>
            <a:r>
              <a:rPr lang="es-CO" dirty="0">
                <a:hlinkClick r:id="rId2"/>
              </a:rPr>
              <a:t>https://sadbogca440/ews/Exchange.asmx</a:t>
            </a:r>
            <a:r>
              <a:rPr lang="es-CO" dirty="0"/>
              <a:t> </a:t>
            </a:r>
          </a:p>
          <a:p>
            <a:endParaRPr lang="es-CO" dirty="0"/>
          </a:p>
        </p:txBody>
      </p:sp>
      <p:sp>
        <p:nvSpPr>
          <p:cNvPr id="3" name="Rectángulo 2">
            <a:extLst>
              <a:ext uri="{FF2B5EF4-FFF2-40B4-BE49-F238E27FC236}">
                <a16:creationId xmlns:a16="http://schemas.microsoft.com/office/drawing/2014/main" id="{09B9F2A7-7875-4046-9360-1DD81D1C3707}"/>
              </a:ext>
            </a:extLst>
          </p:cNvPr>
          <p:cNvSpPr/>
          <p:nvPr/>
        </p:nvSpPr>
        <p:spPr>
          <a:xfrm>
            <a:off x="644433" y="4410715"/>
            <a:ext cx="5022723" cy="1200329"/>
          </a:xfrm>
          <a:prstGeom prst="rect">
            <a:avLst/>
          </a:prstGeom>
        </p:spPr>
        <p:txBody>
          <a:bodyPr wrap="square">
            <a:spAutoFit/>
          </a:bodyPr>
          <a:lstStyle/>
          <a:p>
            <a:r>
              <a:rPr lang="es-CO" dirty="0" err="1"/>
              <a:t>Password</a:t>
            </a:r>
            <a:endParaRPr lang="es-CO" dirty="0"/>
          </a:p>
          <a:p>
            <a:r>
              <a:rPr lang="es-CO" dirty="0"/>
              <a:t>Implementación </a:t>
            </a:r>
            <a:r>
              <a:rPr lang="es-CO" dirty="0" err="1"/>
              <a:t>Cipher</a:t>
            </a:r>
            <a:endParaRPr lang="es-CO" dirty="0"/>
          </a:p>
          <a:p>
            <a:r>
              <a:rPr lang="es-CO" dirty="0"/>
              <a:t>Archivo Cifrado fijo ruta Sterling</a:t>
            </a:r>
          </a:p>
          <a:p>
            <a:r>
              <a:rPr lang="es-CO" dirty="0"/>
              <a:t>Descifra contraseña sin dejar Registro</a:t>
            </a:r>
          </a:p>
        </p:txBody>
      </p:sp>
    </p:spTree>
    <p:extLst>
      <p:ext uri="{BB962C8B-B14F-4D97-AF65-F5344CB8AC3E}">
        <p14:creationId xmlns:p14="http://schemas.microsoft.com/office/powerpoint/2010/main" val="7854150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1755</Words>
  <Application>Microsoft Office PowerPoint</Application>
  <PresentationFormat>Panorámica</PresentationFormat>
  <Paragraphs>362</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Calibri Light</vt:lpstr>
      <vt:lpstr>Montserrat</vt:lpstr>
      <vt:lpstr>Quicksand</vt:lpstr>
      <vt:lpstr>Roboto</vt:lpstr>
      <vt:lpstr>Tema de Office</vt:lpstr>
      <vt:lpstr>Documentación Exchange</vt:lpstr>
      <vt:lpstr>Características de la implementación:</vt:lpstr>
      <vt:lpstr>Otros Alcances</vt:lpstr>
      <vt:lpstr>Presentación de PowerPoint</vt:lpstr>
      <vt:lpstr>Presentación de PowerPoint</vt:lpstr>
      <vt:lpstr>Presentación de PowerPoint</vt:lpstr>
      <vt:lpstr>Presentación de PowerPoint</vt:lpstr>
      <vt:lpstr>Presentación de PowerPoint</vt:lpstr>
      <vt:lpstr>Presentación de PowerPoint</vt:lpstr>
      <vt:lpstr>CodeList  CL_ACUEDUCTO_GET</vt:lpstr>
      <vt:lpstr>Presentación de PowerPoint</vt:lpstr>
      <vt:lpstr>Presentación de PowerPoint</vt:lpstr>
      <vt:lpstr>Presentación de PowerPoint</vt:lpstr>
      <vt:lpstr>Documentación Exchange</vt:lpstr>
      <vt:lpstr>Características de la implementación:</vt:lpstr>
      <vt:lpstr>Criterios de aceptación</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Documentación Exchange</dc:title>
  <dc:creator>edisson giovanni zuñiga lopez</dc:creator>
  <cp:lastModifiedBy>edisson giovanni zuñiga lopez</cp:lastModifiedBy>
  <cp:revision>6</cp:revision>
  <dcterms:created xsi:type="dcterms:W3CDTF">2021-06-22T23:41:38Z</dcterms:created>
  <dcterms:modified xsi:type="dcterms:W3CDTF">2021-06-23T00:52:05Z</dcterms:modified>
</cp:coreProperties>
</file>