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Override2.xml" ContentType="application/vnd.openxmlformats-officedocument.themeOverrid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80" r:id="rId2"/>
    <p:sldMasterId id="2147483778" r:id="rId3"/>
    <p:sldMasterId id="2147483738" r:id="rId4"/>
  </p:sldMasterIdLst>
  <p:notesMasterIdLst>
    <p:notesMasterId r:id="rId53"/>
  </p:notesMasterIdLst>
  <p:handoutMasterIdLst>
    <p:handoutMasterId r:id="rId54"/>
  </p:handoutMasterIdLst>
  <p:sldIdLst>
    <p:sldId id="491" r:id="rId5"/>
    <p:sldId id="503" r:id="rId6"/>
    <p:sldId id="498" r:id="rId7"/>
    <p:sldId id="493" r:id="rId8"/>
    <p:sldId id="508" r:id="rId9"/>
    <p:sldId id="506" r:id="rId10"/>
    <p:sldId id="509" r:id="rId11"/>
    <p:sldId id="502" r:id="rId12"/>
    <p:sldId id="510" r:id="rId13"/>
    <p:sldId id="511" r:id="rId14"/>
    <p:sldId id="512" r:id="rId15"/>
    <p:sldId id="513" r:id="rId16"/>
    <p:sldId id="501" r:id="rId17"/>
    <p:sldId id="517" r:id="rId18"/>
    <p:sldId id="514" r:id="rId19"/>
    <p:sldId id="518" r:id="rId20"/>
    <p:sldId id="519" r:id="rId21"/>
    <p:sldId id="515" r:id="rId22"/>
    <p:sldId id="516" r:id="rId23"/>
    <p:sldId id="523" r:id="rId24"/>
    <p:sldId id="524" r:id="rId25"/>
    <p:sldId id="525" r:id="rId26"/>
    <p:sldId id="520" r:id="rId27"/>
    <p:sldId id="527" r:id="rId28"/>
    <p:sldId id="521" r:id="rId29"/>
    <p:sldId id="526" r:id="rId30"/>
    <p:sldId id="522" r:id="rId31"/>
    <p:sldId id="528" r:id="rId32"/>
    <p:sldId id="500" r:id="rId33"/>
    <p:sldId id="529" r:id="rId34"/>
    <p:sldId id="534" r:id="rId35"/>
    <p:sldId id="538" r:id="rId36"/>
    <p:sldId id="537" r:id="rId37"/>
    <p:sldId id="533" r:id="rId38"/>
    <p:sldId id="536" r:id="rId39"/>
    <p:sldId id="539" r:id="rId40"/>
    <p:sldId id="540" r:id="rId41"/>
    <p:sldId id="544" r:id="rId42"/>
    <p:sldId id="535" r:id="rId43"/>
    <p:sldId id="542" r:id="rId44"/>
    <p:sldId id="541" r:id="rId45"/>
    <p:sldId id="545" r:id="rId46"/>
    <p:sldId id="546" r:id="rId47"/>
    <p:sldId id="547" r:id="rId48"/>
    <p:sldId id="548" r:id="rId49"/>
    <p:sldId id="549" r:id="rId50"/>
    <p:sldId id="550" r:id="rId51"/>
    <p:sldId id="543" r:id="rId52"/>
  </p:sldIdLst>
  <p:sldSz cx="12190413" cy="6858000"/>
  <p:notesSz cx="6858000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A1D8"/>
    <a:srgbClr val="000000"/>
    <a:srgbClr val="336285"/>
    <a:srgbClr val="00A7E1"/>
    <a:srgbClr val="746F73"/>
    <a:srgbClr val="606062"/>
    <a:srgbClr val="FEE101"/>
    <a:srgbClr val="FE9C01"/>
    <a:srgbClr val="F03223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6479" autoAdjust="0"/>
  </p:normalViewPr>
  <p:slideViewPr>
    <p:cSldViewPr>
      <p:cViewPr>
        <p:scale>
          <a:sx n="77" d="100"/>
          <a:sy n="77" d="100"/>
        </p:scale>
        <p:origin x="-402" y="30"/>
      </p:cViewPr>
      <p:guideLst>
        <p:guide orient="horz" pos="365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97CB2-2177-4FBA-A09B-98A4A868A042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428272"/>
            <a:ext cx="2972421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027" y="9428272"/>
            <a:ext cx="2972421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B81C6-997F-46C0-8A89-EC795BBC9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826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9667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027" y="0"/>
            <a:ext cx="2972421" cy="49667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5A2252C-D1E5-4D0C-B59D-FF1D5B210D17}" type="datetimeFigureOut">
              <a:rPr lang="pt-BR"/>
              <a:pPr>
                <a:defRPr/>
              </a:pPr>
              <a:t>04/08/2016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0650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21" y="4715831"/>
            <a:ext cx="5485158" cy="446664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28272"/>
            <a:ext cx="2972421" cy="4966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027" y="9428272"/>
            <a:ext cx="2972421" cy="4966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EA422F-7031-44F9-A0D1-F8B8AE346E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979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van.avilla\Desktop\NOVA - Papelaria Omnilink 2016\NOVA MARCA OMNILI NK 2016\GRAFISMO\Grafismo Omnilink completo sem fundo-03.png"/>
          <p:cNvPicPr>
            <a:picLocks noChangeAspect="1" noChangeArrowheads="1"/>
          </p:cNvPicPr>
          <p:nvPr userDrawn="1"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36937" b="27733"/>
          <a:stretch/>
        </p:blipFill>
        <p:spPr bwMode="auto">
          <a:xfrm>
            <a:off x="7247334" y="1268760"/>
            <a:ext cx="4943079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0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64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085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ivan.avilla\Desktop\NOVA - Papelaria Omnilink 2016\NOVA MARCA OMNILI NK 2016\GRAFISMO\Grafismo Omnilin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26" y="-427664"/>
            <a:ext cx="9145016" cy="934036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ivan.avilla\Desktop\NOVA - Papelaria Omnilink 2016\NOVA MARCA OMNILI NK 2016\LOGO\Logotipo-Omnilink-com-sloga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743662"/>
            <a:ext cx="4052576" cy="18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-51374" y="-50037"/>
            <a:ext cx="11672109" cy="6937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2" descr="C:\Users\ivan.avilla\Desktop\NOVA - Papelaria Omnilink 2016\NOVA MARCA OMNILI NK 2016\GRAFISMO\detalhe cinza-09-09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62" b="26028"/>
          <a:stretch/>
        </p:blipFill>
        <p:spPr bwMode="auto">
          <a:xfrm>
            <a:off x="1080892" y="-459432"/>
            <a:ext cx="11109521" cy="7367239"/>
          </a:xfrm>
          <a:prstGeom prst="rect">
            <a:avLst/>
          </a:prstGeom>
          <a:ln>
            <a:noFill/>
          </a:ln>
          <a:effectLst>
            <a:outerShdw blurRad="825500" dist="25400" dir="3600000" algn="tl" rotWithShape="0">
              <a:schemeClr val="tx1">
                <a:lumMod val="65000"/>
                <a:lumOff val="35000"/>
                <a:alpha val="28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ivan.avilla\Desktop\NOVA - Papelaria Omnilink 2016\NOVA MARCA OMNILI NK 2016\Logo_Omnilink_201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05" y="5945758"/>
            <a:ext cx="1455861" cy="4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 userDrawn="1"/>
        </p:nvSpPr>
        <p:spPr>
          <a:xfrm flipH="1">
            <a:off x="-55064" y="-63395"/>
            <a:ext cx="205901" cy="6957594"/>
          </a:xfrm>
          <a:prstGeom prst="rect">
            <a:avLst/>
          </a:prstGeom>
          <a:solidFill>
            <a:srgbClr val="00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14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-25474" y="-86586"/>
            <a:ext cx="12235543" cy="6937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6887294" y="171836"/>
            <a:ext cx="0" cy="685800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 userDrawn="1"/>
        </p:nvSpPr>
        <p:spPr>
          <a:xfrm flipH="1">
            <a:off x="-26036" y="-92423"/>
            <a:ext cx="205901" cy="6957594"/>
          </a:xfrm>
          <a:prstGeom prst="rect">
            <a:avLst/>
          </a:prstGeom>
          <a:solidFill>
            <a:srgbClr val="00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6" descr="C:\Users\ivan.avilla\Desktop\NOVA - Papelaria Omnilink 2016\NOVA MARCA OMNILI NK 2016\GRAFISMO\Grafismo Omnilink completo sem fundo-03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01" b="27081"/>
          <a:stretch/>
        </p:blipFill>
        <p:spPr bwMode="auto">
          <a:xfrm>
            <a:off x="7386266" y="1328232"/>
            <a:ext cx="4804148" cy="55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ivan.avilla\Desktop\NOVA - Papelaria Omnilink 2016\NOVA MARCA OMNILI NK 2016\Logo_Omnilink_2016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718" y="404664"/>
            <a:ext cx="1061786" cy="3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 userDrawn="1"/>
        </p:nvSpPr>
        <p:spPr>
          <a:xfrm>
            <a:off x="11423798" y="6231728"/>
            <a:ext cx="53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CF0603-C24F-4906-B682-61BE9430480C}" type="slidenum">
              <a:rPr lang="pt-BR" sz="1400" b="1" smtClean="0">
                <a:solidFill>
                  <a:srgbClr val="5FA1D8"/>
                </a:solidFill>
                <a:latin typeface="Century Gothic" panose="020B0502020202020204" pitchFamily="34" charset="0"/>
              </a:rPr>
              <a:pPr algn="ctr"/>
              <a:t>‹nº›</a:t>
            </a:fld>
            <a:endParaRPr lang="pt-BR" sz="1400" b="1" dirty="0">
              <a:solidFill>
                <a:srgbClr val="5FA1D8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4" y="191039"/>
            <a:ext cx="1030287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C:\Users\ivan.avilla\Desktop\NOVA - Papelaria Omnilink 2016\NOVA MARCA OMNILI NK 2016\GRAFISMO\Grafismo Omnilink_detalhe azul-10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" t="30501" r="80997" b="55528"/>
          <a:stretch/>
        </p:blipFill>
        <p:spPr bwMode="auto">
          <a:xfrm>
            <a:off x="-19050" y="-27384"/>
            <a:ext cx="2134766" cy="717468"/>
          </a:xfrm>
          <a:prstGeom prst="rect">
            <a:avLst/>
          </a:prstGeom>
          <a:noFill/>
          <a:effectLst>
            <a:outerShdw blurRad="139700" dist="63500" dir="21120000" sx="110000" sy="110000" algn="ctr" rotWithShape="0">
              <a:schemeClr val="bg1">
                <a:lumMod val="65000"/>
                <a:alpha val="41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1" y="182075"/>
            <a:ext cx="1030287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C:\Users\ivan.avilla\Desktop\NOVA - Papelaria Omnilink 2016\NOVA MARCA OMNILI NK 2016\GRAFISMO\Grafismo Omnilink_cinza_claro-06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3" r="50554" b="52053"/>
          <a:stretch/>
        </p:blipFill>
        <p:spPr bwMode="auto">
          <a:xfrm>
            <a:off x="7175326" y="-27384"/>
            <a:ext cx="5015087" cy="71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75420" y="5301208"/>
            <a:ext cx="5904656" cy="504056"/>
          </a:xfrm>
          <a:prstGeom prst="rect">
            <a:avLst/>
          </a:prstGeom>
        </p:spPr>
        <p:txBody>
          <a:bodyPr vert="horz" lIns="121908" tIns="60954" rIns="121908" bIns="60954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</a:rPr>
              <a:t>Data:     07/ 2016            </a:t>
            </a:r>
          </a:p>
          <a:p>
            <a:pPr algn="l"/>
            <a:r>
              <a:rPr lang="pt-BR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</a:rPr>
              <a:t>Autor: Rafael Rossi - Marketing</a:t>
            </a:r>
            <a:endParaRPr lang="en-US" sz="1400" b="0" i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5420" y="3140968"/>
            <a:ext cx="5904656" cy="1960033"/>
          </a:xfrm>
          <a:prstGeom prst="rect">
            <a:avLst/>
          </a:prstGeom>
        </p:spPr>
        <p:txBody>
          <a:bodyPr vert="horz" lIns="121908" tIns="60954" rIns="121908" bIns="6095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i="1" dirty="0" smtClean="0">
                <a:solidFill>
                  <a:srgbClr val="5FA1D8"/>
                </a:solidFill>
                <a:latin typeface="Century Gothic" panose="020B0502020202020204" pitchFamily="34" charset="0"/>
                <a:cs typeface="Calibri"/>
              </a:rPr>
              <a:t>Análise de Concorrência</a:t>
            </a:r>
            <a:endParaRPr lang="en-US" sz="2800" b="1" i="1" dirty="0">
              <a:solidFill>
                <a:srgbClr val="5FA1D8"/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V="1">
            <a:off x="1031404" y="3176972"/>
            <a:ext cx="0" cy="30603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5944082" y="25740"/>
            <a:ext cx="0" cy="685800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ixaDeTexto 32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Breve Histórico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447134" y="1318359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Sede:  </a:t>
            </a:r>
            <a:r>
              <a:rPr lang="pt-BR" dirty="0" smtClean="0"/>
              <a:t>Londrina 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447134" y="1769619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Início da Operação: </a:t>
            </a:r>
            <a:r>
              <a:rPr lang="pt-BR" dirty="0" smtClean="0"/>
              <a:t>2003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447134" y="2220879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Nº de funcionário</a:t>
            </a:r>
            <a:r>
              <a:rPr lang="pt-BR" dirty="0" smtClean="0"/>
              <a:t>: 500  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5447134" y="867099"/>
            <a:ext cx="516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Razão social: </a:t>
            </a:r>
            <a:r>
              <a:rPr lang="pt-BR" dirty="0"/>
              <a:t>OnixSat Rastreamento de Veículos Ltda</a:t>
            </a:r>
            <a:endParaRPr lang="pt-BR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447134" y="3123399"/>
            <a:ext cx="284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Tecnologias: </a:t>
            </a:r>
            <a:r>
              <a:rPr lang="pt-BR" dirty="0" smtClean="0"/>
              <a:t>Satelital e GPRS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447134" y="2672139"/>
            <a:ext cx="483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Abrangência: </a:t>
            </a:r>
            <a:r>
              <a:rPr lang="pt-BR" dirty="0" smtClean="0"/>
              <a:t>Território Nacional e América do Sul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447134" y="3574659"/>
            <a:ext cx="440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Modelo de Negócio: </a:t>
            </a:r>
            <a:r>
              <a:rPr lang="pt-BR" dirty="0" smtClean="0"/>
              <a:t> Venda de Equipamento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334566" y="2276872"/>
            <a:ext cx="2776538" cy="3736976"/>
            <a:chOff x="1122362" y="2331956"/>
            <a:chExt cx="2776538" cy="3736976"/>
          </a:xfrm>
        </p:grpSpPr>
        <p:sp>
          <p:nvSpPr>
            <p:cNvPr id="42" name="Freeform 3"/>
            <p:cNvSpPr>
              <a:spLocks/>
            </p:cNvSpPr>
            <p:nvPr/>
          </p:nvSpPr>
          <p:spPr bwMode="auto">
            <a:xfrm>
              <a:off x="1571625" y="2708194"/>
              <a:ext cx="2327275" cy="2071688"/>
            </a:xfrm>
            <a:custGeom>
              <a:avLst/>
              <a:gdLst>
                <a:gd name="T0" fmla="*/ 121 w 1353"/>
                <a:gd name="T1" fmla="*/ 305 h 1305"/>
                <a:gd name="T2" fmla="*/ 33 w 1353"/>
                <a:gd name="T3" fmla="*/ 345 h 1305"/>
                <a:gd name="T4" fmla="*/ 0 w 1353"/>
                <a:gd name="T5" fmla="*/ 421 h 1305"/>
                <a:gd name="T6" fmla="*/ 23 w 1353"/>
                <a:gd name="T7" fmla="*/ 482 h 1305"/>
                <a:gd name="T8" fmla="*/ 61 w 1353"/>
                <a:gd name="T9" fmla="*/ 510 h 1305"/>
                <a:gd name="T10" fmla="*/ 123 w 1353"/>
                <a:gd name="T11" fmla="*/ 554 h 1305"/>
                <a:gd name="T12" fmla="*/ 244 w 1353"/>
                <a:gd name="T13" fmla="*/ 522 h 1305"/>
                <a:gd name="T14" fmla="*/ 311 w 1353"/>
                <a:gd name="T15" fmla="*/ 554 h 1305"/>
                <a:gd name="T16" fmla="*/ 380 w 1353"/>
                <a:gd name="T17" fmla="*/ 594 h 1305"/>
                <a:gd name="T18" fmla="*/ 484 w 1353"/>
                <a:gd name="T19" fmla="*/ 658 h 1305"/>
                <a:gd name="T20" fmla="*/ 551 w 1353"/>
                <a:gd name="T21" fmla="*/ 758 h 1305"/>
                <a:gd name="T22" fmla="*/ 549 w 1353"/>
                <a:gd name="T23" fmla="*/ 845 h 1305"/>
                <a:gd name="T24" fmla="*/ 561 w 1353"/>
                <a:gd name="T25" fmla="*/ 937 h 1305"/>
                <a:gd name="T26" fmla="*/ 633 w 1353"/>
                <a:gd name="T27" fmla="*/ 943 h 1305"/>
                <a:gd name="T28" fmla="*/ 671 w 1353"/>
                <a:gd name="T29" fmla="*/ 987 h 1305"/>
                <a:gd name="T30" fmla="*/ 689 w 1353"/>
                <a:gd name="T31" fmla="*/ 1060 h 1305"/>
                <a:gd name="T32" fmla="*/ 653 w 1353"/>
                <a:gd name="T33" fmla="*/ 1128 h 1305"/>
                <a:gd name="T34" fmla="*/ 595 w 1353"/>
                <a:gd name="T35" fmla="*/ 1216 h 1305"/>
                <a:gd name="T36" fmla="*/ 643 w 1353"/>
                <a:gd name="T37" fmla="*/ 1249 h 1305"/>
                <a:gd name="T38" fmla="*/ 732 w 1353"/>
                <a:gd name="T39" fmla="*/ 1294 h 1305"/>
                <a:gd name="T40" fmla="*/ 776 w 1353"/>
                <a:gd name="T41" fmla="*/ 1228 h 1305"/>
                <a:gd name="T42" fmla="*/ 811 w 1353"/>
                <a:gd name="T43" fmla="*/ 1195 h 1305"/>
                <a:gd name="T44" fmla="*/ 853 w 1353"/>
                <a:gd name="T45" fmla="*/ 1069 h 1305"/>
                <a:gd name="T46" fmla="*/ 904 w 1353"/>
                <a:gd name="T47" fmla="*/ 1037 h 1305"/>
                <a:gd name="T48" fmla="*/ 960 w 1353"/>
                <a:gd name="T49" fmla="*/ 1013 h 1305"/>
                <a:gd name="T50" fmla="*/ 1043 w 1353"/>
                <a:gd name="T51" fmla="*/ 1013 h 1305"/>
                <a:gd name="T52" fmla="*/ 1116 w 1353"/>
                <a:gd name="T53" fmla="*/ 938 h 1305"/>
                <a:gd name="T54" fmla="*/ 1161 w 1353"/>
                <a:gd name="T55" fmla="*/ 894 h 1305"/>
                <a:gd name="T56" fmla="*/ 1176 w 1353"/>
                <a:gd name="T57" fmla="*/ 830 h 1305"/>
                <a:gd name="T58" fmla="*/ 1193 w 1353"/>
                <a:gd name="T59" fmla="*/ 747 h 1305"/>
                <a:gd name="T60" fmla="*/ 1201 w 1353"/>
                <a:gd name="T61" fmla="*/ 669 h 1305"/>
                <a:gd name="T62" fmla="*/ 1223 w 1353"/>
                <a:gd name="T63" fmla="*/ 667 h 1305"/>
                <a:gd name="T64" fmla="*/ 1302 w 1353"/>
                <a:gd name="T65" fmla="*/ 574 h 1305"/>
                <a:gd name="T66" fmla="*/ 1353 w 1353"/>
                <a:gd name="T67" fmla="*/ 511 h 1305"/>
                <a:gd name="T68" fmla="*/ 1346 w 1353"/>
                <a:gd name="T69" fmla="*/ 419 h 1305"/>
                <a:gd name="T70" fmla="*/ 1282 w 1353"/>
                <a:gd name="T71" fmla="*/ 378 h 1305"/>
                <a:gd name="T72" fmla="*/ 1203 w 1353"/>
                <a:gd name="T73" fmla="*/ 296 h 1305"/>
                <a:gd name="T74" fmla="*/ 1051 w 1353"/>
                <a:gd name="T75" fmla="*/ 273 h 1305"/>
                <a:gd name="T76" fmla="*/ 1019 w 1353"/>
                <a:gd name="T77" fmla="*/ 252 h 1305"/>
                <a:gd name="T78" fmla="*/ 1002 w 1353"/>
                <a:gd name="T79" fmla="*/ 221 h 1305"/>
                <a:gd name="T80" fmla="*/ 927 w 1353"/>
                <a:gd name="T81" fmla="*/ 198 h 1305"/>
                <a:gd name="T82" fmla="*/ 904 w 1353"/>
                <a:gd name="T83" fmla="*/ 181 h 1305"/>
                <a:gd name="T84" fmla="*/ 812 w 1353"/>
                <a:gd name="T85" fmla="*/ 174 h 1305"/>
                <a:gd name="T86" fmla="*/ 812 w 1353"/>
                <a:gd name="T87" fmla="*/ 85 h 1305"/>
                <a:gd name="T88" fmla="*/ 781 w 1353"/>
                <a:gd name="T89" fmla="*/ 31 h 1305"/>
                <a:gd name="T90" fmla="*/ 701 w 1353"/>
                <a:gd name="T91" fmla="*/ 105 h 1305"/>
                <a:gd name="T92" fmla="*/ 629 w 1353"/>
                <a:gd name="T93" fmla="*/ 108 h 1305"/>
                <a:gd name="T94" fmla="*/ 553 w 1353"/>
                <a:gd name="T95" fmla="*/ 118 h 1305"/>
                <a:gd name="T96" fmla="*/ 495 w 1353"/>
                <a:gd name="T97" fmla="*/ 108 h 1305"/>
                <a:gd name="T98" fmla="*/ 469 w 1353"/>
                <a:gd name="T99" fmla="*/ 14 h 1305"/>
                <a:gd name="T100" fmla="*/ 420 w 1353"/>
                <a:gd name="T101" fmla="*/ 16 h 1305"/>
                <a:gd name="T102" fmla="*/ 319 w 1353"/>
                <a:gd name="T103" fmla="*/ 20 h 1305"/>
                <a:gd name="T104" fmla="*/ 307 w 1353"/>
                <a:gd name="T105" fmla="*/ 46 h 1305"/>
                <a:gd name="T106" fmla="*/ 316 w 1353"/>
                <a:gd name="T107" fmla="*/ 109 h 1305"/>
                <a:gd name="T108" fmla="*/ 287 w 1353"/>
                <a:gd name="T109" fmla="*/ 138 h 1305"/>
                <a:gd name="T110" fmla="*/ 203 w 1353"/>
                <a:gd name="T111" fmla="*/ 103 h 1305"/>
                <a:gd name="T112" fmla="*/ 179 w 1353"/>
                <a:gd name="T113" fmla="*/ 92 h 1305"/>
                <a:gd name="T114" fmla="*/ 161 w 1353"/>
                <a:gd name="T115" fmla="*/ 151 h 1305"/>
                <a:gd name="T116" fmla="*/ 128 w 1353"/>
                <a:gd name="T117" fmla="*/ 196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3" h="1305">
                  <a:moveTo>
                    <a:pt x="128" y="196"/>
                  </a:moveTo>
                  <a:lnTo>
                    <a:pt x="124" y="294"/>
                  </a:lnTo>
                  <a:lnTo>
                    <a:pt x="121" y="305"/>
                  </a:lnTo>
                  <a:lnTo>
                    <a:pt x="115" y="314"/>
                  </a:lnTo>
                  <a:lnTo>
                    <a:pt x="67" y="328"/>
                  </a:lnTo>
                  <a:lnTo>
                    <a:pt x="33" y="345"/>
                  </a:lnTo>
                  <a:lnTo>
                    <a:pt x="16" y="379"/>
                  </a:lnTo>
                  <a:lnTo>
                    <a:pt x="18" y="399"/>
                  </a:lnTo>
                  <a:lnTo>
                    <a:pt x="0" y="421"/>
                  </a:lnTo>
                  <a:lnTo>
                    <a:pt x="0" y="447"/>
                  </a:lnTo>
                  <a:lnTo>
                    <a:pt x="16" y="461"/>
                  </a:lnTo>
                  <a:lnTo>
                    <a:pt x="23" y="482"/>
                  </a:lnTo>
                  <a:lnTo>
                    <a:pt x="23" y="502"/>
                  </a:lnTo>
                  <a:lnTo>
                    <a:pt x="48" y="492"/>
                  </a:lnTo>
                  <a:lnTo>
                    <a:pt x="61" y="510"/>
                  </a:lnTo>
                  <a:lnTo>
                    <a:pt x="85" y="510"/>
                  </a:lnTo>
                  <a:lnTo>
                    <a:pt x="106" y="493"/>
                  </a:lnTo>
                  <a:lnTo>
                    <a:pt x="123" y="554"/>
                  </a:lnTo>
                  <a:lnTo>
                    <a:pt x="149" y="559"/>
                  </a:lnTo>
                  <a:lnTo>
                    <a:pt x="201" y="544"/>
                  </a:lnTo>
                  <a:lnTo>
                    <a:pt x="244" y="522"/>
                  </a:lnTo>
                  <a:lnTo>
                    <a:pt x="278" y="493"/>
                  </a:lnTo>
                  <a:lnTo>
                    <a:pt x="306" y="525"/>
                  </a:lnTo>
                  <a:lnTo>
                    <a:pt x="311" y="554"/>
                  </a:lnTo>
                  <a:lnTo>
                    <a:pt x="311" y="575"/>
                  </a:lnTo>
                  <a:lnTo>
                    <a:pt x="351" y="595"/>
                  </a:lnTo>
                  <a:lnTo>
                    <a:pt x="380" y="594"/>
                  </a:lnTo>
                  <a:lnTo>
                    <a:pt x="417" y="618"/>
                  </a:lnTo>
                  <a:lnTo>
                    <a:pt x="458" y="632"/>
                  </a:lnTo>
                  <a:lnTo>
                    <a:pt x="484" y="658"/>
                  </a:lnTo>
                  <a:lnTo>
                    <a:pt x="479" y="723"/>
                  </a:lnTo>
                  <a:lnTo>
                    <a:pt x="546" y="723"/>
                  </a:lnTo>
                  <a:lnTo>
                    <a:pt x="551" y="758"/>
                  </a:lnTo>
                  <a:lnTo>
                    <a:pt x="563" y="777"/>
                  </a:lnTo>
                  <a:lnTo>
                    <a:pt x="563" y="814"/>
                  </a:lnTo>
                  <a:lnTo>
                    <a:pt x="549" y="845"/>
                  </a:lnTo>
                  <a:lnTo>
                    <a:pt x="564" y="874"/>
                  </a:lnTo>
                  <a:lnTo>
                    <a:pt x="564" y="904"/>
                  </a:lnTo>
                  <a:lnTo>
                    <a:pt x="561" y="937"/>
                  </a:lnTo>
                  <a:lnTo>
                    <a:pt x="587" y="937"/>
                  </a:lnTo>
                  <a:lnTo>
                    <a:pt x="622" y="938"/>
                  </a:lnTo>
                  <a:lnTo>
                    <a:pt x="633" y="943"/>
                  </a:lnTo>
                  <a:lnTo>
                    <a:pt x="649" y="957"/>
                  </a:lnTo>
                  <a:lnTo>
                    <a:pt x="658" y="993"/>
                  </a:lnTo>
                  <a:lnTo>
                    <a:pt x="671" y="987"/>
                  </a:lnTo>
                  <a:lnTo>
                    <a:pt x="680" y="1052"/>
                  </a:lnTo>
                  <a:lnTo>
                    <a:pt x="686" y="1059"/>
                  </a:lnTo>
                  <a:lnTo>
                    <a:pt x="689" y="1060"/>
                  </a:lnTo>
                  <a:lnTo>
                    <a:pt x="701" y="1084"/>
                  </a:lnTo>
                  <a:lnTo>
                    <a:pt x="691" y="1109"/>
                  </a:lnTo>
                  <a:lnTo>
                    <a:pt x="653" y="1128"/>
                  </a:lnTo>
                  <a:lnTo>
                    <a:pt x="614" y="1163"/>
                  </a:lnTo>
                  <a:lnTo>
                    <a:pt x="595" y="1180"/>
                  </a:lnTo>
                  <a:lnTo>
                    <a:pt x="595" y="1216"/>
                  </a:lnTo>
                  <a:lnTo>
                    <a:pt x="612" y="1229"/>
                  </a:lnTo>
                  <a:lnTo>
                    <a:pt x="615" y="1252"/>
                  </a:lnTo>
                  <a:lnTo>
                    <a:pt x="643" y="1249"/>
                  </a:lnTo>
                  <a:lnTo>
                    <a:pt x="680" y="1271"/>
                  </a:lnTo>
                  <a:lnTo>
                    <a:pt x="713" y="1305"/>
                  </a:lnTo>
                  <a:lnTo>
                    <a:pt x="732" y="1294"/>
                  </a:lnTo>
                  <a:lnTo>
                    <a:pt x="756" y="1273"/>
                  </a:lnTo>
                  <a:lnTo>
                    <a:pt x="762" y="1239"/>
                  </a:lnTo>
                  <a:lnTo>
                    <a:pt x="776" y="1228"/>
                  </a:lnTo>
                  <a:lnTo>
                    <a:pt x="784" y="1223"/>
                  </a:lnTo>
                  <a:lnTo>
                    <a:pt x="795" y="1208"/>
                  </a:lnTo>
                  <a:lnTo>
                    <a:pt x="811" y="1195"/>
                  </a:lnTo>
                  <a:lnTo>
                    <a:pt x="844" y="1155"/>
                  </a:lnTo>
                  <a:lnTo>
                    <a:pt x="844" y="1086"/>
                  </a:lnTo>
                  <a:lnTo>
                    <a:pt x="853" y="1069"/>
                  </a:lnTo>
                  <a:lnTo>
                    <a:pt x="869" y="1053"/>
                  </a:lnTo>
                  <a:lnTo>
                    <a:pt x="893" y="1053"/>
                  </a:lnTo>
                  <a:lnTo>
                    <a:pt x="904" y="1037"/>
                  </a:lnTo>
                  <a:lnTo>
                    <a:pt x="926" y="1037"/>
                  </a:lnTo>
                  <a:lnTo>
                    <a:pt x="957" y="1017"/>
                  </a:lnTo>
                  <a:lnTo>
                    <a:pt x="960" y="1013"/>
                  </a:lnTo>
                  <a:lnTo>
                    <a:pt x="997" y="1001"/>
                  </a:lnTo>
                  <a:lnTo>
                    <a:pt x="1018" y="996"/>
                  </a:lnTo>
                  <a:lnTo>
                    <a:pt x="1043" y="1013"/>
                  </a:lnTo>
                  <a:lnTo>
                    <a:pt x="1071" y="993"/>
                  </a:lnTo>
                  <a:lnTo>
                    <a:pt x="1075" y="977"/>
                  </a:lnTo>
                  <a:lnTo>
                    <a:pt x="1116" y="938"/>
                  </a:lnTo>
                  <a:lnTo>
                    <a:pt x="1126" y="918"/>
                  </a:lnTo>
                  <a:lnTo>
                    <a:pt x="1142" y="905"/>
                  </a:lnTo>
                  <a:lnTo>
                    <a:pt x="1161" y="894"/>
                  </a:lnTo>
                  <a:lnTo>
                    <a:pt x="1160" y="872"/>
                  </a:lnTo>
                  <a:lnTo>
                    <a:pt x="1165" y="838"/>
                  </a:lnTo>
                  <a:lnTo>
                    <a:pt x="1176" y="830"/>
                  </a:lnTo>
                  <a:lnTo>
                    <a:pt x="1176" y="812"/>
                  </a:lnTo>
                  <a:lnTo>
                    <a:pt x="1184" y="785"/>
                  </a:lnTo>
                  <a:lnTo>
                    <a:pt x="1193" y="747"/>
                  </a:lnTo>
                  <a:lnTo>
                    <a:pt x="1195" y="722"/>
                  </a:lnTo>
                  <a:lnTo>
                    <a:pt x="1198" y="693"/>
                  </a:lnTo>
                  <a:lnTo>
                    <a:pt x="1201" y="669"/>
                  </a:lnTo>
                  <a:lnTo>
                    <a:pt x="1210" y="658"/>
                  </a:lnTo>
                  <a:lnTo>
                    <a:pt x="1217" y="658"/>
                  </a:lnTo>
                  <a:lnTo>
                    <a:pt x="1223" y="667"/>
                  </a:lnTo>
                  <a:lnTo>
                    <a:pt x="1249" y="618"/>
                  </a:lnTo>
                  <a:lnTo>
                    <a:pt x="1276" y="595"/>
                  </a:lnTo>
                  <a:lnTo>
                    <a:pt x="1302" y="574"/>
                  </a:lnTo>
                  <a:lnTo>
                    <a:pt x="1311" y="557"/>
                  </a:lnTo>
                  <a:lnTo>
                    <a:pt x="1328" y="537"/>
                  </a:lnTo>
                  <a:lnTo>
                    <a:pt x="1353" y="511"/>
                  </a:lnTo>
                  <a:lnTo>
                    <a:pt x="1353" y="457"/>
                  </a:lnTo>
                  <a:lnTo>
                    <a:pt x="1348" y="442"/>
                  </a:lnTo>
                  <a:lnTo>
                    <a:pt x="1346" y="419"/>
                  </a:lnTo>
                  <a:lnTo>
                    <a:pt x="1346" y="412"/>
                  </a:lnTo>
                  <a:lnTo>
                    <a:pt x="1330" y="399"/>
                  </a:lnTo>
                  <a:lnTo>
                    <a:pt x="1282" y="378"/>
                  </a:lnTo>
                  <a:lnTo>
                    <a:pt x="1265" y="371"/>
                  </a:lnTo>
                  <a:lnTo>
                    <a:pt x="1247" y="355"/>
                  </a:lnTo>
                  <a:lnTo>
                    <a:pt x="1203" y="296"/>
                  </a:lnTo>
                  <a:lnTo>
                    <a:pt x="1165" y="296"/>
                  </a:lnTo>
                  <a:lnTo>
                    <a:pt x="1061" y="265"/>
                  </a:lnTo>
                  <a:lnTo>
                    <a:pt x="1051" y="273"/>
                  </a:lnTo>
                  <a:lnTo>
                    <a:pt x="1034" y="281"/>
                  </a:lnTo>
                  <a:lnTo>
                    <a:pt x="1018" y="274"/>
                  </a:lnTo>
                  <a:lnTo>
                    <a:pt x="1019" y="252"/>
                  </a:lnTo>
                  <a:lnTo>
                    <a:pt x="1029" y="237"/>
                  </a:lnTo>
                  <a:lnTo>
                    <a:pt x="1008" y="236"/>
                  </a:lnTo>
                  <a:lnTo>
                    <a:pt x="1002" y="221"/>
                  </a:lnTo>
                  <a:lnTo>
                    <a:pt x="975" y="211"/>
                  </a:lnTo>
                  <a:lnTo>
                    <a:pt x="948" y="202"/>
                  </a:lnTo>
                  <a:lnTo>
                    <a:pt x="927" y="198"/>
                  </a:lnTo>
                  <a:lnTo>
                    <a:pt x="905" y="215"/>
                  </a:lnTo>
                  <a:lnTo>
                    <a:pt x="894" y="207"/>
                  </a:lnTo>
                  <a:lnTo>
                    <a:pt x="904" y="181"/>
                  </a:lnTo>
                  <a:lnTo>
                    <a:pt x="838" y="173"/>
                  </a:lnTo>
                  <a:lnTo>
                    <a:pt x="829" y="181"/>
                  </a:lnTo>
                  <a:lnTo>
                    <a:pt x="812" y="174"/>
                  </a:lnTo>
                  <a:lnTo>
                    <a:pt x="770" y="191"/>
                  </a:lnTo>
                  <a:lnTo>
                    <a:pt x="846" y="118"/>
                  </a:lnTo>
                  <a:lnTo>
                    <a:pt x="812" y="85"/>
                  </a:lnTo>
                  <a:lnTo>
                    <a:pt x="812" y="80"/>
                  </a:lnTo>
                  <a:lnTo>
                    <a:pt x="805" y="50"/>
                  </a:lnTo>
                  <a:lnTo>
                    <a:pt x="781" y="31"/>
                  </a:lnTo>
                  <a:lnTo>
                    <a:pt x="756" y="50"/>
                  </a:lnTo>
                  <a:lnTo>
                    <a:pt x="723" y="99"/>
                  </a:lnTo>
                  <a:lnTo>
                    <a:pt x="701" y="105"/>
                  </a:lnTo>
                  <a:lnTo>
                    <a:pt x="677" y="92"/>
                  </a:lnTo>
                  <a:lnTo>
                    <a:pt x="647" y="92"/>
                  </a:lnTo>
                  <a:lnTo>
                    <a:pt x="629" y="108"/>
                  </a:lnTo>
                  <a:lnTo>
                    <a:pt x="600" y="108"/>
                  </a:lnTo>
                  <a:lnTo>
                    <a:pt x="587" y="117"/>
                  </a:lnTo>
                  <a:lnTo>
                    <a:pt x="553" y="118"/>
                  </a:lnTo>
                  <a:lnTo>
                    <a:pt x="520" y="123"/>
                  </a:lnTo>
                  <a:lnTo>
                    <a:pt x="509" y="136"/>
                  </a:lnTo>
                  <a:lnTo>
                    <a:pt x="495" y="108"/>
                  </a:lnTo>
                  <a:lnTo>
                    <a:pt x="495" y="39"/>
                  </a:lnTo>
                  <a:lnTo>
                    <a:pt x="485" y="30"/>
                  </a:lnTo>
                  <a:lnTo>
                    <a:pt x="469" y="14"/>
                  </a:lnTo>
                  <a:lnTo>
                    <a:pt x="452" y="0"/>
                  </a:lnTo>
                  <a:lnTo>
                    <a:pt x="440" y="16"/>
                  </a:lnTo>
                  <a:lnTo>
                    <a:pt x="420" y="16"/>
                  </a:lnTo>
                  <a:lnTo>
                    <a:pt x="395" y="26"/>
                  </a:lnTo>
                  <a:lnTo>
                    <a:pt x="332" y="25"/>
                  </a:lnTo>
                  <a:lnTo>
                    <a:pt x="319" y="20"/>
                  </a:lnTo>
                  <a:lnTo>
                    <a:pt x="294" y="10"/>
                  </a:lnTo>
                  <a:lnTo>
                    <a:pt x="299" y="27"/>
                  </a:lnTo>
                  <a:lnTo>
                    <a:pt x="307" y="46"/>
                  </a:lnTo>
                  <a:lnTo>
                    <a:pt x="323" y="72"/>
                  </a:lnTo>
                  <a:lnTo>
                    <a:pt x="337" y="90"/>
                  </a:lnTo>
                  <a:lnTo>
                    <a:pt x="316" y="109"/>
                  </a:lnTo>
                  <a:lnTo>
                    <a:pt x="302" y="119"/>
                  </a:lnTo>
                  <a:lnTo>
                    <a:pt x="298" y="128"/>
                  </a:lnTo>
                  <a:lnTo>
                    <a:pt x="287" y="138"/>
                  </a:lnTo>
                  <a:lnTo>
                    <a:pt x="274" y="139"/>
                  </a:lnTo>
                  <a:lnTo>
                    <a:pt x="234" y="126"/>
                  </a:lnTo>
                  <a:lnTo>
                    <a:pt x="203" y="103"/>
                  </a:lnTo>
                  <a:lnTo>
                    <a:pt x="196" y="89"/>
                  </a:lnTo>
                  <a:lnTo>
                    <a:pt x="186" y="102"/>
                  </a:lnTo>
                  <a:lnTo>
                    <a:pt x="179" y="92"/>
                  </a:lnTo>
                  <a:lnTo>
                    <a:pt x="126" y="119"/>
                  </a:lnTo>
                  <a:lnTo>
                    <a:pt x="130" y="132"/>
                  </a:lnTo>
                  <a:lnTo>
                    <a:pt x="161" y="151"/>
                  </a:lnTo>
                  <a:lnTo>
                    <a:pt x="120" y="152"/>
                  </a:lnTo>
                  <a:lnTo>
                    <a:pt x="111" y="188"/>
                  </a:lnTo>
                  <a:lnTo>
                    <a:pt x="128" y="19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3" name="Freeform 4"/>
            <p:cNvSpPr>
              <a:spLocks/>
            </p:cNvSpPr>
            <p:nvPr/>
          </p:nvSpPr>
          <p:spPr bwMode="auto">
            <a:xfrm>
              <a:off x="1219200" y="2331956"/>
              <a:ext cx="757238" cy="876300"/>
            </a:xfrm>
            <a:custGeom>
              <a:avLst/>
              <a:gdLst>
                <a:gd name="T0" fmla="*/ 266 w 440"/>
                <a:gd name="T1" fmla="*/ 11 h 552"/>
                <a:gd name="T2" fmla="*/ 238 w 440"/>
                <a:gd name="T3" fmla="*/ 38 h 552"/>
                <a:gd name="T4" fmla="*/ 225 w 440"/>
                <a:gd name="T5" fmla="*/ 56 h 552"/>
                <a:gd name="T6" fmla="*/ 213 w 440"/>
                <a:gd name="T7" fmla="*/ 91 h 552"/>
                <a:gd name="T8" fmla="*/ 221 w 440"/>
                <a:gd name="T9" fmla="*/ 119 h 552"/>
                <a:gd name="T10" fmla="*/ 249 w 440"/>
                <a:gd name="T11" fmla="*/ 163 h 552"/>
                <a:gd name="T12" fmla="*/ 331 w 440"/>
                <a:gd name="T13" fmla="*/ 180 h 552"/>
                <a:gd name="T14" fmla="*/ 360 w 440"/>
                <a:gd name="T15" fmla="*/ 198 h 552"/>
                <a:gd name="T16" fmla="*/ 382 w 440"/>
                <a:gd name="T17" fmla="*/ 192 h 552"/>
                <a:gd name="T18" fmla="*/ 400 w 440"/>
                <a:gd name="T19" fmla="*/ 199 h 552"/>
                <a:gd name="T20" fmla="*/ 399 w 440"/>
                <a:gd name="T21" fmla="*/ 218 h 552"/>
                <a:gd name="T22" fmla="*/ 385 w 440"/>
                <a:gd name="T23" fmla="*/ 227 h 552"/>
                <a:gd name="T24" fmla="*/ 384 w 440"/>
                <a:gd name="T25" fmla="*/ 246 h 552"/>
                <a:gd name="T26" fmla="*/ 401 w 440"/>
                <a:gd name="T27" fmla="*/ 276 h 552"/>
                <a:gd name="T28" fmla="*/ 433 w 440"/>
                <a:gd name="T29" fmla="*/ 312 h 552"/>
                <a:gd name="T30" fmla="*/ 440 w 440"/>
                <a:gd name="T31" fmla="*/ 364 h 552"/>
                <a:gd name="T32" fmla="*/ 409 w 440"/>
                <a:gd name="T33" fmla="*/ 340 h 552"/>
                <a:gd name="T34" fmla="*/ 401 w 440"/>
                <a:gd name="T35" fmla="*/ 325 h 552"/>
                <a:gd name="T36" fmla="*/ 391 w 440"/>
                <a:gd name="T37" fmla="*/ 337 h 552"/>
                <a:gd name="T38" fmla="*/ 385 w 440"/>
                <a:gd name="T39" fmla="*/ 329 h 552"/>
                <a:gd name="T40" fmla="*/ 331 w 440"/>
                <a:gd name="T41" fmla="*/ 356 h 552"/>
                <a:gd name="T42" fmla="*/ 335 w 440"/>
                <a:gd name="T43" fmla="*/ 370 h 552"/>
                <a:gd name="T44" fmla="*/ 350 w 440"/>
                <a:gd name="T45" fmla="*/ 378 h 552"/>
                <a:gd name="T46" fmla="*/ 367 w 440"/>
                <a:gd name="T47" fmla="*/ 388 h 552"/>
                <a:gd name="T48" fmla="*/ 326 w 440"/>
                <a:gd name="T49" fmla="*/ 389 h 552"/>
                <a:gd name="T50" fmla="*/ 318 w 440"/>
                <a:gd name="T51" fmla="*/ 425 h 552"/>
                <a:gd name="T52" fmla="*/ 334 w 440"/>
                <a:gd name="T53" fmla="*/ 433 h 552"/>
                <a:gd name="T54" fmla="*/ 328 w 440"/>
                <a:gd name="T55" fmla="*/ 543 h 552"/>
                <a:gd name="T56" fmla="*/ 321 w 440"/>
                <a:gd name="T57" fmla="*/ 552 h 552"/>
                <a:gd name="T58" fmla="*/ 301 w 440"/>
                <a:gd name="T59" fmla="*/ 542 h 552"/>
                <a:gd name="T60" fmla="*/ 299 w 440"/>
                <a:gd name="T61" fmla="*/ 492 h 552"/>
                <a:gd name="T62" fmla="*/ 307 w 440"/>
                <a:gd name="T63" fmla="*/ 486 h 552"/>
                <a:gd name="T64" fmla="*/ 301 w 440"/>
                <a:gd name="T65" fmla="*/ 474 h 552"/>
                <a:gd name="T66" fmla="*/ 291 w 440"/>
                <a:gd name="T67" fmla="*/ 469 h 552"/>
                <a:gd name="T68" fmla="*/ 252 w 440"/>
                <a:gd name="T69" fmla="*/ 469 h 552"/>
                <a:gd name="T70" fmla="*/ 235 w 440"/>
                <a:gd name="T71" fmla="*/ 478 h 552"/>
                <a:gd name="T72" fmla="*/ 217 w 440"/>
                <a:gd name="T73" fmla="*/ 464 h 552"/>
                <a:gd name="T74" fmla="*/ 192 w 440"/>
                <a:gd name="T75" fmla="*/ 454 h 552"/>
                <a:gd name="T76" fmla="*/ 166 w 440"/>
                <a:gd name="T77" fmla="*/ 444 h 552"/>
                <a:gd name="T78" fmla="*/ 166 w 440"/>
                <a:gd name="T79" fmla="*/ 418 h 552"/>
                <a:gd name="T80" fmla="*/ 139 w 440"/>
                <a:gd name="T81" fmla="*/ 418 h 552"/>
                <a:gd name="T82" fmla="*/ 61 w 440"/>
                <a:gd name="T83" fmla="*/ 384 h 552"/>
                <a:gd name="T84" fmla="*/ 0 w 440"/>
                <a:gd name="T85" fmla="*/ 389 h 552"/>
                <a:gd name="T86" fmla="*/ 56 w 440"/>
                <a:gd name="T87" fmla="*/ 296 h 552"/>
                <a:gd name="T88" fmla="*/ 56 w 440"/>
                <a:gd name="T89" fmla="*/ 189 h 552"/>
                <a:gd name="T90" fmla="*/ 85 w 440"/>
                <a:gd name="T91" fmla="*/ 138 h 552"/>
                <a:gd name="T92" fmla="*/ 104 w 440"/>
                <a:gd name="T93" fmla="*/ 106 h 552"/>
                <a:gd name="T94" fmla="*/ 124 w 440"/>
                <a:gd name="T95" fmla="*/ 99 h 552"/>
                <a:gd name="T96" fmla="*/ 148 w 440"/>
                <a:gd name="T97" fmla="*/ 43 h 552"/>
                <a:gd name="T98" fmla="*/ 164 w 440"/>
                <a:gd name="T99" fmla="*/ 50 h 552"/>
                <a:gd name="T100" fmla="*/ 176 w 440"/>
                <a:gd name="T101" fmla="*/ 30 h 552"/>
                <a:gd name="T102" fmla="*/ 253 w 440"/>
                <a:gd name="T103" fmla="*/ 0 h 552"/>
                <a:gd name="T104" fmla="*/ 266 w 440"/>
                <a:gd name="T105" fmla="*/ 1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0" h="552">
                  <a:moveTo>
                    <a:pt x="266" y="11"/>
                  </a:moveTo>
                  <a:lnTo>
                    <a:pt x="238" y="38"/>
                  </a:lnTo>
                  <a:lnTo>
                    <a:pt x="225" y="56"/>
                  </a:lnTo>
                  <a:lnTo>
                    <a:pt x="213" y="91"/>
                  </a:lnTo>
                  <a:lnTo>
                    <a:pt x="221" y="119"/>
                  </a:lnTo>
                  <a:lnTo>
                    <a:pt x="249" y="163"/>
                  </a:lnTo>
                  <a:lnTo>
                    <a:pt x="331" y="180"/>
                  </a:lnTo>
                  <a:lnTo>
                    <a:pt x="360" y="198"/>
                  </a:lnTo>
                  <a:lnTo>
                    <a:pt x="382" y="192"/>
                  </a:lnTo>
                  <a:lnTo>
                    <a:pt x="400" y="199"/>
                  </a:lnTo>
                  <a:lnTo>
                    <a:pt x="399" y="218"/>
                  </a:lnTo>
                  <a:lnTo>
                    <a:pt x="385" y="227"/>
                  </a:lnTo>
                  <a:lnTo>
                    <a:pt x="384" y="246"/>
                  </a:lnTo>
                  <a:lnTo>
                    <a:pt x="401" y="276"/>
                  </a:lnTo>
                  <a:lnTo>
                    <a:pt x="433" y="312"/>
                  </a:lnTo>
                  <a:lnTo>
                    <a:pt x="440" y="364"/>
                  </a:lnTo>
                  <a:lnTo>
                    <a:pt x="409" y="340"/>
                  </a:lnTo>
                  <a:lnTo>
                    <a:pt x="401" y="325"/>
                  </a:lnTo>
                  <a:lnTo>
                    <a:pt x="391" y="337"/>
                  </a:lnTo>
                  <a:lnTo>
                    <a:pt x="385" y="329"/>
                  </a:lnTo>
                  <a:lnTo>
                    <a:pt x="331" y="356"/>
                  </a:lnTo>
                  <a:lnTo>
                    <a:pt x="335" y="370"/>
                  </a:lnTo>
                  <a:lnTo>
                    <a:pt x="350" y="378"/>
                  </a:lnTo>
                  <a:lnTo>
                    <a:pt x="367" y="388"/>
                  </a:lnTo>
                  <a:lnTo>
                    <a:pt x="326" y="389"/>
                  </a:lnTo>
                  <a:lnTo>
                    <a:pt x="318" y="425"/>
                  </a:lnTo>
                  <a:lnTo>
                    <a:pt x="334" y="433"/>
                  </a:lnTo>
                  <a:lnTo>
                    <a:pt x="328" y="543"/>
                  </a:lnTo>
                  <a:lnTo>
                    <a:pt x="321" y="552"/>
                  </a:lnTo>
                  <a:lnTo>
                    <a:pt x="301" y="542"/>
                  </a:lnTo>
                  <a:lnTo>
                    <a:pt x="299" y="492"/>
                  </a:lnTo>
                  <a:lnTo>
                    <a:pt x="307" y="486"/>
                  </a:lnTo>
                  <a:lnTo>
                    <a:pt x="301" y="474"/>
                  </a:lnTo>
                  <a:lnTo>
                    <a:pt x="291" y="469"/>
                  </a:lnTo>
                  <a:lnTo>
                    <a:pt x="252" y="469"/>
                  </a:lnTo>
                  <a:lnTo>
                    <a:pt x="235" y="478"/>
                  </a:lnTo>
                  <a:lnTo>
                    <a:pt x="217" y="464"/>
                  </a:lnTo>
                  <a:lnTo>
                    <a:pt x="192" y="454"/>
                  </a:lnTo>
                  <a:lnTo>
                    <a:pt x="166" y="444"/>
                  </a:lnTo>
                  <a:lnTo>
                    <a:pt x="166" y="418"/>
                  </a:lnTo>
                  <a:lnTo>
                    <a:pt x="139" y="418"/>
                  </a:lnTo>
                  <a:lnTo>
                    <a:pt x="61" y="384"/>
                  </a:lnTo>
                  <a:lnTo>
                    <a:pt x="0" y="389"/>
                  </a:lnTo>
                  <a:lnTo>
                    <a:pt x="56" y="296"/>
                  </a:lnTo>
                  <a:lnTo>
                    <a:pt x="56" y="189"/>
                  </a:lnTo>
                  <a:lnTo>
                    <a:pt x="85" y="138"/>
                  </a:lnTo>
                  <a:lnTo>
                    <a:pt x="104" y="106"/>
                  </a:lnTo>
                  <a:lnTo>
                    <a:pt x="124" y="99"/>
                  </a:lnTo>
                  <a:lnTo>
                    <a:pt x="148" y="43"/>
                  </a:lnTo>
                  <a:lnTo>
                    <a:pt x="164" y="50"/>
                  </a:lnTo>
                  <a:lnTo>
                    <a:pt x="176" y="30"/>
                  </a:lnTo>
                  <a:lnTo>
                    <a:pt x="253" y="0"/>
                  </a:lnTo>
                  <a:lnTo>
                    <a:pt x="266" y="11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1585912" y="2370056"/>
              <a:ext cx="836613" cy="558800"/>
            </a:xfrm>
            <a:custGeom>
              <a:avLst/>
              <a:gdLst>
                <a:gd name="T0" fmla="*/ 25 w 486"/>
                <a:gd name="T1" fmla="*/ 14 h 352"/>
                <a:gd name="T2" fmla="*/ 40 w 486"/>
                <a:gd name="T3" fmla="*/ 36 h 352"/>
                <a:gd name="T4" fmla="*/ 40 w 486"/>
                <a:gd name="T5" fmla="*/ 66 h 352"/>
                <a:gd name="T6" fmla="*/ 52 w 486"/>
                <a:gd name="T7" fmla="*/ 77 h 352"/>
                <a:gd name="T8" fmla="*/ 76 w 486"/>
                <a:gd name="T9" fmla="*/ 75 h 352"/>
                <a:gd name="T10" fmla="*/ 76 w 486"/>
                <a:gd name="T11" fmla="*/ 18 h 352"/>
                <a:gd name="T12" fmla="*/ 117 w 486"/>
                <a:gd name="T13" fmla="*/ 0 h 352"/>
                <a:gd name="T14" fmla="*/ 163 w 486"/>
                <a:gd name="T15" fmla="*/ 2 h 352"/>
                <a:gd name="T16" fmla="*/ 187 w 486"/>
                <a:gd name="T17" fmla="*/ 17 h 352"/>
                <a:gd name="T18" fmla="*/ 234 w 486"/>
                <a:gd name="T19" fmla="*/ 18 h 352"/>
                <a:gd name="T20" fmla="*/ 262 w 486"/>
                <a:gd name="T21" fmla="*/ 24 h 352"/>
                <a:gd name="T22" fmla="*/ 396 w 486"/>
                <a:gd name="T23" fmla="*/ 9 h 352"/>
                <a:gd name="T24" fmla="*/ 377 w 486"/>
                <a:gd name="T25" fmla="*/ 27 h 352"/>
                <a:gd name="T26" fmla="*/ 396 w 486"/>
                <a:gd name="T27" fmla="*/ 36 h 352"/>
                <a:gd name="T28" fmla="*/ 414 w 486"/>
                <a:gd name="T29" fmla="*/ 50 h 352"/>
                <a:gd name="T30" fmla="*/ 436 w 486"/>
                <a:gd name="T31" fmla="*/ 57 h 352"/>
                <a:gd name="T32" fmla="*/ 436 w 486"/>
                <a:gd name="T33" fmla="*/ 82 h 352"/>
                <a:gd name="T34" fmla="*/ 486 w 486"/>
                <a:gd name="T35" fmla="*/ 93 h 352"/>
                <a:gd name="T36" fmla="*/ 451 w 486"/>
                <a:gd name="T37" fmla="*/ 117 h 352"/>
                <a:gd name="T38" fmla="*/ 451 w 486"/>
                <a:gd name="T39" fmla="*/ 121 h 352"/>
                <a:gd name="T40" fmla="*/ 462 w 486"/>
                <a:gd name="T41" fmla="*/ 136 h 352"/>
                <a:gd name="T42" fmla="*/ 452 w 486"/>
                <a:gd name="T43" fmla="*/ 144 h 352"/>
                <a:gd name="T44" fmla="*/ 436 w 486"/>
                <a:gd name="T45" fmla="*/ 141 h 352"/>
                <a:gd name="T46" fmla="*/ 427 w 486"/>
                <a:gd name="T47" fmla="*/ 159 h 352"/>
                <a:gd name="T48" fmla="*/ 428 w 486"/>
                <a:gd name="T49" fmla="*/ 177 h 352"/>
                <a:gd name="T50" fmla="*/ 442 w 486"/>
                <a:gd name="T51" fmla="*/ 199 h 352"/>
                <a:gd name="T52" fmla="*/ 453 w 486"/>
                <a:gd name="T53" fmla="*/ 199 h 352"/>
                <a:gd name="T54" fmla="*/ 447 w 486"/>
                <a:gd name="T55" fmla="*/ 213 h 352"/>
                <a:gd name="T56" fmla="*/ 442 w 486"/>
                <a:gd name="T57" fmla="*/ 217 h 352"/>
                <a:gd name="T58" fmla="*/ 432 w 486"/>
                <a:gd name="T59" fmla="*/ 229 h 352"/>
                <a:gd name="T60" fmla="*/ 409 w 486"/>
                <a:gd name="T61" fmla="*/ 229 h 352"/>
                <a:gd name="T62" fmla="*/ 385 w 486"/>
                <a:gd name="T63" fmla="*/ 239 h 352"/>
                <a:gd name="T64" fmla="*/ 325 w 486"/>
                <a:gd name="T65" fmla="*/ 238 h 352"/>
                <a:gd name="T66" fmla="*/ 311 w 486"/>
                <a:gd name="T67" fmla="*/ 233 h 352"/>
                <a:gd name="T68" fmla="*/ 288 w 486"/>
                <a:gd name="T69" fmla="*/ 223 h 352"/>
                <a:gd name="T70" fmla="*/ 288 w 486"/>
                <a:gd name="T71" fmla="*/ 231 h 352"/>
                <a:gd name="T72" fmla="*/ 301 w 486"/>
                <a:gd name="T73" fmla="*/ 261 h 352"/>
                <a:gd name="T74" fmla="*/ 318 w 486"/>
                <a:gd name="T75" fmla="*/ 287 h 352"/>
                <a:gd name="T76" fmla="*/ 329 w 486"/>
                <a:gd name="T77" fmla="*/ 303 h 352"/>
                <a:gd name="T78" fmla="*/ 306 w 486"/>
                <a:gd name="T79" fmla="*/ 324 h 352"/>
                <a:gd name="T80" fmla="*/ 294 w 486"/>
                <a:gd name="T81" fmla="*/ 332 h 352"/>
                <a:gd name="T82" fmla="*/ 291 w 486"/>
                <a:gd name="T83" fmla="*/ 339 h 352"/>
                <a:gd name="T84" fmla="*/ 280 w 486"/>
                <a:gd name="T85" fmla="*/ 351 h 352"/>
                <a:gd name="T86" fmla="*/ 266 w 486"/>
                <a:gd name="T87" fmla="*/ 352 h 352"/>
                <a:gd name="T88" fmla="*/ 227 w 486"/>
                <a:gd name="T89" fmla="*/ 339 h 352"/>
                <a:gd name="T90" fmla="*/ 220 w 486"/>
                <a:gd name="T91" fmla="*/ 291 h 352"/>
                <a:gd name="T92" fmla="*/ 188 w 486"/>
                <a:gd name="T93" fmla="*/ 252 h 352"/>
                <a:gd name="T94" fmla="*/ 169 w 486"/>
                <a:gd name="T95" fmla="*/ 219 h 352"/>
                <a:gd name="T96" fmla="*/ 172 w 486"/>
                <a:gd name="T97" fmla="*/ 204 h 352"/>
                <a:gd name="T98" fmla="*/ 185 w 486"/>
                <a:gd name="T99" fmla="*/ 194 h 352"/>
                <a:gd name="T100" fmla="*/ 186 w 486"/>
                <a:gd name="T101" fmla="*/ 175 h 352"/>
                <a:gd name="T102" fmla="*/ 169 w 486"/>
                <a:gd name="T103" fmla="*/ 168 h 352"/>
                <a:gd name="T104" fmla="*/ 147 w 486"/>
                <a:gd name="T105" fmla="*/ 174 h 352"/>
                <a:gd name="T106" fmla="*/ 118 w 486"/>
                <a:gd name="T107" fmla="*/ 156 h 352"/>
                <a:gd name="T108" fmla="*/ 36 w 486"/>
                <a:gd name="T109" fmla="*/ 139 h 352"/>
                <a:gd name="T110" fmla="*/ 7 w 486"/>
                <a:gd name="T111" fmla="*/ 92 h 352"/>
                <a:gd name="T112" fmla="*/ 0 w 486"/>
                <a:gd name="T113" fmla="*/ 67 h 352"/>
                <a:gd name="T114" fmla="*/ 13 w 486"/>
                <a:gd name="T115" fmla="*/ 31 h 352"/>
                <a:gd name="T116" fmla="*/ 25 w 486"/>
                <a:gd name="T117" fmla="*/ 1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6" h="352">
                  <a:moveTo>
                    <a:pt x="25" y="14"/>
                  </a:moveTo>
                  <a:lnTo>
                    <a:pt x="40" y="36"/>
                  </a:lnTo>
                  <a:lnTo>
                    <a:pt x="40" y="66"/>
                  </a:lnTo>
                  <a:lnTo>
                    <a:pt x="52" y="77"/>
                  </a:lnTo>
                  <a:lnTo>
                    <a:pt x="76" y="75"/>
                  </a:lnTo>
                  <a:lnTo>
                    <a:pt x="76" y="18"/>
                  </a:lnTo>
                  <a:lnTo>
                    <a:pt x="117" y="0"/>
                  </a:lnTo>
                  <a:lnTo>
                    <a:pt x="163" y="2"/>
                  </a:lnTo>
                  <a:lnTo>
                    <a:pt x="187" y="17"/>
                  </a:lnTo>
                  <a:lnTo>
                    <a:pt x="234" y="18"/>
                  </a:lnTo>
                  <a:lnTo>
                    <a:pt x="262" y="24"/>
                  </a:lnTo>
                  <a:lnTo>
                    <a:pt x="396" y="9"/>
                  </a:lnTo>
                  <a:lnTo>
                    <a:pt x="377" y="27"/>
                  </a:lnTo>
                  <a:lnTo>
                    <a:pt x="396" y="36"/>
                  </a:lnTo>
                  <a:lnTo>
                    <a:pt x="414" y="50"/>
                  </a:lnTo>
                  <a:lnTo>
                    <a:pt x="436" y="57"/>
                  </a:lnTo>
                  <a:lnTo>
                    <a:pt x="436" y="82"/>
                  </a:lnTo>
                  <a:lnTo>
                    <a:pt x="486" y="93"/>
                  </a:lnTo>
                  <a:lnTo>
                    <a:pt x="451" y="117"/>
                  </a:lnTo>
                  <a:lnTo>
                    <a:pt x="451" y="121"/>
                  </a:lnTo>
                  <a:lnTo>
                    <a:pt x="462" y="136"/>
                  </a:lnTo>
                  <a:lnTo>
                    <a:pt x="452" y="144"/>
                  </a:lnTo>
                  <a:lnTo>
                    <a:pt x="436" y="141"/>
                  </a:lnTo>
                  <a:lnTo>
                    <a:pt x="427" y="159"/>
                  </a:lnTo>
                  <a:lnTo>
                    <a:pt x="428" y="177"/>
                  </a:lnTo>
                  <a:lnTo>
                    <a:pt x="442" y="199"/>
                  </a:lnTo>
                  <a:lnTo>
                    <a:pt x="453" y="199"/>
                  </a:lnTo>
                  <a:lnTo>
                    <a:pt x="447" y="213"/>
                  </a:lnTo>
                  <a:lnTo>
                    <a:pt x="442" y="217"/>
                  </a:lnTo>
                  <a:lnTo>
                    <a:pt x="432" y="229"/>
                  </a:lnTo>
                  <a:lnTo>
                    <a:pt x="409" y="229"/>
                  </a:lnTo>
                  <a:lnTo>
                    <a:pt x="385" y="239"/>
                  </a:lnTo>
                  <a:lnTo>
                    <a:pt x="325" y="238"/>
                  </a:lnTo>
                  <a:lnTo>
                    <a:pt x="311" y="233"/>
                  </a:lnTo>
                  <a:lnTo>
                    <a:pt x="288" y="223"/>
                  </a:lnTo>
                  <a:lnTo>
                    <a:pt x="288" y="231"/>
                  </a:lnTo>
                  <a:lnTo>
                    <a:pt x="301" y="261"/>
                  </a:lnTo>
                  <a:lnTo>
                    <a:pt x="318" y="287"/>
                  </a:lnTo>
                  <a:lnTo>
                    <a:pt x="329" y="303"/>
                  </a:lnTo>
                  <a:lnTo>
                    <a:pt x="306" y="324"/>
                  </a:lnTo>
                  <a:lnTo>
                    <a:pt x="294" y="332"/>
                  </a:lnTo>
                  <a:lnTo>
                    <a:pt x="291" y="339"/>
                  </a:lnTo>
                  <a:lnTo>
                    <a:pt x="280" y="351"/>
                  </a:lnTo>
                  <a:lnTo>
                    <a:pt x="266" y="352"/>
                  </a:lnTo>
                  <a:lnTo>
                    <a:pt x="227" y="339"/>
                  </a:lnTo>
                  <a:lnTo>
                    <a:pt x="220" y="291"/>
                  </a:lnTo>
                  <a:lnTo>
                    <a:pt x="188" y="252"/>
                  </a:lnTo>
                  <a:lnTo>
                    <a:pt x="169" y="219"/>
                  </a:lnTo>
                  <a:lnTo>
                    <a:pt x="172" y="204"/>
                  </a:lnTo>
                  <a:lnTo>
                    <a:pt x="185" y="194"/>
                  </a:lnTo>
                  <a:lnTo>
                    <a:pt x="186" y="175"/>
                  </a:lnTo>
                  <a:lnTo>
                    <a:pt x="169" y="168"/>
                  </a:lnTo>
                  <a:lnTo>
                    <a:pt x="147" y="174"/>
                  </a:lnTo>
                  <a:lnTo>
                    <a:pt x="118" y="156"/>
                  </a:lnTo>
                  <a:lnTo>
                    <a:pt x="36" y="139"/>
                  </a:lnTo>
                  <a:lnTo>
                    <a:pt x="7" y="92"/>
                  </a:lnTo>
                  <a:lnTo>
                    <a:pt x="0" y="67"/>
                  </a:lnTo>
                  <a:lnTo>
                    <a:pt x="13" y="31"/>
                  </a:lnTo>
                  <a:lnTo>
                    <a:pt x="25" y="14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2320925" y="2520869"/>
              <a:ext cx="314325" cy="403225"/>
            </a:xfrm>
            <a:custGeom>
              <a:avLst/>
              <a:gdLst>
                <a:gd name="T0" fmla="*/ 58 w 183"/>
                <a:gd name="T1" fmla="*/ 0 h 254"/>
                <a:gd name="T2" fmla="*/ 23 w 183"/>
                <a:gd name="T3" fmla="*/ 22 h 254"/>
                <a:gd name="T4" fmla="*/ 24 w 183"/>
                <a:gd name="T5" fmla="*/ 26 h 254"/>
                <a:gd name="T6" fmla="*/ 35 w 183"/>
                <a:gd name="T7" fmla="*/ 40 h 254"/>
                <a:gd name="T8" fmla="*/ 24 w 183"/>
                <a:gd name="T9" fmla="*/ 49 h 254"/>
                <a:gd name="T10" fmla="*/ 9 w 183"/>
                <a:gd name="T11" fmla="*/ 46 h 254"/>
                <a:gd name="T12" fmla="*/ 0 w 183"/>
                <a:gd name="T13" fmla="*/ 64 h 254"/>
                <a:gd name="T14" fmla="*/ 1 w 183"/>
                <a:gd name="T15" fmla="*/ 82 h 254"/>
                <a:gd name="T16" fmla="*/ 15 w 183"/>
                <a:gd name="T17" fmla="*/ 104 h 254"/>
                <a:gd name="T18" fmla="*/ 26 w 183"/>
                <a:gd name="T19" fmla="*/ 104 h 254"/>
                <a:gd name="T20" fmla="*/ 19 w 183"/>
                <a:gd name="T21" fmla="*/ 119 h 254"/>
                <a:gd name="T22" fmla="*/ 48 w 183"/>
                <a:gd name="T23" fmla="*/ 145 h 254"/>
                <a:gd name="T24" fmla="*/ 60 w 183"/>
                <a:gd name="T25" fmla="*/ 157 h 254"/>
                <a:gd name="T26" fmla="*/ 59 w 183"/>
                <a:gd name="T27" fmla="*/ 226 h 254"/>
                <a:gd name="T28" fmla="*/ 74 w 183"/>
                <a:gd name="T29" fmla="*/ 254 h 254"/>
                <a:gd name="T30" fmla="*/ 84 w 183"/>
                <a:gd name="T31" fmla="*/ 241 h 254"/>
                <a:gd name="T32" fmla="*/ 120 w 183"/>
                <a:gd name="T33" fmla="*/ 236 h 254"/>
                <a:gd name="T34" fmla="*/ 149 w 183"/>
                <a:gd name="T35" fmla="*/ 236 h 254"/>
                <a:gd name="T36" fmla="*/ 165 w 183"/>
                <a:gd name="T37" fmla="*/ 226 h 254"/>
                <a:gd name="T38" fmla="*/ 183 w 183"/>
                <a:gd name="T39" fmla="*/ 226 h 254"/>
                <a:gd name="T40" fmla="*/ 167 w 183"/>
                <a:gd name="T41" fmla="*/ 163 h 254"/>
                <a:gd name="T42" fmla="*/ 133 w 183"/>
                <a:gd name="T43" fmla="*/ 137 h 254"/>
                <a:gd name="T44" fmla="*/ 125 w 183"/>
                <a:gd name="T45" fmla="*/ 119 h 254"/>
                <a:gd name="T46" fmla="*/ 158 w 183"/>
                <a:gd name="T47" fmla="*/ 79 h 254"/>
                <a:gd name="T48" fmla="*/ 105 w 183"/>
                <a:gd name="T49" fmla="*/ 49 h 254"/>
                <a:gd name="T50" fmla="*/ 99 w 183"/>
                <a:gd name="T51" fmla="*/ 55 h 254"/>
                <a:gd name="T52" fmla="*/ 88 w 183"/>
                <a:gd name="T53" fmla="*/ 28 h 254"/>
                <a:gd name="T54" fmla="*/ 58 w 183"/>
                <a:gd name="T5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254">
                  <a:moveTo>
                    <a:pt x="58" y="0"/>
                  </a:moveTo>
                  <a:lnTo>
                    <a:pt x="23" y="22"/>
                  </a:lnTo>
                  <a:lnTo>
                    <a:pt x="24" y="26"/>
                  </a:lnTo>
                  <a:lnTo>
                    <a:pt x="35" y="40"/>
                  </a:lnTo>
                  <a:lnTo>
                    <a:pt x="24" y="49"/>
                  </a:lnTo>
                  <a:lnTo>
                    <a:pt x="9" y="46"/>
                  </a:lnTo>
                  <a:lnTo>
                    <a:pt x="0" y="64"/>
                  </a:lnTo>
                  <a:lnTo>
                    <a:pt x="1" y="82"/>
                  </a:lnTo>
                  <a:lnTo>
                    <a:pt x="15" y="104"/>
                  </a:lnTo>
                  <a:lnTo>
                    <a:pt x="26" y="104"/>
                  </a:lnTo>
                  <a:lnTo>
                    <a:pt x="19" y="119"/>
                  </a:lnTo>
                  <a:lnTo>
                    <a:pt x="48" y="145"/>
                  </a:lnTo>
                  <a:lnTo>
                    <a:pt x="60" y="157"/>
                  </a:lnTo>
                  <a:lnTo>
                    <a:pt x="59" y="226"/>
                  </a:lnTo>
                  <a:lnTo>
                    <a:pt x="74" y="254"/>
                  </a:lnTo>
                  <a:lnTo>
                    <a:pt x="84" y="241"/>
                  </a:lnTo>
                  <a:lnTo>
                    <a:pt x="120" y="236"/>
                  </a:lnTo>
                  <a:lnTo>
                    <a:pt x="149" y="236"/>
                  </a:lnTo>
                  <a:lnTo>
                    <a:pt x="165" y="226"/>
                  </a:lnTo>
                  <a:lnTo>
                    <a:pt x="183" y="226"/>
                  </a:lnTo>
                  <a:lnTo>
                    <a:pt x="167" y="163"/>
                  </a:lnTo>
                  <a:lnTo>
                    <a:pt x="133" y="137"/>
                  </a:lnTo>
                  <a:lnTo>
                    <a:pt x="125" y="119"/>
                  </a:lnTo>
                  <a:lnTo>
                    <a:pt x="158" y="79"/>
                  </a:lnTo>
                  <a:lnTo>
                    <a:pt x="105" y="49"/>
                  </a:lnTo>
                  <a:lnTo>
                    <a:pt x="99" y="55"/>
                  </a:lnTo>
                  <a:lnTo>
                    <a:pt x="88" y="2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1122362" y="2941556"/>
              <a:ext cx="336550" cy="342900"/>
            </a:xfrm>
            <a:custGeom>
              <a:avLst/>
              <a:gdLst>
                <a:gd name="T0" fmla="*/ 58 w 196"/>
                <a:gd name="T1" fmla="*/ 4 h 216"/>
                <a:gd name="T2" fmla="*/ 24 w 196"/>
                <a:gd name="T3" fmla="*/ 9 h 216"/>
                <a:gd name="T4" fmla="*/ 26 w 196"/>
                <a:gd name="T5" fmla="*/ 44 h 216"/>
                <a:gd name="T6" fmla="*/ 0 w 196"/>
                <a:gd name="T7" fmla="*/ 94 h 216"/>
                <a:gd name="T8" fmla="*/ 9 w 196"/>
                <a:gd name="T9" fmla="*/ 133 h 216"/>
                <a:gd name="T10" fmla="*/ 33 w 196"/>
                <a:gd name="T11" fmla="*/ 133 h 216"/>
                <a:gd name="T12" fmla="*/ 38 w 196"/>
                <a:gd name="T13" fmla="*/ 173 h 216"/>
                <a:gd name="T14" fmla="*/ 39 w 196"/>
                <a:gd name="T15" fmla="*/ 186 h 216"/>
                <a:gd name="T16" fmla="*/ 54 w 196"/>
                <a:gd name="T17" fmla="*/ 216 h 216"/>
                <a:gd name="T18" fmla="*/ 74 w 196"/>
                <a:gd name="T19" fmla="*/ 207 h 216"/>
                <a:gd name="T20" fmla="*/ 101 w 196"/>
                <a:gd name="T21" fmla="*/ 180 h 216"/>
                <a:gd name="T22" fmla="*/ 116 w 196"/>
                <a:gd name="T23" fmla="*/ 137 h 216"/>
                <a:gd name="T24" fmla="*/ 152 w 196"/>
                <a:gd name="T25" fmla="*/ 126 h 216"/>
                <a:gd name="T26" fmla="*/ 161 w 196"/>
                <a:gd name="T27" fmla="*/ 90 h 216"/>
                <a:gd name="T28" fmla="*/ 196 w 196"/>
                <a:gd name="T29" fmla="*/ 58 h 216"/>
                <a:gd name="T30" fmla="*/ 195 w 196"/>
                <a:gd name="T31" fmla="*/ 34 h 216"/>
                <a:gd name="T32" fmla="*/ 120 w 196"/>
                <a:gd name="T33" fmla="*/ 0 h 216"/>
                <a:gd name="T34" fmla="*/ 58 w 196"/>
                <a:gd name="T35" fmla="*/ 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216">
                  <a:moveTo>
                    <a:pt x="58" y="4"/>
                  </a:moveTo>
                  <a:lnTo>
                    <a:pt x="24" y="9"/>
                  </a:lnTo>
                  <a:lnTo>
                    <a:pt x="26" y="44"/>
                  </a:lnTo>
                  <a:lnTo>
                    <a:pt x="0" y="94"/>
                  </a:lnTo>
                  <a:lnTo>
                    <a:pt x="9" y="133"/>
                  </a:lnTo>
                  <a:lnTo>
                    <a:pt x="33" y="133"/>
                  </a:lnTo>
                  <a:lnTo>
                    <a:pt x="38" y="173"/>
                  </a:lnTo>
                  <a:lnTo>
                    <a:pt x="39" y="186"/>
                  </a:lnTo>
                  <a:lnTo>
                    <a:pt x="54" y="216"/>
                  </a:lnTo>
                  <a:lnTo>
                    <a:pt x="74" y="207"/>
                  </a:lnTo>
                  <a:lnTo>
                    <a:pt x="101" y="180"/>
                  </a:lnTo>
                  <a:lnTo>
                    <a:pt x="116" y="137"/>
                  </a:lnTo>
                  <a:lnTo>
                    <a:pt x="152" y="126"/>
                  </a:lnTo>
                  <a:lnTo>
                    <a:pt x="161" y="90"/>
                  </a:lnTo>
                  <a:lnTo>
                    <a:pt x="196" y="58"/>
                  </a:lnTo>
                  <a:lnTo>
                    <a:pt x="195" y="34"/>
                  </a:lnTo>
                  <a:lnTo>
                    <a:pt x="120" y="0"/>
                  </a:lnTo>
                  <a:lnTo>
                    <a:pt x="58" y="4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136650" y="2995531"/>
              <a:ext cx="773113" cy="989013"/>
            </a:xfrm>
            <a:custGeom>
              <a:avLst/>
              <a:gdLst>
                <a:gd name="T0" fmla="*/ 107 w 449"/>
                <a:gd name="T1" fmla="*/ 104 h 623"/>
                <a:gd name="T2" fmla="*/ 64 w 449"/>
                <a:gd name="T3" fmla="*/ 175 h 623"/>
                <a:gd name="T4" fmla="*/ 32 w 449"/>
                <a:gd name="T5" fmla="*/ 153 h 623"/>
                <a:gd name="T6" fmla="*/ 15 w 449"/>
                <a:gd name="T7" fmla="*/ 134 h 623"/>
                <a:gd name="T8" fmla="*/ 0 w 449"/>
                <a:gd name="T9" fmla="*/ 216 h 623"/>
                <a:gd name="T10" fmla="*/ 26 w 449"/>
                <a:gd name="T11" fmla="*/ 243 h 623"/>
                <a:gd name="T12" fmla="*/ 91 w 449"/>
                <a:gd name="T13" fmla="*/ 322 h 623"/>
                <a:gd name="T14" fmla="*/ 141 w 449"/>
                <a:gd name="T15" fmla="*/ 398 h 623"/>
                <a:gd name="T16" fmla="*/ 163 w 449"/>
                <a:gd name="T17" fmla="*/ 429 h 623"/>
                <a:gd name="T18" fmla="*/ 196 w 449"/>
                <a:gd name="T19" fmla="*/ 501 h 623"/>
                <a:gd name="T20" fmla="*/ 284 w 449"/>
                <a:gd name="T21" fmla="*/ 559 h 623"/>
                <a:gd name="T22" fmla="*/ 392 w 449"/>
                <a:gd name="T23" fmla="*/ 623 h 623"/>
                <a:gd name="T24" fmla="*/ 428 w 449"/>
                <a:gd name="T25" fmla="*/ 596 h 623"/>
                <a:gd name="T26" fmla="*/ 449 w 449"/>
                <a:gd name="T27" fmla="*/ 560 h 623"/>
                <a:gd name="T28" fmla="*/ 437 w 449"/>
                <a:gd name="T29" fmla="*/ 536 h 623"/>
                <a:gd name="T30" fmla="*/ 443 w 449"/>
                <a:gd name="T31" fmla="*/ 491 h 623"/>
                <a:gd name="T32" fmla="*/ 437 w 449"/>
                <a:gd name="T33" fmla="*/ 422 h 623"/>
                <a:gd name="T34" fmla="*/ 402 w 449"/>
                <a:gd name="T35" fmla="*/ 378 h 623"/>
                <a:gd name="T36" fmla="*/ 359 w 449"/>
                <a:gd name="T37" fmla="*/ 312 h 623"/>
                <a:gd name="T38" fmla="*/ 315 w 449"/>
                <a:gd name="T39" fmla="*/ 329 h 623"/>
                <a:gd name="T40" fmla="*/ 276 w 449"/>
                <a:gd name="T41" fmla="*/ 321 h 623"/>
                <a:gd name="T42" fmla="*/ 270 w 449"/>
                <a:gd name="T43" fmla="*/ 282 h 623"/>
                <a:gd name="T44" fmla="*/ 253 w 449"/>
                <a:gd name="T45" fmla="*/ 240 h 623"/>
                <a:gd name="T46" fmla="*/ 268 w 449"/>
                <a:gd name="T47" fmla="*/ 198 h 623"/>
                <a:gd name="T48" fmla="*/ 286 w 449"/>
                <a:gd name="T49" fmla="*/ 166 h 623"/>
                <a:gd name="T50" fmla="*/ 367 w 449"/>
                <a:gd name="T51" fmla="*/ 133 h 623"/>
                <a:gd name="T52" fmla="*/ 348 w 449"/>
                <a:gd name="T53" fmla="*/ 73 h 623"/>
                <a:gd name="T54" fmla="*/ 352 w 449"/>
                <a:gd name="T55" fmla="*/ 56 h 623"/>
                <a:gd name="T56" fmla="*/ 299 w 449"/>
                <a:gd name="T57" fmla="*/ 51 h 623"/>
                <a:gd name="T58" fmla="*/ 266 w 449"/>
                <a:gd name="T59" fmla="*/ 46 h 623"/>
                <a:gd name="T60" fmla="*/ 212 w 449"/>
                <a:gd name="T61" fmla="*/ 25 h 623"/>
                <a:gd name="T62" fmla="*/ 186 w 449"/>
                <a:gd name="T63" fmla="*/ 0 h 623"/>
                <a:gd name="T64" fmla="*/ 151 w 449"/>
                <a:gd name="T65" fmla="*/ 6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9" h="623">
                  <a:moveTo>
                    <a:pt x="145" y="92"/>
                  </a:moveTo>
                  <a:lnTo>
                    <a:pt x="107" y="104"/>
                  </a:lnTo>
                  <a:lnTo>
                    <a:pt x="92" y="146"/>
                  </a:lnTo>
                  <a:lnTo>
                    <a:pt x="64" y="175"/>
                  </a:lnTo>
                  <a:lnTo>
                    <a:pt x="45" y="180"/>
                  </a:lnTo>
                  <a:lnTo>
                    <a:pt x="32" y="153"/>
                  </a:lnTo>
                  <a:lnTo>
                    <a:pt x="29" y="139"/>
                  </a:lnTo>
                  <a:lnTo>
                    <a:pt x="15" y="134"/>
                  </a:lnTo>
                  <a:lnTo>
                    <a:pt x="0" y="158"/>
                  </a:lnTo>
                  <a:lnTo>
                    <a:pt x="0" y="216"/>
                  </a:lnTo>
                  <a:lnTo>
                    <a:pt x="9" y="232"/>
                  </a:lnTo>
                  <a:lnTo>
                    <a:pt x="26" y="243"/>
                  </a:lnTo>
                  <a:lnTo>
                    <a:pt x="84" y="311"/>
                  </a:lnTo>
                  <a:lnTo>
                    <a:pt x="91" y="322"/>
                  </a:lnTo>
                  <a:lnTo>
                    <a:pt x="113" y="373"/>
                  </a:lnTo>
                  <a:lnTo>
                    <a:pt x="141" y="398"/>
                  </a:lnTo>
                  <a:lnTo>
                    <a:pt x="158" y="422"/>
                  </a:lnTo>
                  <a:lnTo>
                    <a:pt x="163" y="429"/>
                  </a:lnTo>
                  <a:lnTo>
                    <a:pt x="173" y="464"/>
                  </a:lnTo>
                  <a:lnTo>
                    <a:pt x="196" y="501"/>
                  </a:lnTo>
                  <a:lnTo>
                    <a:pt x="230" y="522"/>
                  </a:lnTo>
                  <a:lnTo>
                    <a:pt x="284" y="559"/>
                  </a:lnTo>
                  <a:lnTo>
                    <a:pt x="351" y="591"/>
                  </a:lnTo>
                  <a:lnTo>
                    <a:pt x="392" y="623"/>
                  </a:lnTo>
                  <a:lnTo>
                    <a:pt x="421" y="584"/>
                  </a:lnTo>
                  <a:lnTo>
                    <a:pt x="428" y="596"/>
                  </a:lnTo>
                  <a:lnTo>
                    <a:pt x="434" y="594"/>
                  </a:lnTo>
                  <a:lnTo>
                    <a:pt x="449" y="560"/>
                  </a:lnTo>
                  <a:lnTo>
                    <a:pt x="446" y="544"/>
                  </a:lnTo>
                  <a:lnTo>
                    <a:pt x="437" y="536"/>
                  </a:lnTo>
                  <a:lnTo>
                    <a:pt x="437" y="517"/>
                  </a:lnTo>
                  <a:lnTo>
                    <a:pt x="443" y="491"/>
                  </a:lnTo>
                  <a:lnTo>
                    <a:pt x="443" y="447"/>
                  </a:lnTo>
                  <a:lnTo>
                    <a:pt x="437" y="422"/>
                  </a:lnTo>
                  <a:lnTo>
                    <a:pt x="434" y="400"/>
                  </a:lnTo>
                  <a:lnTo>
                    <a:pt x="402" y="378"/>
                  </a:lnTo>
                  <a:lnTo>
                    <a:pt x="374" y="373"/>
                  </a:lnTo>
                  <a:lnTo>
                    <a:pt x="359" y="312"/>
                  </a:lnTo>
                  <a:lnTo>
                    <a:pt x="337" y="329"/>
                  </a:lnTo>
                  <a:lnTo>
                    <a:pt x="315" y="329"/>
                  </a:lnTo>
                  <a:lnTo>
                    <a:pt x="301" y="312"/>
                  </a:lnTo>
                  <a:lnTo>
                    <a:pt x="276" y="321"/>
                  </a:lnTo>
                  <a:lnTo>
                    <a:pt x="276" y="301"/>
                  </a:lnTo>
                  <a:lnTo>
                    <a:pt x="270" y="282"/>
                  </a:lnTo>
                  <a:lnTo>
                    <a:pt x="253" y="266"/>
                  </a:lnTo>
                  <a:lnTo>
                    <a:pt x="253" y="240"/>
                  </a:lnTo>
                  <a:lnTo>
                    <a:pt x="271" y="217"/>
                  </a:lnTo>
                  <a:lnTo>
                    <a:pt x="268" y="198"/>
                  </a:lnTo>
                  <a:lnTo>
                    <a:pt x="279" y="178"/>
                  </a:lnTo>
                  <a:lnTo>
                    <a:pt x="286" y="166"/>
                  </a:lnTo>
                  <a:lnTo>
                    <a:pt x="315" y="148"/>
                  </a:lnTo>
                  <a:lnTo>
                    <a:pt x="367" y="133"/>
                  </a:lnTo>
                  <a:lnTo>
                    <a:pt x="349" y="124"/>
                  </a:lnTo>
                  <a:lnTo>
                    <a:pt x="348" y="73"/>
                  </a:lnTo>
                  <a:lnTo>
                    <a:pt x="354" y="69"/>
                  </a:lnTo>
                  <a:lnTo>
                    <a:pt x="352" y="56"/>
                  </a:lnTo>
                  <a:lnTo>
                    <a:pt x="340" y="51"/>
                  </a:lnTo>
                  <a:lnTo>
                    <a:pt x="299" y="51"/>
                  </a:lnTo>
                  <a:lnTo>
                    <a:pt x="283" y="60"/>
                  </a:lnTo>
                  <a:lnTo>
                    <a:pt x="266" y="46"/>
                  </a:lnTo>
                  <a:lnTo>
                    <a:pt x="239" y="36"/>
                  </a:lnTo>
                  <a:lnTo>
                    <a:pt x="212" y="25"/>
                  </a:lnTo>
                  <a:lnTo>
                    <a:pt x="212" y="0"/>
                  </a:lnTo>
                  <a:lnTo>
                    <a:pt x="186" y="0"/>
                  </a:lnTo>
                  <a:lnTo>
                    <a:pt x="190" y="24"/>
                  </a:lnTo>
                  <a:lnTo>
                    <a:pt x="151" y="60"/>
                  </a:lnTo>
                  <a:lnTo>
                    <a:pt x="145" y="92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822450" y="3490831"/>
              <a:ext cx="719138" cy="727075"/>
            </a:xfrm>
            <a:custGeom>
              <a:avLst/>
              <a:gdLst>
                <a:gd name="T0" fmla="*/ 0 w 419"/>
                <a:gd name="T1" fmla="*/ 64 h 458"/>
                <a:gd name="T2" fmla="*/ 62 w 419"/>
                <a:gd name="T3" fmla="*/ 44 h 458"/>
                <a:gd name="T4" fmla="*/ 97 w 419"/>
                <a:gd name="T5" fmla="*/ 27 h 458"/>
                <a:gd name="T6" fmla="*/ 134 w 419"/>
                <a:gd name="T7" fmla="*/ 0 h 458"/>
                <a:gd name="T8" fmla="*/ 161 w 419"/>
                <a:gd name="T9" fmla="*/ 32 h 458"/>
                <a:gd name="T10" fmla="*/ 166 w 419"/>
                <a:gd name="T11" fmla="*/ 63 h 458"/>
                <a:gd name="T12" fmla="*/ 166 w 419"/>
                <a:gd name="T13" fmla="*/ 82 h 458"/>
                <a:gd name="T14" fmla="*/ 207 w 419"/>
                <a:gd name="T15" fmla="*/ 102 h 458"/>
                <a:gd name="T16" fmla="*/ 235 w 419"/>
                <a:gd name="T17" fmla="*/ 101 h 458"/>
                <a:gd name="T18" fmla="*/ 274 w 419"/>
                <a:gd name="T19" fmla="*/ 126 h 458"/>
                <a:gd name="T20" fmla="*/ 301 w 419"/>
                <a:gd name="T21" fmla="*/ 135 h 458"/>
                <a:gd name="T22" fmla="*/ 315 w 419"/>
                <a:gd name="T23" fmla="*/ 135 h 458"/>
                <a:gd name="T24" fmla="*/ 339 w 419"/>
                <a:gd name="T25" fmla="*/ 165 h 458"/>
                <a:gd name="T26" fmla="*/ 333 w 419"/>
                <a:gd name="T27" fmla="*/ 230 h 458"/>
                <a:gd name="T28" fmla="*/ 398 w 419"/>
                <a:gd name="T29" fmla="*/ 230 h 458"/>
                <a:gd name="T30" fmla="*/ 406 w 419"/>
                <a:gd name="T31" fmla="*/ 253 h 458"/>
                <a:gd name="T32" fmla="*/ 414 w 419"/>
                <a:gd name="T33" fmla="*/ 264 h 458"/>
                <a:gd name="T34" fmla="*/ 419 w 419"/>
                <a:gd name="T35" fmla="*/ 283 h 458"/>
                <a:gd name="T36" fmla="*/ 419 w 419"/>
                <a:gd name="T37" fmla="*/ 321 h 458"/>
                <a:gd name="T38" fmla="*/ 403 w 419"/>
                <a:gd name="T39" fmla="*/ 353 h 458"/>
                <a:gd name="T40" fmla="*/ 384 w 419"/>
                <a:gd name="T41" fmla="*/ 347 h 458"/>
                <a:gd name="T42" fmla="*/ 359 w 419"/>
                <a:gd name="T43" fmla="*/ 338 h 458"/>
                <a:gd name="T44" fmla="*/ 316 w 419"/>
                <a:gd name="T45" fmla="*/ 340 h 458"/>
                <a:gd name="T46" fmla="*/ 284 w 419"/>
                <a:gd name="T47" fmla="*/ 372 h 458"/>
                <a:gd name="T48" fmla="*/ 280 w 419"/>
                <a:gd name="T49" fmla="*/ 390 h 458"/>
                <a:gd name="T50" fmla="*/ 270 w 419"/>
                <a:gd name="T51" fmla="*/ 405 h 458"/>
                <a:gd name="T52" fmla="*/ 266 w 419"/>
                <a:gd name="T53" fmla="*/ 436 h 458"/>
                <a:gd name="T54" fmla="*/ 244 w 419"/>
                <a:gd name="T55" fmla="*/ 436 h 458"/>
                <a:gd name="T56" fmla="*/ 223 w 419"/>
                <a:gd name="T57" fmla="*/ 426 h 458"/>
                <a:gd name="T58" fmla="*/ 216 w 419"/>
                <a:gd name="T59" fmla="*/ 458 h 458"/>
                <a:gd name="T60" fmla="*/ 176 w 419"/>
                <a:gd name="T61" fmla="*/ 435 h 458"/>
                <a:gd name="T62" fmla="*/ 163 w 419"/>
                <a:gd name="T63" fmla="*/ 435 h 458"/>
                <a:gd name="T64" fmla="*/ 144 w 419"/>
                <a:gd name="T65" fmla="*/ 427 h 458"/>
                <a:gd name="T66" fmla="*/ 119 w 419"/>
                <a:gd name="T67" fmla="*/ 441 h 458"/>
                <a:gd name="T68" fmla="*/ 48 w 419"/>
                <a:gd name="T69" fmla="*/ 400 h 458"/>
                <a:gd name="T70" fmla="*/ 65 w 419"/>
                <a:gd name="T71" fmla="*/ 353 h 458"/>
                <a:gd name="T72" fmla="*/ 44 w 419"/>
                <a:gd name="T73" fmla="*/ 303 h 458"/>
                <a:gd name="T74" fmla="*/ 34 w 419"/>
                <a:gd name="T75" fmla="*/ 288 h 458"/>
                <a:gd name="T76" fmla="*/ 30 w 419"/>
                <a:gd name="T77" fmla="*/ 284 h 458"/>
                <a:gd name="T78" fmla="*/ 36 w 419"/>
                <a:gd name="T79" fmla="*/ 280 h 458"/>
                <a:gd name="T80" fmla="*/ 51 w 419"/>
                <a:gd name="T81" fmla="*/ 247 h 458"/>
                <a:gd name="T82" fmla="*/ 48 w 419"/>
                <a:gd name="T83" fmla="*/ 233 h 458"/>
                <a:gd name="T84" fmla="*/ 39 w 419"/>
                <a:gd name="T85" fmla="*/ 225 h 458"/>
                <a:gd name="T86" fmla="*/ 39 w 419"/>
                <a:gd name="T87" fmla="*/ 204 h 458"/>
                <a:gd name="T88" fmla="*/ 45 w 419"/>
                <a:gd name="T89" fmla="*/ 180 h 458"/>
                <a:gd name="T90" fmla="*/ 45 w 419"/>
                <a:gd name="T91" fmla="*/ 131 h 458"/>
                <a:gd name="T92" fmla="*/ 39 w 419"/>
                <a:gd name="T93" fmla="*/ 111 h 458"/>
                <a:gd name="T94" fmla="*/ 36 w 419"/>
                <a:gd name="T95" fmla="*/ 88 h 458"/>
                <a:gd name="T96" fmla="*/ 24 w 419"/>
                <a:gd name="T97" fmla="*/ 79 h 458"/>
                <a:gd name="T98" fmla="*/ 0 w 419"/>
                <a:gd name="T99" fmla="*/ 6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458">
                  <a:moveTo>
                    <a:pt x="0" y="64"/>
                  </a:moveTo>
                  <a:lnTo>
                    <a:pt x="62" y="44"/>
                  </a:lnTo>
                  <a:lnTo>
                    <a:pt x="97" y="27"/>
                  </a:lnTo>
                  <a:lnTo>
                    <a:pt x="134" y="0"/>
                  </a:lnTo>
                  <a:lnTo>
                    <a:pt x="161" y="32"/>
                  </a:lnTo>
                  <a:lnTo>
                    <a:pt x="166" y="63"/>
                  </a:lnTo>
                  <a:lnTo>
                    <a:pt x="166" y="82"/>
                  </a:lnTo>
                  <a:lnTo>
                    <a:pt x="207" y="102"/>
                  </a:lnTo>
                  <a:lnTo>
                    <a:pt x="235" y="101"/>
                  </a:lnTo>
                  <a:lnTo>
                    <a:pt x="274" y="126"/>
                  </a:lnTo>
                  <a:lnTo>
                    <a:pt x="301" y="135"/>
                  </a:lnTo>
                  <a:lnTo>
                    <a:pt x="315" y="135"/>
                  </a:lnTo>
                  <a:lnTo>
                    <a:pt x="339" y="165"/>
                  </a:lnTo>
                  <a:lnTo>
                    <a:pt x="333" y="230"/>
                  </a:lnTo>
                  <a:lnTo>
                    <a:pt x="398" y="230"/>
                  </a:lnTo>
                  <a:lnTo>
                    <a:pt x="406" y="253"/>
                  </a:lnTo>
                  <a:lnTo>
                    <a:pt x="414" y="264"/>
                  </a:lnTo>
                  <a:lnTo>
                    <a:pt x="419" y="283"/>
                  </a:lnTo>
                  <a:lnTo>
                    <a:pt x="419" y="321"/>
                  </a:lnTo>
                  <a:lnTo>
                    <a:pt x="403" y="353"/>
                  </a:lnTo>
                  <a:lnTo>
                    <a:pt x="384" y="347"/>
                  </a:lnTo>
                  <a:lnTo>
                    <a:pt x="359" y="338"/>
                  </a:lnTo>
                  <a:lnTo>
                    <a:pt x="316" y="340"/>
                  </a:lnTo>
                  <a:lnTo>
                    <a:pt x="284" y="372"/>
                  </a:lnTo>
                  <a:lnTo>
                    <a:pt x="280" y="390"/>
                  </a:lnTo>
                  <a:lnTo>
                    <a:pt x="270" y="405"/>
                  </a:lnTo>
                  <a:lnTo>
                    <a:pt x="266" y="436"/>
                  </a:lnTo>
                  <a:lnTo>
                    <a:pt x="244" y="436"/>
                  </a:lnTo>
                  <a:lnTo>
                    <a:pt x="223" y="426"/>
                  </a:lnTo>
                  <a:lnTo>
                    <a:pt x="216" y="458"/>
                  </a:lnTo>
                  <a:lnTo>
                    <a:pt x="176" y="435"/>
                  </a:lnTo>
                  <a:lnTo>
                    <a:pt x="163" y="435"/>
                  </a:lnTo>
                  <a:lnTo>
                    <a:pt x="144" y="427"/>
                  </a:lnTo>
                  <a:lnTo>
                    <a:pt x="119" y="441"/>
                  </a:lnTo>
                  <a:lnTo>
                    <a:pt x="48" y="400"/>
                  </a:lnTo>
                  <a:lnTo>
                    <a:pt x="65" y="353"/>
                  </a:lnTo>
                  <a:lnTo>
                    <a:pt x="44" y="303"/>
                  </a:lnTo>
                  <a:lnTo>
                    <a:pt x="34" y="288"/>
                  </a:lnTo>
                  <a:lnTo>
                    <a:pt x="30" y="284"/>
                  </a:lnTo>
                  <a:lnTo>
                    <a:pt x="36" y="280"/>
                  </a:lnTo>
                  <a:lnTo>
                    <a:pt x="51" y="247"/>
                  </a:lnTo>
                  <a:lnTo>
                    <a:pt x="48" y="233"/>
                  </a:lnTo>
                  <a:lnTo>
                    <a:pt x="39" y="225"/>
                  </a:lnTo>
                  <a:lnTo>
                    <a:pt x="39" y="204"/>
                  </a:lnTo>
                  <a:lnTo>
                    <a:pt x="45" y="180"/>
                  </a:lnTo>
                  <a:lnTo>
                    <a:pt x="45" y="131"/>
                  </a:lnTo>
                  <a:lnTo>
                    <a:pt x="39" y="111"/>
                  </a:lnTo>
                  <a:lnTo>
                    <a:pt x="36" y="88"/>
                  </a:lnTo>
                  <a:lnTo>
                    <a:pt x="24" y="79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2271712" y="4027406"/>
              <a:ext cx="484188" cy="458788"/>
            </a:xfrm>
            <a:custGeom>
              <a:avLst/>
              <a:gdLst>
                <a:gd name="T0" fmla="*/ 57 w 281"/>
                <a:gd name="T1" fmla="*/ 0 h 289"/>
                <a:gd name="T2" fmla="*/ 22 w 281"/>
                <a:gd name="T3" fmla="*/ 34 h 289"/>
                <a:gd name="T4" fmla="*/ 18 w 281"/>
                <a:gd name="T5" fmla="*/ 52 h 289"/>
                <a:gd name="T6" fmla="*/ 8 w 281"/>
                <a:gd name="T7" fmla="*/ 67 h 289"/>
                <a:gd name="T8" fmla="*/ 0 w 281"/>
                <a:gd name="T9" fmla="*/ 97 h 289"/>
                <a:gd name="T10" fmla="*/ 7 w 281"/>
                <a:gd name="T11" fmla="*/ 116 h 289"/>
                <a:gd name="T12" fmla="*/ 39 w 281"/>
                <a:gd name="T13" fmla="*/ 135 h 289"/>
                <a:gd name="T14" fmla="*/ 62 w 281"/>
                <a:gd name="T15" fmla="*/ 141 h 289"/>
                <a:gd name="T16" fmla="*/ 105 w 281"/>
                <a:gd name="T17" fmla="*/ 166 h 289"/>
                <a:gd name="T18" fmla="*/ 125 w 281"/>
                <a:gd name="T19" fmla="*/ 170 h 289"/>
                <a:gd name="T20" fmla="*/ 144 w 281"/>
                <a:gd name="T21" fmla="*/ 182 h 289"/>
                <a:gd name="T22" fmla="*/ 158 w 281"/>
                <a:gd name="T23" fmla="*/ 206 h 289"/>
                <a:gd name="T24" fmla="*/ 160 w 281"/>
                <a:gd name="T25" fmla="*/ 241 h 289"/>
                <a:gd name="T26" fmla="*/ 151 w 281"/>
                <a:gd name="T27" fmla="*/ 254 h 289"/>
                <a:gd name="T28" fmla="*/ 153 w 281"/>
                <a:gd name="T29" fmla="*/ 270 h 289"/>
                <a:gd name="T30" fmla="*/ 177 w 281"/>
                <a:gd name="T31" fmla="*/ 288 h 289"/>
                <a:gd name="T32" fmla="*/ 211 w 281"/>
                <a:gd name="T33" fmla="*/ 289 h 289"/>
                <a:gd name="T34" fmla="*/ 242 w 281"/>
                <a:gd name="T35" fmla="*/ 244 h 289"/>
                <a:gd name="T36" fmla="*/ 262 w 281"/>
                <a:gd name="T37" fmla="*/ 229 h 289"/>
                <a:gd name="T38" fmla="*/ 281 w 281"/>
                <a:gd name="T39" fmla="*/ 231 h 289"/>
                <a:gd name="T40" fmla="*/ 273 w 281"/>
                <a:gd name="T41" fmla="*/ 220 h 289"/>
                <a:gd name="T42" fmla="*/ 266 w 281"/>
                <a:gd name="T43" fmla="*/ 152 h 289"/>
                <a:gd name="T44" fmla="*/ 250 w 281"/>
                <a:gd name="T45" fmla="*/ 160 h 289"/>
                <a:gd name="T46" fmla="*/ 245 w 281"/>
                <a:gd name="T47" fmla="*/ 126 h 289"/>
                <a:gd name="T48" fmla="*/ 226 w 281"/>
                <a:gd name="T49" fmla="*/ 112 h 289"/>
                <a:gd name="T50" fmla="*/ 210 w 281"/>
                <a:gd name="T51" fmla="*/ 106 h 289"/>
                <a:gd name="T52" fmla="*/ 156 w 281"/>
                <a:gd name="T53" fmla="*/ 105 h 289"/>
                <a:gd name="T54" fmla="*/ 158 w 281"/>
                <a:gd name="T55" fmla="*/ 86 h 289"/>
                <a:gd name="T56" fmla="*/ 157 w 281"/>
                <a:gd name="T57" fmla="*/ 44 h 289"/>
                <a:gd name="T58" fmla="*/ 143 w 281"/>
                <a:gd name="T59" fmla="*/ 17 h 289"/>
                <a:gd name="T60" fmla="*/ 117 w 281"/>
                <a:gd name="T61" fmla="*/ 8 h 289"/>
                <a:gd name="T62" fmla="*/ 96 w 281"/>
                <a:gd name="T63" fmla="*/ 0 h 289"/>
                <a:gd name="T64" fmla="*/ 57 w 281"/>
                <a:gd name="T6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9">
                  <a:moveTo>
                    <a:pt x="57" y="0"/>
                  </a:moveTo>
                  <a:lnTo>
                    <a:pt x="22" y="34"/>
                  </a:lnTo>
                  <a:lnTo>
                    <a:pt x="18" y="52"/>
                  </a:lnTo>
                  <a:lnTo>
                    <a:pt x="8" y="67"/>
                  </a:lnTo>
                  <a:lnTo>
                    <a:pt x="0" y="97"/>
                  </a:lnTo>
                  <a:lnTo>
                    <a:pt x="7" y="116"/>
                  </a:lnTo>
                  <a:lnTo>
                    <a:pt x="39" y="135"/>
                  </a:lnTo>
                  <a:lnTo>
                    <a:pt x="62" y="141"/>
                  </a:lnTo>
                  <a:lnTo>
                    <a:pt x="105" y="166"/>
                  </a:lnTo>
                  <a:lnTo>
                    <a:pt x="125" y="170"/>
                  </a:lnTo>
                  <a:lnTo>
                    <a:pt x="144" y="182"/>
                  </a:lnTo>
                  <a:lnTo>
                    <a:pt x="158" y="206"/>
                  </a:lnTo>
                  <a:lnTo>
                    <a:pt x="160" y="241"/>
                  </a:lnTo>
                  <a:lnTo>
                    <a:pt x="151" y="254"/>
                  </a:lnTo>
                  <a:lnTo>
                    <a:pt x="153" y="270"/>
                  </a:lnTo>
                  <a:lnTo>
                    <a:pt x="177" y="288"/>
                  </a:lnTo>
                  <a:lnTo>
                    <a:pt x="211" y="289"/>
                  </a:lnTo>
                  <a:lnTo>
                    <a:pt x="242" y="244"/>
                  </a:lnTo>
                  <a:lnTo>
                    <a:pt x="262" y="229"/>
                  </a:lnTo>
                  <a:lnTo>
                    <a:pt x="281" y="231"/>
                  </a:lnTo>
                  <a:lnTo>
                    <a:pt x="273" y="220"/>
                  </a:lnTo>
                  <a:lnTo>
                    <a:pt x="266" y="152"/>
                  </a:lnTo>
                  <a:lnTo>
                    <a:pt x="250" y="160"/>
                  </a:lnTo>
                  <a:lnTo>
                    <a:pt x="245" y="126"/>
                  </a:lnTo>
                  <a:lnTo>
                    <a:pt x="226" y="112"/>
                  </a:lnTo>
                  <a:lnTo>
                    <a:pt x="210" y="106"/>
                  </a:lnTo>
                  <a:lnTo>
                    <a:pt x="156" y="105"/>
                  </a:lnTo>
                  <a:lnTo>
                    <a:pt x="158" y="86"/>
                  </a:lnTo>
                  <a:lnTo>
                    <a:pt x="157" y="44"/>
                  </a:lnTo>
                  <a:lnTo>
                    <a:pt x="143" y="17"/>
                  </a:lnTo>
                  <a:lnTo>
                    <a:pt x="117" y="8"/>
                  </a:lnTo>
                  <a:lnTo>
                    <a:pt x="96" y="0"/>
                  </a:lnTo>
                  <a:lnTo>
                    <a:pt x="57" y="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884362" y="4167106"/>
              <a:ext cx="893763" cy="1827213"/>
            </a:xfrm>
            <a:custGeom>
              <a:avLst/>
              <a:gdLst>
                <a:gd name="T0" fmla="*/ 140 w 520"/>
                <a:gd name="T1" fmla="*/ 9 h 1151"/>
                <a:gd name="T2" fmla="*/ 106 w 520"/>
                <a:gd name="T3" fmla="*/ 1 h 1151"/>
                <a:gd name="T4" fmla="*/ 92 w 520"/>
                <a:gd name="T5" fmla="*/ 50 h 1151"/>
                <a:gd name="T6" fmla="*/ 54 w 520"/>
                <a:gd name="T7" fmla="*/ 90 h 1151"/>
                <a:gd name="T8" fmla="*/ 49 w 520"/>
                <a:gd name="T9" fmla="*/ 140 h 1151"/>
                <a:gd name="T10" fmla="*/ 39 w 520"/>
                <a:gd name="T11" fmla="*/ 194 h 1151"/>
                <a:gd name="T12" fmla="*/ 0 w 520"/>
                <a:gd name="T13" fmla="*/ 264 h 1151"/>
                <a:gd name="T14" fmla="*/ 20 w 520"/>
                <a:gd name="T15" fmla="*/ 462 h 1151"/>
                <a:gd name="T16" fmla="*/ 17 w 520"/>
                <a:gd name="T17" fmla="*/ 528 h 1151"/>
                <a:gd name="T18" fmla="*/ 43 w 520"/>
                <a:gd name="T19" fmla="*/ 793 h 1151"/>
                <a:gd name="T20" fmla="*/ 50 w 520"/>
                <a:gd name="T21" fmla="*/ 823 h 1151"/>
                <a:gd name="T22" fmla="*/ 58 w 520"/>
                <a:gd name="T23" fmla="*/ 864 h 1151"/>
                <a:gd name="T24" fmla="*/ 50 w 520"/>
                <a:gd name="T25" fmla="*/ 889 h 1151"/>
                <a:gd name="T26" fmla="*/ 57 w 520"/>
                <a:gd name="T27" fmla="*/ 929 h 1151"/>
                <a:gd name="T28" fmla="*/ 49 w 520"/>
                <a:gd name="T29" fmla="*/ 990 h 1151"/>
                <a:gd name="T30" fmla="*/ 42 w 520"/>
                <a:gd name="T31" fmla="*/ 1028 h 1151"/>
                <a:gd name="T32" fmla="*/ 57 w 520"/>
                <a:gd name="T33" fmla="*/ 1078 h 1151"/>
                <a:gd name="T34" fmla="*/ 69 w 520"/>
                <a:gd name="T35" fmla="*/ 1104 h 1151"/>
                <a:gd name="T36" fmla="*/ 97 w 520"/>
                <a:gd name="T37" fmla="*/ 1141 h 1151"/>
                <a:gd name="T38" fmla="*/ 130 w 520"/>
                <a:gd name="T39" fmla="*/ 1151 h 1151"/>
                <a:gd name="T40" fmla="*/ 175 w 520"/>
                <a:gd name="T41" fmla="*/ 1142 h 1151"/>
                <a:gd name="T42" fmla="*/ 147 w 520"/>
                <a:gd name="T43" fmla="*/ 1097 h 1151"/>
                <a:gd name="T44" fmla="*/ 172 w 520"/>
                <a:gd name="T45" fmla="*/ 1053 h 1151"/>
                <a:gd name="T46" fmla="*/ 177 w 520"/>
                <a:gd name="T47" fmla="*/ 1029 h 1151"/>
                <a:gd name="T48" fmla="*/ 180 w 520"/>
                <a:gd name="T49" fmla="*/ 1004 h 1151"/>
                <a:gd name="T50" fmla="*/ 229 w 520"/>
                <a:gd name="T51" fmla="*/ 965 h 1151"/>
                <a:gd name="T52" fmla="*/ 214 w 520"/>
                <a:gd name="T53" fmla="*/ 921 h 1151"/>
                <a:gd name="T54" fmla="*/ 172 w 520"/>
                <a:gd name="T55" fmla="*/ 879 h 1151"/>
                <a:gd name="T56" fmla="*/ 212 w 520"/>
                <a:gd name="T57" fmla="*/ 832 h 1151"/>
                <a:gd name="T58" fmla="*/ 229 w 520"/>
                <a:gd name="T59" fmla="*/ 775 h 1151"/>
                <a:gd name="T60" fmla="*/ 271 w 520"/>
                <a:gd name="T61" fmla="*/ 751 h 1151"/>
                <a:gd name="T62" fmla="*/ 275 w 520"/>
                <a:gd name="T63" fmla="*/ 724 h 1151"/>
                <a:gd name="T64" fmla="*/ 231 w 520"/>
                <a:gd name="T65" fmla="*/ 692 h 1151"/>
                <a:gd name="T66" fmla="*/ 241 w 520"/>
                <a:gd name="T67" fmla="*/ 668 h 1151"/>
                <a:gd name="T68" fmla="*/ 292 w 520"/>
                <a:gd name="T69" fmla="*/ 676 h 1151"/>
                <a:gd name="T70" fmla="*/ 313 w 520"/>
                <a:gd name="T71" fmla="*/ 637 h 1151"/>
                <a:gd name="T72" fmla="*/ 318 w 520"/>
                <a:gd name="T73" fmla="*/ 600 h 1151"/>
                <a:gd name="T74" fmla="*/ 384 w 520"/>
                <a:gd name="T75" fmla="*/ 583 h 1151"/>
                <a:gd name="T76" fmla="*/ 403 w 520"/>
                <a:gd name="T77" fmla="*/ 552 h 1151"/>
                <a:gd name="T78" fmla="*/ 395 w 520"/>
                <a:gd name="T79" fmla="*/ 504 h 1151"/>
                <a:gd name="T80" fmla="*/ 386 w 520"/>
                <a:gd name="T81" fmla="*/ 451 h 1151"/>
                <a:gd name="T82" fmla="*/ 358 w 520"/>
                <a:gd name="T83" fmla="*/ 442 h 1151"/>
                <a:gd name="T84" fmla="*/ 379 w 520"/>
                <a:gd name="T85" fmla="*/ 402 h 1151"/>
                <a:gd name="T86" fmla="*/ 386 w 520"/>
                <a:gd name="T87" fmla="*/ 356 h 1151"/>
                <a:gd name="T88" fmla="*/ 414 w 520"/>
                <a:gd name="T89" fmla="*/ 297 h 1151"/>
                <a:gd name="T90" fmla="*/ 433 w 520"/>
                <a:gd name="T91" fmla="*/ 244 h 1151"/>
                <a:gd name="T92" fmla="*/ 511 w 520"/>
                <a:gd name="T93" fmla="*/ 190 h 1151"/>
                <a:gd name="T94" fmla="*/ 510 w 520"/>
                <a:gd name="T95" fmla="*/ 141 h 1151"/>
                <a:gd name="T96" fmla="*/ 462 w 520"/>
                <a:gd name="T97" fmla="*/ 163 h 1151"/>
                <a:gd name="T98" fmla="*/ 407 w 520"/>
                <a:gd name="T99" fmla="*/ 198 h 1151"/>
                <a:gd name="T100" fmla="*/ 378 w 520"/>
                <a:gd name="T101" fmla="*/ 166 h 1151"/>
                <a:gd name="T102" fmla="*/ 384 w 520"/>
                <a:gd name="T103" fmla="*/ 118 h 1151"/>
                <a:gd name="T104" fmla="*/ 349 w 520"/>
                <a:gd name="T105" fmla="*/ 82 h 1151"/>
                <a:gd name="T106" fmla="*/ 288 w 520"/>
                <a:gd name="T107" fmla="*/ 53 h 1151"/>
                <a:gd name="T108" fmla="*/ 234 w 520"/>
                <a:gd name="T109" fmla="*/ 24 h 1151"/>
                <a:gd name="T110" fmla="*/ 206 w 520"/>
                <a:gd name="T111" fmla="*/ 10 h 1151"/>
                <a:gd name="T112" fmla="*/ 179 w 520"/>
                <a:gd name="T113" fmla="*/ 28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0" h="1151">
                  <a:moveTo>
                    <a:pt x="179" y="28"/>
                  </a:moveTo>
                  <a:lnTo>
                    <a:pt x="140" y="9"/>
                  </a:lnTo>
                  <a:lnTo>
                    <a:pt x="130" y="9"/>
                  </a:lnTo>
                  <a:lnTo>
                    <a:pt x="106" y="1"/>
                  </a:lnTo>
                  <a:lnTo>
                    <a:pt x="81" y="13"/>
                  </a:lnTo>
                  <a:lnTo>
                    <a:pt x="92" y="50"/>
                  </a:lnTo>
                  <a:lnTo>
                    <a:pt x="83" y="75"/>
                  </a:lnTo>
                  <a:lnTo>
                    <a:pt x="54" y="90"/>
                  </a:lnTo>
                  <a:lnTo>
                    <a:pt x="39" y="129"/>
                  </a:lnTo>
                  <a:lnTo>
                    <a:pt x="49" y="140"/>
                  </a:lnTo>
                  <a:lnTo>
                    <a:pt x="43" y="177"/>
                  </a:lnTo>
                  <a:lnTo>
                    <a:pt x="39" y="194"/>
                  </a:lnTo>
                  <a:lnTo>
                    <a:pt x="27" y="224"/>
                  </a:lnTo>
                  <a:lnTo>
                    <a:pt x="0" y="264"/>
                  </a:lnTo>
                  <a:lnTo>
                    <a:pt x="13" y="320"/>
                  </a:lnTo>
                  <a:lnTo>
                    <a:pt x="20" y="462"/>
                  </a:lnTo>
                  <a:lnTo>
                    <a:pt x="29" y="499"/>
                  </a:lnTo>
                  <a:lnTo>
                    <a:pt x="17" y="528"/>
                  </a:lnTo>
                  <a:lnTo>
                    <a:pt x="17" y="759"/>
                  </a:lnTo>
                  <a:lnTo>
                    <a:pt x="43" y="793"/>
                  </a:lnTo>
                  <a:lnTo>
                    <a:pt x="38" y="813"/>
                  </a:lnTo>
                  <a:lnTo>
                    <a:pt x="50" y="823"/>
                  </a:lnTo>
                  <a:lnTo>
                    <a:pt x="41" y="848"/>
                  </a:lnTo>
                  <a:lnTo>
                    <a:pt x="58" y="864"/>
                  </a:lnTo>
                  <a:lnTo>
                    <a:pt x="59" y="901"/>
                  </a:lnTo>
                  <a:lnTo>
                    <a:pt x="50" y="889"/>
                  </a:lnTo>
                  <a:lnTo>
                    <a:pt x="50" y="902"/>
                  </a:lnTo>
                  <a:lnTo>
                    <a:pt x="57" y="929"/>
                  </a:lnTo>
                  <a:lnTo>
                    <a:pt x="57" y="967"/>
                  </a:lnTo>
                  <a:lnTo>
                    <a:pt x="49" y="990"/>
                  </a:lnTo>
                  <a:lnTo>
                    <a:pt x="48" y="1015"/>
                  </a:lnTo>
                  <a:lnTo>
                    <a:pt x="42" y="1028"/>
                  </a:lnTo>
                  <a:lnTo>
                    <a:pt x="42" y="1063"/>
                  </a:lnTo>
                  <a:lnTo>
                    <a:pt x="57" y="1078"/>
                  </a:lnTo>
                  <a:lnTo>
                    <a:pt x="65" y="1076"/>
                  </a:lnTo>
                  <a:lnTo>
                    <a:pt x="69" y="1104"/>
                  </a:lnTo>
                  <a:lnTo>
                    <a:pt x="73" y="1128"/>
                  </a:lnTo>
                  <a:lnTo>
                    <a:pt x="97" y="1141"/>
                  </a:lnTo>
                  <a:lnTo>
                    <a:pt x="117" y="1143"/>
                  </a:lnTo>
                  <a:lnTo>
                    <a:pt x="130" y="1151"/>
                  </a:lnTo>
                  <a:lnTo>
                    <a:pt x="147" y="1147"/>
                  </a:lnTo>
                  <a:lnTo>
                    <a:pt x="175" y="1142"/>
                  </a:lnTo>
                  <a:lnTo>
                    <a:pt x="154" y="1110"/>
                  </a:lnTo>
                  <a:lnTo>
                    <a:pt x="147" y="1097"/>
                  </a:lnTo>
                  <a:lnTo>
                    <a:pt x="157" y="1060"/>
                  </a:lnTo>
                  <a:lnTo>
                    <a:pt x="172" y="1053"/>
                  </a:lnTo>
                  <a:lnTo>
                    <a:pt x="181" y="1037"/>
                  </a:lnTo>
                  <a:lnTo>
                    <a:pt x="177" y="1029"/>
                  </a:lnTo>
                  <a:lnTo>
                    <a:pt x="172" y="1022"/>
                  </a:lnTo>
                  <a:lnTo>
                    <a:pt x="180" y="1004"/>
                  </a:lnTo>
                  <a:lnTo>
                    <a:pt x="205" y="986"/>
                  </a:lnTo>
                  <a:lnTo>
                    <a:pt x="229" y="965"/>
                  </a:lnTo>
                  <a:lnTo>
                    <a:pt x="229" y="929"/>
                  </a:lnTo>
                  <a:lnTo>
                    <a:pt x="214" y="921"/>
                  </a:lnTo>
                  <a:lnTo>
                    <a:pt x="182" y="899"/>
                  </a:lnTo>
                  <a:lnTo>
                    <a:pt x="172" y="879"/>
                  </a:lnTo>
                  <a:lnTo>
                    <a:pt x="182" y="863"/>
                  </a:lnTo>
                  <a:lnTo>
                    <a:pt x="212" y="832"/>
                  </a:lnTo>
                  <a:lnTo>
                    <a:pt x="229" y="815"/>
                  </a:lnTo>
                  <a:lnTo>
                    <a:pt x="229" y="775"/>
                  </a:lnTo>
                  <a:lnTo>
                    <a:pt x="239" y="733"/>
                  </a:lnTo>
                  <a:lnTo>
                    <a:pt x="271" y="751"/>
                  </a:lnTo>
                  <a:lnTo>
                    <a:pt x="286" y="741"/>
                  </a:lnTo>
                  <a:lnTo>
                    <a:pt x="275" y="724"/>
                  </a:lnTo>
                  <a:lnTo>
                    <a:pt x="238" y="724"/>
                  </a:lnTo>
                  <a:lnTo>
                    <a:pt x="231" y="692"/>
                  </a:lnTo>
                  <a:lnTo>
                    <a:pt x="221" y="667"/>
                  </a:lnTo>
                  <a:lnTo>
                    <a:pt x="241" y="668"/>
                  </a:lnTo>
                  <a:lnTo>
                    <a:pt x="265" y="673"/>
                  </a:lnTo>
                  <a:lnTo>
                    <a:pt x="292" y="676"/>
                  </a:lnTo>
                  <a:lnTo>
                    <a:pt x="303" y="670"/>
                  </a:lnTo>
                  <a:lnTo>
                    <a:pt x="313" y="637"/>
                  </a:lnTo>
                  <a:lnTo>
                    <a:pt x="313" y="619"/>
                  </a:lnTo>
                  <a:lnTo>
                    <a:pt x="318" y="600"/>
                  </a:lnTo>
                  <a:lnTo>
                    <a:pt x="328" y="583"/>
                  </a:lnTo>
                  <a:lnTo>
                    <a:pt x="384" y="583"/>
                  </a:lnTo>
                  <a:lnTo>
                    <a:pt x="384" y="568"/>
                  </a:lnTo>
                  <a:lnTo>
                    <a:pt x="403" y="552"/>
                  </a:lnTo>
                  <a:lnTo>
                    <a:pt x="412" y="529"/>
                  </a:lnTo>
                  <a:lnTo>
                    <a:pt x="395" y="504"/>
                  </a:lnTo>
                  <a:lnTo>
                    <a:pt x="395" y="488"/>
                  </a:lnTo>
                  <a:lnTo>
                    <a:pt x="386" y="451"/>
                  </a:lnTo>
                  <a:lnTo>
                    <a:pt x="372" y="444"/>
                  </a:lnTo>
                  <a:lnTo>
                    <a:pt x="358" y="442"/>
                  </a:lnTo>
                  <a:lnTo>
                    <a:pt x="358" y="422"/>
                  </a:lnTo>
                  <a:lnTo>
                    <a:pt x="379" y="402"/>
                  </a:lnTo>
                  <a:lnTo>
                    <a:pt x="380" y="382"/>
                  </a:lnTo>
                  <a:lnTo>
                    <a:pt x="386" y="356"/>
                  </a:lnTo>
                  <a:lnTo>
                    <a:pt x="386" y="320"/>
                  </a:lnTo>
                  <a:lnTo>
                    <a:pt x="414" y="297"/>
                  </a:lnTo>
                  <a:lnTo>
                    <a:pt x="414" y="263"/>
                  </a:lnTo>
                  <a:lnTo>
                    <a:pt x="433" y="244"/>
                  </a:lnTo>
                  <a:lnTo>
                    <a:pt x="475" y="209"/>
                  </a:lnTo>
                  <a:lnTo>
                    <a:pt x="511" y="190"/>
                  </a:lnTo>
                  <a:lnTo>
                    <a:pt x="520" y="167"/>
                  </a:lnTo>
                  <a:lnTo>
                    <a:pt x="510" y="141"/>
                  </a:lnTo>
                  <a:lnTo>
                    <a:pt x="485" y="141"/>
                  </a:lnTo>
                  <a:lnTo>
                    <a:pt x="462" y="163"/>
                  </a:lnTo>
                  <a:lnTo>
                    <a:pt x="438" y="200"/>
                  </a:lnTo>
                  <a:lnTo>
                    <a:pt x="407" y="198"/>
                  </a:lnTo>
                  <a:lnTo>
                    <a:pt x="379" y="182"/>
                  </a:lnTo>
                  <a:lnTo>
                    <a:pt x="378" y="166"/>
                  </a:lnTo>
                  <a:lnTo>
                    <a:pt x="386" y="151"/>
                  </a:lnTo>
                  <a:lnTo>
                    <a:pt x="384" y="118"/>
                  </a:lnTo>
                  <a:lnTo>
                    <a:pt x="370" y="94"/>
                  </a:lnTo>
                  <a:lnTo>
                    <a:pt x="349" y="82"/>
                  </a:lnTo>
                  <a:lnTo>
                    <a:pt x="329" y="78"/>
                  </a:lnTo>
                  <a:lnTo>
                    <a:pt x="288" y="53"/>
                  </a:lnTo>
                  <a:lnTo>
                    <a:pt x="262" y="45"/>
                  </a:lnTo>
                  <a:lnTo>
                    <a:pt x="234" y="24"/>
                  </a:lnTo>
                  <a:lnTo>
                    <a:pt x="231" y="8"/>
                  </a:lnTo>
                  <a:lnTo>
                    <a:pt x="206" y="10"/>
                  </a:lnTo>
                  <a:lnTo>
                    <a:pt x="187" y="0"/>
                  </a:lnTo>
                  <a:lnTo>
                    <a:pt x="179" y="28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2498725" y="4635419"/>
              <a:ext cx="300038" cy="276225"/>
            </a:xfrm>
            <a:custGeom>
              <a:avLst/>
              <a:gdLst>
                <a:gd name="T0" fmla="*/ 56 w 174"/>
                <a:gd name="T1" fmla="*/ 0 h 174"/>
                <a:gd name="T2" fmla="*/ 28 w 174"/>
                <a:gd name="T3" fmla="*/ 25 h 174"/>
                <a:gd name="T4" fmla="*/ 28 w 174"/>
                <a:gd name="T5" fmla="*/ 58 h 174"/>
                <a:gd name="T6" fmla="*/ 22 w 174"/>
                <a:gd name="T7" fmla="*/ 82 h 174"/>
                <a:gd name="T8" fmla="*/ 21 w 174"/>
                <a:gd name="T9" fmla="*/ 106 h 174"/>
                <a:gd name="T10" fmla="*/ 0 w 174"/>
                <a:gd name="T11" fmla="*/ 127 h 174"/>
                <a:gd name="T12" fmla="*/ 0 w 174"/>
                <a:gd name="T13" fmla="*/ 147 h 174"/>
                <a:gd name="T14" fmla="*/ 14 w 174"/>
                <a:gd name="T15" fmla="*/ 149 h 174"/>
                <a:gd name="T16" fmla="*/ 26 w 174"/>
                <a:gd name="T17" fmla="*/ 156 h 174"/>
                <a:gd name="T18" fmla="*/ 28 w 174"/>
                <a:gd name="T19" fmla="*/ 160 h 174"/>
                <a:gd name="T20" fmla="*/ 61 w 174"/>
                <a:gd name="T21" fmla="*/ 174 h 174"/>
                <a:gd name="T22" fmla="*/ 75 w 174"/>
                <a:gd name="T23" fmla="*/ 166 h 174"/>
                <a:gd name="T24" fmla="*/ 120 w 174"/>
                <a:gd name="T25" fmla="*/ 166 h 174"/>
                <a:gd name="T26" fmla="*/ 133 w 174"/>
                <a:gd name="T27" fmla="*/ 150 h 174"/>
                <a:gd name="T28" fmla="*/ 150 w 174"/>
                <a:gd name="T29" fmla="*/ 135 h 174"/>
                <a:gd name="T30" fmla="*/ 159 w 174"/>
                <a:gd name="T31" fmla="*/ 103 h 174"/>
                <a:gd name="T32" fmla="*/ 174 w 174"/>
                <a:gd name="T33" fmla="*/ 91 h 174"/>
                <a:gd name="T34" fmla="*/ 141 w 174"/>
                <a:gd name="T35" fmla="*/ 56 h 174"/>
                <a:gd name="T36" fmla="*/ 102 w 174"/>
                <a:gd name="T37" fmla="*/ 34 h 174"/>
                <a:gd name="T38" fmla="*/ 76 w 174"/>
                <a:gd name="T39" fmla="*/ 37 h 174"/>
                <a:gd name="T40" fmla="*/ 73 w 174"/>
                <a:gd name="T41" fmla="*/ 15 h 174"/>
                <a:gd name="T42" fmla="*/ 56 w 174"/>
                <a:gd name="T4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" h="174">
                  <a:moveTo>
                    <a:pt x="56" y="0"/>
                  </a:moveTo>
                  <a:lnTo>
                    <a:pt x="28" y="25"/>
                  </a:lnTo>
                  <a:lnTo>
                    <a:pt x="28" y="58"/>
                  </a:lnTo>
                  <a:lnTo>
                    <a:pt x="22" y="82"/>
                  </a:lnTo>
                  <a:lnTo>
                    <a:pt x="21" y="106"/>
                  </a:lnTo>
                  <a:lnTo>
                    <a:pt x="0" y="127"/>
                  </a:lnTo>
                  <a:lnTo>
                    <a:pt x="0" y="147"/>
                  </a:lnTo>
                  <a:lnTo>
                    <a:pt x="14" y="149"/>
                  </a:lnTo>
                  <a:lnTo>
                    <a:pt x="26" y="156"/>
                  </a:lnTo>
                  <a:lnTo>
                    <a:pt x="28" y="160"/>
                  </a:lnTo>
                  <a:lnTo>
                    <a:pt x="61" y="174"/>
                  </a:lnTo>
                  <a:lnTo>
                    <a:pt x="75" y="166"/>
                  </a:lnTo>
                  <a:lnTo>
                    <a:pt x="120" y="166"/>
                  </a:lnTo>
                  <a:lnTo>
                    <a:pt x="133" y="150"/>
                  </a:lnTo>
                  <a:lnTo>
                    <a:pt x="150" y="135"/>
                  </a:lnTo>
                  <a:lnTo>
                    <a:pt x="159" y="103"/>
                  </a:lnTo>
                  <a:lnTo>
                    <a:pt x="174" y="91"/>
                  </a:lnTo>
                  <a:lnTo>
                    <a:pt x="141" y="56"/>
                  </a:lnTo>
                  <a:lnTo>
                    <a:pt x="102" y="34"/>
                  </a:lnTo>
                  <a:lnTo>
                    <a:pt x="76" y="37"/>
                  </a:lnTo>
                  <a:lnTo>
                    <a:pt x="73" y="15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763712" y="3921044"/>
              <a:ext cx="420688" cy="2147888"/>
            </a:xfrm>
            <a:custGeom>
              <a:avLst/>
              <a:gdLst>
                <a:gd name="T0" fmla="*/ 55 w 245"/>
                <a:gd name="T1" fmla="*/ 0 h 1353"/>
                <a:gd name="T2" fmla="*/ 99 w 245"/>
                <a:gd name="T3" fmla="*/ 81 h 1353"/>
                <a:gd name="T4" fmla="*/ 154 w 245"/>
                <a:gd name="T5" fmla="*/ 170 h 1353"/>
                <a:gd name="T6" fmla="*/ 154 w 245"/>
                <a:gd name="T7" fmla="*/ 230 h 1353"/>
                <a:gd name="T8" fmla="*/ 111 w 245"/>
                <a:gd name="T9" fmla="*/ 283 h 1353"/>
                <a:gd name="T10" fmla="*/ 111 w 245"/>
                <a:gd name="T11" fmla="*/ 350 h 1353"/>
                <a:gd name="T12" fmla="*/ 70 w 245"/>
                <a:gd name="T13" fmla="*/ 418 h 1353"/>
                <a:gd name="T14" fmla="*/ 85 w 245"/>
                <a:gd name="T15" fmla="*/ 521 h 1353"/>
                <a:gd name="T16" fmla="*/ 99 w 245"/>
                <a:gd name="T17" fmla="*/ 653 h 1353"/>
                <a:gd name="T18" fmla="*/ 87 w 245"/>
                <a:gd name="T19" fmla="*/ 848 h 1353"/>
                <a:gd name="T20" fmla="*/ 113 w 245"/>
                <a:gd name="T21" fmla="*/ 948 h 1353"/>
                <a:gd name="T22" fmla="*/ 120 w 245"/>
                <a:gd name="T23" fmla="*/ 978 h 1353"/>
                <a:gd name="T24" fmla="*/ 128 w 245"/>
                <a:gd name="T25" fmla="*/ 1018 h 1353"/>
                <a:gd name="T26" fmla="*/ 120 w 245"/>
                <a:gd name="T27" fmla="*/ 1047 h 1353"/>
                <a:gd name="T28" fmla="*/ 127 w 245"/>
                <a:gd name="T29" fmla="*/ 1086 h 1353"/>
                <a:gd name="T30" fmla="*/ 119 w 245"/>
                <a:gd name="T31" fmla="*/ 1147 h 1353"/>
                <a:gd name="T32" fmla="*/ 112 w 245"/>
                <a:gd name="T33" fmla="*/ 1183 h 1353"/>
                <a:gd name="T34" fmla="*/ 127 w 245"/>
                <a:gd name="T35" fmla="*/ 1233 h 1353"/>
                <a:gd name="T36" fmla="*/ 143 w 245"/>
                <a:gd name="T37" fmla="*/ 1283 h 1353"/>
                <a:gd name="T38" fmla="*/ 185 w 245"/>
                <a:gd name="T39" fmla="*/ 1298 h 1353"/>
                <a:gd name="T40" fmla="*/ 220 w 245"/>
                <a:gd name="T41" fmla="*/ 1299 h 1353"/>
                <a:gd name="T42" fmla="*/ 212 w 245"/>
                <a:gd name="T43" fmla="*/ 1319 h 1353"/>
                <a:gd name="T44" fmla="*/ 185 w 245"/>
                <a:gd name="T45" fmla="*/ 1335 h 1353"/>
                <a:gd name="T46" fmla="*/ 146 w 245"/>
                <a:gd name="T47" fmla="*/ 1322 h 1353"/>
                <a:gd name="T48" fmla="*/ 151 w 245"/>
                <a:gd name="T49" fmla="*/ 1304 h 1353"/>
                <a:gd name="T50" fmla="*/ 137 w 245"/>
                <a:gd name="T51" fmla="*/ 1288 h 1353"/>
                <a:gd name="T52" fmla="*/ 100 w 245"/>
                <a:gd name="T53" fmla="*/ 1281 h 1353"/>
                <a:gd name="T54" fmla="*/ 83 w 245"/>
                <a:gd name="T55" fmla="*/ 1237 h 1353"/>
                <a:gd name="T56" fmla="*/ 70 w 245"/>
                <a:gd name="T57" fmla="*/ 1164 h 1353"/>
                <a:gd name="T58" fmla="*/ 64 w 245"/>
                <a:gd name="T59" fmla="*/ 1126 h 1353"/>
                <a:gd name="T60" fmla="*/ 50 w 245"/>
                <a:gd name="T61" fmla="*/ 1095 h 1353"/>
                <a:gd name="T62" fmla="*/ 38 w 245"/>
                <a:gd name="T63" fmla="*/ 1087 h 1353"/>
                <a:gd name="T64" fmla="*/ 0 w 245"/>
                <a:gd name="T65" fmla="*/ 1061 h 1353"/>
                <a:gd name="T66" fmla="*/ 30 w 245"/>
                <a:gd name="T67" fmla="*/ 1030 h 1353"/>
                <a:gd name="T68" fmla="*/ 55 w 245"/>
                <a:gd name="T69" fmla="*/ 1061 h 1353"/>
                <a:gd name="T70" fmla="*/ 63 w 245"/>
                <a:gd name="T71" fmla="*/ 1043 h 1353"/>
                <a:gd name="T72" fmla="*/ 73 w 245"/>
                <a:gd name="T73" fmla="*/ 1002 h 1353"/>
                <a:gd name="T74" fmla="*/ 79 w 245"/>
                <a:gd name="T75" fmla="*/ 987 h 1353"/>
                <a:gd name="T76" fmla="*/ 54 w 245"/>
                <a:gd name="T77" fmla="*/ 852 h 1353"/>
                <a:gd name="T78" fmla="*/ 12 w 245"/>
                <a:gd name="T79" fmla="*/ 834 h 1353"/>
                <a:gd name="T80" fmla="*/ 20 w 245"/>
                <a:gd name="T81" fmla="*/ 774 h 1353"/>
                <a:gd name="T82" fmla="*/ 13 w 245"/>
                <a:gd name="T83" fmla="*/ 739 h 1353"/>
                <a:gd name="T84" fmla="*/ 31 w 245"/>
                <a:gd name="T85" fmla="*/ 659 h 1353"/>
                <a:gd name="T86" fmla="*/ 46 w 245"/>
                <a:gd name="T87" fmla="*/ 608 h 1353"/>
                <a:gd name="T88" fmla="*/ 46 w 245"/>
                <a:gd name="T89" fmla="*/ 475 h 1353"/>
                <a:gd name="T90" fmla="*/ 59 w 245"/>
                <a:gd name="T91" fmla="*/ 442 h 1353"/>
                <a:gd name="T92" fmla="*/ 46 w 245"/>
                <a:gd name="T93" fmla="*/ 381 h 1353"/>
                <a:gd name="T94" fmla="*/ 55 w 245"/>
                <a:gd name="T95" fmla="*/ 343 h 1353"/>
                <a:gd name="T96" fmla="*/ 39 w 245"/>
                <a:gd name="T97" fmla="*/ 228 h 1353"/>
                <a:gd name="T98" fmla="*/ 54 w 245"/>
                <a:gd name="T99" fmla="*/ 175 h 1353"/>
                <a:gd name="T100" fmla="*/ 54 w 245"/>
                <a:gd name="T101" fmla="*/ 89 h 1353"/>
                <a:gd name="T102" fmla="*/ 28 w 245"/>
                <a:gd name="T103" fmla="*/ 4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5" h="1353">
                  <a:moveTo>
                    <a:pt x="28" y="40"/>
                  </a:moveTo>
                  <a:lnTo>
                    <a:pt x="55" y="0"/>
                  </a:lnTo>
                  <a:lnTo>
                    <a:pt x="78" y="32"/>
                  </a:lnTo>
                  <a:lnTo>
                    <a:pt x="99" y="81"/>
                  </a:lnTo>
                  <a:lnTo>
                    <a:pt x="83" y="129"/>
                  </a:lnTo>
                  <a:lnTo>
                    <a:pt x="154" y="170"/>
                  </a:lnTo>
                  <a:lnTo>
                    <a:pt x="163" y="208"/>
                  </a:lnTo>
                  <a:lnTo>
                    <a:pt x="154" y="230"/>
                  </a:lnTo>
                  <a:lnTo>
                    <a:pt x="127" y="247"/>
                  </a:lnTo>
                  <a:lnTo>
                    <a:pt x="111" y="283"/>
                  </a:lnTo>
                  <a:lnTo>
                    <a:pt x="119" y="296"/>
                  </a:lnTo>
                  <a:lnTo>
                    <a:pt x="111" y="350"/>
                  </a:lnTo>
                  <a:lnTo>
                    <a:pt x="103" y="377"/>
                  </a:lnTo>
                  <a:lnTo>
                    <a:pt x="70" y="418"/>
                  </a:lnTo>
                  <a:lnTo>
                    <a:pt x="82" y="465"/>
                  </a:lnTo>
                  <a:lnTo>
                    <a:pt x="85" y="521"/>
                  </a:lnTo>
                  <a:lnTo>
                    <a:pt x="92" y="626"/>
                  </a:lnTo>
                  <a:lnTo>
                    <a:pt x="99" y="653"/>
                  </a:lnTo>
                  <a:lnTo>
                    <a:pt x="87" y="683"/>
                  </a:lnTo>
                  <a:lnTo>
                    <a:pt x="87" y="848"/>
                  </a:lnTo>
                  <a:lnTo>
                    <a:pt x="87" y="914"/>
                  </a:lnTo>
                  <a:lnTo>
                    <a:pt x="113" y="948"/>
                  </a:lnTo>
                  <a:lnTo>
                    <a:pt x="111" y="968"/>
                  </a:lnTo>
                  <a:lnTo>
                    <a:pt x="120" y="978"/>
                  </a:lnTo>
                  <a:lnTo>
                    <a:pt x="111" y="1004"/>
                  </a:lnTo>
                  <a:lnTo>
                    <a:pt x="128" y="1018"/>
                  </a:lnTo>
                  <a:lnTo>
                    <a:pt x="128" y="1054"/>
                  </a:lnTo>
                  <a:lnTo>
                    <a:pt x="120" y="1047"/>
                  </a:lnTo>
                  <a:lnTo>
                    <a:pt x="120" y="1057"/>
                  </a:lnTo>
                  <a:lnTo>
                    <a:pt x="127" y="1086"/>
                  </a:lnTo>
                  <a:lnTo>
                    <a:pt x="127" y="1122"/>
                  </a:lnTo>
                  <a:lnTo>
                    <a:pt x="119" y="1147"/>
                  </a:lnTo>
                  <a:lnTo>
                    <a:pt x="119" y="1169"/>
                  </a:lnTo>
                  <a:lnTo>
                    <a:pt x="112" y="1183"/>
                  </a:lnTo>
                  <a:lnTo>
                    <a:pt x="112" y="1218"/>
                  </a:lnTo>
                  <a:lnTo>
                    <a:pt x="127" y="1233"/>
                  </a:lnTo>
                  <a:lnTo>
                    <a:pt x="135" y="1233"/>
                  </a:lnTo>
                  <a:lnTo>
                    <a:pt x="143" y="1283"/>
                  </a:lnTo>
                  <a:lnTo>
                    <a:pt x="167" y="1296"/>
                  </a:lnTo>
                  <a:lnTo>
                    <a:pt x="185" y="1298"/>
                  </a:lnTo>
                  <a:lnTo>
                    <a:pt x="201" y="1306"/>
                  </a:lnTo>
                  <a:lnTo>
                    <a:pt x="220" y="1299"/>
                  </a:lnTo>
                  <a:lnTo>
                    <a:pt x="245" y="1297"/>
                  </a:lnTo>
                  <a:lnTo>
                    <a:pt x="212" y="1319"/>
                  </a:lnTo>
                  <a:lnTo>
                    <a:pt x="196" y="1321"/>
                  </a:lnTo>
                  <a:lnTo>
                    <a:pt x="185" y="1335"/>
                  </a:lnTo>
                  <a:lnTo>
                    <a:pt x="183" y="1353"/>
                  </a:lnTo>
                  <a:lnTo>
                    <a:pt x="146" y="1322"/>
                  </a:lnTo>
                  <a:lnTo>
                    <a:pt x="156" y="1313"/>
                  </a:lnTo>
                  <a:lnTo>
                    <a:pt x="151" y="1304"/>
                  </a:lnTo>
                  <a:lnTo>
                    <a:pt x="143" y="1306"/>
                  </a:lnTo>
                  <a:lnTo>
                    <a:pt x="137" y="1288"/>
                  </a:lnTo>
                  <a:lnTo>
                    <a:pt x="113" y="1288"/>
                  </a:lnTo>
                  <a:lnTo>
                    <a:pt x="100" y="1281"/>
                  </a:lnTo>
                  <a:lnTo>
                    <a:pt x="100" y="1263"/>
                  </a:lnTo>
                  <a:lnTo>
                    <a:pt x="83" y="1237"/>
                  </a:lnTo>
                  <a:lnTo>
                    <a:pt x="72" y="1186"/>
                  </a:lnTo>
                  <a:lnTo>
                    <a:pt x="70" y="1164"/>
                  </a:lnTo>
                  <a:lnTo>
                    <a:pt x="54" y="1132"/>
                  </a:lnTo>
                  <a:lnTo>
                    <a:pt x="64" y="1126"/>
                  </a:lnTo>
                  <a:lnTo>
                    <a:pt x="77" y="1122"/>
                  </a:lnTo>
                  <a:lnTo>
                    <a:pt x="50" y="1095"/>
                  </a:lnTo>
                  <a:lnTo>
                    <a:pt x="48" y="1083"/>
                  </a:lnTo>
                  <a:lnTo>
                    <a:pt x="38" y="1087"/>
                  </a:lnTo>
                  <a:lnTo>
                    <a:pt x="22" y="1077"/>
                  </a:lnTo>
                  <a:lnTo>
                    <a:pt x="0" y="1061"/>
                  </a:lnTo>
                  <a:lnTo>
                    <a:pt x="15" y="1048"/>
                  </a:lnTo>
                  <a:lnTo>
                    <a:pt x="30" y="1030"/>
                  </a:lnTo>
                  <a:lnTo>
                    <a:pt x="34" y="1041"/>
                  </a:lnTo>
                  <a:lnTo>
                    <a:pt x="55" y="1061"/>
                  </a:lnTo>
                  <a:lnTo>
                    <a:pt x="73" y="1057"/>
                  </a:lnTo>
                  <a:lnTo>
                    <a:pt x="63" y="1043"/>
                  </a:lnTo>
                  <a:lnTo>
                    <a:pt x="70" y="1024"/>
                  </a:lnTo>
                  <a:lnTo>
                    <a:pt x="73" y="1002"/>
                  </a:lnTo>
                  <a:lnTo>
                    <a:pt x="64" y="995"/>
                  </a:lnTo>
                  <a:lnTo>
                    <a:pt x="79" y="987"/>
                  </a:lnTo>
                  <a:lnTo>
                    <a:pt x="53" y="951"/>
                  </a:lnTo>
                  <a:lnTo>
                    <a:pt x="54" y="852"/>
                  </a:lnTo>
                  <a:lnTo>
                    <a:pt x="31" y="853"/>
                  </a:lnTo>
                  <a:lnTo>
                    <a:pt x="12" y="834"/>
                  </a:lnTo>
                  <a:lnTo>
                    <a:pt x="10" y="793"/>
                  </a:lnTo>
                  <a:lnTo>
                    <a:pt x="20" y="774"/>
                  </a:lnTo>
                  <a:lnTo>
                    <a:pt x="20" y="746"/>
                  </a:lnTo>
                  <a:lnTo>
                    <a:pt x="13" y="739"/>
                  </a:lnTo>
                  <a:lnTo>
                    <a:pt x="19" y="701"/>
                  </a:lnTo>
                  <a:lnTo>
                    <a:pt x="31" y="659"/>
                  </a:lnTo>
                  <a:lnTo>
                    <a:pt x="30" y="624"/>
                  </a:lnTo>
                  <a:lnTo>
                    <a:pt x="46" y="608"/>
                  </a:lnTo>
                  <a:lnTo>
                    <a:pt x="46" y="563"/>
                  </a:lnTo>
                  <a:lnTo>
                    <a:pt x="46" y="475"/>
                  </a:lnTo>
                  <a:lnTo>
                    <a:pt x="63" y="453"/>
                  </a:lnTo>
                  <a:lnTo>
                    <a:pt x="59" y="442"/>
                  </a:lnTo>
                  <a:lnTo>
                    <a:pt x="48" y="424"/>
                  </a:lnTo>
                  <a:lnTo>
                    <a:pt x="46" y="381"/>
                  </a:lnTo>
                  <a:lnTo>
                    <a:pt x="51" y="372"/>
                  </a:lnTo>
                  <a:lnTo>
                    <a:pt x="55" y="343"/>
                  </a:lnTo>
                  <a:lnTo>
                    <a:pt x="57" y="238"/>
                  </a:lnTo>
                  <a:lnTo>
                    <a:pt x="39" y="228"/>
                  </a:lnTo>
                  <a:lnTo>
                    <a:pt x="54" y="205"/>
                  </a:lnTo>
                  <a:lnTo>
                    <a:pt x="54" y="175"/>
                  </a:lnTo>
                  <a:lnTo>
                    <a:pt x="54" y="130"/>
                  </a:lnTo>
                  <a:lnTo>
                    <a:pt x="54" y="89"/>
                  </a:lnTo>
                  <a:lnTo>
                    <a:pt x="45" y="54"/>
                  </a:lnTo>
                  <a:lnTo>
                    <a:pt x="28" y="4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2535237" y="2646281"/>
              <a:ext cx="244475" cy="234950"/>
            </a:xfrm>
            <a:custGeom>
              <a:avLst/>
              <a:gdLst>
                <a:gd name="T0" fmla="*/ 33 w 142"/>
                <a:gd name="T1" fmla="*/ 0 h 148"/>
                <a:gd name="T2" fmla="*/ 54 w 142"/>
                <a:gd name="T3" fmla="*/ 9 h 148"/>
                <a:gd name="T4" fmla="*/ 132 w 142"/>
                <a:gd name="T5" fmla="*/ 9 h 148"/>
                <a:gd name="T6" fmla="*/ 137 w 142"/>
                <a:gd name="T7" fmla="*/ 31 h 148"/>
                <a:gd name="T8" fmla="*/ 122 w 142"/>
                <a:gd name="T9" fmla="*/ 57 h 148"/>
                <a:gd name="T10" fmla="*/ 129 w 142"/>
                <a:gd name="T11" fmla="*/ 66 h 148"/>
                <a:gd name="T12" fmla="*/ 129 w 142"/>
                <a:gd name="T13" fmla="*/ 85 h 148"/>
                <a:gd name="T14" fmla="*/ 142 w 142"/>
                <a:gd name="T15" fmla="*/ 102 h 148"/>
                <a:gd name="T16" fmla="*/ 142 w 142"/>
                <a:gd name="T17" fmla="*/ 123 h 148"/>
                <a:gd name="T18" fmla="*/ 116 w 142"/>
                <a:gd name="T19" fmla="*/ 131 h 148"/>
                <a:gd name="T20" fmla="*/ 87 w 142"/>
                <a:gd name="T21" fmla="*/ 129 h 148"/>
                <a:gd name="T22" fmla="*/ 69 w 142"/>
                <a:gd name="T23" fmla="*/ 148 h 148"/>
                <a:gd name="T24" fmla="*/ 58 w 142"/>
                <a:gd name="T25" fmla="*/ 146 h 148"/>
                <a:gd name="T26" fmla="*/ 42 w 142"/>
                <a:gd name="T27" fmla="*/ 84 h 148"/>
                <a:gd name="T28" fmla="*/ 9 w 142"/>
                <a:gd name="T29" fmla="*/ 61 h 148"/>
                <a:gd name="T30" fmla="*/ 0 w 142"/>
                <a:gd name="T31" fmla="*/ 40 h 148"/>
                <a:gd name="T32" fmla="*/ 33 w 142"/>
                <a:gd name="T3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148">
                  <a:moveTo>
                    <a:pt x="33" y="0"/>
                  </a:moveTo>
                  <a:lnTo>
                    <a:pt x="54" y="9"/>
                  </a:lnTo>
                  <a:lnTo>
                    <a:pt x="132" y="9"/>
                  </a:lnTo>
                  <a:lnTo>
                    <a:pt x="137" y="31"/>
                  </a:lnTo>
                  <a:lnTo>
                    <a:pt x="122" y="57"/>
                  </a:lnTo>
                  <a:lnTo>
                    <a:pt x="129" y="66"/>
                  </a:lnTo>
                  <a:lnTo>
                    <a:pt x="129" y="85"/>
                  </a:lnTo>
                  <a:lnTo>
                    <a:pt x="142" y="102"/>
                  </a:lnTo>
                  <a:lnTo>
                    <a:pt x="142" y="123"/>
                  </a:lnTo>
                  <a:lnTo>
                    <a:pt x="116" y="131"/>
                  </a:lnTo>
                  <a:lnTo>
                    <a:pt x="87" y="129"/>
                  </a:lnTo>
                  <a:lnTo>
                    <a:pt x="69" y="148"/>
                  </a:lnTo>
                  <a:lnTo>
                    <a:pt x="58" y="146"/>
                  </a:lnTo>
                  <a:lnTo>
                    <a:pt x="42" y="84"/>
                  </a:lnTo>
                  <a:lnTo>
                    <a:pt x="9" y="61"/>
                  </a:lnTo>
                  <a:lnTo>
                    <a:pt x="0" y="4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2736850" y="2647869"/>
              <a:ext cx="179388" cy="227013"/>
            </a:xfrm>
            <a:custGeom>
              <a:avLst/>
              <a:gdLst>
                <a:gd name="T0" fmla="*/ 15 w 104"/>
                <a:gd name="T1" fmla="*/ 9 h 143"/>
                <a:gd name="T2" fmla="*/ 28 w 104"/>
                <a:gd name="T3" fmla="*/ 0 h 143"/>
                <a:gd name="T4" fmla="*/ 54 w 104"/>
                <a:gd name="T5" fmla="*/ 34 h 143"/>
                <a:gd name="T6" fmla="*/ 88 w 104"/>
                <a:gd name="T7" fmla="*/ 50 h 143"/>
                <a:gd name="T8" fmla="*/ 104 w 104"/>
                <a:gd name="T9" fmla="*/ 68 h 143"/>
                <a:gd name="T10" fmla="*/ 89 w 104"/>
                <a:gd name="T11" fmla="*/ 81 h 143"/>
                <a:gd name="T12" fmla="*/ 79 w 104"/>
                <a:gd name="T13" fmla="*/ 88 h 143"/>
                <a:gd name="T14" fmla="*/ 46 w 104"/>
                <a:gd name="T15" fmla="*/ 137 h 143"/>
                <a:gd name="T16" fmla="*/ 24 w 104"/>
                <a:gd name="T17" fmla="*/ 143 h 143"/>
                <a:gd name="T18" fmla="*/ 10 w 104"/>
                <a:gd name="T19" fmla="*/ 136 h 143"/>
                <a:gd name="T20" fmla="*/ 0 w 104"/>
                <a:gd name="T21" fmla="*/ 128 h 143"/>
                <a:gd name="T22" fmla="*/ 25 w 104"/>
                <a:gd name="T23" fmla="*/ 122 h 143"/>
                <a:gd name="T24" fmla="*/ 25 w 104"/>
                <a:gd name="T25" fmla="*/ 101 h 143"/>
                <a:gd name="T26" fmla="*/ 12 w 104"/>
                <a:gd name="T27" fmla="*/ 84 h 143"/>
                <a:gd name="T28" fmla="*/ 12 w 104"/>
                <a:gd name="T29" fmla="*/ 67 h 143"/>
                <a:gd name="T30" fmla="*/ 5 w 104"/>
                <a:gd name="T31" fmla="*/ 56 h 143"/>
                <a:gd name="T32" fmla="*/ 20 w 104"/>
                <a:gd name="T33" fmla="*/ 30 h 143"/>
                <a:gd name="T34" fmla="*/ 15 w 104"/>
                <a:gd name="T35" fmla="*/ 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43">
                  <a:moveTo>
                    <a:pt x="15" y="9"/>
                  </a:moveTo>
                  <a:lnTo>
                    <a:pt x="28" y="0"/>
                  </a:lnTo>
                  <a:lnTo>
                    <a:pt x="54" y="34"/>
                  </a:lnTo>
                  <a:lnTo>
                    <a:pt x="88" y="50"/>
                  </a:lnTo>
                  <a:lnTo>
                    <a:pt x="104" y="68"/>
                  </a:lnTo>
                  <a:lnTo>
                    <a:pt x="89" y="81"/>
                  </a:lnTo>
                  <a:lnTo>
                    <a:pt x="79" y="88"/>
                  </a:lnTo>
                  <a:lnTo>
                    <a:pt x="46" y="137"/>
                  </a:lnTo>
                  <a:lnTo>
                    <a:pt x="24" y="143"/>
                  </a:lnTo>
                  <a:lnTo>
                    <a:pt x="10" y="136"/>
                  </a:lnTo>
                  <a:lnTo>
                    <a:pt x="0" y="128"/>
                  </a:lnTo>
                  <a:lnTo>
                    <a:pt x="25" y="122"/>
                  </a:lnTo>
                  <a:lnTo>
                    <a:pt x="25" y="101"/>
                  </a:lnTo>
                  <a:lnTo>
                    <a:pt x="12" y="84"/>
                  </a:lnTo>
                  <a:lnTo>
                    <a:pt x="12" y="67"/>
                  </a:lnTo>
                  <a:lnTo>
                    <a:pt x="5" y="56"/>
                  </a:lnTo>
                  <a:lnTo>
                    <a:pt x="20" y="30"/>
                  </a:lnTo>
                  <a:lnTo>
                    <a:pt x="15" y="9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55" name="CaixaDeTexto 54"/>
          <p:cNvSpPr txBox="1"/>
          <p:nvPr/>
        </p:nvSpPr>
        <p:spPr>
          <a:xfrm>
            <a:off x="3086230" y="1970836"/>
            <a:ext cx="228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Presente em 16 Estados + DF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086230" y="2278613"/>
            <a:ext cx="113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Buenos Aires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3281789" y="1650286"/>
            <a:ext cx="1589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Rede Autorizada</a:t>
            </a: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3742">
            <a:off x="2059002" y="2178578"/>
            <a:ext cx="1053501" cy="658438"/>
          </a:xfrm>
          <a:prstGeom prst="rect">
            <a:avLst/>
          </a:prstGeom>
        </p:spPr>
      </p:pic>
      <p:sp>
        <p:nvSpPr>
          <p:cNvPr id="59" name="CaixaDeTexto 58"/>
          <p:cNvSpPr txBox="1"/>
          <p:nvPr/>
        </p:nvSpPr>
        <p:spPr>
          <a:xfrm>
            <a:off x="5447134" y="4025919"/>
            <a:ext cx="656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Acionistas: </a:t>
            </a:r>
            <a:r>
              <a:rPr lang="pt-BR" dirty="0" smtClean="0"/>
              <a:t>OnixPar </a:t>
            </a:r>
            <a:r>
              <a:rPr lang="pt-BR" dirty="0"/>
              <a:t>Participações Societárias </a:t>
            </a:r>
            <a:r>
              <a:rPr lang="pt-BR" dirty="0" smtClean="0"/>
              <a:t> e Acionistas Brasileiros</a:t>
            </a:r>
          </a:p>
        </p:txBody>
      </p:sp>
      <p:pic>
        <p:nvPicPr>
          <p:cNvPr id="60" name="Imagem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2" y="869392"/>
            <a:ext cx="1657350" cy="1123950"/>
          </a:xfrm>
          <a:prstGeom prst="rect">
            <a:avLst/>
          </a:prstGeom>
        </p:spPr>
      </p:pic>
      <p:sp>
        <p:nvSpPr>
          <p:cNvPr id="61" name="CaixaDeTexto 60"/>
          <p:cNvSpPr txBox="1"/>
          <p:nvPr/>
        </p:nvSpPr>
        <p:spPr>
          <a:xfrm>
            <a:off x="5447134" y="4477179"/>
            <a:ext cx="439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Sistema: </a:t>
            </a:r>
            <a:r>
              <a:rPr lang="pt-BR" dirty="0" smtClean="0"/>
              <a:t>Software Enterprise e Solução Web 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5447134" y="4928436"/>
            <a:ext cx="659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Rede Autorizada: </a:t>
            </a:r>
            <a:r>
              <a:rPr lang="pt-BR" dirty="0" smtClean="0"/>
              <a:t> Rede própria com nome de Trucks Control</a:t>
            </a:r>
          </a:p>
        </p:txBody>
      </p:sp>
    </p:spTree>
    <p:extLst>
      <p:ext uri="{BB962C8B-B14F-4D97-AF65-F5344CB8AC3E}">
        <p14:creationId xmlns:p14="http://schemas.microsoft.com/office/powerpoint/2010/main" val="35924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41" y="2717811"/>
            <a:ext cx="1083636" cy="1083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48" y="4458411"/>
            <a:ext cx="1508222" cy="10228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1452127"/>
            <a:ext cx="2895858" cy="6087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8541" y="2367171"/>
            <a:ext cx="65527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DESCRIÇÃO DOS PRODUTOS</a:t>
            </a:r>
          </a:p>
          <a:p>
            <a:r>
              <a:rPr lang="pt-BR" sz="2800" dirty="0" smtClean="0">
                <a:latin typeface="Century Gothic" panose="020B0502020202020204" pitchFamily="34" charset="0"/>
              </a:rPr>
              <a:t>DAS EMPRESAS CONCORRENTES</a:t>
            </a:r>
            <a:endParaRPr lang="pt-BR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3063085"/>
            <a:ext cx="2895858" cy="60872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8541" y="2367171"/>
            <a:ext cx="65527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DESCRIÇÃO DOS PRODUTOS</a:t>
            </a:r>
          </a:p>
          <a:p>
            <a:r>
              <a:rPr lang="pt-BR" sz="2800" dirty="0" smtClean="0">
                <a:latin typeface="Century Gothic" panose="020B0502020202020204" pitchFamily="34" charset="0"/>
              </a:rPr>
              <a:t>DAS EMPRESAS CONCORRENTES</a:t>
            </a:r>
            <a:endParaRPr lang="pt-BR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Descrição dos Produtos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77" y="5898486"/>
            <a:ext cx="12199646" cy="410833"/>
          </a:xfrm>
          <a:prstGeom prst="rect">
            <a:avLst/>
          </a:prstGeom>
          <a:solidFill>
            <a:srgbClr val="FFF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077" y="5235586"/>
            <a:ext cx="12199646" cy="569902"/>
          </a:xfrm>
          <a:prstGeom prst="rect">
            <a:avLst/>
          </a:prstGeom>
          <a:solidFill>
            <a:srgbClr val="FFF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077" y="3963218"/>
            <a:ext cx="12199646" cy="1194570"/>
          </a:xfrm>
          <a:prstGeom prst="rect">
            <a:avLst/>
          </a:prstGeom>
          <a:solidFill>
            <a:srgbClr val="FFF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077" y="3573016"/>
            <a:ext cx="12199646" cy="288000"/>
          </a:xfrm>
          <a:prstGeom prst="rect">
            <a:avLst/>
          </a:prstGeom>
          <a:solidFill>
            <a:srgbClr val="FFF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077" y="2245707"/>
            <a:ext cx="12199646" cy="1260000"/>
          </a:xfrm>
          <a:prstGeom prst="rect">
            <a:avLst/>
          </a:prstGeom>
          <a:solidFill>
            <a:srgbClr val="FFF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077" y="1768745"/>
            <a:ext cx="12199646" cy="396000"/>
          </a:xfrm>
          <a:prstGeom prst="rect">
            <a:avLst/>
          </a:prstGeom>
          <a:solidFill>
            <a:srgbClr val="FFF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077" y="1170374"/>
            <a:ext cx="12199646" cy="540000"/>
          </a:xfrm>
          <a:prstGeom prst="rect">
            <a:avLst/>
          </a:prstGeom>
          <a:solidFill>
            <a:srgbClr val="FFF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-73632" y="1865149"/>
            <a:ext cx="129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Comunicação</a:t>
            </a:r>
            <a:endParaRPr lang="pt-BR" sz="12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-73632" y="2728375"/>
            <a:ext cx="110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Características</a:t>
            </a:r>
            <a:endParaRPr lang="pt-BR" sz="12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-73632" y="3578517"/>
            <a:ext cx="104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Equipamento</a:t>
            </a:r>
            <a:endParaRPr lang="pt-BR" sz="12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-73632" y="4330114"/>
            <a:ext cx="1284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Componentes Kit</a:t>
            </a:r>
            <a:endParaRPr lang="pt-BR" sz="12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-73630" y="5201324"/>
            <a:ext cx="110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Mensalidade + Comunicação</a:t>
            </a:r>
            <a:endParaRPr lang="pt-BR" sz="12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-73632" y="5939988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Posicionamento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-73632" y="1334235"/>
            <a:ext cx="145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</a:t>
            </a:r>
            <a:r>
              <a:rPr lang="pt-BR" sz="1200" b="1" dirty="0" smtClean="0"/>
              <a:t>oco do Produto</a:t>
            </a:r>
            <a:endParaRPr lang="pt-BR" sz="1200" b="1" dirty="0"/>
          </a:p>
        </p:txBody>
      </p:sp>
      <p:sp>
        <p:nvSpPr>
          <p:cNvPr id="18" name="Retângulo 17"/>
          <p:cNvSpPr/>
          <p:nvPr/>
        </p:nvSpPr>
        <p:spPr>
          <a:xfrm>
            <a:off x="8269230" y="1124744"/>
            <a:ext cx="3322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Monitorar </a:t>
            </a:r>
            <a:r>
              <a:rPr lang="pt-BR" sz="1200" dirty="0"/>
              <a:t>o desempenho da frota e </a:t>
            </a:r>
            <a:r>
              <a:rPr lang="pt-BR" sz="1200" dirty="0" smtClean="0"/>
              <a:t>motorista</a:t>
            </a:r>
            <a:r>
              <a:rPr lang="pt-BR" sz="1200" dirty="0"/>
              <a:t>, visando a redução de custos operacionais e a correção de maus hábitos de condução</a:t>
            </a:r>
            <a:r>
              <a:rPr lang="pt-BR" sz="1200" dirty="0" smtClean="0"/>
              <a:t>.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8269230" y="1772816"/>
            <a:ext cx="3264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SASTM FULLSAT – GSM/GPRS (1 chip) + Satélite</a:t>
            </a:r>
          </a:p>
          <a:p>
            <a:r>
              <a:rPr lang="pt-BR" sz="1200" dirty="0" smtClean="0"/>
              <a:t>SASTM / SASTM FULL – GSM/GPRS (1 chip)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291450" y="5238755"/>
            <a:ext cx="3300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SASTM FULLSAT – R$330,62 (36x) = R$11.902,83 </a:t>
            </a:r>
          </a:p>
          <a:p>
            <a:r>
              <a:rPr lang="pt-BR" sz="1200" dirty="0" smtClean="0"/>
              <a:t>SASTM FULL – R$200,50 (36x) = R$7.218,29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8269230" y="2188021"/>
            <a:ext cx="37557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Controle de aceleração bruscas, banguela, tempo parado , freadas bruscas, excesso de velocidade , operação do veículo, relatórios gerenciais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Programação da manutenção da frota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Controle de Jornada de Trabalho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Conexão por 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Pronta Resposta Nacional</a:t>
            </a:r>
            <a:endParaRPr lang="pt-BR" sz="1200" dirty="0"/>
          </a:p>
        </p:txBody>
      </p:sp>
      <p:sp>
        <p:nvSpPr>
          <p:cNvPr id="22" name="Retângulo 21"/>
          <p:cNvSpPr/>
          <p:nvPr/>
        </p:nvSpPr>
        <p:spPr>
          <a:xfrm>
            <a:off x="8269230" y="5847655"/>
            <a:ext cx="3276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 cada  2 minutos  (programável)</a:t>
            </a:r>
          </a:p>
          <a:p>
            <a:r>
              <a:rPr lang="pt-BR" sz="1200" dirty="0" smtClean="0"/>
              <a:t>Satelital  30 em 30 minutos (programável)</a:t>
            </a:r>
            <a:endParaRPr lang="pt-BR" sz="1200" dirty="0"/>
          </a:p>
        </p:txBody>
      </p:sp>
      <p:sp>
        <p:nvSpPr>
          <p:cNvPr id="23" name="Retângulo 22"/>
          <p:cNvSpPr/>
          <p:nvPr/>
        </p:nvSpPr>
        <p:spPr>
          <a:xfrm>
            <a:off x="1139996" y="3927246"/>
            <a:ext cx="3681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FULL SAT: antena satelital , sirene, botão </a:t>
            </a:r>
            <a:r>
              <a:rPr lang="pt-BR" sz="1200" dirty="0"/>
              <a:t>de </a:t>
            </a:r>
            <a:r>
              <a:rPr lang="pt-BR" sz="1200" dirty="0" smtClean="0"/>
              <a:t>pânico, sensor </a:t>
            </a:r>
            <a:r>
              <a:rPr lang="pt-BR" sz="1200" dirty="0"/>
              <a:t>de </a:t>
            </a:r>
            <a:r>
              <a:rPr lang="pt-BR" sz="1200" dirty="0" smtClean="0"/>
              <a:t>porta, sensor </a:t>
            </a:r>
            <a:r>
              <a:rPr lang="pt-BR" sz="1200" dirty="0"/>
              <a:t>de </a:t>
            </a:r>
            <a:r>
              <a:rPr lang="pt-BR" sz="1200" dirty="0" smtClean="0"/>
              <a:t>painel, imobilizador eletrônico e alto-falante.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FULL: </a:t>
            </a:r>
            <a:r>
              <a:rPr lang="pt-BR" sz="1200" dirty="0"/>
              <a:t>sirene, botão de pânico, sensor de porta, sensor de painel, imobilizador eletrônico </a:t>
            </a:r>
            <a:r>
              <a:rPr lang="pt-BR" sz="1200" dirty="0" smtClean="0"/>
              <a:t>e alto-falante.</a:t>
            </a:r>
            <a:endParaRPr lang="pt-BR" sz="1200" dirty="0"/>
          </a:p>
        </p:txBody>
      </p:sp>
      <p:sp>
        <p:nvSpPr>
          <p:cNvPr id="24" name="Retângulo 23"/>
          <p:cNvSpPr/>
          <p:nvPr/>
        </p:nvSpPr>
        <p:spPr>
          <a:xfrm>
            <a:off x="1139996" y="1772816"/>
            <a:ext cx="3348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SASCARGA FULLSAT – GSM/GPRS (1 chip) + Satélite</a:t>
            </a:r>
          </a:p>
          <a:p>
            <a:r>
              <a:rPr lang="pt-BR" sz="1200" dirty="0" smtClean="0"/>
              <a:t>SASCARGA FULL – GSM/GPRS (1 chip)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139996" y="1124744"/>
            <a:ext cx="3527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Usuário </a:t>
            </a:r>
            <a:r>
              <a:rPr lang="pt-BR" sz="1200" dirty="0"/>
              <a:t>de Transporte de Cargas de </a:t>
            </a:r>
            <a:r>
              <a:rPr lang="pt-BR" sz="1200" dirty="0" smtClean="0"/>
              <a:t>médio </a:t>
            </a:r>
            <a:r>
              <a:rPr lang="pt-BR" sz="1200" dirty="0"/>
              <a:t>e </a:t>
            </a:r>
            <a:r>
              <a:rPr lang="pt-BR" sz="1200" dirty="0" smtClean="0"/>
              <a:t>alto </a:t>
            </a:r>
            <a:r>
              <a:rPr lang="pt-BR" sz="1200" dirty="0"/>
              <a:t>v</a:t>
            </a:r>
            <a:r>
              <a:rPr lang="pt-BR" sz="1200" dirty="0" smtClean="0"/>
              <a:t>alor </a:t>
            </a:r>
            <a:r>
              <a:rPr lang="pt-BR" sz="1200" dirty="0"/>
              <a:t>que necessitam atender a demanda das GR´s e e</a:t>
            </a:r>
            <a:r>
              <a:rPr lang="pt-BR" sz="1200" dirty="0" smtClean="0"/>
              <a:t>mbarcadores.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1378682" y="3578517"/>
            <a:ext cx="705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Locação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139996" y="2228671"/>
            <a:ext cx="35643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Segurança Patrimonial, Localização, </a:t>
            </a:r>
            <a:r>
              <a:rPr lang="pt-BR" sz="1200" dirty="0" smtClean="0"/>
              <a:t>Botão </a:t>
            </a:r>
            <a:r>
              <a:rPr lang="pt-BR" sz="1200" dirty="0"/>
              <a:t>de Pânico e Bloqueio do veículo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Visualização no SASWEB e SASGC e Integração de dados do </a:t>
            </a:r>
            <a:r>
              <a:rPr lang="pt-BR" sz="1200" dirty="0" smtClean="0"/>
              <a:t>SASGC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Pronta Resposta Nacional</a:t>
            </a:r>
            <a:endParaRPr lang="pt-BR" sz="1200" dirty="0"/>
          </a:p>
        </p:txBody>
      </p:sp>
      <p:sp>
        <p:nvSpPr>
          <p:cNvPr id="28" name="Retângulo 27"/>
          <p:cNvSpPr/>
          <p:nvPr/>
        </p:nvSpPr>
        <p:spPr>
          <a:xfrm>
            <a:off x="8269230" y="3927246"/>
            <a:ext cx="3899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SASTMFULL SAT: módulo  de telemetria, antena satelital, sirene, botão </a:t>
            </a:r>
            <a:r>
              <a:rPr lang="pt-BR" sz="1200" dirty="0"/>
              <a:t>de </a:t>
            </a:r>
            <a:r>
              <a:rPr lang="pt-BR" sz="1200" dirty="0" smtClean="0"/>
              <a:t>pânico, sensor </a:t>
            </a:r>
            <a:r>
              <a:rPr lang="pt-BR" sz="1200" dirty="0"/>
              <a:t>de </a:t>
            </a:r>
            <a:r>
              <a:rPr lang="pt-BR" sz="1200" dirty="0" smtClean="0"/>
              <a:t>porta, sensor </a:t>
            </a:r>
            <a:r>
              <a:rPr lang="pt-BR" sz="1200" dirty="0"/>
              <a:t>de </a:t>
            </a:r>
            <a:r>
              <a:rPr lang="pt-BR" sz="1200" dirty="0" smtClean="0"/>
              <a:t>painel, imobilizador eletrônico e alto-falante.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SASTMFULL: módulo de telemetria, sirene</a:t>
            </a:r>
            <a:r>
              <a:rPr lang="pt-BR" sz="1200" dirty="0"/>
              <a:t>, botão de pânico, sensor de porta, sensor de painel, imobilizador </a:t>
            </a:r>
            <a:r>
              <a:rPr lang="pt-BR" sz="1200" dirty="0" smtClean="0"/>
              <a:t>eletrônico e alto-falante.</a:t>
            </a:r>
            <a:endParaRPr lang="pt-BR" sz="1200" dirty="0"/>
          </a:p>
        </p:txBody>
      </p:sp>
      <p:sp>
        <p:nvSpPr>
          <p:cNvPr id="29" name="Retângulo 28"/>
          <p:cNvSpPr/>
          <p:nvPr/>
        </p:nvSpPr>
        <p:spPr>
          <a:xfrm>
            <a:off x="1139996" y="5238755"/>
            <a:ext cx="3475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SASCARGA FULLSAT – R$290,62 (36x) = R$ 10.462,49</a:t>
            </a:r>
          </a:p>
          <a:p>
            <a:r>
              <a:rPr lang="pt-BR" sz="1200" dirty="0" smtClean="0"/>
              <a:t>SACARGA FULL – R$168,49  (36x) =  R$ 6.065,64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050043" y="5238755"/>
            <a:ext cx="2888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SASCARRETA – R$95,68 (36x) = R$ 3.027,06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1763325" y="728700"/>
            <a:ext cx="1928069" cy="338554"/>
            <a:chOff x="2045825" y="764753"/>
            <a:chExt cx="1614595" cy="338554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2045825" y="800708"/>
              <a:ext cx="1614595" cy="266645"/>
            </a:xfrm>
            <a:prstGeom prst="roundRect">
              <a:avLst/>
            </a:prstGeom>
            <a:solidFill>
              <a:srgbClr val="FEE10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152928" y="764753"/>
              <a:ext cx="1400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SasCarga</a:t>
              </a:r>
              <a:endParaRPr lang="pt-BR" sz="1600" b="1" dirty="0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5146484" y="728700"/>
            <a:ext cx="1928069" cy="338554"/>
            <a:chOff x="2045825" y="764753"/>
            <a:chExt cx="1614595" cy="338554"/>
          </a:xfrm>
        </p:grpSpPr>
        <p:sp>
          <p:nvSpPr>
            <p:cNvPr id="35" name="Retângulo de cantos arredondados 34"/>
            <p:cNvSpPr/>
            <p:nvPr/>
          </p:nvSpPr>
          <p:spPr>
            <a:xfrm>
              <a:off x="2045825" y="800708"/>
              <a:ext cx="1614595" cy="266645"/>
            </a:xfrm>
            <a:prstGeom prst="roundRect">
              <a:avLst/>
            </a:prstGeom>
            <a:solidFill>
              <a:srgbClr val="FEE10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52928" y="764753"/>
              <a:ext cx="1400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SasCarreta</a:t>
              </a:r>
              <a:endParaRPr lang="pt-BR" sz="1600" b="1" dirty="0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8739645" y="728700"/>
            <a:ext cx="1928069" cy="338554"/>
            <a:chOff x="2045825" y="764753"/>
            <a:chExt cx="1614595" cy="338554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2045825" y="800708"/>
              <a:ext cx="1614595" cy="266645"/>
            </a:xfrm>
            <a:prstGeom prst="roundRect">
              <a:avLst/>
            </a:prstGeom>
            <a:solidFill>
              <a:srgbClr val="FEE10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152928" y="764753"/>
              <a:ext cx="1400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Telemetria Sascar</a:t>
              </a:r>
              <a:endParaRPr lang="pt-BR" sz="1600" b="1" dirty="0"/>
            </a:p>
          </p:txBody>
        </p:sp>
      </p:grpSp>
      <p:sp>
        <p:nvSpPr>
          <p:cNvPr id="40" name="Retângulo 39"/>
          <p:cNvSpPr/>
          <p:nvPr/>
        </p:nvSpPr>
        <p:spPr>
          <a:xfrm>
            <a:off x="1139996" y="5847655"/>
            <a:ext cx="3276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 cada  2 minutos  (programável)</a:t>
            </a:r>
          </a:p>
          <a:p>
            <a:r>
              <a:rPr lang="pt-BR" sz="1200" dirty="0" smtClean="0"/>
              <a:t>Satelital  30 em 30 minutos (programável)</a:t>
            </a:r>
            <a:endParaRPr lang="pt-BR" sz="1200" dirty="0"/>
          </a:p>
        </p:txBody>
      </p:sp>
      <p:sp>
        <p:nvSpPr>
          <p:cNvPr id="41" name="Retângulo 40"/>
          <p:cNvSpPr/>
          <p:nvPr/>
        </p:nvSpPr>
        <p:spPr>
          <a:xfrm>
            <a:off x="5050043" y="1257291"/>
            <a:ext cx="2412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Rastreador de redundância para  localização de carretas.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5050043" y="1772816"/>
            <a:ext cx="2773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SASCARRETA – GPRS (1 chip) </a:t>
            </a:r>
            <a:r>
              <a:rPr lang="pt-BR" sz="1200" dirty="0"/>
              <a:t>+Satélite </a:t>
            </a:r>
            <a:endParaRPr lang="pt-BR" sz="1200" dirty="0" smtClean="0"/>
          </a:p>
          <a:p>
            <a:r>
              <a:rPr lang="pt-BR" sz="1200" dirty="0" smtClean="0"/>
              <a:t>SASCARRETA – GPRS (1 chip) 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5050043" y="3927246"/>
            <a:ext cx="2412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Pré-disposição para  sensor de temperatura</a:t>
            </a:r>
            <a:endParaRPr lang="pt-BR" sz="1200" dirty="0"/>
          </a:p>
        </p:txBody>
      </p:sp>
      <p:sp>
        <p:nvSpPr>
          <p:cNvPr id="44" name="Retângulo 43"/>
          <p:cNvSpPr/>
          <p:nvPr/>
        </p:nvSpPr>
        <p:spPr>
          <a:xfrm>
            <a:off x="5050043" y="2228671"/>
            <a:ext cx="2194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Autonomia de 10hs de bateria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Bateria backup interna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Pronta Resposta Nacional</a:t>
            </a:r>
            <a:endParaRPr lang="pt-BR" sz="1200" dirty="0"/>
          </a:p>
        </p:txBody>
      </p:sp>
      <p:sp>
        <p:nvSpPr>
          <p:cNvPr id="45" name="Retângulo 44"/>
          <p:cNvSpPr/>
          <p:nvPr/>
        </p:nvSpPr>
        <p:spPr>
          <a:xfrm>
            <a:off x="5050043" y="5847655"/>
            <a:ext cx="2773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 cada  2 minutos  (programável)</a:t>
            </a:r>
          </a:p>
          <a:p>
            <a:r>
              <a:rPr lang="pt-BR" sz="1200" dirty="0" smtClean="0"/>
              <a:t>Satelital  30 em 30 minutos (programável)</a:t>
            </a:r>
            <a:endParaRPr lang="pt-BR" sz="1200" dirty="0"/>
          </a:p>
        </p:txBody>
      </p:sp>
      <p:sp>
        <p:nvSpPr>
          <p:cNvPr id="46" name="Retângulo 45"/>
          <p:cNvSpPr/>
          <p:nvPr/>
        </p:nvSpPr>
        <p:spPr>
          <a:xfrm>
            <a:off x="5231110" y="3578517"/>
            <a:ext cx="705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Locação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8543478" y="3578517"/>
            <a:ext cx="705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Locação</a:t>
            </a:r>
          </a:p>
        </p:txBody>
      </p:sp>
    </p:spTree>
    <p:extLst>
      <p:ext uri="{BB962C8B-B14F-4D97-AF65-F5344CB8AC3E}">
        <p14:creationId xmlns:p14="http://schemas.microsoft.com/office/powerpoint/2010/main" val="316788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18541" y="2367171"/>
            <a:ext cx="65527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DESCRIÇÃO DOS PRODUTOS</a:t>
            </a:r>
          </a:p>
          <a:p>
            <a:r>
              <a:rPr lang="pt-BR" sz="2800" dirty="0" smtClean="0">
                <a:latin typeface="Century Gothic" panose="020B0502020202020204" pitchFamily="34" charset="0"/>
              </a:rPr>
              <a:t>DAS EMPRESAS CONCORRENTES</a:t>
            </a:r>
            <a:endParaRPr lang="pt-BR" sz="2800" dirty="0">
              <a:latin typeface="Century Gothic" panose="020B0502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563" y="2717579"/>
            <a:ext cx="1343598" cy="13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Descrição dos Produtos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" y="5790475"/>
            <a:ext cx="1218118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-9230" y="5138470"/>
            <a:ext cx="12190413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-9232" y="4348594"/>
            <a:ext cx="12190413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-1588" y="4071567"/>
            <a:ext cx="12190413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-9231" y="1948768"/>
            <a:ext cx="12190413" cy="205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-9231" y="1659299"/>
            <a:ext cx="12190413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-9232" y="1195664"/>
            <a:ext cx="12199646" cy="392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2069241" y="764704"/>
            <a:ext cx="1614595" cy="338554"/>
            <a:chOff x="2361398" y="764704"/>
            <a:chExt cx="1614595" cy="338554"/>
          </a:xfrm>
        </p:grpSpPr>
        <p:sp>
          <p:nvSpPr>
            <p:cNvPr id="13" name="Retângulo de cantos arredondados 12"/>
            <p:cNvSpPr/>
            <p:nvPr/>
          </p:nvSpPr>
          <p:spPr>
            <a:xfrm>
              <a:off x="2361398" y="800659"/>
              <a:ext cx="1614595" cy="2666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410311" y="764704"/>
              <a:ext cx="1516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Autotrac Prime</a:t>
              </a:r>
              <a:endParaRPr lang="pt-BR" sz="1600" b="1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442872" y="764704"/>
            <a:ext cx="1944217" cy="338554"/>
            <a:chOff x="5807172" y="918494"/>
            <a:chExt cx="1944217" cy="338554"/>
          </a:xfrm>
        </p:grpSpPr>
        <p:sp>
          <p:nvSpPr>
            <p:cNvPr id="16" name="Retângulo de cantos arredondados 15"/>
            <p:cNvSpPr/>
            <p:nvPr/>
          </p:nvSpPr>
          <p:spPr>
            <a:xfrm>
              <a:off x="5971983" y="954449"/>
              <a:ext cx="1614595" cy="2666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807172" y="918494"/>
              <a:ext cx="19442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Autotrac  Satélite </a:t>
              </a:r>
              <a:endParaRPr lang="pt-BR" sz="1600" b="1" dirty="0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44850" y="1628800"/>
            <a:ext cx="129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Comunicação</a:t>
            </a:r>
            <a:endParaRPr lang="pt-BR" sz="12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4850" y="2836269"/>
            <a:ext cx="1163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Características</a:t>
            </a:r>
            <a:endParaRPr lang="pt-BR" sz="12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4850" y="4041068"/>
            <a:ext cx="104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Equipamento</a:t>
            </a:r>
            <a:endParaRPr lang="pt-BR" sz="12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4850" y="4570095"/>
            <a:ext cx="1284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Componentes Kit</a:t>
            </a:r>
            <a:endParaRPr lang="pt-BR" sz="12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850" y="5269971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Mensalidade</a:t>
            </a:r>
            <a:endParaRPr lang="pt-BR" sz="1200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4850" y="5831976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Posicionamento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4850" y="1253662"/>
            <a:ext cx="136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</a:t>
            </a:r>
            <a:r>
              <a:rPr lang="pt-BR" sz="1200" b="1" dirty="0" smtClean="0"/>
              <a:t>oco do Produto</a:t>
            </a:r>
            <a:endParaRPr lang="pt-BR" sz="1200" b="1" dirty="0"/>
          </a:p>
        </p:txBody>
      </p:sp>
      <p:sp>
        <p:nvSpPr>
          <p:cNvPr id="25" name="Retângulo 24"/>
          <p:cNvSpPr/>
          <p:nvPr/>
        </p:nvSpPr>
        <p:spPr>
          <a:xfrm>
            <a:off x="1594706" y="1161329"/>
            <a:ext cx="27875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Gerenciamento de transporte urbano e rodoviário, com celular e satélite.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918742" y="1628800"/>
            <a:ext cx="19155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GPRS (duplo chip) + Satélite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594706" y="1912764"/>
            <a:ext cx="3239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Via Web (SuperVisor Web</a:t>
            </a:r>
            <a:r>
              <a:rPr lang="pt-BR" sz="1200" dirty="0" smtClean="0"/>
              <a:t>)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Mensagens </a:t>
            </a:r>
            <a:r>
              <a:rPr lang="pt-BR" sz="1200" dirty="0"/>
              <a:t>em formato “livres” ou “</a:t>
            </a:r>
            <a:r>
              <a:rPr lang="pt-BR" sz="1200" dirty="0" smtClean="0"/>
              <a:t>macros”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Inteligência </a:t>
            </a:r>
            <a:r>
              <a:rPr lang="pt-BR" sz="1200" dirty="0"/>
              <a:t>embarcada “no software</a:t>
            </a:r>
            <a:r>
              <a:rPr lang="pt-BR" sz="1200" dirty="0" smtClean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Telemetria </a:t>
            </a:r>
            <a:r>
              <a:rPr lang="pt-BR" sz="1200" dirty="0"/>
              <a:t>integrada sem necessidade de equipamento </a:t>
            </a:r>
            <a:r>
              <a:rPr lang="pt-BR" sz="1200" dirty="0" smtClean="0"/>
              <a:t>adicional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Conexão </a:t>
            </a:r>
            <a:r>
              <a:rPr lang="pt-BR" sz="1200" dirty="0"/>
              <a:t>com barramento CAN do </a:t>
            </a:r>
            <a:r>
              <a:rPr lang="pt-BR" sz="1200" dirty="0" smtClean="0"/>
              <a:t>veículo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Detecção </a:t>
            </a:r>
            <a:r>
              <a:rPr lang="pt-BR" sz="1200" dirty="0"/>
              <a:t>de </a:t>
            </a:r>
            <a:r>
              <a:rPr lang="pt-BR" sz="1200" dirty="0" smtClean="0"/>
              <a:t>jammer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Senhas para acionamento do veículo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Serviço </a:t>
            </a:r>
            <a:r>
              <a:rPr lang="pt-BR" sz="1200" dirty="0"/>
              <a:t>de Pronta </a:t>
            </a:r>
            <a:r>
              <a:rPr lang="pt-BR" sz="1200" dirty="0" smtClean="0"/>
              <a:t>Resposta Nacional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Garantia estendida (opcional)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949948" y="406231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R$ 4.280,00</a:t>
            </a:r>
            <a:endParaRPr lang="pt-BR" sz="1200" dirty="0"/>
          </a:p>
        </p:txBody>
      </p:sp>
      <p:sp>
        <p:nvSpPr>
          <p:cNvPr id="29" name="Retângulo 28"/>
          <p:cNvSpPr/>
          <p:nvPr/>
        </p:nvSpPr>
        <p:spPr>
          <a:xfrm>
            <a:off x="1594706" y="4437112"/>
            <a:ext cx="2767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Inclui teclado multimídia, sensores porta e </a:t>
            </a:r>
            <a:r>
              <a:rPr lang="pt-BR" sz="1200" dirty="0" smtClean="0"/>
              <a:t>cabine </a:t>
            </a:r>
            <a:r>
              <a:rPr lang="pt-BR" sz="1200" dirty="0"/>
              <a:t>e antena satelital.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360342" y="5270781"/>
            <a:ext cx="3557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R$ 139,00 e R$69,00 enquanto estiver pagando o HW</a:t>
            </a:r>
            <a:endParaRPr lang="pt-BR" sz="1200" dirty="0"/>
          </a:p>
        </p:txBody>
      </p:sp>
      <p:sp>
        <p:nvSpPr>
          <p:cNvPr id="31" name="Retângulo 30"/>
          <p:cNvSpPr/>
          <p:nvPr/>
        </p:nvSpPr>
        <p:spPr>
          <a:xfrm>
            <a:off x="1594706" y="5739643"/>
            <a:ext cx="2463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5/5 </a:t>
            </a:r>
            <a:r>
              <a:rPr lang="pt-BR" sz="1200" dirty="0"/>
              <a:t>min no </a:t>
            </a:r>
            <a:r>
              <a:rPr lang="pt-BR" sz="1200" dirty="0" smtClean="0"/>
              <a:t>GPRS (programável) </a:t>
            </a:r>
          </a:p>
          <a:p>
            <a:r>
              <a:rPr lang="pt-BR" sz="1200" dirty="0" smtClean="0"/>
              <a:t>15/15min </a:t>
            </a:r>
            <a:r>
              <a:rPr lang="pt-BR" sz="1200" dirty="0"/>
              <a:t>no </a:t>
            </a:r>
            <a:r>
              <a:rPr lang="pt-BR" sz="1200" dirty="0" smtClean="0"/>
              <a:t> Satelital (programável)</a:t>
            </a:r>
            <a:endParaRPr lang="pt-BR" sz="1200" dirty="0"/>
          </a:p>
        </p:txBody>
      </p:sp>
      <p:sp>
        <p:nvSpPr>
          <p:cNvPr id="32" name="Retângulo 31"/>
          <p:cNvSpPr/>
          <p:nvPr/>
        </p:nvSpPr>
        <p:spPr>
          <a:xfrm>
            <a:off x="5087094" y="1161329"/>
            <a:ext cx="3375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Gerenciamento de transporte em regiões com pouca cobertura celular, no Brasil e América do Sul.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6089378" y="1628800"/>
            <a:ext cx="6512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Satélite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5087094" y="1912764"/>
            <a:ext cx="329741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Via </a:t>
            </a:r>
            <a:r>
              <a:rPr lang="pt-BR" sz="1200" dirty="0"/>
              <a:t>Web (SuperVisor Web</a:t>
            </a:r>
            <a:r>
              <a:rPr lang="pt-BR" sz="1200" dirty="0" smtClean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Mensagens em formato “livres” ou “macros</a:t>
            </a:r>
            <a:r>
              <a:rPr lang="pt-BR" sz="1200" dirty="0" smtClean="0"/>
              <a:t>”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Cobertura </a:t>
            </a:r>
            <a:r>
              <a:rPr lang="pt-BR" sz="1200" dirty="0"/>
              <a:t>satelital no Brasil e </a:t>
            </a:r>
            <a:r>
              <a:rPr lang="pt-BR" sz="1200" dirty="0" smtClean="0"/>
              <a:t> </a:t>
            </a:r>
            <a:r>
              <a:rPr lang="pt-BR" sz="1200" dirty="0"/>
              <a:t>América do </a:t>
            </a:r>
            <a:r>
              <a:rPr lang="pt-BR" sz="1200" dirty="0" smtClean="0"/>
              <a:t>Sul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Canais </a:t>
            </a:r>
            <a:r>
              <a:rPr lang="pt-BR" sz="1200" dirty="0"/>
              <a:t>exclusivos em satélites </a:t>
            </a:r>
            <a:r>
              <a:rPr lang="pt-BR" sz="1200" dirty="0" smtClean="0"/>
              <a:t>redundantes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Confirmação </a:t>
            </a:r>
            <a:r>
              <a:rPr lang="pt-BR" sz="1200" dirty="0"/>
              <a:t>eletrônica de entrega e leitura das </a:t>
            </a:r>
            <a:r>
              <a:rPr lang="pt-BR" sz="1200" dirty="0" smtClean="0"/>
              <a:t>mensagem </a:t>
            </a:r>
            <a:r>
              <a:rPr lang="pt-BR" sz="1200" dirty="0"/>
              <a:t>e </a:t>
            </a:r>
            <a:r>
              <a:rPr lang="pt-BR" sz="1200" dirty="0" smtClean="0"/>
              <a:t>comandos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Computador </a:t>
            </a:r>
            <a:r>
              <a:rPr lang="pt-BR" sz="1200" dirty="0"/>
              <a:t>de bordo (OBC) e dispositivos de </a:t>
            </a:r>
            <a:r>
              <a:rPr lang="pt-BR" sz="1200" dirty="0" smtClean="0"/>
              <a:t>segurança conectados </a:t>
            </a:r>
            <a:r>
              <a:rPr lang="pt-BR" sz="1200" dirty="0"/>
              <a:t>em rede identificada (acessório</a:t>
            </a:r>
            <a:r>
              <a:rPr lang="pt-B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Serviço de Pronta Resposta Nacional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Garantia </a:t>
            </a:r>
            <a:r>
              <a:rPr lang="pt-BR" sz="1200" dirty="0"/>
              <a:t>estendida (opcional)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9781388" y="406231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R$ 2.390,00</a:t>
            </a:r>
            <a:endParaRPr lang="pt-BR" sz="1200" dirty="0"/>
          </a:p>
        </p:txBody>
      </p:sp>
      <p:sp>
        <p:nvSpPr>
          <p:cNvPr id="36" name="Retângulo 35"/>
          <p:cNvSpPr/>
          <p:nvPr/>
        </p:nvSpPr>
        <p:spPr>
          <a:xfrm>
            <a:off x="5087094" y="4330841"/>
            <a:ext cx="3367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Inclui </a:t>
            </a:r>
            <a:r>
              <a:rPr lang="pt-BR" sz="1200" dirty="0" smtClean="0"/>
              <a:t>teclado Alfanumérico, </a:t>
            </a:r>
            <a:r>
              <a:rPr lang="pt-BR" sz="1200" dirty="0"/>
              <a:t>sensores porta e cabine, antena satelital e computador de bordo.</a:t>
            </a:r>
          </a:p>
          <a:p>
            <a:r>
              <a:rPr lang="pt-BR" sz="1200" dirty="0" smtClean="0"/>
              <a:t>Telemetria Básica (Velocidade/RPM)</a:t>
            </a:r>
            <a:endParaRPr lang="pt-BR" sz="1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087094" y="5270781"/>
            <a:ext cx="3562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R$ 79,00  e R$39,00 enquanto estiver pagando o HW</a:t>
            </a:r>
            <a:endParaRPr lang="pt-BR" sz="1200" dirty="0"/>
          </a:p>
        </p:txBody>
      </p:sp>
      <p:sp>
        <p:nvSpPr>
          <p:cNvPr id="38" name="Retângulo 37"/>
          <p:cNvSpPr/>
          <p:nvPr/>
        </p:nvSpPr>
        <p:spPr>
          <a:xfrm>
            <a:off x="5087094" y="5831976"/>
            <a:ext cx="2915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Posição automática de </a:t>
            </a:r>
            <a:r>
              <a:rPr lang="pt-BR" sz="1200" dirty="0" smtClean="0"/>
              <a:t>1h/1h (programável)</a:t>
            </a:r>
            <a:endParaRPr lang="pt-BR" sz="1200" dirty="0"/>
          </a:p>
        </p:txBody>
      </p:sp>
      <p:grpSp>
        <p:nvGrpSpPr>
          <p:cNvPr id="39" name="Grupo 38"/>
          <p:cNvGrpSpPr/>
          <p:nvPr/>
        </p:nvGrpSpPr>
        <p:grpSpPr>
          <a:xfrm>
            <a:off x="9439123" y="764704"/>
            <a:ext cx="1614595" cy="338554"/>
            <a:chOff x="5455619" y="764704"/>
            <a:chExt cx="1614595" cy="338554"/>
          </a:xfrm>
        </p:grpSpPr>
        <p:sp>
          <p:nvSpPr>
            <p:cNvPr id="40" name="Retângulo de cantos arredondados 39"/>
            <p:cNvSpPr/>
            <p:nvPr/>
          </p:nvSpPr>
          <p:spPr>
            <a:xfrm>
              <a:off x="5455619" y="800659"/>
              <a:ext cx="1614595" cy="2666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480150" y="764704"/>
              <a:ext cx="15655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Autotrac Celular</a:t>
              </a:r>
              <a:endParaRPr lang="pt-BR" sz="1600" b="1" dirty="0"/>
            </a:p>
          </p:txBody>
        </p:sp>
      </p:grpSp>
      <p:sp>
        <p:nvSpPr>
          <p:cNvPr id="42" name="Retângulo 41"/>
          <p:cNvSpPr/>
          <p:nvPr/>
        </p:nvSpPr>
        <p:spPr>
          <a:xfrm>
            <a:off x="10002603" y="1628800"/>
            <a:ext cx="514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GPRS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8958307" y="1161329"/>
            <a:ext cx="28267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Gerenciamento de frotas de empresas  </a:t>
            </a:r>
            <a:r>
              <a:rPr lang="pt-BR" sz="1200" dirty="0" smtClean="0"/>
              <a:t>com </a:t>
            </a:r>
            <a:r>
              <a:rPr lang="pt-BR" sz="1200" dirty="0"/>
              <a:t>atuação predominantemente urbana.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8755047" y="1912764"/>
            <a:ext cx="29949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Via </a:t>
            </a:r>
            <a:r>
              <a:rPr lang="pt-BR" sz="1200" dirty="0"/>
              <a:t>Web (SuperVisor Web</a:t>
            </a:r>
            <a:r>
              <a:rPr lang="pt-BR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Mensagens </a:t>
            </a:r>
            <a:r>
              <a:rPr lang="pt-BR" sz="1200" dirty="0"/>
              <a:t>em formato “livres” ou “macros</a:t>
            </a:r>
            <a:r>
              <a:rPr lang="pt-BR" sz="1200" dirty="0" smtClean="0"/>
              <a:t>”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Inteligência embarcada “no software”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Telemetria </a:t>
            </a:r>
            <a:r>
              <a:rPr lang="pt-BR" sz="1200" dirty="0"/>
              <a:t>integrada sem necessidade de equipamento </a:t>
            </a:r>
            <a:r>
              <a:rPr lang="pt-BR" sz="1200" dirty="0" smtClean="0"/>
              <a:t>adicional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Detecção </a:t>
            </a:r>
            <a:r>
              <a:rPr lang="pt-BR" sz="1200" dirty="0"/>
              <a:t>de </a:t>
            </a:r>
            <a:r>
              <a:rPr lang="pt-BR" sz="1200" dirty="0" smtClean="0"/>
              <a:t>jammer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Horímetro do motor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Ponto de atuação embarcado (alvo)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Conexão com barramento </a:t>
            </a:r>
            <a:r>
              <a:rPr lang="pt-BR" sz="1200" dirty="0" smtClean="0"/>
              <a:t>CAN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Garantia Estendida (opcional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2209131" y="406231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R$ 4.590,00</a:t>
            </a:r>
            <a:endParaRPr lang="pt-BR" sz="1200" dirty="0"/>
          </a:p>
        </p:txBody>
      </p:sp>
      <p:sp>
        <p:nvSpPr>
          <p:cNvPr id="46" name="Retângulo 45"/>
          <p:cNvSpPr/>
          <p:nvPr/>
        </p:nvSpPr>
        <p:spPr>
          <a:xfrm>
            <a:off x="8755047" y="4443499"/>
            <a:ext cx="3036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Inclui teclado multimídia, </a:t>
            </a:r>
            <a:r>
              <a:rPr lang="pt-BR" sz="1200" dirty="0" smtClean="0"/>
              <a:t>sensores </a:t>
            </a:r>
            <a:r>
              <a:rPr lang="pt-BR" sz="1200" dirty="0"/>
              <a:t>de </a:t>
            </a:r>
            <a:r>
              <a:rPr lang="pt-BR" sz="1200" dirty="0" smtClean="0"/>
              <a:t>porta, sensor de painel e botão de pânico</a:t>
            </a:r>
            <a:endParaRPr lang="pt-BR" sz="1200" dirty="0"/>
          </a:p>
        </p:txBody>
      </p:sp>
      <p:sp>
        <p:nvSpPr>
          <p:cNvPr id="47" name="Retângulo 46"/>
          <p:cNvSpPr/>
          <p:nvPr/>
        </p:nvSpPr>
        <p:spPr>
          <a:xfrm>
            <a:off x="8755047" y="5739643"/>
            <a:ext cx="3114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GPS </a:t>
            </a:r>
            <a:r>
              <a:rPr lang="pt-BR" sz="1200" dirty="0"/>
              <a:t>programável por tempo, </a:t>
            </a:r>
            <a:r>
              <a:rPr lang="pt-BR" sz="1200" dirty="0" smtClean="0"/>
              <a:t>distância percorrida </a:t>
            </a:r>
            <a:r>
              <a:rPr lang="pt-BR" sz="1200" dirty="0"/>
              <a:t>e mudança de curso.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8759502" y="5270781"/>
            <a:ext cx="348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R$ 69,00  e R$39,00 enquanto estiver pagando o HW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200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Descrição dos Produtos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" y="5552516"/>
            <a:ext cx="12181180" cy="50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9232" y="4440323"/>
            <a:ext cx="12190413" cy="3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-9232" y="2060848"/>
            <a:ext cx="12204000" cy="18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-9232" y="1664836"/>
            <a:ext cx="12204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213" y="4833228"/>
            <a:ext cx="12190413" cy="6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-1588" y="4077088"/>
            <a:ext cx="12190413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-9232" y="1195083"/>
            <a:ext cx="12204000" cy="392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8872447" y="793449"/>
            <a:ext cx="2016224" cy="338554"/>
            <a:chOff x="9117403" y="764704"/>
            <a:chExt cx="2016224" cy="338554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9190481" y="800659"/>
              <a:ext cx="1870069" cy="2666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117403" y="764704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Autotrac Telemetria</a:t>
              </a:r>
              <a:endParaRPr lang="pt-BR" sz="1600" b="1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041280" y="793449"/>
            <a:ext cx="1614595" cy="338554"/>
            <a:chOff x="2045825" y="764753"/>
            <a:chExt cx="1614595" cy="338554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2045825" y="800708"/>
              <a:ext cx="1614595" cy="2666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52928" y="764753"/>
              <a:ext cx="14003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Autotrac Auto</a:t>
              </a:r>
              <a:endParaRPr lang="pt-BR" sz="1600" b="1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44850" y="1670337"/>
            <a:ext cx="129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Comunicação</a:t>
            </a:r>
            <a:endParaRPr lang="pt-BR" sz="12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850" y="2858349"/>
            <a:ext cx="110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Características</a:t>
            </a:r>
            <a:endParaRPr lang="pt-BR" sz="12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4850" y="4082589"/>
            <a:ext cx="104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Equipamento</a:t>
            </a:r>
            <a:endParaRPr lang="pt-BR" sz="12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4850" y="4463824"/>
            <a:ext cx="1284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Componentes Kit</a:t>
            </a:r>
            <a:endParaRPr lang="pt-BR" sz="12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4850" y="5018729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Mensalidade</a:t>
            </a:r>
            <a:endParaRPr lang="pt-BR" sz="1200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850" y="5666017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Posicionamento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4850" y="1253081"/>
            <a:ext cx="12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</a:t>
            </a:r>
            <a:r>
              <a:rPr lang="pt-BR" sz="1200" b="1" dirty="0" smtClean="0"/>
              <a:t>oco do Produto</a:t>
            </a:r>
            <a:endParaRPr lang="pt-BR" sz="1200" b="1" dirty="0"/>
          </a:p>
        </p:txBody>
      </p:sp>
      <p:sp>
        <p:nvSpPr>
          <p:cNvPr id="24" name="Retângulo 23"/>
          <p:cNvSpPr/>
          <p:nvPr/>
        </p:nvSpPr>
        <p:spPr>
          <a:xfrm>
            <a:off x="1630711" y="1160748"/>
            <a:ext cx="2414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Serviços de localização </a:t>
            </a:r>
            <a:r>
              <a:rPr lang="pt-BR" sz="1200" dirty="0" smtClean="0"/>
              <a:t>e bloqueio </a:t>
            </a:r>
            <a:r>
              <a:rPr lang="pt-BR" sz="1200" dirty="0"/>
              <a:t>do veículo.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2591359" y="1670337"/>
            <a:ext cx="514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GPRS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438153" y="2060848"/>
            <a:ext cx="22177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200" dirty="0" smtClean="0"/>
              <a:t>Via </a:t>
            </a:r>
            <a:r>
              <a:rPr lang="pt-BR" sz="1200" dirty="0"/>
              <a:t>Web (SuperVisor Web</a:t>
            </a:r>
            <a:r>
              <a:rPr lang="pt-BR" sz="1200" dirty="0" smtClean="0"/>
              <a:t>)</a:t>
            </a:r>
            <a:endParaRPr lang="pt-BR" sz="12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200" dirty="0" smtClean="0"/>
              <a:t>Bloqueio remoto</a:t>
            </a:r>
            <a:endParaRPr lang="pt-BR" sz="12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200" dirty="0" smtClean="0"/>
              <a:t>Botão </a:t>
            </a:r>
            <a:r>
              <a:rPr lang="pt-BR" sz="1200" dirty="0"/>
              <a:t>de </a:t>
            </a:r>
            <a:r>
              <a:rPr lang="pt-BR" sz="1200" dirty="0" smtClean="0"/>
              <a:t>pânico</a:t>
            </a:r>
            <a:endParaRPr lang="pt-BR" sz="12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200" dirty="0" smtClean="0"/>
              <a:t>Serviço </a:t>
            </a:r>
            <a:r>
              <a:rPr lang="pt-BR" sz="1200" dirty="0"/>
              <a:t>de </a:t>
            </a:r>
            <a:r>
              <a:rPr lang="pt-BR" sz="1200" dirty="0" smtClean="0"/>
              <a:t>Pronta Resposta Nacional</a:t>
            </a:r>
            <a:endParaRPr lang="pt-BR" sz="12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200" dirty="0" smtClean="0"/>
              <a:t>Controle </a:t>
            </a:r>
            <a:r>
              <a:rPr lang="pt-BR" sz="1200" dirty="0"/>
              <a:t>de </a:t>
            </a:r>
            <a:r>
              <a:rPr lang="pt-BR" sz="1200" dirty="0" smtClean="0"/>
              <a:t>velocidade</a:t>
            </a:r>
            <a:endParaRPr lang="pt-BR" sz="12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200" dirty="0" smtClean="0"/>
              <a:t>Bateria interna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200" dirty="0" smtClean="0"/>
              <a:t>Garantia Estendida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442056" y="408810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R$ 849,00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481329" y="5018729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R$ 59,00</a:t>
            </a:r>
            <a:endParaRPr lang="pt-BR" sz="1200" dirty="0"/>
          </a:p>
        </p:txBody>
      </p:sp>
      <p:sp>
        <p:nvSpPr>
          <p:cNvPr id="29" name="Retângulo 28"/>
          <p:cNvSpPr/>
          <p:nvPr/>
        </p:nvSpPr>
        <p:spPr>
          <a:xfrm>
            <a:off x="1438153" y="5571459"/>
            <a:ext cx="2820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 </a:t>
            </a:r>
            <a:r>
              <a:rPr lang="pt-BR" sz="1200" dirty="0"/>
              <a:t>programável por </a:t>
            </a:r>
            <a:r>
              <a:rPr lang="pt-BR" sz="1200" dirty="0" smtClean="0"/>
              <a:t>tempo (2 </a:t>
            </a:r>
            <a:r>
              <a:rPr lang="pt-BR" sz="1200" dirty="0"/>
              <a:t>em 2 minutos) e por mudança de curso.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8323177" y="1160748"/>
            <a:ext cx="3571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Controle e manutenção da </a:t>
            </a:r>
            <a:r>
              <a:rPr lang="pt-BR" sz="1200" dirty="0" smtClean="0"/>
              <a:t>frota  para redução </a:t>
            </a:r>
            <a:r>
              <a:rPr lang="pt-BR" sz="1200" dirty="0"/>
              <a:t>de custos operacionais do transporte 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9623341" y="1670337"/>
            <a:ext cx="514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GPRS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8323177" y="2060848"/>
            <a:ext cx="38927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Controle </a:t>
            </a:r>
            <a:r>
              <a:rPr lang="pt-BR" sz="1200" dirty="0"/>
              <a:t>de velocidade, RPM, freadas e acelerações </a:t>
            </a:r>
            <a:r>
              <a:rPr lang="pt-BR" sz="1200" dirty="0" smtClean="0"/>
              <a:t>bruscas, direção </a:t>
            </a:r>
            <a:r>
              <a:rPr lang="pt-BR" sz="1200" dirty="0"/>
              <a:t>fora da faixa verde, marcha lenta excessiva, condução na </a:t>
            </a:r>
            <a:r>
              <a:rPr lang="pt-BR" sz="1200" dirty="0" smtClean="0"/>
              <a:t>chuva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Ranking </a:t>
            </a:r>
            <a:r>
              <a:rPr lang="pt-BR" sz="1200" dirty="0"/>
              <a:t>de </a:t>
            </a:r>
            <a:r>
              <a:rPr lang="pt-BR" sz="1200" dirty="0" smtClean="0"/>
              <a:t>motoristas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Alertas </a:t>
            </a:r>
            <a:r>
              <a:rPr lang="pt-BR" sz="1200" dirty="0"/>
              <a:t>de manutenções </a:t>
            </a:r>
            <a:r>
              <a:rPr lang="pt-BR" sz="1200" dirty="0" smtClean="0"/>
              <a:t>programadas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Controle </a:t>
            </a:r>
            <a:r>
              <a:rPr lang="pt-BR" sz="1200" dirty="0"/>
              <a:t>da partida do veículo somente por motoristas </a:t>
            </a:r>
            <a:r>
              <a:rPr lang="pt-BR" sz="1200" dirty="0" smtClean="0"/>
              <a:t>autorizados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Horímetro </a:t>
            </a:r>
            <a:r>
              <a:rPr lang="pt-BR" sz="1200" dirty="0"/>
              <a:t>do </a:t>
            </a:r>
            <a:r>
              <a:rPr lang="pt-BR" sz="1200" dirty="0" smtClean="0"/>
              <a:t>motor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Conexão </a:t>
            </a:r>
            <a:r>
              <a:rPr lang="pt-BR" sz="1200" dirty="0"/>
              <a:t>com barramento </a:t>
            </a:r>
            <a:r>
              <a:rPr lang="pt-BR" sz="1200" dirty="0" smtClean="0"/>
              <a:t>CAN</a:t>
            </a:r>
          </a:p>
          <a:p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9513311" y="5018729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R$ 58,56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9509304" y="408810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35" name="Retângulo 34"/>
          <p:cNvSpPr/>
          <p:nvPr/>
        </p:nvSpPr>
        <p:spPr>
          <a:xfrm>
            <a:off x="8323177" y="5571459"/>
            <a:ext cx="3114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 </a:t>
            </a:r>
            <a:r>
              <a:rPr lang="pt-BR" sz="1200" dirty="0"/>
              <a:t>programável por tempo, </a:t>
            </a:r>
            <a:r>
              <a:rPr lang="pt-BR" sz="1200" dirty="0" smtClean="0"/>
              <a:t>distância percorrida </a:t>
            </a:r>
            <a:r>
              <a:rPr lang="pt-BR" sz="1200" dirty="0"/>
              <a:t>e mudança de curso.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2477322" y="445612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9509304" y="447005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grpSp>
        <p:nvGrpSpPr>
          <p:cNvPr id="38" name="Grupo 37"/>
          <p:cNvGrpSpPr/>
          <p:nvPr/>
        </p:nvGrpSpPr>
        <p:grpSpPr>
          <a:xfrm>
            <a:off x="5232748" y="793449"/>
            <a:ext cx="1701904" cy="338554"/>
            <a:chOff x="9479582" y="764704"/>
            <a:chExt cx="1701904" cy="338554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9523237" y="800659"/>
              <a:ext cx="1614595" cy="26664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479582" y="764704"/>
              <a:ext cx="1701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Autotrac Carreta</a:t>
              </a:r>
              <a:endParaRPr lang="pt-BR" sz="1600" b="1" dirty="0"/>
            </a:p>
          </p:txBody>
        </p:sp>
      </p:grpSp>
      <p:sp>
        <p:nvSpPr>
          <p:cNvPr id="41" name="Retângulo 40"/>
          <p:cNvSpPr/>
          <p:nvPr/>
        </p:nvSpPr>
        <p:spPr>
          <a:xfrm>
            <a:off x="4511030" y="1160748"/>
            <a:ext cx="3145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Gerenciamento de </a:t>
            </a:r>
            <a:r>
              <a:rPr lang="pt-BR" sz="1200" dirty="0" smtClean="0"/>
              <a:t>carretas no pátio, em viagem</a:t>
            </a:r>
            <a:r>
              <a:rPr lang="pt-BR" sz="1200" dirty="0"/>
              <a:t>, vazias ou carregadas.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5826506" y="1670337"/>
            <a:ext cx="5143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</a:t>
            </a:r>
            <a:endParaRPr lang="pt-BR" sz="1200" dirty="0"/>
          </a:p>
        </p:txBody>
      </p:sp>
      <p:sp>
        <p:nvSpPr>
          <p:cNvPr id="43" name="Retângulo 42"/>
          <p:cNvSpPr/>
          <p:nvPr/>
        </p:nvSpPr>
        <p:spPr>
          <a:xfrm>
            <a:off x="4511030" y="2060848"/>
            <a:ext cx="35391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Via Web (SuperVisor Web</a:t>
            </a:r>
            <a:r>
              <a:rPr lang="pt-BR" sz="1200" dirty="0" smtClean="0"/>
              <a:t>)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Serviço </a:t>
            </a:r>
            <a:r>
              <a:rPr lang="pt-BR" sz="1200" dirty="0"/>
              <a:t>de Pronta Resposta </a:t>
            </a:r>
            <a:r>
              <a:rPr lang="pt-BR" sz="1200" dirty="0" smtClean="0"/>
              <a:t>nacional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Status </a:t>
            </a:r>
            <a:r>
              <a:rPr lang="pt-BR" sz="1200" dirty="0"/>
              <a:t>de atrelamento da carreta ao </a:t>
            </a:r>
            <a:r>
              <a:rPr lang="pt-BR" sz="1200" dirty="0" smtClean="0"/>
              <a:t>cavalo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Bateria </a:t>
            </a:r>
            <a:r>
              <a:rPr lang="pt-BR" sz="1200" dirty="0"/>
              <a:t>interna de longa </a:t>
            </a:r>
            <a:r>
              <a:rPr lang="pt-BR" sz="1200" dirty="0" smtClean="0"/>
              <a:t>duração para </a:t>
            </a:r>
            <a:r>
              <a:rPr lang="pt-BR" sz="1200" dirty="0"/>
              <a:t>funcionamento mesmo com a carreta </a:t>
            </a:r>
            <a:r>
              <a:rPr lang="pt-BR" sz="1200" dirty="0" smtClean="0"/>
              <a:t>desatrelada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Recarga </a:t>
            </a:r>
            <a:r>
              <a:rPr lang="pt-BR" sz="1200" dirty="0"/>
              <a:t>da bateria </a:t>
            </a:r>
            <a:r>
              <a:rPr lang="pt-BR" sz="1200" dirty="0" smtClean="0"/>
              <a:t>quando atrelado ao cavalo mecânico (mediante utilização do sensor  de desengate)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Garantia estendida 	</a:t>
            </a:r>
            <a:endParaRPr lang="pt-BR" sz="12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677179" y="408810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R$ 849,00</a:t>
            </a:r>
            <a:endParaRPr lang="pt-BR" sz="12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5716452" y="5018729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R$ 59,00</a:t>
            </a:r>
            <a:endParaRPr lang="pt-BR" sz="1200" dirty="0"/>
          </a:p>
        </p:txBody>
      </p:sp>
      <p:sp>
        <p:nvSpPr>
          <p:cNvPr id="46" name="Retângulo 45"/>
          <p:cNvSpPr/>
          <p:nvPr/>
        </p:nvSpPr>
        <p:spPr>
          <a:xfrm>
            <a:off x="4637761" y="5567318"/>
            <a:ext cx="2891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 </a:t>
            </a:r>
            <a:r>
              <a:rPr lang="pt-BR" sz="1200" dirty="0"/>
              <a:t>programável por </a:t>
            </a:r>
            <a:r>
              <a:rPr lang="pt-BR" sz="1200" dirty="0" smtClean="0"/>
              <a:t>tempo (</a:t>
            </a:r>
            <a:r>
              <a:rPr lang="pt-BR" sz="1200" dirty="0"/>
              <a:t>5 em 5 minutos) e por mudança de curso.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5712445" y="447311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1309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18541" y="2367171"/>
            <a:ext cx="65527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DESCRIÇÃO DOS PRODUTOS</a:t>
            </a:r>
          </a:p>
          <a:p>
            <a:r>
              <a:rPr lang="pt-BR" sz="2800" dirty="0" smtClean="0">
                <a:latin typeface="Century Gothic" panose="020B0502020202020204" pitchFamily="34" charset="0"/>
              </a:rPr>
              <a:t>DAS EMPRESAS CONCORRENTES</a:t>
            </a:r>
            <a:endParaRPr lang="pt-BR" sz="2800" dirty="0">
              <a:latin typeface="Century Gothic" panose="020B0502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74" y="2770061"/>
            <a:ext cx="1826462" cy="12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Descrição dos Produtos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9232" y="5899496"/>
            <a:ext cx="12215887" cy="3378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9232" y="5532922"/>
            <a:ext cx="12215887" cy="2676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-9234" y="4470501"/>
            <a:ext cx="12215887" cy="9746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-9233" y="1898862"/>
            <a:ext cx="12215887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-9232" y="2240868"/>
            <a:ext cx="12215887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-9232" y="4113108"/>
            <a:ext cx="12215887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-9232" y="1255386"/>
            <a:ext cx="12198057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7654" y="1904363"/>
            <a:ext cx="129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Comunicação</a:t>
            </a:r>
            <a:endParaRPr lang="pt-BR" sz="12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7654" y="3002369"/>
            <a:ext cx="110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Características</a:t>
            </a:r>
            <a:endParaRPr lang="pt-BR" sz="12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654" y="4118609"/>
            <a:ext cx="104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Equipamento</a:t>
            </a:r>
            <a:endParaRPr lang="pt-BR" sz="12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7654" y="4729354"/>
            <a:ext cx="1284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Componentes Kit</a:t>
            </a:r>
            <a:endParaRPr lang="pt-BR" sz="12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7654" y="5528265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Mensalidade</a:t>
            </a:r>
            <a:endParaRPr lang="pt-BR" sz="12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7654" y="5929905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Posicionamento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7654" y="1386887"/>
            <a:ext cx="141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</a:t>
            </a:r>
            <a:r>
              <a:rPr lang="pt-BR" sz="1200" b="1" dirty="0" smtClean="0"/>
              <a:t>oco do Produto</a:t>
            </a:r>
            <a:endParaRPr lang="pt-BR" sz="1200" b="1" dirty="0"/>
          </a:p>
        </p:txBody>
      </p:sp>
      <p:grpSp>
        <p:nvGrpSpPr>
          <p:cNvPr id="18" name="Grupo 17"/>
          <p:cNvGrpSpPr/>
          <p:nvPr/>
        </p:nvGrpSpPr>
        <p:grpSpPr>
          <a:xfrm>
            <a:off x="5514371" y="800708"/>
            <a:ext cx="2085502" cy="338554"/>
            <a:chOff x="2065482" y="731302"/>
            <a:chExt cx="2085502" cy="338554"/>
          </a:xfrm>
        </p:grpSpPr>
        <p:sp>
          <p:nvSpPr>
            <p:cNvPr id="19" name="Retângulo de cantos arredondados 18"/>
            <p:cNvSpPr/>
            <p:nvPr/>
          </p:nvSpPr>
          <p:spPr>
            <a:xfrm>
              <a:off x="2167954" y="749235"/>
              <a:ext cx="1880558" cy="30268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065482" y="731302"/>
              <a:ext cx="2085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 smtClean="0"/>
                <a:t>OnixSmart</a:t>
              </a:r>
              <a:r>
                <a:rPr lang="pt-BR" sz="1600" b="1" dirty="0" smtClean="0"/>
                <a:t> 2 Híbrido</a:t>
              </a:r>
              <a:endParaRPr lang="pt-BR" sz="1600" b="1" dirty="0"/>
            </a:p>
          </p:txBody>
        </p:sp>
      </p:grpSp>
      <p:sp>
        <p:nvSpPr>
          <p:cNvPr id="21" name="Retângulo 20"/>
          <p:cNvSpPr/>
          <p:nvPr/>
        </p:nvSpPr>
        <p:spPr>
          <a:xfrm>
            <a:off x="5015085" y="1268760"/>
            <a:ext cx="2880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Baixo custo para atender as operações  de transporte nacionais e américa do sul</a:t>
            </a:r>
            <a:endParaRPr lang="pt-BR" sz="1200" dirty="0"/>
          </a:p>
        </p:txBody>
      </p:sp>
      <p:sp>
        <p:nvSpPr>
          <p:cNvPr id="22" name="Retângulo 21"/>
          <p:cNvSpPr/>
          <p:nvPr/>
        </p:nvSpPr>
        <p:spPr>
          <a:xfrm>
            <a:off x="5477854" y="1904363"/>
            <a:ext cx="21585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GPRS (duplo chip) + Satélite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015086" y="2210088"/>
            <a:ext cx="36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Mensagens com parametrização de </a:t>
            </a:r>
            <a:r>
              <a:rPr lang="pt-BR" sz="1200" dirty="0" smtClean="0"/>
              <a:t>comando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Texto livre e formulários preenchíveis por </a:t>
            </a:r>
            <a:r>
              <a:rPr lang="pt-BR" sz="1200" dirty="0" smtClean="0"/>
              <a:t>GPRS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Pontos de </a:t>
            </a:r>
            <a:r>
              <a:rPr lang="pt-BR" sz="1200" dirty="0" smtClean="0"/>
              <a:t>Controle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Cercas </a:t>
            </a:r>
            <a:r>
              <a:rPr lang="pt-BR" sz="1200" dirty="0" smtClean="0"/>
              <a:t>Eletrônicas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Inteligência Embarcada 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Identificação do </a:t>
            </a:r>
            <a:r>
              <a:rPr lang="pt-BR" sz="1200" dirty="0" smtClean="0"/>
              <a:t>Motorista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Possibilidade de Telemetria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Atualização remota do sistema, sem a necessidade de levar o veículo para uma oficina 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137988" y="4126303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R$ 6.115,00</a:t>
            </a:r>
            <a:endParaRPr lang="pt-BR" sz="1200" dirty="0"/>
          </a:p>
        </p:txBody>
      </p:sp>
      <p:grpSp>
        <p:nvGrpSpPr>
          <p:cNvPr id="25" name="Grupo 24"/>
          <p:cNvGrpSpPr/>
          <p:nvPr/>
        </p:nvGrpSpPr>
        <p:grpSpPr>
          <a:xfrm>
            <a:off x="8820170" y="800708"/>
            <a:ext cx="2020290" cy="338554"/>
            <a:chOff x="5511814" y="714182"/>
            <a:chExt cx="2020290" cy="338554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5627214" y="739444"/>
              <a:ext cx="1789490" cy="2880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5511814" y="714182"/>
              <a:ext cx="2020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 smtClean="0"/>
                <a:t>OnixSmart</a:t>
              </a:r>
              <a:r>
                <a:rPr lang="pt-BR" sz="1600" b="1" dirty="0" smtClean="0"/>
                <a:t> 2 GPRS</a:t>
              </a:r>
              <a:endParaRPr lang="pt-BR" sz="1600" b="1" dirty="0"/>
            </a:p>
          </p:txBody>
        </p:sp>
      </p:grpSp>
      <p:sp>
        <p:nvSpPr>
          <p:cNvPr id="28" name="Retângulo 27"/>
          <p:cNvSpPr/>
          <p:nvPr/>
        </p:nvSpPr>
        <p:spPr>
          <a:xfrm>
            <a:off x="8642183" y="1268760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Baixo custo para atender as operações  urbanas e regionais</a:t>
            </a:r>
            <a:endParaRPr lang="pt-BR" sz="1200" dirty="0"/>
          </a:p>
        </p:txBody>
      </p:sp>
      <p:sp>
        <p:nvSpPr>
          <p:cNvPr id="29" name="Retângulo 28"/>
          <p:cNvSpPr/>
          <p:nvPr/>
        </p:nvSpPr>
        <p:spPr>
          <a:xfrm>
            <a:off x="9466276" y="1904363"/>
            <a:ext cx="728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GPRS 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8642183" y="2210088"/>
            <a:ext cx="35737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Mensagens com parametrização de </a:t>
            </a:r>
            <a:r>
              <a:rPr lang="pt-BR" sz="1200" dirty="0" smtClean="0"/>
              <a:t>comando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Texto livre e formulários preenchíveis por </a:t>
            </a:r>
            <a:r>
              <a:rPr lang="pt-BR" sz="1200" dirty="0" smtClean="0"/>
              <a:t>GPRS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Pontos de </a:t>
            </a:r>
            <a:r>
              <a:rPr lang="pt-BR" sz="1200" dirty="0" smtClean="0"/>
              <a:t>Controle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Cercas Eletrônicas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Detector de Jammer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Inteligência </a:t>
            </a:r>
            <a:r>
              <a:rPr lang="pt-BR" sz="1200" dirty="0" smtClean="0"/>
              <a:t>Embarcada 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Identificação </a:t>
            </a:r>
            <a:r>
              <a:rPr lang="pt-BR" sz="1200" dirty="0"/>
              <a:t>do </a:t>
            </a:r>
            <a:r>
              <a:rPr lang="pt-BR" sz="1200" dirty="0" smtClean="0"/>
              <a:t>Motorista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Possibilidade de Telemetria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Atualização remota do sistema, sem a necessidade de levar o veículo para uma oficina 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9347651" y="412630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R$ 3.195,00 </a:t>
            </a:r>
            <a:endParaRPr lang="pt-BR" sz="1200" dirty="0"/>
          </a:p>
        </p:txBody>
      </p:sp>
      <p:sp>
        <p:nvSpPr>
          <p:cNvPr id="32" name="Retângulo 31"/>
          <p:cNvSpPr/>
          <p:nvPr/>
        </p:nvSpPr>
        <p:spPr>
          <a:xfrm>
            <a:off x="5015085" y="4495763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t-BR" sz="1200" dirty="0"/>
              <a:t>Computador de </a:t>
            </a:r>
            <a:r>
              <a:rPr lang="pt-BR" sz="1200" dirty="0" smtClean="0"/>
              <a:t>Bordo, Bloqueador </a:t>
            </a:r>
            <a:r>
              <a:rPr lang="pt-BR" sz="1200" dirty="0"/>
              <a:t>Duplo </a:t>
            </a:r>
            <a:r>
              <a:rPr lang="pt-BR" sz="1200" dirty="0" smtClean="0"/>
              <a:t>, Painel </a:t>
            </a:r>
            <a:r>
              <a:rPr lang="pt-BR" sz="1200" dirty="0"/>
              <a:t>de Controle </a:t>
            </a:r>
            <a:r>
              <a:rPr lang="pt-BR" sz="1200" dirty="0" smtClean="0"/>
              <a:t>, Bateria </a:t>
            </a:r>
            <a:r>
              <a:rPr lang="pt-BR" sz="1200" dirty="0"/>
              <a:t>de Backup</a:t>
            </a:r>
            <a:r>
              <a:rPr lang="pt-BR" sz="1200" dirty="0" smtClean="0"/>
              <a:t>; Chicote </a:t>
            </a:r>
            <a:r>
              <a:rPr lang="pt-BR" sz="1200" dirty="0"/>
              <a:t>Elétrico </a:t>
            </a:r>
            <a:r>
              <a:rPr lang="pt-BR" sz="1200" dirty="0" smtClean="0"/>
              <a:t>, Módulo </a:t>
            </a:r>
            <a:r>
              <a:rPr lang="pt-BR" sz="1200" dirty="0"/>
              <a:t>de Proteção </a:t>
            </a:r>
            <a:r>
              <a:rPr lang="pt-BR" sz="1200" dirty="0" smtClean="0"/>
              <a:t>Elétrica, Sensor </a:t>
            </a:r>
            <a:r>
              <a:rPr lang="pt-BR" sz="1200" dirty="0"/>
              <a:t>de Violação de </a:t>
            </a:r>
            <a:r>
              <a:rPr lang="pt-BR" sz="1200" dirty="0" smtClean="0"/>
              <a:t>Painel, Sirene Temporizada e Teclado </a:t>
            </a:r>
            <a:r>
              <a:rPr lang="pt-BR" sz="1200" dirty="0"/>
              <a:t>de </a:t>
            </a:r>
            <a:r>
              <a:rPr lang="pt-BR" sz="1200" dirty="0" smtClean="0"/>
              <a:t>Mensagens.</a:t>
            </a:r>
            <a:endParaRPr lang="pt-BR" sz="1200" dirty="0"/>
          </a:p>
        </p:txBody>
      </p:sp>
      <p:sp>
        <p:nvSpPr>
          <p:cNvPr id="33" name="Retângulo 32"/>
          <p:cNvSpPr/>
          <p:nvPr/>
        </p:nvSpPr>
        <p:spPr>
          <a:xfrm>
            <a:off x="8642183" y="4495763"/>
            <a:ext cx="3407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t-BR" sz="1200" dirty="0" smtClean="0"/>
              <a:t>Chicote, Computador de Bordo, Módulo de Proteção, Sensor de Violação de Painel, Sirene, Sensor de Porta, Bloqueio Eletrônico</a:t>
            </a:r>
            <a:r>
              <a:rPr lang="pt-BR" sz="1200" dirty="0"/>
              <a:t> </a:t>
            </a:r>
            <a:r>
              <a:rPr lang="pt-BR" sz="1200" dirty="0" smtClean="0"/>
              <a:t>e  Teclado. </a:t>
            </a:r>
            <a:endParaRPr lang="pt-BR" sz="12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413799" y="5528265"/>
            <a:ext cx="2106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R$ 125 (300 comados </a:t>
            </a:r>
            <a:r>
              <a:rPr lang="pt-BR" sz="1200" dirty="0" err="1" smtClean="0"/>
              <a:t>satelital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9445434" y="5528265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R$ 99,00 </a:t>
            </a:r>
            <a:endParaRPr lang="pt-BR" sz="1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658292" y="5929905"/>
            <a:ext cx="267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GPRS 5 em 5 minutos (programável)</a:t>
            </a:r>
            <a:endParaRPr lang="pt-BR" sz="1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1087057" y="6390468"/>
            <a:ext cx="7802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(*) normalmente oferecem bônus de desconto na licença de uso mensal, para compensar o investimento no equipamento.</a:t>
            </a:r>
            <a:endParaRPr lang="pt-BR" sz="1200" dirty="0"/>
          </a:p>
        </p:txBody>
      </p:sp>
      <p:grpSp>
        <p:nvGrpSpPr>
          <p:cNvPr id="48" name="Grupo 47"/>
          <p:cNvGrpSpPr/>
          <p:nvPr/>
        </p:nvGrpSpPr>
        <p:grpSpPr>
          <a:xfrm>
            <a:off x="1630710" y="775447"/>
            <a:ext cx="2948878" cy="584775"/>
            <a:chOff x="2065482" y="731302"/>
            <a:chExt cx="2085502" cy="584775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2167954" y="749235"/>
              <a:ext cx="1880558" cy="30268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065482" y="731302"/>
              <a:ext cx="20855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 smtClean="0"/>
                <a:t>OnixSmart</a:t>
              </a:r>
              <a:r>
                <a:rPr lang="pt-BR" sz="1600" b="1" dirty="0" smtClean="0"/>
                <a:t> 2 - Conectividade</a:t>
              </a:r>
              <a:endParaRPr lang="pt-BR" sz="1600" b="1" dirty="0"/>
            </a:p>
          </p:txBody>
        </p:sp>
      </p:grpSp>
      <p:sp>
        <p:nvSpPr>
          <p:cNvPr id="51" name="Retângulo 50"/>
          <p:cNvSpPr/>
          <p:nvPr/>
        </p:nvSpPr>
        <p:spPr>
          <a:xfrm>
            <a:off x="1836282" y="1268760"/>
            <a:ext cx="2743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Conectividade para atender as operações  de transporte nacionais e américa do sul</a:t>
            </a:r>
            <a:endParaRPr lang="pt-BR" sz="1200" dirty="0"/>
          </a:p>
        </p:txBody>
      </p:sp>
      <p:sp>
        <p:nvSpPr>
          <p:cNvPr id="52" name="Retângulo 51"/>
          <p:cNvSpPr/>
          <p:nvPr/>
        </p:nvSpPr>
        <p:spPr>
          <a:xfrm>
            <a:off x="1913459" y="1904363"/>
            <a:ext cx="1944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GPRS (duplo chip) + Satélite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450689" y="2184536"/>
            <a:ext cx="3537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Aceita comunicação  sem Fio (</a:t>
            </a:r>
            <a:r>
              <a:rPr lang="pt-BR" sz="1200" dirty="0"/>
              <a:t>T</a:t>
            </a:r>
            <a:r>
              <a:rPr lang="pt-BR" sz="1200" dirty="0" smtClean="0"/>
              <a:t>ablet / Smartphone)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Mensagens </a:t>
            </a:r>
            <a:r>
              <a:rPr lang="pt-BR" sz="1200" dirty="0"/>
              <a:t>com parametrização de </a:t>
            </a:r>
            <a:r>
              <a:rPr lang="pt-BR" sz="1200" dirty="0" smtClean="0"/>
              <a:t>comando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Texto livre e formulários preenchíveis por </a:t>
            </a:r>
            <a:r>
              <a:rPr lang="pt-BR" sz="1200" dirty="0" smtClean="0"/>
              <a:t>GPRS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Pontos de </a:t>
            </a:r>
            <a:r>
              <a:rPr lang="pt-BR" sz="1200" dirty="0" smtClean="0"/>
              <a:t>Controle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Cercas </a:t>
            </a:r>
            <a:r>
              <a:rPr lang="pt-BR" sz="1200" dirty="0" smtClean="0"/>
              <a:t>Eletrônicas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Inteligência Embarcada 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Identificação do </a:t>
            </a:r>
            <a:r>
              <a:rPr lang="pt-BR" sz="1200" dirty="0" smtClean="0"/>
              <a:t>Motorista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Possibilidade de Telemetria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Atualização remota do sistema, sem a necessidade de levar o veículo para uma oficina 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1450690" y="4470211"/>
            <a:ext cx="33483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t-BR" sz="1200" dirty="0"/>
              <a:t>Computador de </a:t>
            </a:r>
            <a:r>
              <a:rPr lang="pt-BR" sz="1200" dirty="0" smtClean="0"/>
              <a:t>Bordo, Bloqueador </a:t>
            </a:r>
            <a:r>
              <a:rPr lang="pt-BR" sz="1200" dirty="0"/>
              <a:t>Duplo </a:t>
            </a:r>
            <a:r>
              <a:rPr lang="pt-BR" sz="1200" dirty="0" smtClean="0"/>
              <a:t>, Painel </a:t>
            </a:r>
            <a:r>
              <a:rPr lang="pt-BR" sz="1200" dirty="0"/>
              <a:t>de Controle </a:t>
            </a:r>
            <a:r>
              <a:rPr lang="pt-BR" sz="1200" dirty="0" smtClean="0"/>
              <a:t>, Bateria </a:t>
            </a:r>
            <a:r>
              <a:rPr lang="pt-BR" sz="1200" dirty="0"/>
              <a:t>de Backup</a:t>
            </a:r>
            <a:r>
              <a:rPr lang="pt-BR" sz="1200" dirty="0" smtClean="0"/>
              <a:t>; Chicote </a:t>
            </a:r>
            <a:r>
              <a:rPr lang="pt-BR" sz="1200" dirty="0"/>
              <a:t>Elétrico </a:t>
            </a:r>
            <a:r>
              <a:rPr lang="pt-BR" sz="1200" dirty="0" smtClean="0"/>
              <a:t>, Módulo </a:t>
            </a:r>
            <a:r>
              <a:rPr lang="pt-BR" sz="1200" dirty="0"/>
              <a:t>de Proteção </a:t>
            </a:r>
            <a:r>
              <a:rPr lang="pt-BR" sz="1200" dirty="0" smtClean="0"/>
              <a:t>Elétrica, Sensor </a:t>
            </a:r>
            <a:r>
              <a:rPr lang="pt-BR" sz="1200" dirty="0"/>
              <a:t>de Violação de </a:t>
            </a:r>
            <a:r>
              <a:rPr lang="pt-BR" sz="1200" dirty="0" smtClean="0"/>
              <a:t>Painel, Sirene Temporizada e Teclado </a:t>
            </a:r>
            <a:r>
              <a:rPr lang="pt-BR" sz="1200" dirty="0"/>
              <a:t>de </a:t>
            </a:r>
            <a:r>
              <a:rPr lang="pt-BR" sz="1200" dirty="0" smtClean="0"/>
              <a:t>Mensagens.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5413799" y="5929905"/>
            <a:ext cx="267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GPRS 5 em 5 minutos (programável)</a:t>
            </a:r>
            <a:endParaRPr lang="pt-BR" sz="12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110629" y="5929905"/>
            <a:ext cx="2688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GPRS 5 em 5 minutos (programável)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4934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Descrição dos Produtos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5741881"/>
            <a:ext cx="12198057" cy="372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4509120"/>
            <a:ext cx="12198057" cy="79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5373248"/>
            <a:ext cx="12198057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4218922"/>
            <a:ext cx="12198057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0" y="2349068"/>
            <a:ext cx="12198057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2058126"/>
            <a:ext cx="12198057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0" y="1264154"/>
            <a:ext cx="12198057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-25474" y="2027627"/>
            <a:ext cx="129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Comunicação</a:t>
            </a:r>
            <a:endParaRPr lang="pt-BR" sz="12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-25474" y="3110569"/>
            <a:ext cx="110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Características</a:t>
            </a:r>
            <a:endParaRPr lang="pt-BR" sz="12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-25474" y="4188423"/>
            <a:ext cx="104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Equipamento</a:t>
            </a:r>
            <a:endParaRPr lang="pt-BR" sz="12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-25474" y="4766621"/>
            <a:ext cx="1284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Componentes Kit</a:t>
            </a:r>
            <a:endParaRPr lang="pt-BR" sz="12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-25474" y="5789585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Posicionamento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-25474" y="5378749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Mensalidade</a:t>
            </a:r>
            <a:endParaRPr lang="pt-BR" sz="12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-25474" y="1485655"/>
            <a:ext cx="129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</a:t>
            </a:r>
            <a:r>
              <a:rPr lang="pt-BR" sz="1200" b="1" dirty="0" smtClean="0"/>
              <a:t>oco do Produto</a:t>
            </a:r>
            <a:endParaRPr lang="pt-BR" sz="1200" b="1" dirty="0"/>
          </a:p>
        </p:txBody>
      </p:sp>
      <p:sp>
        <p:nvSpPr>
          <p:cNvPr id="19" name="Retângulo 18"/>
          <p:cNvSpPr/>
          <p:nvPr/>
        </p:nvSpPr>
        <p:spPr>
          <a:xfrm>
            <a:off x="5627154" y="1229851"/>
            <a:ext cx="2768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Rastreador que auxilia  na segurança além de ampliar o controle  de veículos  com alta rotatividade de cavalo-carreta.</a:t>
            </a:r>
            <a:endParaRPr lang="pt-BR" sz="1200" dirty="0"/>
          </a:p>
        </p:txBody>
      </p:sp>
      <p:sp>
        <p:nvSpPr>
          <p:cNvPr id="20" name="Retângulo 19"/>
          <p:cNvSpPr/>
          <p:nvPr/>
        </p:nvSpPr>
        <p:spPr>
          <a:xfrm>
            <a:off x="6565886" y="2027627"/>
            <a:ext cx="5986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GPRS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236647" y="419611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R$ 2.439,18</a:t>
            </a:r>
            <a:endParaRPr lang="pt-BR" sz="1200" dirty="0"/>
          </a:p>
        </p:txBody>
      </p:sp>
      <p:sp>
        <p:nvSpPr>
          <p:cNvPr id="22" name="Retângulo 21"/>
          <p:cNvSpPr/>
          <p:nvPr/>
        </p:nvSpPr>
        <p:spPr>
          <a:xfrm>
            <a:off x="5521617" y="2317229"/>
            <a:ext cx="26871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Detector de jammer de </a:t>
            </a:r>
            <a:r>
              <a:rPr lang="pt-BR" sz="1200" dirty="0" smtClean="0"/>
              <a:t>GSM.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Modo econômico de bateria e recarga contínua de bateria própria por energia solar.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627154" y="4520400"/>
            <a:ext cx="3068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t-BR" sz="1200" dirty="0"/>
              <a:t>Sensores de abertura do gabinete e </a:t>
            </a:r>
            <a:r>
              <a:rPr lang="pt-BR" sz="1200" dirty="0" smtClean="0"/>
              <a:t>desacoplamento </a:t>
            </a:r>
            <a:r>
              <a:rPr lang="pt-BR" sz="1200" dirty="0"/>
              <a:t>do </a:t>
            </a:r>
            <a:r>
              <a:rPr lang="pt-BR" sz="1200" dirty="0" smtClean="0"/>
              <a:t>equipamento, sensores </a:t>
            </a:r>
            <a:r>
              <a:rPr lang="pt-BR" sz="1200" dirty="0"/>
              <a:t>de violação do equipamento, </a:t>
            </a:r>
            <a:r>
              <a:rPr lang="pt-BR" sz="1200" dirty="0" smtClean="0"/>
              <a:t>abertura </a:t>
            </a:r>
            <a:r>
              <a:rPr lang="pt-BR" sz="1200" dirty="0"/>
              <a:t>de porta de baú e de desengate da carreta.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8698453" y="1229851"/>
            <a:ext cx="3517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Rastreador que auxilia  na segurança além de ampliar o controle  de veículos  com alta rotatividade de cavalo -carreta, ideal  onde a comunicação GPRS é instável</a:t>
            </a:r>
            <a:endParaRPr lang="pt-BR" sz="1200" dirty="0"/>
          </a:p>
        </p:txBody>
      </p:sp>
      <p:sp>
        <p:nvSpPr>
          <p:cNvPr id="25" name="Retângulo 24"/>
          <p:cNvSpPr/>
          <p:nvPr/>
        </p:nvSpPr>
        <p:spPr>
          <a:xfrm>
            <a:off x="10047656" y="2027627"/>
            <a:ext cx="8458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Satélite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8698453" y="4520400"/>
            <a:ext cx="32171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t-BR" sz="1200" dirty="0"/>
              <a:t>Sensores de abertura do gabinete e </a:t>
            </a:r>
            <a:r>
              <a:rPr lang="pt-BR" sz="1200" dirty="0" smtClean="0"/>
              <a:t>desacoplamento </a:t>
            </a:r>
            <a:r>
              <a:rPr lang="pt-BR" sz="1200" dirty="0"/>
              <a:t>do </a:t>
            </a:r>
            <a:r>
              <a:rPr lang="pt-BR" sz="1200" dirty="0" smtClean="0"/>
              <a:t>equipamento, sensores </a:t>
            </a:r>
            <a:r>
              <a:rPr lang="pt-BR" sz="1200" dirty="0"/>
              <a:t>de violação do </a:t>
            </a:r>
            <a:r>
              <a:rPr lang="pt-BR" sz="1200" dirty="0" smtClean="0"/>
              <a:t>equipamento, abertura </a:t>
            </a:r>
            <a:r>
              <a:rPr lang="pt-BR" sz="1200" dirty="0"/>
              <a:t>de porta de baú </a:t>
            </a:r>
            <a:r>
              <a:rPr lang="pt-BR" sz="1200" dirty="0" smtClean="0"/>
              <a:t>e desengate </a:t>
            </a:r>
            <a:r>
              <a:rPr lang="pt-BR" sz="1200" dirty="0"/>
              <a:t>da carreta.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8698453" y="2317229"/>
            <a:ext cx="2841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Modo econômico de bateria e recarga contínua de bateria própria por energia solar</a:t>
            </a:r>
          </a:p>
        </p:txBody>
      </p:sp>
      <p:grpSp>
        <p:nvGrpSpPr>
          <p:cNvPr id="28" name="Grupo 27"/>
          <p:cNvGrpSpPr/>
          <p:nvPr/>
        </p:nvGrpSpPr>
        <p:grpSpPr>
          <a:xfrm>
            <a:off x="5822449" y="795156"/>
            <a:ext cx="2386334" cy="584775"/>
            <a:chOff x="2065482" y="731302"/>
            <a:chExt cx="2085502" cy="584775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167954" y="749235"/>
              <a:ext cx="1880558" cy="30268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065482" y="731302"/>
              <a:ext cx="20855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 smtClean="0"/>
                <a:t>Onix</a:t>
              </a:r>
              <a:r>
                <a:rPr lang="pt-BR" sz="1600" b="1" dirty="0" smtClean="0"/>
                <a:t> Trailer2 Solar GPRS</a:t>
              </a:r>
              <a:endParaRPr lang="pt-BR" sz="1600" b="1" dirty="0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9427834" y="795156"/>
            <a:ext cx="2085502" cy="338554"/>
            <a:chOff x="2065482" y="731302"/>
            <a:chExt cx="2085502" cy="338554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2167954" y="749235"/>
              <a:ext cx="1880558" cy="30268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2065482" y="731302"/>
              <a:ext cx="2085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 smtClean="0"/>
                <a:t>Onix</a:t>
              </a:r>
              <a:r>
                <a:rPr lang="pt-BR" sz="1600" b="1" dirty="0" smtClean="0"/>
                <a:t> Trailer Satelital</a:t>
              </a:r>
              <a:endParaRPr lang="pt-BR" sz="1600" b="1" dirty="0"/>
            </a:p>
          </p:txBody>
        </p:sp>
      </p:grpSp>
      <p:sp>
        <p:nvSpPr>
          <p:cNvPr id="34" name="CaixaDeTexto 33"/>
          <p:cNvSpPr txBox="1"/>
          <p:nvPr/>
        </p:nvSpPr>
        <p:spPr>
          <a:xfrm>
            <a:off x="9992137" y="4227781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R$ 5.152,80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666428" y="5373248"/>
            <a:ext cx="196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(informação não disponível) </a:t>
            </a:r>
            <a:endParaRPr lang="pt-BR" sz="1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831510" y="5373248"/>
            <a:ext cx="196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(informação não disponível) 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1738722" y="1299302"/>
            <a:ext cx="2697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Rastreador de redundância  desenvolvido para ambientes  externos  com foco em Chassis de carretas.</a:t>
            </a:r>
            <a:endParaRPr lang="pt-BR" sz="1200" dirty="0"/>
          </a:p>
        </p:txBody>
      </p:sp>
      <p:sp>
        <p:nvSpPr>
          <p:cNvPr id="38" name="Retângulo 37"/>
          <p:cNvSpPr/>
          <p:nvPr/>
        </p:nvSpPr>
        <p:spPr>
          <a:xfrm>
            <a:off x="1657178" y="5697252"/>
            <a:ext cx="2860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 cada 5 minutos quando  em movimento</a:t>
            </a:r>
          </a:p>
          <a:p>
            <a:r>
              <a:rPr lang="pt-BR" sz="1200" dirty="0" smtClean="0"/>
              <a:t>Após desligado a cada 1 hora por até 7 dias</a:t>
            </a:r>
            <a:endParaRPr lang="pt-BR" sz="1200" dirty="0"/>
          </a:p>
        </p:txBody>
      </p:sp>
      <p:sp>
        <p:nvSpPr>
          <p:cNvPr id="39" name="Retângulo 38"/>
          <p:cNvSpPr/>
          <p:nvPr/>
        </p:nvSpPr>
        <p:spPr>
          <a:xfrm>
            <a:off x="2612927" y="2027627"/>
            <a:ext cx="5986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GPRS 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558702" y="2511767"/>
            <a:ext cx="30577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Detector de jammer de </a:t>
            </a:r>
            <a:r>
              <a:rPr lang="pt-BR" sz="1200" dirty="0" smtClean="0"/>
              <a:t>GSM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Até </a:t>
            </a:r>
            <a:r>
              <a:rPr lang="pt-BR" sz="1200" dirty="0" smtClean="0"/>
              <a:t>10 </a:t>
            </a:r>
            <a:r>
              <a:rPr lang="pt-BR" sz="1200" dirty="0"/>
              <a:t>dias de autonomia das baterias </a:t>
            </a:r>
            <a:r>
              <a:rPr lang="pt-BR" sz="1200" dirty="0" smtClean="0"/>
              <a:t>internas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Indicação remota de desengate da carreta e de violação da caixa do </a:t>
            </a:r>
            <a:r>
              <a:rPr lang="pt-BR" sz="1200" dirty="0" smtClean="0"/>
              <a:t>equipamento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Antenas integradas que facilitam a </a:t>
            </a:r>
            <a:r>
              <a:rPr lang="pt-BR" sz="1200" dirty="0" smtClean="0"/>
              <a:t>camuflagem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429577" y="418103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R$ 1.988,81 </a:t>
            </a:r>
            <a:endParaRPr lang="pt-BR" sz="12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544993" y="537324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R$59,00 </a:t>
            </a:r>
            <a:endParaRPr lang="pt-BR" sz="1200" dirty="0"/>
          </a:p>
        </p:txBody>
      </p:sp>
      <p:grpSp>
        <p:nvGrpSpPr>
          <p:cNvPr id="43" name="Grupo 42"/>
          <p:cNvGrpSpPr/>
          <p:nvPr/>
        </p:nvGrpSpPr>
        <p:grpSpPr>
          <a:xfrm>
            <a:off x="2044824" y="851393"/>
            <a:ext cx="2085502" cy="338554"/>
            <a:chOff x="2065482" y="731302"/>
            <a:chExt cx="2085502" cy="338554"/>
          </a:xfrm>
        </p:grpSpPr>
        <p:sp>
          <p:nvSpPr>
            <p:cNvPr id="44" name="Retângulo de cantos arredondados 43"/>
            <p:cNvSpPr/>
            <p:nvPr/>
          </p:nvSpPr>
          <p:spPr>
            <a:xfrm>
              <a:off x="2167954" y="749235"/>
              <a:ext cx="1880558" cy="30268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065482" y="731302"/>
              <a:ext cx="2085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Onix Trailer</a:t>
              </a:r>
              <a:endParaRPr lang="pt-B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934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Confidencialidade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94806" y="724634"/>
            <a:ext cx="929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 smtClean="0">
                <a:solidFill>
                  <a:srgbClr val="5FA1D8"/>
                </a:solidFill>
                <a:latin typeface="Century Gothic" panose="020B0502020202020204" pitchFamily="34" charset="0"/>
              </a:rPr>
              <a:t>Termo de Confidencialidade</a:t>
            </a:r>
            <a:endParaRPr lang="pt-BR" sz="2000" b="1" i="1" dirty="0">
              <a:solidFill>
                <a:srgbClr val="5FA1D8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2612" y="1700808"/>
            <a:ext cx="8532948" cy="3363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1" spc="300" dirty="0">
                <a:solidFill>
                  <a:srgbClr val="FF0000"/>
                </a:solidFill>
                <a:latin typeface="Century Gothic" panose="020B0502020202020204" pitchFamily="34" charset="0"/>
              </a:rPr>
              <a:t>“As informações divulgadas neste material são de cunho confidencial. Fica terminantemente vedado copiar, mostrar, modificar, divulgar ou se </a:t>
            </a:r>
            <a:r>
              <a:rPr lang="pt-BR" b="1" i="1" spc="3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beneficiar, </a:t>
            </a:r>
            <a:r>
              <a:rPr lang="pt-BR" b="1" i="1" spc="300" dirty="0">
                <a:solidFill>
                  <a:srgbClr val="FF0000"/>
                </a:solidFill>
                <a:latin typeface="Century Gothic" panose="020B0502020202020204" pitchFamily="34" charset="0"/>
              </a:rPr>
              <a:t>mediata ou imediatamente, direta ou indiretamente, destas informações sem autorização prévia e expressa, por escrito, da Zatix. A utilização indevida das informações implicará na aplicação das penalidades cabíveis, previstas na legislação brasileira vigente.”</a:t>
            </a:r>
            <a:endParaRPr lang="pt-BR" b="1" spc="3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03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Descrição dos Produtos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0" y="6232376"/>
            <a:ext cx="12198057" cy="4462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0" y="5805264"/>
            <a:ext cx="12198057" cy="344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0" y="4934711"/>
            <a:ext cx="12198057" cy="7993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48"/>
          <p:cNvSpPr/>
          <p:nvPr/>
        </p:nvSpPr>
        <p:spPr>
          <a:xfrm>
            <a:off x="0" y="4502704"/>
            <a:ext cx="12198057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0" y="2493365"/>
            <a:ext cx="12198057" cy="1943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tângulo 50"/>
          <p:cNvSpPr/>
          <p:nvPr/>
        </p:nvSpPr>
        <p:spPr>
          <a:xfrm>
            <a:off x="-15268" y="2132856"/>
            <a:ext cx="12198057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0" y="1293170"/>
            <a:ext cx="12198057" cy="79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18542" y="2111251"/>
            <a:ext cx="129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Comunicação</a:t>
            </a:r>
            <a:endParaRPr lang="pt-BR" sz="12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18542" y="3038867"/>
            <a:ext cx="110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Características</a:t>
            </a:r>
            <a:endParaRPr lang="pt-BR" sz="12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118542" y="4544225"/>
            <a:ext cx="104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Equipamento</a:t>
            </a:r>
            <a:endParaRPr lang="pt-BR" sz="1200" b="1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118542" y="4976211"/>
            <a:ext cx="1284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Componentes Kit</a:t>
            </a:r>
            <a:endParaRPr lang="pt-BR" sz="120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118542" y="5839229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Mensalidade</a:t>
            </a:r>
            <a:endParaRPr lang="pt-BR" sz="12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118542" y="1597442"/>
            <a:ext cx="1416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F</a:t>
            </a:r>
            <a:r>
              <a:rPr lang="pt-BR" sz="1200" b="1" dirty="0" smtClean="0"/>
              <a:t>oco do Produto</a:t>
            </a:r>
            <a:endParaRPr lang="pt-BR" sz="1200" b="1" dirty="0"/>
          </a:p>
        </p:txBody>
      </p:sp>
      <p:sp>
        <p:nvSpPr>
          <p:cNvPr id="59" name="Retângulo 58"/>
          <p:cNvSpPr/>
          <p:nvPr/>
        </p:nvSpPr>
        <p:spPr>
          <a:xfrm>
            <a:off x="7463358" y="1505109"/>
            <a:ext cx="3672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Utilizar as informações para conduzir o caminhão com maior produtividade e menos custo operacional</a:t>
            </a:r>
            <a:endParaRPr lang="pt-BR" sz="1200" dirty="0"/>
          </a:p>
        </p:txBody>
      </p:sp>
      <p:sp>
        <p:nvSpPr>
          <p:cNvPr id="60" name="Retângulo 59"/>
          <p:cNvSpPr/>
          <p:nvPr/>
        </p:nvSpPr>
        <p:spPr>
          <a:xfrm>
            <a:off x="8734251" y="2111251"/>
            <a:ext cx="1130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</a:t>
            </a:r>
            <a:endParaRPr lang="pt-BR" sz="1200" dirty="0"/>
          </a:p>
        </p:txBody>
      </p:sp>
      <p:sp>
        <p:nvSpPr>
          <p:cNvPr id="61" name="Retângulo 60"/>
          <p:cNvSpPr/>
          <p:nvPr/>
        </p:nvSpPr>
        <p:spPr>
          <a:xfrm>
            <a:off x="7319342" y="2462116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Hodômetro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Tempo </a:t>
            </a:r>
            <a:r>
              <a:rPr lang="pt-BR" sz="1200" dirty="0"/>
              <a:t>de motor </a:t>
            </a:r>
            <a:r>
              <a:rPr lang="pt-BR" sz="1200" dirty="0" smtClean="0"/>
              <a:t>ligado/ desligado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Tempo </a:t>
            </a:r>
            <a:r>
              <a:rPr lang="pt-BR" sz="1200" dirty="0"/>
              <a:t>com carreta </a:t>
            </a:r>
            <a:r>
              <a:rPr lang="pt-BR" sz="1200" dirty="0" smtClean="0"/>
              <a:t>engatada/ desengatada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Alerta de RPM </a:t>
            </a:r>
            <a:r>
              <a:rPr lang="pt-BR" sz="1200" dirty="0" smtClean="0"/>
              <a:t>excedido, velocidade </a:t>
            </a:r>
            <a:r>
              <a:rPr lang="pt-BR" sz="1200" dirty="0"/>
              <a:t>máxima </a:t>
            </a:r>
            <a:r>
              <a:rPr lang="pt-BR" sz="1200" dirty="0" smtClean="0"/>
              <a:t>excedida, excesso </a:t>
            </a:r>
            <a:r>
              <a:rPr lang="pt-BR" sz="1200" dirty="0"/>
              <a:t>de velocidade em </a:t>
            </a:r>
            <a:r>
              <a:rPr lang="pt-BR" sz="1200" dirty="0" smtClean="0"/>
              <a:t>chuva, frenagem brusca, banguela, tempo </a:t>
            </a:r>
            <a:r>
              <a:rPr lang="pt-BR" sz="1200" dirty="0"/>
              <a:t>excedido de veículo parado com motor </a:t>
            </a:r>
            <a:r>
              <a:rPr lang="pt-BR" sz="1200" dirty="0" smtClean="0"/>
              <a:t>ligado e horímetro 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Consumo/nível  </a:t>
            </a:r>
            <a:r>
              <a:rPr lang="pt-BR" sz="1200" dirty="0"/>
              <a:t>de </a:t>
            </a:r>
            <a:r>
              <a:rPr lang="pt-BR" sz="1200" dirty="0" smtClean="0"/>
              <a:t>combustível, acionamentos </a:t>
            </a:r>
            <a:r>
              <a:rPr lang="pt-BR" sz="1200" dirty="0"/>
              <a:t>de </a:t>
            </a:r>
            <a:r>
              <a:rPr lang="pt-BR" sz="1200" dirty="0" smtClean="0"/>
              <a:t>freio, acionamentos </a:t>
            </a:r>
            <a:r>
              <a:rPr lang="pt-BR" sz="1200" dirty="0"/>
              <a:t>de </a:t>
            </a:r>
            <a:r>
              <a:rPr lang="pt-BR" sz="1200" dirty="0" smtClean="0"/>
              <a:t>embreagem e temperatura </a:t>
            </a:r>
            <a:r>
              <a:rPr lang="pt-BR" sz="1200" dirty="0"/>
              <a:t>do </a:t>
            </a:r>
            <a:r>
              <a:rPr lang="pt-BR" sz="1200" dirty="0" smtClean="0"/>
              <a:t>motor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Conexão com barramento CAN</a:t>
            </a:r>
          </a:p>
        </p:txBody>
      </p:sp>
      <p:grpSp>
        <p:nvGrpSpPr>
          <p:cNvPr id="64" name="Grupo 63"/>
          <p:cNvGrpSpPr/>
          <p:nvPr/>
        </p:nvGrpSpPr>
        <p:grpSpPr>
          <a:xfrm>
            <a:off x="8256811" y="851673"/>
            <a:ext cx="2085502" cy="338554"/>
            <a:chOff x="2065482" y="731302"/>
            <a:chExt cx="2085502" cy="338554"/>
          </a:xfrm>
        </p:grpSpPr>
        <p:sp>
          <p:nvSpPr>
            <p:cNvPr id="65" name="Retângulo de cantos arredondados 64"/>
            <p:cNvSpPr/>
            <p:nvPr/>
          </p:nvSpPr>
          <p:spPr>
            <a:xfrm>
              <a:off x="2167954" y="749235"/>
              <a:ext cx="1880558" cy="30268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065482" y="731302"/>
              <a:ext cx="2085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Telemetria OnixSat</a:t>
              </a:r>
              <a:endParaRPr lang="pt-BR" sz="1600" b="1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505860" y="800708"/>
            <a:ext cx="1789490" cy="338554"/>
            <a:chOff x="9164589" y="731302"/>
            <a:chExt cx="1789490" cy="338554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9164589" y="756564"/>
              <a:ext cx="1789490" cy="2880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9546868" y="731302"/>
              <a:ext cx="10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Onix Slim</a:t>
              </a:r>
              <a:endParaRPr lang="pt-BR" sz="1600" b="1" dirty="0"/>
            </a:p>
          </p:txBody>
        </p:sp>
      </p:grpSp>
      <p:sp>
        <p:nvSpPr>
          <p:cNvPr id="27" name="Retângulo 26"/>
          <p:cNvSpPr/>
          <p:nvPr/>
        </p:nvSpPr>
        <p:spPr>
          <a:xfrm>
            <a:off x="3063103" y="1412776"/>
            <a:ext cx="2702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Rastreador de redundância  para operações  e logísticas simplificadas  e foco na segurança do cavalo do veículo</a:t>
            </a:r>
            <a:endParaRPr lang="pt-BR" sz="1200" dirty="0"/>
          </a:p>
        </p:txBody>
      </p:sp>
      <p:sp>
        <p:nvSpPr>
          <p:cNvPr id="28" name="Retângulo 27"/>
          <p:cNvSpPr/>
          <p:nvPr/>
        </p:nvSpPr>
        <p:spPr>
          <a:xfrm>
            <a:off x="3563276" y="6309320"/>
            <a:ext cx="16746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 cada 5 em 5 minutos</a:t>
            </a:r>
            <a:endParaRPr lang="pt-BR" sz="1200" dirty="0"/>
          </a:p>
        </p:txBody>
      </p:sp>
      <p:sp>
        <p:nvSpPr>
          <p:cNvPr id="29" name="Retângulo 28"/>
          <p:cNvSpPr/>
          <p:nvPr/>
        </p:nvSpPr>
        <p:spPr>
          <a:xfrm>
            <a:off x="4097812" y="2143889"/>
            <a:ext cx="6055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GPRS 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3063102" y="4902259"/>
            <a:ext cx="3032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Sensor </a:t>
            </a:r>
            <a:r>
              <a:rPr lang="pt-BR" sz="1200" dirty="0"/>
              <a:t>de violação de </a:t>
            </a:r>
            <a:r>
              <a:rPr lang="pt-BR" sz="1200" dirty="0" smtClean="0"/>
              <a:t>painel, Conectores </a:t>
            </a:r>
            <a:r>
              <a:rPr lang="pt-BR" sz="1200" dirty="0"/>
              <a:t>selados e Botão de </a:t>
            </a:r>
            <a:r>
              <a:rPr lang="pt-BR" sz="1200" dirty="0" smtClean="0"/>
              <a:t>Pânico, Bloqueador </a:t>
            </a:r>
            <a:r>
              <a:rPr lang="pt-BR" sz="1200" dirty="0"/>
              <a:t>elétrico e de </a:t>
            </a:r>
            <a:r>
              <a:rPr lang="pt-BR" sz="1200" dirty="0" smtClean="0"/>
              <a:t>combustível, Sirene temporizada e </a:t>
            </a:r>
            <a:r>
              <a:rPr lang="pt-BR" sz="1200" dirty="0"/>
              <a:t>Computador de Bordo </a:t>
            </a:r>
            <a:r>
              <a:rPr lang="pt-BR" sz="1200" dirty="0" err="1" smtClean="0"/>
              <a:t>OnixSlim</a:t>
            </a:r>
            <a:endParaRPr lang="pt-BR" sz="1200" dirty="0"/>
          </a:p>
        </p:txBody>
      </p:sp>
      <p:sp>
        <p:nvSpPr>
          <p:cNvPr id="31" name="Retângulo 30"/>
          <p:cNvSpPr/>
          <p:nvPr/>
        </p:nvSpPr>
        <p:spPr>
          <a:xfrm>
            <a:off x="3063103" y="2492896"/>
            <a:ext cx="29240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Detector </a:t>
            </a:r>
            <a:r>
              <a:rPr lang="pt-BR" sz="1200" dirty="0"/>
              <a:t>de Jammer de </a:t>
            </a:r>
            <a:r>
              <a:rPr lang="pt-BR" sz="1200" dirty="0" smtClean="0"/>
              <a:t>GSM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Monitoramento de violação do </a:t>
            </a:r>
            <a:r>
              <a:rPr lang="pt-BR" sz="1200" dirty="0" smtClean="0"/>
              <a:t>equipamento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Tensão da bateria do </a:t>
            </a:r>
            <a:r>
              <a:rPr lang="pt-BR" sz="1200" dirty="0" smtClean="0"/>
              <a:t>veículo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917941" y="4592161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R$ 1.521,93 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015724" y="5857741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R$ 59,00 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6533" y="6309320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Posicionamento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7463358" y="4934711"/>
            <a:ext cx="30321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Acessório opcional Caixa  Preta,  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5280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5" y="2308075"/>
            <a:ext cx="1083636" cy="10836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2" y="3750297"/>
            <a:ext cx="1508222" cy="10228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1340768"/>
            <a:ext cx="2895858" cy="60872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18541" y="2389104"/>
            <a:ext cx="65527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Century Gothic" panose="020B0502020202020204" pitchFamily="34" charset="0"/>
              </a:rPr>
              <a:t>COMPARATIVOS DOS PRODUTOS</a:t>
            </a:r>
          </a:p>
          <a:p>
            <a:r>
              <a:rPr lang="pt-BR" sz="2800" dirty="0">
                <a:latin typeface="Century Gothic" panose="020B0502020202020204" pitchFamily="34" charset="0"/>
              </a:rPr>
              <a:t>ZATIX  E EMPRESAS CONCORRENTES</a:t>
            </a:r>
          </a:p>
        </p:txBody>
      </p:sp>
    </p:spTree>
    <p:extLst>
      <p:ext uri="{BB962C8B-B14F-4D97-AF65-F5344CB8AC3E}">
        <p14:creationId xmlns:p14="http://schemas.microsoft.com/office/powerpoint/2010/main" val="128129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5" y="2308075"/>
            <a:ext cx="1083636" cy="108363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2" y="3750297"/>
            <a:ext cx="1508222" cy="102281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1340768"/>
            <a:ext cx="2895858" cy="60872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8541" y="2973880"/>
            <a:ext cx="65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HÍBRIDO</a:t>
            </a:r>
            <a:endParaRPr lang="pt-BR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HÍBRIDO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146" y="5862487"/>
            <a:ext cx="12199646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5" name="Retângulo 4"/>
          <p:cNvSpPr/>
          <p:nvPr/>
        </p:nvSpPr>
        <p:spPr>
          <a:xfrm>
            <a:off x="8146" y="1926274"/>
            <a:ext cx="12182267" cy="3835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6" name="Retângulo 5"/>
          <p:cNvSpPr/>
          <p:nvPr/>
        </p:nvSpPr>
        <p:spPr>
          <a:xfrm>
            <a:off x="8146" y="2671062"/>
            <a:ext cx="12199646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8146" y="3267246"/>
            <a:ext cx="12199646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8146" y="1623295"/>
            <a:ext cx="12199646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8146" y="1335263"/>
            <a:ext cx="12199646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85" y="848006"/>
            <a:ext cx="1682431" cy="35365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6240" y="1592796"/>
            <a:ext cx="104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Comunicação</a:t>
            </a:r>
            <a:endParaRPr lang="pt-BR" sz="12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6240" y="4406747"/>
            <a:ext cx="110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Características</a:t>
            </a:r>
            <a:endParaRPr lang="pt-BR" sz="12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6240" y="2640563"/>
            <a:ext cx="160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Tecnologia Embarcada</a:t>
            </a:r>
            <a:endParaRPr lang="pt-BR" sz="12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240" y="1979548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Mensalidade</a:t>
            </a:r>
            <a:endParaRPr lang="pt-BR" sz="12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240" y="5939988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Posicionamento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921691" y="1592796"/>
            <a:ext cx="1269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 + Satélite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187351" y="5847655"/>
            <a:ext cx="2609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2/2 min GPRS (programável)</a:t>
            </a:r>
          </a:p>
          <a:p>
            <a:r>
              <a:rPr lang="pt-BR" sz="1200" dirty="0" smtClean="0"/>
              <a:t>30/30 min Satelital (programável)</a:t>
            </a:r>
            <a:endParaRPr lang="pt-BR" sz="12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68" y="766838"/>
            <a:ext cx="515990" cy="51599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97" y="797079"/>
            <a:ext cx="671680" cy="45550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6240" y="1304764"/>
            <a:ext cx="520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Chip</a:t>
            </a:r>
            <a:endParaRPr lang="pt-BR" sz="1200" b="1" dirty="0"/>
          </a:p>
        </p:txBody>
      </p:sp>
      <p:sp>
        <p:nvSpPr>
          <p:cNvPr id="22" name="Retângulo 21"/>
          <p:cNvSpPr/>
          <p:nvPr/>
        </p:nvSpPr>
        <p:spPr>
          <a:xfrm>
            <a:off x="2241170" y="1304764"/>
            <a:ext cx="6302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1 Chip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791082" y="1304764"/>
            <a:ext cx="6629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2 Chips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7723856" y="1304764"/>
            <a:ext cx="6629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2 Chips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0756365" y="1304764"/>
            <a:ext cx="6629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2 Chips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487954" y="1592796"/>
            <a:ext cx="1269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 + Satélite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7420728" y="1592796"/>
            <a:ext cx="1269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 + Satélite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0453237" y="1592796"/>
            <a:ext cx="1269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 + Satélite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0566575" y="2640563"/>
            <a:ext cx="1042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Via Hardware</a:t>
            </a:r>
            <a:endParaRPr lang="pt-BR" sz="1200" dirty="0"/>
          </a:p>
        </p:txBody>
      </p:sp>
      <p:sp>
        <p:nvSpPr>
          <p:cNvPr id="30" name="Retângulo 29"/>
          <p:cNvSpPr/>
          <p:nvPr/>
        </p:nvSpPr>
        <p:spPr>
          <a:xfrm>
            <a:off x="1187350" y="3230974"/>
            <a:ext cx="242358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Botão </a:t>
            </a:r>
            <a:r>
              <a:rPr lang="pt-BR" sz="1200" dirty="0"/>
              <a:t>de Pânico </a:t>
            </a:r>
            <a:endParaRPr lang="pt-B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Bloqueio </a:t>
            </a:r>
            <a:r>
              <a:rPr lang="pt-BR" sz="1200" dirty="0"/>
              <a:t>do veículo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Visualização no SASWEB e </a:t>
            </a:r>
            <a:r>
              <a:rPr lang="pt-BR" sz="1200" dirty="0" smtClean="0"/>
              <a:t>SASGC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Integração </a:t>
            </a:r>
            <a:r>
              <a:rPr lang="pt-BR" sz="1200" dirty="0"/>
              <a:t>de dados do </a:t>
            </a:r>
            <a:r>
              <a:rPr lang="pt-BR" sz="1200" dirty="0" smtClean="0"/>
              <a:t>SASGC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Antena </a:t>
            </a:r>
            <a:r>
              <a:rPr lang="pt-BR" sz="1200" dirty="0" smtClean="0"/>
              <a:t>satelital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Sirene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Botão </a:t>
            </a:r>
            <a:r>
              <a:rPr lang="pt-BR" sz="1200" dirty="0"/>
              <a:t>de </a:t>
            </a:r>
            <a:r>
              <a:rPr lang="pt-BR" sz="1200" dirty="0" smtClean="0"/>
              <a:t>pânico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Sensor </a:t>
            </a:r>
            <a:r>
              <a:rPr lang="pt-BR" sz="1200" dirty="0"/>
              <a:t>de </a:t>
            </a:r>
            <a:r>
              <a:rPr lang="pt-BR" sz="1200" dirty="0" smtClean="0"/>
              <a:t>porta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Sensor </a:t>
            </a:r>
            <a:r>
              <a:rPr lang="pt-BR" sz="1200" dirty="0"/>
              <a:t>de </a:t>
            </a:r>
            <a:r>
              <a:rPr lang="pt-BR" sz="1200" dirty="0" smtClean="0"/>
              <a:t>painel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Imobilizador eletrônico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Alto-falante.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Telemetria (opcional)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 smtClean="0"/>
              <a:t>Check</a:t>
            </a:r>
            <a:r>
              <a:rPr lang="pt-BR" sz="1200" dirty="0" smtClean="0"/>
              <a:t> </a:t>
            </a:r>
            <a:r>
              <a:rPr lang="pt-BR" sz="1200" dirty="0" err="1" smtClean="0"/>
              <a:t>list</a:t>
            </a:r>
            <a:r>
              <a:rPr lang="pt-BR" sz="1200" dirty="0" smtClean="0"/>
              <a:t> 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3902450" y="3230974"/>
            <a:ext cx="27688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Via Web (SuperVisor Web).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Mensagens </a:t>
            </a:r>
            <a:r>
              <a:rPr lang="pt-BR" sz="1200" dirty="0"/>
              <a:t>em formato “livres” ou “</a:t>
            </a:r>
            <a:r>
              <a:rPr lang="pt-BR" sz="1200" dirty="0" smtClean="0"/>
              <a:t>macros”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Telemetria </a:t>
            </a:r>
            <a:r>
              <a:rPr lang="pt-BR" sz="1200" dirty="0"/>
              <a:t>integrada sem necessidade de equipamento </a:t>
            </a:r>
            <a:r>
              <a:rPr lang="pt-BR" sz="1200" dirty="0" smtClean="0"/>
              <a:t>adicional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Conexão por sensores ou com </a:t>
            </a:r>
            <a:r>
              <a:rPr lang="pt-BR" sz="1200" dirty="0"/>
              <a:t>barramento CAN do </a:t>
            </a:r>
            <a:r>
              <a:rPr lang="pt-BR" sz="1200" dirty="0" smtClean="0"/>
              <a:t>veículo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Detecção </a:t>
            </a:r>
            <a:r>
              <a:rPr lang="pt-BR" sz="1200" dirty="0"/>
              <a:t>de </a:t>
            </a:r>
            <a:r>
              <a:rPr lang="pt-BR" sz="1200" dirty="0" smtClean="0"/>
              <a:t>jammer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Senhas para acionamento do veículo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Serviço </a:t>
            </a:r>
            <a:r>
              <a:rPr lang="pt-BR" sz="1200" dirty="0"/>
              <a:t>de Pronta </a:t>
            </a:r>
            <a:r>
              <a:rPr lang="pt-BR" sz="1200" dirty="0" smtClean="0"/>
              <a:t>Resposta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Sensores </a:t>
            </a:r>
            <a:r>
              <a:rPr lang="pt-BR" sz="1200" dirty="0"/>
              <a:t>porta e cabine e antena </a:t>
            </a:r>
            <a:r>
              <a:rPr lang="pt-BR" sz="1200" dirty="0" err="1"/>
              <a:t>satelital</a:t>
            </a:r>
            <a:r>
              <a:rPr lang="pt-B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Bloqueio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Sirene</a:t>
            </a:r>
          </a:p>
          <a:p>
            <a:endParaRPr lang="pt-BR" sz="1200" dirty="0"/>
          </a:p>
        </p:txBody>
      </p:sp>
      <p:sp>
        <p:nvSpPr>
          <p:cNvPr id="32" name="Retângulo 31"/>
          <p:cNvSpPr/>
          <p:nvPr/>
        </p:nvSpPr>
        <p:spPr>
          <a:xfrm>
            <a:off x="6851290" y="3230974"/>
            <a:ext cx="32043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Mensagens com parametrização de </a:t>
            </a:r>
            <a:r>
              <a:rPr lang="pt-BR" sz="1200" dirty="0" smtClean="0"/>
              <a:t>comando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Texto livre e formulários preenchíveis por </a:t>
            </a:r>
            <a:r>
              <a:rPr lang="pt-BR" sz="1200" dirty="0" smtClean="0"/>
              <a:t>GPRS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Pontos de </a:t>
            </a:r>
            <a:r>
              <a:rPr lang="pt-BR" sz="1200" dirty="0" smtClean="0"/>
              <a:t>Controle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Cercas </a:t>
            </a:r>
            <a:r>
              <a:rPr lang="pt-BR" sz="1200" dirty="0" smtClean="0"/>
              <a:t>Eletrônicas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Identificação </a:t>
            </a:r>
            <a:r>
              <a:rPr lang="pt-BR" sz="1200" dirty="0"/>
              <a:t>do </a:t>
            </a:r>
            <a:r>
              <a:rPr lang="pt-BR" sz="1200" dirty="0" smtClean="0"/>
              <a:t>Motorista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Possibilidade de Telemetria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Computador </a:t>
            </a:r>
            <a:r>
              <a:rPr lang="pt-BR" sz="1200" dirty="0"/>
              <a:t>de </a:t>
            </a:r>
            <a:r>
              <a:rPr lang="pt-BR" sz="1200" dirty="0" smtClean="0"/>
              <a:t>Bordo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Bloqueador Duplo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Painel </a:t>
            </a:r>
            <a:r>
              <a:rPr lang="pt-BR" sz="1200" dirty="0"/>
              <a:t>de Controle </a:t>
            </a:r>
            <a:endParaRPr lang="pt-BR" sz="1200" dirty="0" smtClean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B</a:t>
            </a:r>
            <a:r>
              <a:rPr lang="pt-BR" sz="1200" dirty="0" smtClean="0"/>
              <a:t>ateria </a:t>
            </a:r>
            <a:r>
              <a:rPr lang="pt-BR" sz="1200" dirty="0"/>
              <a:t>de </a:t>
            </a:r>
            <a:r>
              <a:rPr lang="pt-BR" sz="1200" dirty="0" smtClean="0"/>
              <a:t>Backup 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Módulo </a:t>
            </a:r>
            <a:r>
              <a:rPr lang="pt-BR" sz="1200" dirty="0"/>
              <a:t>de </a:t>
            </a:r>
            <a:r>
              <a:rPr lang="pt-BR" sz="1200" dirty="0" smtClean="0"/>
              <a:t>proteção elétrica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Sensor </a:t>
            </a:r>
            <a:r>
              <a:rPr lang="pt-BR" sz="1200" dirty="0"/>
              <a:t>de </a:t>
            </a:r>
            <a:r>
              <a:rPr lang="pt-BR" sz="1200" dirty="0" smtClean="0"/>
              <a:t>violação </a:t>
            </a:r>
            <a:r>
              <a:rPr lang="pt-BR" sz="1200" dirty="0"/>
              <a:t>de </a:t>
            </a:r>
            <a:r>
              <a:rPr lang="pt-BR" sz="1200" dirty="0" smtClean="0"/>
              <a:t>painel</a:t>
            </a:r>
            <a:r>
              <a:rPr lang="pt-BR" sz="1200" dirty="0"/>
              <a:t> 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Sirene Temporizada</a:t>
            </a:r>
            <a:endParaRPr lang="pt-BR" sz="1200" dirty="0"/>
          </a:p>
        </p:txBody>
      </p:sp>
      <p:sp>
        <p:nvSpPr>
          <p:cNvPr id="33" name="Retângulo 32"/>
          <p:cNvSpPr/>
          <p:nvPr/>
        </p:nvSpPr>
        <p:spPr>
          <a:xfrm>
            <a:off x="3902450" y="5847655"/>
            <a:ext cx="291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5/5 min GPRS (programável) </a:t>
            </a:r>
          </a:p>
          <a:p>
            <a:r>
              <a:rPr lang="pt-BR" sz="1200" dirty="0" smtClean="0"/>
              <a:t>15/15 min Satelital (programável)</a:t>
            </a:r>
            <a:endParaRPr lang="pt-BR" sz="1200" dirty="0"/>
          </a:p>
        </p:txBody>
      </p:sp>
      <p:sp>
        <p:nvSpPr>
          <p:cNvPr id="34" name="Retângulo 33"/>
          <p:cNvSpPr/>
          <p:nvPr/>
        </p:nvSpPr>
        <p:spPr>
          <a:xfrm>
            <a:off x="8146" y="2966476"/>
            <a:ext cx="12199646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6240" y="2935977"/>
            <a:ext cx="66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Teclado</a:t>
            </a:r>
            <a:endParaRPr lang="pt-BR" sz="1200" b="1" dirty="0"/>
          </a:p>
        </p:txBody>
      </p:sp>
      <p:sp>
        <p:nvSpPr>
          <p:cNvPr id="36" name="Retângulo 35"/>
          <p:cNvSpPr/>
          <p:nvPr/>
        </p:nvSpPr>
        <p:spPr>
          <a:xfrm>
            <a:off x="4688690" y="2935977"/>
            <a:ext cx="867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Multimídia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7621464" y="2935977"/>
            <a:ext cx="867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Multimídia</a:t>
            </a:r>
            <a:endParaRPr lang="pt-BR" sz="1200" dirty="0"/>
          </a:p>
        </p:txBody>
      </p:sp>
      <p:sp>
        <p:nvSpPr>
          <p:cNvPr id="38" name="Retângulo 37"/>
          <p:cNvSpPr/>
          <p:nvPr/>
        </p:nvSpPr>
        <p:spPr>
          <a:xfrm>
            <a:off x="1486694" y="2935977"/>
            <a:ext cx="21392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Compacto/Multimídia/ Tablet</a:t>
            </a:r>
            <a:endParaRPr lang="pt-BR" sz="1200" dirty="0"/>
          </a:p>
        </p:txBody>
      </p:sp>
      <p:sp>
        <p:nvSpPr>
          <p:cNvPr id="39" name="Retângulo 38"/>
          <p:cNvSpPr/>
          <p:nvPr/>
        </p:nvSpPr>
        <p:spPr>
          <a:xfrm>
            <a:off x="8146" y="2382343"/>
            <a:ext cx="12199646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6240" y="2351844"/>
            <a:ext cx="104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Equipamento</a:t>
            </a:r>
            <a:endParaRPr lang="pt-BR" sz="12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0287787" y="2336594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R$ 3.400 – C R$3.600 -M </a:t>
            </a:r>
            <a:endParaRPr lang="pt-BR" sz="1200" dirty="0"/>
          </a:p>
        </p:txBody>
      </p:sp>
      <p:sp>
        <p:nvSpPr>
          <p:cNvPr id="42" name="Retângulo 41"/>
          <p:cNvSpPr/>
          <p:nvPr/>
        </p:nvSpPr>
        <p:spPr>
          <a:xfrm>
            <a:off x="10235666" y="2935977"/>
            <a:ext cx="1704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Compacto/Multimídia</a:t>
            </a:r>
            <a:endParaRPr lang="pt-BR" sz="1200" dirty="0"/>
          </a:p>
        </p:txBody>
      </p:sp>
      <p:sp>
        <p:nvSpPr>
          <p:cNvPr id="43" name="Retângulo 42"/>
          <p:cNvSpPr/>
          <p:nvPr/>
        </p:nvSpPr>
        <p:spPr>
          <a:xfrm>
            <a:off x="10282488" y="3230974"/>
            <a:ext cx="19333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Alvo Eletrônico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Cerca Eletrônica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Rota Eletrônica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Lacre de Carreta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Lacre de  Motor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Lacre de Baú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Integração  de sistemas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Sensor de Painel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Sensor de Temperatura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Sirene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Sensor de portas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Botão de pânico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Antena </a:t>
            </a:r>
            <a:r>
              <a:rPr lang="pt-BR" sz="1200" dirty="0" err="1" smtClean="0"/>
              <a:t>Satelital</a:t>
            </a:r>
            <a:endParaRPr lang="pt-B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 smtClean="0"/>
              <a:t>Check</a:t>
            </a:r>
            <a:r>
              <a:rPr lang="pt-BR" sz="1200" dirty="0" smtClean="0"/>
              <a:t> </a:t>
            </a:r>
            <a:r>
              <a:rPr lang="pt-BR" sz="1200" dirty="0" err="1" smtClean="0"/>
              <a:t>List</a:t>
            </a:r>
            <a:endParaRPr lang="pt-BR" sz="1200" dirty="0" smtClean="0"/>
          </a:p>
        </p:txBody>
      </p:sp>
      <p:sp>
        <p:nvSpPr>
          <p:cNvPr id="44" name="CaixaDeTexto 43"/>
          <p:cNvSpPr txBox="1"/>
          <p:nvPr/>
        </p:nvSpPr>
        <p:spPr>
          <a:xfrm>
            <a:off x="10663692" y="1979548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R$ 140,00 </a:t>
            </a:r>
            <a:endParaRPr lang="pt-BR" sz="12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959302" y="5847655"/>
            <a:ext cx="267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5/5 min GPRS (programável)</a:t>
            </a:r>
          </a:p>
          <a:p>
            <a:r>
              <a:rPr lang="pt-BR" sz="1200" dirty="0" smtClean="0"/>
              <a:t>1/1 h Satelital (programável)</a:t>
            </a:r>
            <a:endParaRPr lang="pt-BR" sz="1200" dirty="0"/>
          </a:p>
        </p:txBody>
      </p:sp>
      <p:sp>
        <p:nvSpPr>
          <p:cNvPr id="46" name="Retângulo 45"/>
          <p:cNvSpPr/>
          <p:nvPr/>
        </p:nvSpPr>
        <p:spPr>
          <a:xfrm>
            <a:off x="9933098" y="5847655"/>
            <a:ext cx="2282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2/2 min GPRS (programável)</a:t>
            </a:r>
          </a:p>
          <a:p>
            <a:r>
              <a:rPr lang="pt-BR" sz="1200" dirty="0" smtClean="0"/>
              <a:t>30/30 min Satelital (programável)</a:t>
            </a:r>
            <a:endParaRPr lang="pt-BR" sz="1200" dirty="0"/>
          </a:p>
        </p:txBody>
      </p:sp>
      <p:sp>
        <p:nvSpPr>
          <p:cNvPr id="47" name="Retângulo 46"/>
          <p:cNvSpPr/>
          <p:nvPr/>
        </p:nvSpPr>
        <p:spPr>
          <a:xfrm>
            <a:off x="946634" y="1979548"/>
            <a:ext cx="355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SASCARGA FULLSAT – </a:t>
            </a:r>
            <a:r>
              <a:rPr lang="pt-BR" sz="1200" dirty="0" smtClean="0"/>
              <a:t>R$290,62* </a:t>
            </a:r>
            <a:r>
              <a:rPr lang="pt-BR" sz="1200" dirty="0"/>
              <a:t>(36x) = R$ 10.462,49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415685" y="1887215"/>
            <a:ext cx="300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R$ 139,00 e R$69,00 enquanto estiver pagando o HW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808204" y="197954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R$ 125</a:t>
            </a:r>
            <a:endParaRPr lang="pt-BR" sz="1200" dirty="0"/>
          </a:p>
        </p:txBody>
      </p:sp>
      <p:sp>
        <p:nvSpPr>
          <p:cNvPr id="50" name="Retângulo 49"/>
          <p:cNvSpPr/>
          <p:nvPr/>
        </p:nvSpPr>
        <p:spPr>
          <a:xfrm>
            <a:off x="7534066" y="2640563"/>
            <a:ext cx="1042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Via Hardware</a:t>
            </a:r>
            <a:endParaRPr lang="pt-BR" sz="1200" dirty="0"/>
          </a:p>
        </p:txBody>
      </p:sp>
      <p:sp>
        <p:nvSpPr>
          <p:cNvPr id="51" name="Retângulo 50"/>
          <p:cNvSpPr/>
          <p:nvPr/>
        </p:nvSpPr>
        <p:spPr>
          <a:xfrm>
            <a:off x="4714630" y="2640563"/>
            <a:ext cx="1042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Via Hardware</a:t>
            </a:r>
            <a:endParaRPr lang="pt-BR" sz="1200" dirty="0"/>
          </a:p>
        </p:txBody>
      </p:sp>
      <p:sp>
        <p:nvSpPr>
          <p:cNvPr id="52" name="Retângulo 51"/>
          <p:cNvSpPr/>
          <p:nvPr/>
        </p:nvSpPr>
        <p:spPr>
          <a:xfrm>
            <a:off x="2008230" y="2640563"/>
            <a:ext cx="1042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Via Hardware</a:t>
            </a:r>
            <a:endParaRPr lang="pt-BR" sz="12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688690" y="233659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R$ 4.280,00</a:t>
            </a:r>
            <a:endParaRPr lang="pt-BR" sz="12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7597424" y="233659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R$ 6.115,00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65804" y="6447819"/>
            <a:ext cx="2064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* mensalidade + comunicação</a:t>
            </a:r>
            <a:endParaRPr lang="pt-BR" sz="1200" dirty="0"/>
          </a:p>
        </p:txBody>
      </p:sp>
      <p:pic>
        <p:nvPicPr>
          <p:cNvPr id="56" name="Picture 2" descr="C:\Users\ivan.avilla\Desktop\NOVA - Papelaria Omnilink 2016\NOVA MARCA OMNILI NK 2016\LOGO\Logotipo-Omnilink-com-slog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227" y="700090"/>
            <a:ext cx="1294328" cy="60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5" y="2308075"/>
            <a:ext cx="1083636" cy="108363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2" y="3750297"/>
            <a:ext cx="1508222" cy="102281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1340768"/>
            <a:ext cx="2895858" cy="60872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8541" y="2973880"/>
            <a:ext cx="65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CELULAR</a:t>
            </a:r>
            <a:endParaRPr lang="pt-BR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3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CELULAR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146" y="5589240"/>
            <a:ext cx="12199646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5" name="Retângulo 4"/>
          <p:cNvSpPr/>
          <p:nvPr/>
        </p:nvSpPr>
        <p:spPr>
          <a:xfrm>
            <a:off x="8146" y="1948128"/>
            <a:ext cx="12199646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146" y="2559399"/>
            <a:ext cx="12199646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8146" y="3154877"/>
            <a:ext cx="12199646" cy="229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146" y="1659299"/>
            <a:ext cx="12199646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146" y="1371267"/>
            <a:ext cx="12199646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78" y="848006"/>
            <a:ext cx="1682431" cy="35365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6240" y="1628800"/>
            <a:ext cx="104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Comunicação</a:t>
            </a:r>
            <a:endParaRPr lang="pt-BR" sz="12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6240" y="4162845"/>
            <a:ext cx="110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Características</a:t>
            </a:r>
            <a:endParaRPr lang="pt-BR" sz="12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6240" y="2528900"/>
            <a:ext cx="160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Tecnologia Embarcada</a:t>
            </a:r>
            <a:endParaRPr lang="pt-BR" sz="12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240" y="1917629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Mensalidade</a:t>
            </a:r>
            <a:endParaRPr lang="pt-BR" sz="12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240" y="5630741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Posicionamento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008484" y="1628800"/>
            <a:ext cx="529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751856" y="2528900"/>
            <a:ext cx="1042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Via Hardware</a:t>
            </a:r>
            <a:endParaRPr lang="pt-BR" sz="1200" dirty="0"/>
          </a:p>
        </p:txBody>
      </p:sp>
      <p:sp>
        <p:nvSpPr>
          <p:cNvPr id="18" name="Retângulo 17"/>
          <p:cNvSpPr/>
          <p:nvPr/>
        </p:nvSpPr>
        <p:spPr>
          <a:xfrm>
            <a:off x="1276598" y="5630741"/>
            <a:ext cx="19930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2/2 min GPRS (programável)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67" y="766838"/>
            <a:ext cx="515990" cy="51599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773" y="797079"/>
            <a:ext cx="671680" cy="455508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4327751" y="1917629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R$79 a R$108,90 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6240" y="1340768"/>
            <a:ext cx="520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Chip</a:t>
            </a:r>
            <a:endParaRPr lang="pt-BR" sz="1200" b="1" dirty="0"/>
          </a:p>
        </p:txBody>
      </p:sp>
      <p:sp>
        <p:nvSpPr>
          <p:cNvPr id="24" name="Retângulo 23"/>
          <p:cNvSpPr/>
          <p:nvPr/>
        </p:nvSpPr>
        <p:spPr>
          <a:xfrm>
            <a:off x="1959241" y="1340768"/>
            <a:ext cx="6277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1 Chip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58825" y="1340768"/>
            <a:ext cx="9683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2 Chips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421218" y="1340768"/>
            <a:ext cx="660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2 Chips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0635132" y="1340768"/>
            <a:ext cx="11127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2 Chips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444635" y="2528900"/>
            <a:ext cx="1042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Via Hardware</a:t>
            </a:r>
            <a:endParaRPr lang="pt-BR" sz="1200" dirty="0"/>
          </a:p>
        </p:txBody>
      </p:sp>
      <p:sp>
        <p:nvSpPr>
          <p:cNvPr id="29" name="Retângulo 28"/>
          <p:cNvSpPr/>
          <p:nvPr/>
        </p:nvSpPr>
        <p:spPr>
          <a:xfrm>
            <a:off x="7230119" y="2528900"/>
            <a:ext cx="1042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Via Hardware</a:t>
            </a:r>
            <a:endParaRPr lang="pt-BR" sz="1200" dirty="0"/>
          </a:p>
        </p:txBody>
      </p:sp>
      <p:sp>
        <p:nvSpPr>
          <p:cNvPr id="30" name="Retângulo 29"/>
          <p:cNvSpPr/>
          <p:nvPr/>
        </p:nvSpPr>
        <p:spPr>
          <a:xfrm>
            <a:off x="10420575" y="2528900"/>
            <a:ext cx="1042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Via Hardware</a:t>
            </a:r>
            <a:endParaRPr lang="pt-BR" sz="1200" dirty="0"/>
          </a:p>
        </p:txBody>
      </p:sp>
      <p:sp>
        <p:nvSpPr>
          <p:cNvPr id="31" name="Retângulo 30"/>
          <p:cNvSpPr/>
          <p:nvPr/>
        </p:nvSpPr>
        <p:spPr>
          <a:xfrm>
            <a:off x="1187351" y="3163031"/>
            <a:ext cx="195552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Botão de </a:t>
            </a:r>
            <a:r>
              <a:rPr lang="pt-BR" sz="1200" dirty="0"/>
              <a:t>Pânico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Bloqueio </a:t>
            </a:r>
            <a:r>
              <a:rPr lang="pt-BR" sz="1200" dirty="0"/>
              <a:t>do veículo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Visualização no SASWEB e SASGC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Integração </a:t>
            </a:r>
            <a:r>
              <a:rPr lang="pt-BR" sz="1200" dirty="0"/>
              <a:t>de dados do </a:t>
            </a:r>
            <a:r>
              <a:rPr lang="pt-BR" sz="1200" dirty="0" smtClean="0"/>
              <a:t>SASGC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Sirene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Sensor </a:t>
            </a:r>
            <a:r>
              <a:rPr lang="pt-BR" sz="1200" dirty="0"/>
              <a:t>de </a:t>
            </a:r>
            <a:r>
              <a:rPr lang="pt-BR" sz="1200" dirty="0" smtClean="0"/>
              <a:t>porta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Sensor </a:t>
            </a:r>
            <a:r>
              <a:rPr lang="pt-BR" sz="1200" dirty="0"/>
              <a:t>de </a:t>
            </a:r>
            <a:r>
              <a:rPr lang="pt-BR" sz="1200" dirty="0" smtClean="0"/>
              <a:t>painel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Imobilizador </a:t>
            </a:r>
            <a:r>
              <a:rPr lang="pt-BR" sz="1200" dirty="0"/>
              <a:t>eletrônico </a:t>
            </a:r>
            <a:endParaRPr lang="pt-B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Alto-falante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6784362" y="3163031"/>
            <a:ext cx="29832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Mensagens com parametrização de comando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Texto livre e formulários preenchíveis por GPRS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Pontos de Controle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Cercas Eletrônicas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Inteligência Embarcada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Identificação do Motorista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Possibilidade de Telemetria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Atualização remota do sistema, sem a necessidade de levar o veículo para uma oficina </a:t>
            </a:r>
          </a:p>
          <a:p>
            <a:pPr fontAlgn="t"/>
            <a:endParaRPr lang="pt-BR" sz="1200" dirty="0"/>
          </a:p>
        </p:txBody>
      </p:sp>
      <p:sp>
        <p:nvSpPr>
          <p:cNvPr id="33" name="Retângulo 32"/>
          <p:cNvSpPr/>
          <p:nvPr/>
        </p:nvSpPr>
        <p:spPr>
          <a:xfrm>
            <a:off x="3823843" y="5630741"/>
            <a:ext cx="22841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5/5 </a:t>
            </a:r>
            <a:r>
              <a:rPr lang="pt-BR" sz="1200" dirty="0"/>
              <a:t>min no </a:t>
            </a:r>
            <a:r>
              <a:rPr lang="pt-BR" sz="1200" dirty="0" smtClean="0"/>
              <a:t>GPRS (programável)</a:t>
            </a:r>
            <a:endParaRPr lang="pt-BR" sz="1200" dirty="0"/>
          </a:p>
        </p:txBody>
      </p:sp>
      <p:sp>
        <p:nvSpPr>
          <p:cNvPr id="34" name="Retângulo 33"/>
          <p:cNvSpPr/>
          <p:nvPr/>
        </p:nvSpPr>
        <p:spPr>
          <a:xfrm>
            <a:off x="8146" y="2847431"/>
            <a:ext cx="12199646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0133" y="2816932"/>
            <a:ext cx="66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Teclado</a:t>
            </a:r>
            <a:endParaRPr lang="pt-BR" sz="1200" b="1" dirty="0"/>
          </a:p>
        </p:txBody>
      </p:sp>
      <p:sp>
        <p:nvSpPr>
          <p:cNvPr id="36" name="Retângulo 35"/>
          <p:cNvSpPr/>
          <p:nvPr/>
        </p:nvSpPr>
        <p:spPr>
          <a:xfrm>
            <a:off x="4532033" y="2816932"/>
            <a:ext cx="867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Multimídia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7317517" y="2816932"/>
            <a:ext cx="867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Multimídia</a:t>
            </a:r>
            <a:endParaRPr lang="pt-BR" sz="1200" dirty="0"/>
          </a:p>
        </p:txBody>
      </p:sp>
      <p:sp>
        <p:nvSpPr>
          <p:cNvPr id="38" name="Retângulo 37"/>
          <p:cNvSpPr/>
          <p:nvPr/>
        </p:nvSpPr>
        <p:spPr>
          <a:xfrm>
            <a:off x="1253419" y="2816932"/>
            <a:ext cx="20394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Compacto/ Multimídia/Tablet</a:t>
            </a:r>
            <a:endParaRPr lang="pt-BR" sz="1200" dirty="0"/>
          </a:p>
        </p:txBody>
      </p:sp>
      <p:sp>
        <p:nvSpPr>
          <p:cNvPr id="39" name="Retângulo 38"/>
          <p:cNvSpPr/>
          <p:nvPr/>
        </p:nvSpPr>
        <p:spPr>
          <a:xfrm>
            <a:off x="8146" y="2243257"/>
            <a:ext cx="12199646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32480" y="2212758"/>
            <a:ext cx="104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Equipamento</a:t>
            </a:r>
            <a:endParaRPr lang="pt-BR" sz="1200" b="1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0517692" y="1917629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R$ 100,00 </a:t>
            </a:r>
            <a:endParaRPr lang="pt-BR" sz="1200" dirty="0"/>
          </a:p>
        </p:txBody>
      </p:sp>
      <p:sp>
        <p:nvSpPr>
          <p:cNvPr id="42" name="Retângulo 41"/>
          <p:cNvSpPr/>
          <p:nvPr/>
        </p:nvSpPr>
        <p:spPr>
          <a:xfrm>
            <a:off x="3754946" y="3163031"/>
            <a:ext cx="2837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prstClr val="black"/>
                </a:solidFill>
              </a:rPr>
              <a:t>Via Web (SuperVisor Web).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prstClr val="black"/>
                </a:solidFill>
              </a:rPr>
              <a:t>Mensagens em formato “livres” ou “macros”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prstClr val="black"/>
                </a:solidFill>
              </a:rPr>
              <a:t>Inteligência </a:t>
            </a:r>
            <a:r>
              <a:rPr lang="pt-BR" sz="1200" dirty="0" smtClean="0">
                <a:solidFill>
                  <a:prstClr val="black"/>
                </a:solidFill>
              </a:rPr>
              <a:t>embarcada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/>
              <a:t>Controle da partida do veículo somente por motoristas autorizados</a:t>
            </a:r>
            <a:endParaRPr lang="pt-BR" sz="1200" dirty="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prstClr val="black"/>
                </a:solidFill>
              </a:rPr>
              <a:t>Telemetria integrada sem necessidade de equipamento adicional.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prstClr val="black"/>
                </a:solidFill>
              </a:rPr>
              <a:t>Detecção de jammer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prstClr val="black"/>
                </a:solidFill>
              </a:rPr>
              <a:t>Horímetro do motor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prstClr val="black"/>
                </a:solidFill>
              </a:rPr>
              <a:t>Ponto de atuação embarcado (alvo)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prstClr val="black"/>
                </a:solidFill>
              </a:rPr>
              <a:t>Conexão com barramento CAN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4701263" y="1628800"/>
            <a:ext cx="529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 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7486747" y="1628800"/>
            <a:ext cx="529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 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10677203" y="1628800"/>
            <a:ext cx="529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 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7481925" y="191762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R$99 </a:t>
            </a:r>
            <a:endParaRPr lang="pt-BR" sz="1200" dirty="0"/>
          </a:p>
        </p:txBody>
      </p:sp>
      <p:sp>
        <p:nvSpPr>
          <p:cNvPr id="47" name="Retângulo 46"/>
          <p:cNvSpPr/>
          <p:nvPr/>
        </p:nvSpPr>
        <p:spPr>
          <a:xfrm>
            <a:off x="10415686" y="2816932"/>
            <a:ext cx="15999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Compacto/Multimídia</a:t>
            </a:r>
            <a:endParaRPr lang="pt-BR" sz="1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10556965" y="2212758"/>
            <a:ext cx="175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R$ 2.000 C – R$ 2.200 M </a:t>
            </a:r>
            <a:endParaRPr lang="pt-BR" sz="1200" dirty="0"/>
          </a:p>
        </p:txBody>
      </p:sp>
      <p:sp>
        <p:nvSpPr>
          <p:cNvPr id="49" name="Retângulo 48"/>
          <p:cNvSpPr/>
          <p:nvPr/>
        </p:nvSpPr>
        <p:spPr>
          <a:xfrm>
            <a:off x="10055225" y="3140968"/>
            <a:ext cx="21525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black"/>
                </a:solidFill>
              </a:rPr>
              <a:t>Bloqueio/Desbloqueio remoto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black"/>
                </a:solidFill>
              </a:rPr>
              <a:t>Acionamento de Sirene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black"/>
                </a:solidFill>
              </a:rPr>
              <a:t>Mensagem livre/predefinida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black"/>
                </a:solidFill>
              </a:rPr>
              <a:t>Lacre de motor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black"/>
                </a:solidFill>
              </a:rPr>
              <a:t>Marcadores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black"/>
                </a:solidFill>
              </a:rPr>
              <a:t>Cerca Web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black"/>
                </a:solidFill>
              </a:rPr>
              <a:t>Macros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black"/>
                </a:solidFill>
              </a:rPr>
              <a:t>Replay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black"/>
                </a:solidFill>
              </a:rPr>
              <a:t>Compartilhamento de Sinal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black"/>
                </a:solidFill>
              </a:rPr>
              <a:t>Rota Web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prstClr val="black"/>
                </a:solidFill>
              </a:rPr>
              <a:t>Sensor de Porta e Painel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6923298" y="563074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5/5 min (programável)</a:t>
            </a:r>
            <a:endParaRPr lang="pt-BR" sz="1200" dirty="0"/>
          </a:p>
        </p:txBody>
      </p:sp>
      <p:sp>
        <p:nvSpPr>
          <p:cNvPr id="51" name="Retângulo 50"/>
          <p:cNvSpPr/>
          <p:nvPr/>
        </p:nvSpPr>
        <p:spPr>
          <a:xfrm>
            <a:off x="10112895" y="5630741"/>
            <a:ext cx="1994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2/2 min GPRS (programável)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946634" y="1927865"/>
            <a:ext cx="32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SACARGA FULL – R$150,00  (36x) =  R$ </a:t>
            </a:r>
            <a:r>
              <a:rPr lang="pt-BR" sz="1200" dirty="0" smtClean="0"/>
              <a:t>5.424,44</a:t>
            </a:r>
            <a:endParaRPr lang="pt-BR" sz="12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432923" y="2212758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R$ 2.390,00</a:t>
            </a:r>
            <a:endParaRPr lang="pt-BR" sz="12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7310659" y="2184918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R$ 3.195,00 </a:t>
            </a:r>
            <a:endParaRPr lang="pt-BR" sz="1200" dirty="0"/>
          </a:p>
        </p:txBody>
      </p:sp>
      <p:pic>
        <p:nvPicPr>
          <p:cNvPr id="55" name="Picture 2" descr="C:\Users\ivan.avilla\Desktop\NOVA - Papelaria Omnilink 2016\NOVA MARCA OMNILI NK 2016\LOGO\Logotipo-Omnilink-com-slog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227" y="700090"/>
            <a:ext cx="1294328" cy="60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5" y="2308075"/>
            <a:ext cx="1083636" cy="10836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2" y="3750297"/>
            <a:ext cx="1508222" cy="10228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1340768"/>
            <a:ext cx="2895858" cy="60872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18541" y="2973880"/>
            <a:ext cx="65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SATÉLITE</a:t>
            </a:r>
            <a:endParaRPr lang="pt-BR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SATÉLITE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25474" y="5568533"/>
            <a:ext cx="12199646" cy="516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25474" y="1700808"/>
            <a:ext cx="1219964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-25474" y="2400521"/>
            <a:ext cx="1219964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-25474" y="3161313"/>
            <a:ext cx="12199646" cy="229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-25474" y="1340768"/>
            <a:ext cx="1219964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06" y="807094"/>
            <a:ext cx="1682431" cy="35365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6240" y="1376772"/>
            <a:ext cx="104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Comunicação</a:t>
            </a:r>
            <a:endParaRPr lang="pt-BR" sz="1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6240" y="4169281"/>
            <a:ext cx="110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Características</a:t>
            </a:r>
            <a:endParaRPr lang="pt-BR" sz="12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6240" y="2406022"/>
            <a:ext cx="160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Tecnologia Embarcada</a:t>
            </a:r>
            <a:endParaRPr lang="pt-BR" sz="12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530" y="1706309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Mensalidade</a:t>
            </a:r>
            <a:endParaRPr lang="pt-BR" sz="12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240" y="5688094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Posicionamento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522" y="766838"/>
            <a:ext cx="515990" cy="51599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366" y="813252"/>
            <a:ext cx="671680" cy="455508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5011996" y="170630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R$124,48 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5092129" y="1367039"/>
            <a:ext cx="652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Satélite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897246" y="2406022"/>
            <a:ext cx="1042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Via Software</a:t>
            </a:r>
            <a:endParaRPr lang="pt-BR" sz="1200" dirty="0"/>
          </a:p>
        </p:txBody>
      </p:sp>
      <p:sp>
        <p:nvSpPr>
          <p:cNvPr id="21" name="Retângulo 20"/>
          <p:cNvSpPr/>
          <p:nvPr/>
        </p:nvSpPr>
        <p:spPr>
          <a:xfrm>
            <a:off x="4132257" y="5595761"/>
            <a:ext cx="2463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Posição automática de </a:t>
            </a:r>
            <a:r>
              <a:rPr lang="pt-BR" sz="1200" dirty="0" smtClean="0"/>
              <a:t>1h/1h (programável)</a:t>
            </a:r>
            <a:endParaRPr lang="pt-BR" sz="1200" dirty="0"/>
          </a:p>
        </p:txBody>
      </p:sp>
      <p:sp>
        <p:nvSpPr>
          <p:cNvPr id="22" name="Retângulo 21"/>
          <p:cNvSpPr/>
          <p:nvPr/>
        </p:nvSpPr>
        <p:spPr>
          <a:xfrm>
            <a:off x="-25474" y="2806833"/>
            <a:ext cx="1219964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0133" y="2812334"/>
            <a:ext cx="66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Teclado</a:t>
            </a:r>
            <a:endParaRPr lang="pt-BR" sz="1200" b="1" dirty="0"/>
          </a:p>
        </p:txBody>
      </p:sp>
      <p:sp>
        <p:nvSpPr>
          <p:cNvPr id="24" name="Retângulo 23"/>
          <p:cNvSpPr/>
          <p:nvPr/>
        </p:nvSpPr>
        <p:spPr>
          <a:xfrm>
            <a:off x="4984644" y="2812334"/>
            <a:ext cx="867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Multimídia</a:t>
            </a:r>
            <a:endParaRPr lang="pt-BR" sz="1200" dirty="0"/>
          </a:p>
        </p:txBody>
      </p:sp>
      <p:sp>
        <p:nvSpPr>
          <p:cNvPr id="25" name="Retângulo 24"/>
          <p:cNvSpPr/>
          <p:nvPr/>
        </p:nvSpPr>
        <p:spPr>
          <a:xfrm>
            <a:off x="-25474" y="2047300"/>
            <a:ext cx="1219964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2480" y="2052801"/>
            <a:ext cx="104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Equipamento</a:t>
            </a:r>
            <a:endParaRPr lang="pt-BR" sz="12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051269" y="2052801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R$4.280,00 </a:t>
            </a:r>
            <a:endParaRPr lang="pt-BR" sz="1200" dirty="0"/>
          </a:p>
        </p:txBody>
      </p:sp>
      <p:sp>
        <p:nvSpPr>
          <p:cNvPr id="28" name="Retângulo 27"/>
          <p:cNvSpPr/>
          <p:nvPr/>
        </p:nvSpPr>
        <p:spPr>
          <a:xfrm>
            <a:off x="3945406" y="3163031"/>
            <a:ext cx="3121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Via Web (SuperVisor Web).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Cobertura satelital no Brasil e  América do Sul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Canais exclusivos em satélites redundantes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Mensagens em formato “livres” ou “macros”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Confirmação eletrônica de entrega e leitura das mensagem e comandos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Computador de bordo (OBC) e dispositivos de segurança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Conectados em rede identificada (acessório)</a:t>
            </a:r>
          </a:p>
          <a:p>
            <a:pPr lvl="0"/>
            <a:endParaRPr lang="pt-BR" sz="1200" dirty="0">
              <a:solidFill>
                <a:prstClr val="black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99366" y="136703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99366" y="170630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099366" y="205280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099366" y="2406022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099366" y="281233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099366" y="41786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099366" y="56880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0670399" y="130899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0670399" y="170630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670399" y="205280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670399" y="2406022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0670399" y="281233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0670399" y="41786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10670399" y="56880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8579864" y="170080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8579864" y="204730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8579864" y="240052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8579864" y="280683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8579864" y="417319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8579864" y="568259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8566130" y="135176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pic>
        <p:nvPicPr>
          <p:cNvPr id="50" name="Picture 2" descr="C:\Users\ivan.avilla\Desktop\NOVA - Papelaria Omnilink 2016\NOVA MARCA OMNILI NK 2016\LOGO\Logotipo-Omnilink-com-slog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227" y="700090"/>
            <a:ext cx="1294328" cy="60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5" y="2308075"/>
            <a:ext cx="1083636" cy="10836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2" y="3750297"/>
            <a:ext cx="1508222" cy="10228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1340768"/>
            <a:ext cx="2895858" cy="6087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8541" y="2973880"/>
            <a:ext cx="65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CARRETA (GPRS)</a:t>
            </a:r>
            <a:endParaRPr lang="pt-BR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CARRETA (GPRS)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-4593" y="5270402"/>
            <a:ext cx="12199646" cy="817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5" name="Retângulo 4"/>
          <p:cNvSpPr/>
          <p:nvPr/>
        </p:nvSpPr>
        <p:spPr>
          <a:xfrm>
            <a:off x="-4593" y="1808820"/>
            <a:ext cx="1219964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6" name="Retângulo 5"/>
          <p:cNvSpPr/>
          <p:nvPr/>
        </p:nvSpPr>
        <p:spPr>
          <a:xfrm>
            <a:off x="-4593" y="2526738"/>
            <a:ext cx="1219964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-4593" y="2960948"/>
            <a:ext cx="12199646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8" name="Retângulo 7"/>
          <p:cNvSpPr/>
          <p:nvPr/>
        </p:nvSpPr>
        <p:spPr>
          <a:xfrm>
            <a:off x="-4593" y="1448812"/>
            <a:ext cx="1219964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06" y="807094"/>
            <a:ext cx="1682431" cy="35365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6240" y="4064693"/>
            <a:ext cx="110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Características</a:t>
            </a:r>
            <a:endParaRPr lang="pt-BR" sz="1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6240" y="2532239"/>
            <a:ext cx="1587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Autonomia da Bateria</a:t>
            </a:r>
            <a:endParaRPr lang="pt-BR" sz="12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6240" y="1814321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Mensalidade</a:t>
            </a:r>
            <a:endParaRPr lang="pt-BR" sz="12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6240" y="5540542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Posicionamento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024416" y="2539933"/>
            <a:ext cx="7655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10 horas</a:t>
            </a:r>
            <a:endParaRPr lang="pt-BR" sz="1200" dirty="0"/>
          </a:p>
        </p:txBody>
      </p:sp>
      <p:sp>
        <p:nvSpPr>
          <p:cNvPr id="15" name="Retângulo 14"/>
          <p:cNvSpPr/>
          <p:nvPr/>
        </p:nvSpPr>
        <p:spPr>
          <a:xfrm>
            <a:off x="2216289" y="1822015"/>
            <a:ext cx="381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R$ </a:t>
            </a:r>
            <a:endParaRPr lang="pt-BR" sz="1200" dirty="0"/>
          </a:p>
        </p:txBody>
      </p:sp>
      <p:sp>
        <p:nvSpPr>
          <p:cNvPr id="16" name="Retângulo 15"/>
          <p:cNvSpPr/>
          <p:nvPr/>
        </p:nvSpPr>
        <p:spPr>
          <a:xfrm>
            <a:off x="1686132" y="5448209"/>
            <a:ext cx="144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 cada  2 minutos  (programável)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89" y="766838"/>
            <a:ext cx="515990" cy="51599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70" y="813252"/>
            <a:ext cx="671680" cy="455508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4619619" y="1822015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R$ 59</a:t>
            </a:r>
            <a:endParaRPr lang="pt-BR" sz="12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6240" y="1454313"/>
            <a:ext cx="520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Chip</a:t>
            </a:r>
            <a:endParaRPr lang="pt-BR" sz="1200" b="1" dirty="0"/>
          </a:p>
        </p:txBody>
      </p:sp>
      <p:sp>
        <p:nvSpPr>
          <p:cNvPr id="22" name="Retângulo 21"/>
          <p:cNvSpPr/>
          <p:nvPr/>
        </p:nvSpPr>
        <p:spPr>
          <a:xfrm>
            <a:off x="2052175" y="1454313"/>
            <a:ext cx="7100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1 Chip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515631" y="1454313"/>
            <a:ext cx="7469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2 Chips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7432657" y="1454313"/>
            <a:ext cx="7469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2 Chips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0222680" y="1448812"/>
            <a:ext cx="1705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1  Chip ou 2 Chips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-4593" y="2168860"/>
            <a:ext cx="12199646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240" y="2174361"/>
            <a:ext cx="104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Equipamento</a:t>
            </a:r>
            <a:endParaRPr lang="pt-BR" sz="1200" b="1" dirty="0"/>
          </a:p>
        </p:txBody>
      </p:sp>
      <p:sp>
        <p:nvSpPr>
          <p:cNvPr id="28" name="Retângulo 27"/>
          <p:cNvSpPr/>
          <p:nvPr/>
        </p:nvSpPr>
        <p:spPr>
          <a:xfrm>
            <a:off x="2216289" y="2182055"/>
            <a:ext cx="381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R$ </a:t>
            </a:r>
            <a:endParaRPr lang="pt-BR" sz="12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580346" y="218205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R$849 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438862" y="1808820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R$59,00 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0202635" y="1808819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R$ 69,00 </a:t>
            </a:r>
            <a:endParaRPr lang="pt-BR" sz="1200" dirty="0"/>
          </a:p>
        </p:txBody>
      </p:sp>
      <p:sp>
        <p:nvSpPr>
          <p:cNvPr id="32" name="Retângulo 31"/>
          <p:cNvSpPr/>
          <p:nvPr/>
        </p:nvSpPr>
        <p:spPr>
          <a:xfrm>
            <a:off x="1423799" y="3388953"/>
            <a:ext cx="19668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Pré-disposição para  sensor de </a:t>
            </a:r>
            <a:r>
              <a:rPr lang="pt-BR" sz="1200" dirty="0" smtClean="0"/>
              <a:t>temperatura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Serviço de Pronta Resposta Nacional</a:t>
            </a:r>
            <a:endParaRPr lang="pt-BR" sz="1200" dirty="0"/>
          </a:p>
        </p:txBody>
      </p:sp>
      <p:sp>
        <p:nvSpPr>
          <p:cNvPr id="33" name="Retângulo 32"/>
          <p:cNvSpPr/>
          <p:nvPr/>
        </p:nvSpPr>
        <p:spPr>
          <a:xfrm>
            <a:off x="1483335" y="2966172"/>
            <a:ext cx="18477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Bateria Backup interna </a:t>
            </a:r>
            <a:endParaRPr lang="pt-BR" sz="1200" dirty="0"/>
          </a:p>
        </p:txBody>
      </p:sp>
      <p:sp>
        <p:nvSpPr>
          <p:cNvPr id="34" name="Retângulo 33"/>
          <p:cNvSpPr/>
          <p:nvPr/>
        </p:nvSpPr>
        <p:spPr>
          <a:xfrm>
            <a:off x="3709250" y="2966172"/>
            <a:ext cx="2637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Via Web (SuperVisor Web</a:t>
            </a:r>
            <a:r>
              <a:rPr lang="pt-BR" sz="1200" dirty="0" smtClean="0"/>
              <a:t>)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Serviço </a:t>
            </a:r>
            <a:r>
              <a:rPr lang="pt-BR" sz="1200" dirty="0"/>
              <a:t>de Pronta Resposta </a:t>
            </a:r>
            <a:r>
              <a:rPr lang="pt-BR" sz="1200" dirty="0" smtClean="0"/>
              <a:t>nacional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Status </a:t>
            </a:r>
            <a:r>
              <a:rPr lang="pt-BR" sz="1200" dirty="0"/>
              <a:t>de atrelamento da carreta ao </a:t>
            </a:r>
            <a:r>
              <a:rPr lang="pt-BR" sz="1200" dirty="0" smtClean="0"/>
              <a:t>cavalo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Bateria </a:t>
            </a:r>
            <a:r>
              <a:rPr lang="pt-BR" sz="1200" dirty="0"/>
              <a:t>interna </a:t>
            </a:r>
            <a:r>
              <a:rPr lang="pt-BR" sz="1200" dirty="0" smtClean="0"/>
              <a:t>para </a:t>
            </a:r>
            <a:r>
              <a:rPr lang="pt-BR" sz="1200" dirty="0"/>
              <a:t>funcionamento mesmo com a carreta </a:t>
            </a:r>
            <a:r>
              <a:rPr lang="pt-BR" sz="1200" dirty="0" smtClean="0"/>
              <a:t>desatrelada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Recarga </a:t>
            </a:r>
            <a:r>
              <a:rPr lang="pt-BR" sz="1200" dirty="0"/>
              <a:t>da bateria </a:t>
            </a:r>
            <a:r>
              <a:rPr lang="pt-BR" sz="1200" dirty="0" smtClean="0"/>
              <a:t>quando atrelado ao cavalo mecânico (mediante utilização do sensor  de desengate)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Garantia </a:t>
            </a:r>
            <a:r>
              <a:rPr lang="pt-BR" sz="1200" dirty="0"/>
              <a:t>estendida.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6743278" y="2966172"/>
            <a:ext cx="1847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Detector de jammer de </a:t>
            </a:r>
            <a:r>
              <a:rPr lang="pt-BR" sz="1200" dirty="0" smtClean="0"/>
              <a:t>GSM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Indicação </a:t>
            </a:r>
            <a:r>
              <a:rPr lang="pt-BR" sz="1200" dirty="0"/>
              <a:t>remota de desengate da carreta e de violação da caixa do </a:t>
            </a:r>
            <a:r>
              <a:rPr lang="pt-BR" sz="1200" dirty="0" smtClean="0"/>
              <a:t>equipamento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Antenas integradas que facilitam a </a:t>
            </a:r>
            <a:r>
              <a:rPr lang="pt-BR" sz="1200" dirty="0" smtClean="0"/>
              <a:t>camuflagem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7356036" y="2539933"/>
            <a:ext cx="900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168 horas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4506293" y="2539933"/>
            <a:ext cx="7655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36 horas</a:t>
            </a:r>
            <a:endParaRPr lang="pt-BR" sz="1200" dirty="0"/>
          </a:p>
        </p:txBody>
      </p:sp>
      <p:sp>
        <p:nvSpPr>
          <p:cNvPr id="38" name="Retângulo 37"/>
          <p:cNvSpPr/>
          <p:nvPr/>
        </p:nvSpPr>
        <p:spPr>
          <a:xfrm>
            <a:off x="3682938" y="5448209"/>
            <a:ext cx="2412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5/5 minutos </a:t>
            </a:r>
            <a:r>
              <a:rPr lang="pt-BR" sz="1200" dirty="0"/>
              <a:t>e por mudança de </a:t>
            </a:r>
            <a:r>
              <a:rPr lang="pt-BR" sz="1200" dirty="0" smtClean="0"/>
              <a:t>curso (programável)</a:t>
            </a:r>
            <a:endParaRPr lang="pt-BR" sz="1200" dirty="0"/>
          </a:p>
        </p:txBody>
      </p:sp>
      <p:sp>
        <p:nvSpPr>
          <p:cNvPr id="39" name="Retângulo 38"/>
          <p:cNvSpPr/>
          <p:nvPr/>
        </p:nvSpPr>
        <p:spPr>
          <a:xfrm>
            <a:off x="9604499" y="2966172"/>
            <a:ext cx="24483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Sensor de violação de trava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Comando de abertura  de baú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Controle de quilometragem 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Alerta de  falha de comunicação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Alerta de bateria baixa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Alerta de falha de carga de bateria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9604500" y="5263543"/>
            <a:ext cx="25905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1 Chip em Movimento: 5/ 5 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1 Chip Estacionada: 12/ 12h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2 Chips em Movimento: 2/ 2 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2 Chip Estacionada: 12/12 h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358712" y="2168860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R$1.700,93</a:t>
            </a:r>
            <a:endParaRPr lang="pt-BR" sz="12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10163362" y="2162287"/>
            <a:ext cx="1678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R$ 699,00 (Localizador) </a:t>
            </a:r>
            <a:endParaRPr lang="pt-BR" sz="1200" dirty="0"/>
          </a:p>
        </p:txBody>
      </p:sp>
      <p:sp>
        <p:nvSpPr>
          <p:cNvPr id="43" name="Retângulo 42"/>
          <p:cNvSpPr/>
          <p:nvPr/>
        </p:nvSpPr>
        <p:spPr>
          <a:xfrm>
            <a:off x="6527317" y="5355876"/>
            <a:ext cx="2557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5/5 minutos quando  em movimento</a:t>
            </a:r>
          </a:p>
          <a:p>
            <a:r>
              <a:rPr lang="pt-BR" sz="1200" dirty="0" smtClean="0"/>
              <a:t>Após desligado a cada 1 hora por até 7 dias</a:t>
            </a:r>
            <a:endParaRPr lang="pt-BR" sz="12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377277" y="6237312"/>
            <a:ext cx="738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7030A0"/>
                </a:solidFill>
              </a:rPr>
              <a:t>IMPORTANTE: o Rastreador Autônomo de Carreta, com painel solar, híbrido, é exclusividade da Zatix. Não existe produto similar na concorrência. </a:t>
            </a:r>
            <a:endParaRPr lang="pt-BR" sz="1600" b="1" dirty="0">
              <a:solidFill>
                <a:srgbClr val="7030A0"/>
              </a:solidFill>
            </a:endParaRPr>
          </a:p>
        </p:txBody>
      </p:sp>
      <p:pic>
        <p:nvPicPr>
          <p:cNvPr id="45" name="Picture 2" descr="C:\Users\ivan.avilla\Desktop\NOVA - Papelaria Omnilink 2016\NOVA MARCA OMNILI NK 2016\LOGO\Logotipo-Omnilink-com-slog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227" y="700090"/>
            <a:ext cx="1294328" cy="60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92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94606" y="1124744"/>
            <a:ext cx="3960440" cy="693928"/>
          </a:xfrm>
          <a:prstGeom prst="rect">
            <a:avLst/>
          </a:prstGeom>
        </p:spPr>
        <p:txBody>
          <a:bodyPr vert="horz" lIns="121908" tIns="60954" rIns="121908" bIns="6095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 smtClean="0">
                <a:solidFill>
                  <a:srgbClr val="5FA1D8"/>
                </a:solidFill>
                <a:latin typeface="Century Gothic" panose="020B0502020202020204" pitchFamily="34" charset="0"/>
                <a:cs typeface="Calibri"/>
              </a:rPr>
              <a:t>AGENDA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87094" y="1268760"/>
            <a:ext cx="72473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BREVE HISTÓRICO DAS EMPRESAS CONCORRENTES</a:t>
            </a:r>
            <a:endParaRPr lang="pt-BR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lvl="1"/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DESCRIÇÃO DOS PRODUTOS CONCORRENTES</a:t>
            </a:r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COMPARATIVO DOS PRODUTOS </a:t>
            </a:r>
            <a:r>
              <a:rPr lang="pt-BR" b="1" i="1" dirty="0" err="1" smtClean="0">
                <a:solidFill>
                  <a:schemeClr val="accent1"/>
                </a:solidFill>
                <a:latin typeface="Century Gothic" panose="020B0502020202020204" pitchFamily="34" charset="0"/>
              </a:rPr>
              <a:t>Omnilink</a:t>
            </a:r>
            <a:r>
              <a:rPr lang="pt-BR" b="1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pt-BR" b="1" i="1" dirty="0">
                <a:solidFill>
                  <a:schemeClr val="accent1"/>
                </a:solidFill>
                <a:latin typeface="Century Gothic" panose="020B0502020202020204" pitchFamily="34" charset="0"/>
              </a:rPr>
              <a:t>e</a:t>
            </a:r>
            <a:r>
              <a:rPr lang="pt-BR" b="1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CONCORRENTES</a:t>
            </a:r>
            <a:endParaRPr lang="pt-BR" b="1" i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HÍBRIDO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GPRS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SATÉLITE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CARRETA (GPRS)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TELEMETRIA</a:t>
            </a:r>
          </a:p>
          <a:p>
            <a:pPr lvl="1"/>
            <a:endParaRPr lang="pt-BR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600" b="1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PONTOS FORTES E FRACOS</a:t>
            </a:r>
            <a:endParaRPr lang="pt-BR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600" b="1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ARGUMENTAÇÃO</a:t>
            </a:r>
            <a:endParaRPr lang="pt-BR" sz="1600" b="1" i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6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5" y="2308075"/>
            <a:ext cx="1083636" cy="10836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2" y="3750297"/>
            <a:ext cx="1508222" cy="10228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1340768"/>
            <a:ext cx="2895858" cy="6087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8541" y="2973880"/>
            <a:ext cx="65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TELEMETRIA</a:t>
            </a:r>
            <a:endParaRPr lang="pt-BR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0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TELEMETRIA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-12737" y="5547892"/>
            <a:ext cx="12199646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6" name="Retângulo 45"/>
          <p:cNvSpPr/>
          <p:nvPr/>
        </p:nvSpPr>
        <p:spPr>
          <a:xfrm>
            <a:off x="-12737" y="1859652"/>
            <a:ext cx="12199646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7" name="Retângulo 46"/>
          <p:cNvSpPr/>
          <p:nvPr/>
        </p:nvSpPr>
        <p:spPr>
          <a:xfrm>
            <a:off x="-12737" y="2291700"/>
            <a:ext cx="12199646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8" name="Retângulo 47"/>
          <p:cNvSpPr/>
          <p:nvPr/>
        </p:nvSpPr>
        <p:spPr>
          <a:xfrm>
            <a:off x="-12737" y="2727230"/>
            <a:ext cx="12199646" cy="27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9" name="Retângulo 48"/>
          <p:cNvSpPr/>
          <p:nvPr/>
        </p:nvSpPr>
        <p:spPr>
          <a:xfrm>
            <a:off x="-12737" y="1641295"/>
            <a:ext cx="1219964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50" name="Retângulo 49"/>
          <p:cNvSpPr/>
          <p:nvPr/>
        </p:nvSpPr>
        <p:spPr>
          <a:xfrm>
            <a:off x="-12737" y="1376784"/>
            <a:ext cx="12199646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4" y="809459"/>
            <a:ext cx="1682431" cy="353654"/>
          </a:xfrm>
          <a:prstGeom prst="rect">
            <a:avLst/>
          </a:prstGeom>
        </p:spPr>
      </p:pic>
      <p:sp>
        <p:nvSpPr>
          <p:cNvPr id="52" name="CaixaDeTexto 51"/>
          <p:cNvSpPr txBox="1"/>
          <p:nvPr/>
        </p:nvSpPr>
        <p:spPr>
          <a:xfrm>
            <a:off x="16240" y="1592796"/>
            <a:ext cx="1040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Comunicação</a:t>
            </a:r>
            <a:endParaRPr lang="pt-BR" sz="1200" b="1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6240" y="4022927"/>
            <a:ext cx="110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Características</a:t>
            </a:r>
            <a:endParaRPr lang="pt-BR" sz="12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6240" y="2333201"/>
            <a:ext cx="104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Equipamento</a:t>
            </a:r>
            <a:endParaRPr lang="pt-BR" sz="12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16240" y="1901153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Mensalidade</a:t>
            </a:r>
            <a:endParaRPr lang="pt-BR" sz="1200" b="1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16240" y="5661393"/>
            <a:ext cx="122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Posicionamento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1525829" y="1592796"/>
            <a:ext cx="1700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 smtClean="0"/>
              <a:t>GPRS / GPRS 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1187352" y="2672916"/>
            <a:ext cx="23875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Controle de aceleração bruscas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“Banguela”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Tempo parado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Freadas bruscas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Excesso de velocidade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Operação do veículo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Relatórios gerenciais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Programação da manutenção da frota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Controla Jornada  de Trabalho (Lei 12.619)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1187351" y="5481228"/>
            <a:ext cx="2573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 cada  2 minutos  (programável)</a:t>
            </a:r>
          </a:p>
          <a:p>
            <a:r>
              <a:rPr lang="pt-BR" sz="1200" dirty="0" smtClean="0"/>
              <a:t>Satelital  30 em 30 minutos (programável)</a:t>
            </a:r>
            <a:endParaRPr lang="pt-BR" sz="1200" dirty="0"/>
          </a:p>
        </p:txBody>
      </p:sp>
      <p:pic>
        <p:nvPicPr>
          <p:cNvPr id="60" name="Imagem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14" y="775230"/>
            <a:ext cx="515990" cy="515990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92" y="835712"/>
            <a:ext cx="671680" cy="455508"/>
          </a:xfrm>
          <a:prstGeom prst="rect">
            <a:avLst/>
          </a:prstGeom>
        </p:spPr>
      </p:pic>
      <p:sp>
        <p:nvSpPr>
          <p:cNvPr id="63" name="Retângulo 62"/>
          <p:cNvSpPr/>
          <p:nvPr/>
        </p:nvSpPr>
        <p:spPr>
          <a:xfrm>
            <a:off x="4520535" y="1592796"/>
            <a:ext cx="5993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GPRS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3761236" y="2672916"/>
            <a:ext cx="213938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Controle </a:t>
            </a:r>
            <a:r>
              <a:rPr lang="pt-BR" sz="1200" dirty="0"/>
              <a:t>de velocidade, RPM, freadas e acelerações </a:t>
            </a:r>
            <a:r>
              <a:rPr lang="pt-BR" sz="1200" dirty="0" smtClean="0"/>
              <a:t>bruscas, direção </a:t>
            </a:r>
            <a:r>
              <a:rPr lang="pt-BR" sz="1200" dirty="0"/>
              <a:t>fora da faixa verde, marcha lenta excessiva, condução na chuva.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Ranking </a:t>
            </a:r>
            <a:r>
              <a:rPr lang="pt-BR" sz="1200" dirty="0"/>
              <a:t>de motoristas.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Alertas </a:t>
            </a:r>
            <a:r>
              <a:rPr lang="pt-BR" sz="1200" dirty="0"/>
              <a:t>de manutenções programadas.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Controle </a:t>
            </a:r>
            <a:r>
              <a:rPr lang="pt-BR" sz="1200" dirty="0"/>
              <a:t>da partida do veículo somente por motoristas autorizados.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Horímetro </a:t>
            </a:r>
            <a:r>
              <a:rPr lang="pt-BR" sz="1200" dirty="0"/>
              <a:t>do motor</a:t>
            </a:r>
            <a:r>
              <a:rPr lang="pt-BR" sz="1200" dirty="0" smtClean="0"/>
              <a:t>.</a:t>
            </a:r>
            <a:endParaRPr lang="pt-BR" sz="12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452961" y="1901153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R$ 58,56</a:t>
            </a:r>
            <a:endParaRPr lang="pt-BR" sz="1200" dirty="0"/>
          </a:p>
        </p:txBody>
      </p:sp>
      <p:sp>
        <p:nvSpPr>
          <p:cNvPr id="66" name="Retângulo 65"/>
          <p:cNvSpPr/>
          <p:nvPr/>
        </p:nvSpPr>
        <p:spPr>
          <a:xfrm>
            <a:off x="6932266" y="1592796"/>
            <a:ext cx="594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</a:t>
            </a:r>
            <a:endParaRPr lang="pt-BR" sz="1200" dirty="0"/>
          </a:p>
        </p:txBody>
      </p:sp>
      <p:sp>
        <p:nvSpPr>
          <p:cNvPr id="67" name="Retângulo 66"/>
          <p:cNvSpPr/>
          <p:nvPr/>
        </p:nvSpPr>
        <p:spPr>
          <a:xfrm>
            <a:off x="6023198" y="2672916"/>
            <a:ext cx="24122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Hodômetro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Tempo </a:t>
            </a:r>
            <a:r>
              <a:rPr lang="pt-BR" sz="1200" dirty="0"/>
              <a:t>de motor </a:t>
            </a:r>
            <a:r>
              <a:rPr lang="pt-BR" sz="1200" dirty="0" smtClean="0"/>
              <a:t>ligado/ desligado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Tempo </a:t>
            </a:r>
            <a:r>
              <a:rPr lang="pt-BR" sz="1200" dirty="0"/>
              <a:t>com carreta </a:t>
            </a:r>
            <a:r>
              <a:rPr lang="pt-BR" sz="1200" dirty="0" smtClean="0"/>
              <a:t>engatada/ desengatada</a:t>
            </a:r>
            <a:endParaRPr lang="pt-BR" sz="1200" dirty="0"/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/>
              <a:t>Alerta de RPM </a:t>
            </a:r>
            <a:r>
              <a:rPr lang="pt-BR" sz="1200" dirty="0" smtClean="0"/>
              <a:t>excedido, velocidade </a:t>
            </a:r>
            <a:r>
              <a:rPr lang="pt-BR" sz="1200" dirty="0"/>
              <a:t>máxima </a:t>
            </a:r>
            <a:r>
              <a:rPr lang="pt-BR" sz="1200" dirty="0" smtClean="0"/>
              <a:t>excedida, excesso </a:t>
            </a:r>
            <a:r>
              <a:rPr lang="pt-BR" sz="1200" dirty="0"/>
              <a:t>de velocidade em </a:t>
            </a:r>
            <a:r>
              <a:rPr lang="pt-BR" sz="1200" dirty="0" smtClean="0"/>
              <a:t>chuva, frenagem brusca, banguela, tempo </a:t>
            </a:r>
            <a:r>
              <a:rPr lang="pt-BR" sz="1200" dirty="0"/>
              <a:t>excedido de veículo parado com motor ligado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Consumo </a:t>
            </a:r>
            <a:r>
              <a:rPr lang="pt-BR" sz="1200" dirty="0"/>
              <a:t>de </a:t>
            </a:r>
            <a:r>
              <a:rPr lang="pt-BR" sz="1200" dirty="0" smtClean="0"/>
              <a:t>combustível, acionamentos </a:t>
            </a:r>
            <a:r>
              <a:rPr lang="pt-BR" sz="1200" dirty="0"/>
              <a:t>de </a:t>
            </a:r>
            <a:r>
              <a:rPr lang="pt-BR" sz="1200" dirty="0" smtClean="0"/>
              <a:t>freio, acionamentos </a:t>
            </a:r>
            <a:r>
              <a:rPr lang="pt-BR" sz="1200" dirty="0"/>
              <a:t>de </a:t>
            </a:r>
            <a:r>
              <a:rPr lang="pt-BR" sz="1200" dirty="0" smtClean="0"/>
              <a:t>embreagem e temperatura </a:t>
            </a:r>
            <a:r>
              <a:rPr lang="pt-BR" sz="1200" dirty="0"/>
              <a:t>do </a:t>
            </a:r>
            <a:r>
              <a:rPr lang="pt-BR" sz="1200" dirty="0" smtClean="0"/>
              <a:t>motor.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16240" y="1346285"/>
            <a:ext cx="72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Conexão</a:t>
            </a:r>
            <a:endParaRPr lang="pt-BR" sz="1200" b="1" dirty="0"/>
          </a:p>
        </p:txBody>
      </p:sp>
      <p:sp>
        <p:nvSpPr>
          <p:cNvPr id="69" name="Retângulo 68"/>
          <p:cNvSpPr/>
          <p:nvPr/>
        </p:nvSpPr>
        <p:spPr>
          <a:xfrm>
            <a:off x="4152562" y="1346285"/>
            <a:ext cx="13352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Barramento CAN 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6561685" y="1346285"/>
            <a:ext cx="13352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Barramento CAN 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10006940" y="1346285"/>
            <a:ext cx="13352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Barramento CAN 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10377521" y="1592796"/>
            <a:ext cx="594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GPRS</a:t>
            </a:r>
            <a:endParaRPr lang="pt-BR" sz="1200" dirty="0"/>
          </a:p>
        </p:txBody>
      </p:sp>
      <p:sp>
        <p:nvSpPr>
          <p:cNvPr id="73" name="Retângulo 72"/>
          <p:cNvSpPr/>
          <p:nvPr/>
        </p:nvSpPr>
        <p:spPr>
          <a:xfrm>
            <a:off x="6815286" y="1901153"/>
            <a:ext cx="7344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R$ 35,00</a:t>
            </a:r>
            <a:endParaRPr lang="pt-BR" sz="1200" dirty="0"/>
          </a:p>
        </p:txBody>
      </p:sp>
      <p:sp>
        <p:nvSpPr>
          <p:cNvPr id="74" name="Retângulo 73"/>
          <p:cNvSpPr/>
          <p:nvPr/>
        </p:nvSpPr>
        <p:spPr>
          <a:xfrm>
            <a:off x="10091650" y="1901153"/>
            <a:ext cx="13452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R$ 100,00 a 60,00 </a:t>
            </a:r>
            <a:endParaRPr lang="pt-BR" sz="1200" dirty="0"/>
          </a:p>
        </p:txBody>
      </p:sp>
      <p:sp>
        <p:nvSpPr>
          <p:cNvPr id="79" name="Retângulo 78"/>
          <p:cNvSpPr/>
          <p:nvPr/>
        </p:nvSpPr>
        <p:spPr>
          <a:xfrm>
            <a:off x="9453793" y="2672916"/>
            <a:ext cx="22580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Controle  de RPM, “banguela, aceleração bruscas,  velocidade em pista  e molhada, quilômetros percorridos e horas de operação, ocorrência  eletromecânicas prevendo falhas,  consumo km/l, tomada de força, implementos e outros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pt-BR" sz="1200" dirty="0" smtClean="0"/>
              <a:t>Alerta de Temperatura excessiva de óleo do motor, mau uso do freio e embreagem, programação de revisão.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4520535" y="233320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6850704" y="233320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85" name="Retângulo 84"/>
          <p:cNvSpPr/>
          <p:nvPr/>
        </p:nvSpPr>
        <p:spPr>
          <a:xfrm>
            <a:off x="10209556" y="2333201"/>
            <a:ext cx="930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R$1.500,00 </a:t>
            </a:r>
            <a:endParaRPr lang="pt-BR" sz="1200" dirty="0"/>
          </a:p>
        </p:txBody>
      </p:sp>
      <p:sp>
        <p:nvSpPr>
          <p:cNvPr id="87" name="Retângulo 86"/>
          <p:cNvSpPr/>
          <p:nvPr/>
        </p:nvSpPr>
        <p:spPr>
          <a:xfrm>
            <a:off x="9572374" y="5658289"/>
            <a:ext cx="1769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 cada  2 minutos  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3791261" y="5633089"/>
            <a:ext cx="25738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 cada  2 minutos  (programável)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1610981" y="235413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------------</a:t>
            </a:r>
            <a:endParaRPr lang="pt-BR" sz="1200" dirty="0"/>
          </a:p>
        </p:txBody>
      </p:sp>
      <p:sp>
        <p:nvSpPr>
          <p:cNvPr id="91" name="Retângulo 90"/>
          <p:cNvSpPr/>
          <p:nvPr/>
        </p:nvSpPr>
        <p:spPr>
          <a:xfrm>
            <a:off x="1463443" y="1879993"/>
            <a:ext cx="1825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 smtClean="0"/>
              <a:t>Incluso no valor do Pacote</a:t>
            </a:r>
            <a:endParaRPr lang="pt-BR" sz="1200" dirty="0"/>
          </a:p>
        </p:txBody>
      </p:sp>
      <p:sp>
        <p:nvSpPr>
          <p:cNvPr id="92" name="Retângulo 91"/>
          <p:cNvSpPr/>
          <p:nvPr/>
        </p:nvSpPr>
        <p:spPr>
          <a:xfrm>
            <a:off x="1951043" y="1346285"/>
            <a:ext cx="850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 smtClean="0"/>
              <a:t>Sensor</a:t>
            </a:r>
          </a:p>
        </p:txBody>
      </p:sp>
      <p:pic>
        <p:nvPicPr>
          <p:cNvPr id="93" name="Picture 2" descr="C:\Users\ivan.avilla\Desktop\NOVA - Papelaria Omnilink 2016\NOVA MARCA OMNILI NK 2016\LOGO\Logotipo-Omnilink-com-slog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167" y="700090"/>
            <a:ext cx="1294328" cy="60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7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5" y="2308075"/>
            <a:ext cx="1083636" cy="10836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2" y="3750297"/>
            <a:ext cx="1508222" cy="10228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1340768"/>
            <a:ext cx="2895858" cy="60872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18541" y="2973880"/>
            <a:ext cx="6552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FORMAS DE PAGAMENTO</a:t>
            </a:r>
            <a:endParaRPr lang="pt-BR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FORMAS DE PAGAMENTO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240" y="1614835"/>
            <a:ext cx="12199646" cy="698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4" y="1121970"/>
            <a:ext cx="1682431" cy="3536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534" y="1742688"/>
            <a:ext cx="6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Boleto</a:t>
            </a:r>
            <a:endParaRPr lang="pt-BR" sz="12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14" y="1040802"/>
            <a:ext cx="515990" cy="5159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92" y="1071043"/>
            <a:ext cx="671680" cy="45550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90650" y="1717075"/>
            <a:ext cx="221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36 vezes em Boleto bancário direto com a SASCAR</a:t>
            </a:r>
            <a:endParaRPr lang="pt-BR" sz="1200" dirty="0"/>
          </a:p>
        </p:txBody>
      </p:sp>
      <p:sp>
        <p:nvSpPr>
          <p:cNvPr id="10" name="Retângulo 9"/>
          <p:cNvSpPr/>
          <p:nvPr/>
        </p:nvSpPr>
        <p:spPr>
          <a:xfrm>
            <a:off x="3712915" y="1696521"/>
            <a:ext cx="2490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Entrada + 12 vezes  no Boleto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Entrada + 24 vezes no Boleto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383238" y="1756546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12 vezes em Boleto com a financeira </a:t>
            </a:r>
            <a:r>
              <a:rPr lang="pt-BR" sz="1200" dirty="0" err="1" smtClean="0"/>
              <a:t>Aymore</a:t>
            </a:r>
            <a:r>
              <a:rPr lang="pt-BR" sz="1200" dirty="0" smtClean="0"/>
              <a:t>/</a:t>
            </a:r>
            <a:r>
              <a:rPr lang="pt-BR" sz="1200" dirty="0" err="1" smtClean="0"/>
              <a:t>Senff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479582" y="1705267"/>
            <a:ext cx="271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3 vezes em Boleto direto com a </a:t>
            </a:r>
            <a:r>
              <a:rPr lang="pt-BR" sz="1200" dirty="0" err="1" smtClean="0"/>
              <a:t>Zatix</a:t>
            </a:r>
            <a:endParaRPr lang="pt-B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12 vezes em Boleto com a </a:t>
            </a:r>
            <a:r>
              <a:rPr lang="pt-BR" sz="1200" dirty="0" err="1" smtClean="0"/>
              <a:t>finaceira</a:t>
            </a:r>
            <a:r>
              <a:rPr lang="pt-BR" sz="1200" dirty="0" smtClean="0"/>
              <a:t>  </a:t>
            </a:r>
            <a:r>
              <a:rPr lang="pt-BR" sz="1200" dirty="0" err="1" smtClean="0"/>
              <a:t>Daycoval</a:t>
            </a:r>
            <a:r>
              <a:rPr lang="pt-BR" sz="1200" dirty="0" smtClean="0"/>
              <a:t> </a:t>
            </a:r>
            <a:endParaRPr lang="pt-BR" sz="1200" dirty="0"/>
          </a:p>
        </p:txBody>
      </p:sp>
      <p:sp>
        <p:nvSpPr>
          <p:cNvPr id="13" name="Retângulo 12"/>
          <p:cNvSpPr/>
          <p:nvPr/>
        </p:nvSpPr>
        <p:spPr>
          <a:xfrm>
            <a:off x="16240" y="2492896"/>
            <a:ext cx="12199646" cy="635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6534" y="2672238"/>
            <a:ext cx="1305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Cartão de Crédito</a:t>
            </a:r>
            <a:endParaRPr lang="pt-BR" sz="1200" b="1" dirty="0"/>
          </a:p>
        </p:txBody>
      </p:sp>
      <p:sp>
        <p:nvSpPr>
          <p:cNvPr id="15" name="Retângulo 14"/>
          <p:cNvSpPr/>
          <p:nvPr/>
        </p:nvSpPr>
        <p:spPr>
          <a:xfrm>
            <a:off x="3712915" y="2579905"/>
            <a:ext cx="2344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Entrada + 12 vezes  no cartão de crédito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9587594" y="2672238"/>
            <a:ext cx="23449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12 vezes  </a:t>
            </a:r>
            <a:r>
              <a:rPr lang="pt-BR" sz="1200" dirty="0"/>
              <a:t>no cartão de crédito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6240" y="3331635"/>
            <a:ext cx="12199646" cy="809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6534" y="3597987"/>
            <a:ext cx="1262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Débito em Conta</a:t>
            </a:r>
            <a:endParaRPr lang="pt-BR" sz="1200" b="1" dirty="0"/>
          </a:p>
        </p:txBody>
      </p:sp>
      <p:sp>
        <p:nvSpPr>
          <p:cNvPr id="19" name="Retângulo 18"/>
          <p:cNvSpPr/>
          <p:nvPr/>
        </p:nvSpPr>
        <p:spPr>
          <a:xfrm>
            <a:off x="3712915" y="3505654"/>
            <a:ext cx="2350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Entrada + 36 vezes em Débito em Conta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383238" y="3320988"/>
            <a:ext cx="2592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24 vezes em Débito em Conta com a financeira </a:t>
            </a:r>
            <a:r>
              <a:rPr lang="pt-BR" sz="1200" dirty="0" err="1" smtClean="0"/>
              <a:t>Aymore</a:t>
            </a:r>
            <a:r>
              <a:rPr lang="pt-BR" sz="1200" dirty="0" smtClean="0"/>
              <a:t> / </a:t>
            </a:r>
            <a:r>
              <a:rPr lang="pt-BR" sz="1200" dirty="0" err="1" smtClean="0"/>
              <a:t>Senff</a:t>
            </a:r>
            <a:endParaRPr lang="pt-B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36 </a:t>
            </a:r>
            <a:r>
              <a:rPr lang="pt-BR" sz="1200" dirty="0"/>
              <a:t>vezes em Débito em Conta com a financeira </a:t>
            </a:r>
            <a:r>
              <a:rPr lang="pt-BR" sz="1200" dirty="0" err="1" smtClean="0"/>
              <a:t>Aymore</a:t>
            </a:r>
            <a:r>
              <a:rPr lang="pt-BR" sz="1200" dirty="0" smtClean="0"/>
              <a:t> / </a:t>
            </a:r>
            <a:r>
              <a:rPr lang="pt-BR" sz="1200" dirty="0" err="1" smtClean="0"/>
              <a:t>Senff</a:t>
            </a:r>
            <a:endParaRPr lang="pt-BR" sz="1200" dirty="0"/>
          </a:p>
        </p:txBody>
      </p:sp>
      <p:sp>
        <p:nvSpPr>
          <p:cNvPr id="21" name="Retângulo 20"/>
          <p:cNvSpPr/>
          <p:nvPr/>
        </p:nvSpPr>
        <p:spPr>
          <a:xfrm>
            <a:off x="16240" y="4293096"/>
            <a:ext cx="12199646" cy="809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6534" y="45594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Cheque</a:t>
            </a:r>
            <a:endParaRPr lang="pt-BR" sz="1200" b="1" dirty="0"/>
          </a:p>
        </p:txBody>
      </p:sp>
      <p:sp>
        <p:nvSpPr>
          <p:cNvPr id="23" name="Retângulo 22"/>
          <p:cNvSpPr/>
          <p:nvPr/>
        </p:nvSpPr>
        <p:spPr>
          <a:xfrm>
            <a:off x="3712915" y="4559448"/>
            <a:ext cx="2227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Entrada + 36 vezes no Cheque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9587594" y="4559448"/>
            <a:ext cx="1518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3 </a:t>
            </a:r>
            <a:r>
              <a:rPr lang="pt-BR" sz="1200" dirty="0"/>
              <a:t>vezes no Cheque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6240" y="5265204"/>
            <a:ext cx="12199646" cy="809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-25474" y="5531555"/>
            <a:ext cx="1562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Depósito Identificado</a:t>
            </a:r>
            <a:endParaRPr lang="pt-BR" sz="1200" b="1" dirty="0"/>
          </a:p>
        </p:txBody>
      </p:sp>
      <p:sp>
        <p:nvSpPr>
          <p:cNvPr id="27" name="Retângulo 26"/>
          <p:cNvSpPr/>
          <p:nvPr/>
        </p:nvSpPr>
        <p:spPr>
          <a:xfrm>
            <a:off x="9687402" y="5531555"/>
            <a:ext cx="2119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Com código de identificação</a:t>
            </a:r>
            <a:endParaRPr lang="pt-BR" sz="1200" dirty="0"/>
          </a:p>
        </p:txBody>
      </p:sp>
      <p:pic>
        <p:nvPicPr>
          <p:cNvPr id="28" name="Picture 2" descr="C:\Users\ivan.avilla\Desktop\NOVA - Papelaria Omnilink 2016\NOVA MARCA OMNILI NK 2016\LOGO\Logotipo-Omnilink-com-slog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047" y="924305"/>
            <a:ext cx="1294328" cy="60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5" y="2620145"/>
            <a:ext cx="1083636" cy="10836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2" y="4062367"/>
            <a:ext cx="1508222" cy="10228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1652838"/>
            <a:ext cx="2895858" cy="60872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8541" y="2428726"/>
            <a:ext cx="68767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PONTOS FORTES E FRACOS</a:t>
            </a:r>
            <a:endParaRPr lang="pt-BR" sz="4800" b="1" dirty="0">
              <a:latin typeface="Century Gothic" panose="020B0502020202020204" pitchFamily="34" charset="0"/>
            </a:endParaRPr>
          </a:p>
          <a:p>
            <a:r>
              <a:rPr lang="pt-BR" sz="2800" dirty="0" smtClean="0">
                <a:latin typeface="Century Gothic" panose="020B0502020202020204" pitchFamily="34" charset="0"/>
              </a:rPr>
              <a:t>DAS </a:t>
            </a:r>
            <a:r>
              <a:rPr lang="pt-BR" sz="2800" dirty="0">
                <a:latin typeface="Century Gothic" panose="020B0502020202020204" pitchFamily="34" charset="0"/>
              </a:rPr>
              <a:t>EMPRESAS CONCORRENTES</a:t>
            </a:r>
          </a:p>
        </p:txBody>
      </p:sp>
    </p:spTree>
    <p:extLst>
      <p:ext uri="{BB962C8B-B14F-4D97-AF65-F5344CB8AC3E}">
        <p14:creationId xmlns:p14="http://schemas.microsoft.com/office/powerpoint/2010/main" val="1957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9075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PONTOS FORTES E FRACOS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11443" y="1235317"/>
            <a:ext cx="6083374" cy="2548480"/>
          </a:xfrm>
          <a:prstGeom prst="rect">
            <a:avLst/>
          </a:prstGeom>
          <a:solidFill>
            <a:srgbClr val="FFF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253893" y="1232757"/>
            <a:ext cx="5976000" cy="2551040"/>
          </a:xfrm>
          <a:prstGeom prst="rect">
            <a:avLst/>
          </a:prstGeom>
          <a:solidFill>
            <a:srgbClr val="FFF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66" y="160184"/>
            <a:ext cx="1682431" cy="35365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197278" y="692696"/>
            <a:ext cx="21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entury Gothic" panose="020B0502020202020204" pitchFamily="34" charset="0"/>
              </a:rPr>
              <a:t>PONTOS FORTES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2210" y="4005064"/>
            <a:ext cx="42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entury Gothic" panose="020B0502020202020204" pitchFamily="34" charset="0"/>
              </a:rPr>
              <a:t>Forma de Pagamento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82210" y="4374396"/>
            <a:ext cx="5976000" cy="1764195"/>
          </a:xfrm>
          <a:prstGeom prst="rect">
            <a:avLst/>
          </a:prstGeom>
          <a:solidFill>
            <a:srgbClr val="FFF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47234" y="1279793"/>
            <a:ext cx="1918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GPRS com apenas  1 chip</a:t>
            </a:r>
            <a:endParaRPr lang="pt-BR" sz="1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480638" y="683404"/>
            <a:ext cx="21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entury Gothic" panose="020B0502020202020204" pitchFamily="34" charset="0"/>
              </a:rPr>
              <a:t>PONTOS FRACOS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-25474" y="1241841"/>
            <a:ext cx="2790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Modelo de Comodato facilita a compra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-25474" y="1554333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Manutenção vitalícia sem custo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-25474" y="1866825"/>
            <a:ext cx="283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Todos ponto de instalação possui estoque, não precisar esperar chegar o equipamento.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-25474" y="2548648"/>
            <a:ext cx="2839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Inovação na Troca do teclado por Tablet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323124" y="1541113"/>
            <a:ext cx="5837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smtClean="0"/>
              <a:t>Limitações em alguns embarcadores, por exemplo, por </a:t>
            </a:r>
            <a:r>
              <a:rPr lang="pt-BR" sz="1200" dirty="0"/>
              <a:t>ser da empresa da Michelin não carrega outras cargas de </a:t>
            </a:r>
            <a:r>
              <a:rPr lang="pt-BR" sz="1200" dirty="0" smtClean="0"/>
              <a:t>Pneus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smtClean="0"/>
              <a:t>TIM não aceita mais  SASCAR na Operação de Distribuição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smtClean="0"/>
              <a:t>Agenda de manutenção concorrida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smtClean="0"/>
              <a:t>Primeira instalação sempre recondicionado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smtClean="0"/>
              <a:t>Cobrança por mau uso equipamento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874045" y="1238273"/>
            <a:ext cx="3113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Faturamento do cliente inicia apenas depois de instalado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874045" y="2173795"/>
            <a:ext cx="250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Instalação de equipamento in loco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874045" y="1706034"/>
            <a:ext cx="29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Diversidade de portfólio (exemplo: isca para carga)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874045" y="2456891"/>
            <a:ext cx="3031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Possui tecnologia de Rádio Frequência (RF)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19818" y="4581128"/>
            <a:ext cx="3216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36 x em Boleto bancário direto com a SASCAR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009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9075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PONTOS FORTES E FRACOS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197278" y="692696"/>
            <a:ext cx="21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entury Gothic" panose="020B0502020202020204" pitchFamily="34" charset="0"/>
              </a:rPr>
              <a:t>PONTOS FORTES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480638" y="683404"/>
            <a:ext cx="21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entury Gothic" panose="020B0502020202020204" pitchFamily="34" charset="0"/>
              </a:rPr>
              <a:t>PONTOS FRACOS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-25474" y="1304764"/>
            <a:ext cx="6083374" cy="3204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6239886" y="1304764"/>
            <a:ext cx="5976000" cy="3204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7877828" y="5409220"/>
            <a:ext cx="3277169" cy="920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Dica: peça sempre a conta do cliente para ver o custo real da Autotrac!</a:t>
            </a:r>
            <a:endParaRPr lang="pt-BR" sz="14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0530" y="1376772"/>
            <a:ext cx="2736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Garantia Estendida  - 1 ano (opcional) 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0530" y="2002258"/>
            <a:ext cx="2117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Modelo de pool no Satelital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0530" y="1689515"/>
            <a:ext cx="2328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Homologada em todas as PGR’s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0530" y="2315001"/>
            <a:ext cx="2648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Cobertura Nacional e América do Sul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0530" y="2627744"/>
            <a:ext cx="2511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Rede Autorizada Brasil + Argentina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0530" y="2963307"/>
            <a:ext cx="525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Opção de visualização dos mapas através do Google Maps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6343212" y="1340768"/>
            <a:ext cx="314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Taxa de software é cobrada  semestralmente</a:t>
            </a:r>
            <a:endParaRPr lang="pt-BR" sz="12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343212" y="1816021"/>
            <a:ext cx="3048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Custo  alto de comunicação e manutenção</a:t>
            </a:r>
            <a:endParaRPr lang="pt-BR" sz="12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6343212" y="2766527"/>
            <a:ext cx="18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Falta de planos flexíveis 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343212" y="2291274"/>
            <a:ext cx="461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Telemetria própria Autotrac  via CAN apenas em RPM e Velocidade</a:t>
            </a:r>
            <a:endParaRPr lang="pt-BR" sz="12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343212" y="3241780"/>
            <a:ext cx="2508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Cobra por mensagens e comandos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82210" y="4545124"/>
            <a:ext cx="42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entury Gothic" panose="020B0502020202020204" pitchFamily="34" charset="0"/>
              </a:rPr>
              <a:t>Forma de Pagamento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82210" y="4914456"/>
            <a:ext cx="5976000" cy="1214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24823" y="4945551"/>
            <a:ext cx="2850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Entrada + 12 vezes  no </a:t>
            </a:r>
            <a:r>
              <a:rPr lang="pt-BR" sz="1200" dirty="0" smtClean="0"/>
              <a:t>Boleto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Entrada + 24 vezes no Boleto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Entrada + 12 vezes  no cartão de crédito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Entrada + 36 vezes em Débito em Conta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Entrada + 36 vezes no Cheque</a:t>
            </a: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13" y="-27384"/>
            <a:ext cx="681452" cy="681452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343212" y="3717032"/>
            <a:ext cx="4114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Na telemetria a velocidade não é do Tacógrafo e sim do GPS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10530" y="3380279"/>
            <a:ext cx="3706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Controle de velocidade  - Restrição por sinal  de sirene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343212" y="4077072"/>
            <a:ext cx="5748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Não tem integração da  entrada de dados  no ERP do cliente somente  saída de dados  </a:t>
            </a:r>
          </a:p>
        </p:txBody>
      </p:sp>
    </p:spTree>
    <p:extLst>
      <p:ext uri="{BB962C8B-B14F-4D97-AF65-F5344CB8AC3E}">
        <p14:creationId xmlns:p14="http://schemas.microsoft.com/office/powerpoint/2010/main" val="93313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5" grpId="0"/>
      <p:bldP spid="36" grpId="0"/>
      <p:bldP spid="39" grpId="0"/>
      <p:bldP spid="40" grpId="0"/>
      <p:bldP spid="41" grpId="0"/>
      <p:bldP spid="42" grpId="0"/>
      <p:bldP spid="44" grpId="0" animBg="1"/>
      <p:bldP spid="45" grpId="0"/>
      <p:bldP spid="23" grpId="0"/>
      <p:bldP spid="37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9075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PONTOS FORTES E FRACOS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17855" y="1089002"/>
            <a:ext cx="6060002" cy="32171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197278" y="692696"/>
            <a:ext cx="21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entury Gothic" panose="020B0502020202020204" pitchFamily="34" charset="0"/>
              </a:rPr>
              <a:t>PONTOS FORTES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8480638" y="683404"/>
            <a:ext cx="21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entury Gothic" panose="020B0502020202020204" pitchFamily="34" charset="0"/>
              </a:rPr>
              <a:t>PONTOS FRACOS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6224908" y="1147919"/>
            <a:ext cx="5976000" cy="31582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-15012" y="1335686"/>
            <a:ext cx="2629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Cobertura nacional e América do Sul</a:t>
            </a:r>
            <a:endParaRPr lang="pt-BR" sz="12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-15012" y="2046932"/>
            <a:ext cx="1746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Garantia de 36 meses </a:t>
            </a:r>
            <a:endParaRPr lang="pt-BR" sz="12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-15013" y="2402555"/>
            <a:ext cx="5574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Pós venda próprio (Rede </a:t>
            </a:r>
            <a:r>
              <a:rPr lang="pt-BR" sz="1200" dirty="0" err="1" smtClean="0"/>
              <a:t>Trucks</a:t>
            </a:r>
            <a:r>
              <a:rPr lang="pt-BR" sz="1200" dirty="0" smtClean="0"/>
              <a:t> </a:t>
            </a:r>
            <a:r>
              <a:rPr lang="pt-BR" sz="1200" dirty="0" err="1" smtClean="0"/>
              <a:t>Control</a:t>
            </a:r>
            <a:r>
              <a:rPr lang="pt-BR" sz="1200" dirty="0" smtClean="0"/>
              <a:t>) e já possui estoque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393113" y="1340768"/>
            <a:ext cx="1829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Custo alto do Hardware</a:t>
            </a:r>
            <a:endParaRPr lang="pt-BR" sz="12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6367462" y="2181850"/>
            <a:ext cx="556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Telemetria via 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Para diminuir o posicionamento no </a:t>
            </a:r>
            <a:r>
              <a:rPr lang="pt-BR" sz="1200" dirty="0" err="1" smtClean="0"/>
              <a:t>Satelital</a:t>
            </a:r>
            <a:r>
              <a:rPr lang="pt-BR" sz="1200" dirty="0" smtClean="0"/>
              <a:t> o cliente tem que pagar por isso.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-15012" y="2758178"/>
            <a:ext cx="4562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Treinam funcionários da empresa para fazer pequenos reparos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-15012" y="3113801"/>
            <a:ext cx="3174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Inovação tecnológica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-15012" y="3469424"/>
            <a:ext cx="237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Mapas através do Google Earth  </a:t>
            </a:r>
            <a:endParaRPr lang="pt-BR" sz="12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397036" y="1751597"/>
            <a:ext cx="4108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Programação de posicionamento no GPRS mínimo de 5 em 5</a:t>
            </a:r>
            <a:endParaRPr lang="pt-BR" sz="12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-15012" y="3825044"/>
            <a:ext cx="2884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Relatório resumo enviado mensalmente</a:t>
            </a:r>
            <a:endParaRPr lang="pt-BR" sz="1200" dirty="0"/>
          </a:p>
        </p:txBody>
      </p:sp>
      <p:pic>
        <p:nvPicPr>
          <p:cNvPr id="62" name="Imagem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193" y="29225"/>
            <a:ext cx="1003907" cy="680810"/>
          </a:xfrm>
          <a:prstGeom prst="rect">
            <a:avLst/>
          </a:prstGeom>
        </p:spPr>
      </p:pic>
      <p:sp>
        <p:nvSpPr>
          <p:cNvPr id="63" name="CaixaDeTexto 62"/>
          <p:cNvSpPr txBox="1"/>
          <p:nvPr/>
        </p:nvSpPr>
        <p:spPr>
          <a:xfrm>
            <a:off x="82210" y="4545124"/>
            <a:ext cx="42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entury Gothic" panose="020B0502020202020204" pitchFamily="34" charset="0"/>
              </a:rPr>
              <a:t>Forma de Pagamento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1301" y="4905164"/>
            <a:ext cx="6093111" cy="16921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39993" y="5013176"/>
            <a:ext cx="380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12 vezes em Boleto com a financeira </a:t>
            </a:r>
            <a:r>
              <a:rPr lang="pt-BR" sz="1200" dirty="0" err="1" smtClean="0"/>
              <a:t>Aymore</a:t>
            </a:r>
            <a:endParaRPr lang="pt-B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24 vezes em Débito em Conta com a financeira </a:t>
            </a:r>
            <a:r>
              <a:rPr lang="pt-BR" sz="1200" dirty="0" err="1" smtClean="0"/>
              <a:t>Aymore</a:t>
            </a:r>
            <a:endParaRPr lang="pt-B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36 </a:t>
            </a:r>
            <a:r>
              <a:rPr lang="pt-BR" sz="1200" dirty="0"/>
              <a:t>vezes em Débito em Conta com a financeira </a:t>
            </a:r>
            <a:r>
              <a:rPr lang="pt-BR" sz="1200" dirty="0" err="1" smtClean="0"/>
              <a:t>Aymore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878" y="1691309"/>
            <a:ext cx="2618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Valor mensalidade do plano </a:t>
            </a:r>
            <a:r>
              <a:rPr lang="pt-BR" sz="1200" dirty="0" err="1" smtClean="0"/>
              <a:t>satelital</a:t>
            </a:r>
            <a:endParaRPr lang="pt-BR" sz="1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39992" y="5751369"/>
            <a:ext cx="3634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12 vezes em Boleto com a financeira </a:t>
            </a:r>
            <a:r>
              <a:rPr lang="pt-BR" sz="1200" dirty="0" err="1" smtClean="0"/>
              <a:t>Senff</a:t>
            </a:r>
            <a:endParaRPr lang="pt-B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24 vezes em Débito em Conta com a financeira </a:t>
            </a:r>
            <a:r>
              <a:rPr lang="pt-BR" sz="1200" dirty="0" err="1" smtClean="0"/>
              <a:t>Senff</a:t>
            </a:r>
            <a:endParaRPr lang="pt-B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36 </a:t>
            </a:r>
            <a:r>
              <a:rPr lang="pt-BR" sz="1200" dirty="0"/>
              <a:t>vezes em Débito em Conta com a </a:t>
            </a:r>
            <a:r>
              <a:rPr lang="pt-BR" sz="1200" dirty="0" smtClean="0"/>
              <a:t>financeira </a:t>
            </a:r>
            <a:r>
              <a:rPr lang="pt-BR" sz="1200" dirty="0" err="1" smtClean="0"/>
              <a:t>Senff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293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4" grpId="0" animBg="1"/>
      <p:bldP spid="65" grpId="0"/>
      <p:bldP spid="24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5" y="2632111"/>
            <a:ext cx="1083636" cy="10836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2" y="4074333"/>
            <a:ext cx="1508222" cy="10228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1664804"/>
            <a:ext cx="2895858" cy="60872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8540" y="2973880"/>
            <a:ext cx="65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ARGUMENTAÇÃO</a:t>
            </a:r>
            <a:endParaRPr lang="pt-BR" sz="4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ARGUMENTAÇÃO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" y="908720"/>
            <a:ext cx="1682431" cy="35365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2584" y="1789075"/>
            <a:ext cx="10242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Pelo modelo de negócio Comodato (locação) o equipamento não é seu, todo mês você irá pagar pelo valor do Hardware na mensalidade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584" y="2861838"/>
            <a:ext cx="109691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A Telemetria por sensores não lê todos os parâmetros do caminhão, e não existe a opção da Telemetria mais completa pelo CAN do veículo.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584" y="2245319"/>
            <a:ext cx="11725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Como o Hardware possui apenas um Chip e o equipamento apresentar problema,  seu veículo ficara sem comunicação. Há muitas áreas sem cobertura de celular, principalmente em rodovias.</a:t>
            </a:r>
            <a:endParaRPr lang="pt-BR" sz="1400" dirty="0"/>
          </a:p>
        </p:txBody>
      </p:sp>
      <p:sp>
        <p:nvSpPr>
          <p:cNvPr id="7" name="Retângulo 6"/>
          <p:cNvSpPr/>
          <p:nvPr/>
        </p:nvSpPr>
        <p:spPr>
          <a:xfrm>
            <a:off x="22584" y="3533526"/>
            <a:ext cx="103331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Caso você não goste da solução ou precisar sair antes dos 36 meses o preço da multa e de retirada de equipamento é muito alta. 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41654" y="4129335"/>
            <a:ext cx="111661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É informado que a manutenção não tem custo, mas caso necessite de manutenção e a assistência informar que o problema é por mau uso, você tem que pagar pela manutenção.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7200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06574" y="2195930"/>
            <a:ext cx="6581388" cy="1153157"/>
          </a:xfrm>
          <a:prstGeom prst="rect">
            <a:avLst/>
          </a:prstGeom>
        </p:spPr>
        <p:txBody>
          <a:bodyPr vert="horz" lIns="121908" tIns="60954" rIns="121908" bIns="60954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7200" b="1" dirty="0">
                <a:latin typeface="Century Gothic" panose="020B0502020202020204" pitchFamily="34" charset="0"/>
              </a:rPr>
              <a:t>BREVE HISTÓRICO </a:t>
            </a:r>
          </a:p>
          <a:p>
            <a:pPr algn="l"/>
            <a:r>
              <a:rPr lang="pt-BR" dirty="0">
                <a:latin typeface="Century Gothic" panose="020B0502020202020204" pitchFamily="34" charset="0"/>
              </a:rPr>
              <a:t>DAS EMPRESAS CONCORRENTES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5" y="2847560"/>
            <a:ext cx="1083636" cy="1083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2" y="4422407"/>
            <a:ext cx="1508222" cy="10228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1654293"/>
            <a:ext cx="2895858" cy="608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ARGUMENTAÇÃO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" y="764704"/>
            <a:ext cx="671415" cy="67141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46410" y="1652143"/>
            <a:ext cx="782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+mj-lt"/>
              </a:rPr>
              <a:t>Não olhe apenas o valor do Hardware, o valor da Comunicação é alto em relação ao cobrado pela Zatix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6410" y="2003860"/>
            <a:ext cx="8330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Existe a opção de Google Maps  para visualizar os mapas, mas este valor também é cobrado semestralmente.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6410" y="2355577"/>
            <a:ext cx="1192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Semestralmente você será cobrado pela utilização do Software Supervisor, então além do valor da Comunicação e Hardware, precisa colocar na conta o valor do Software.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8274" y="2993159"/>
            <a:ext cx="1192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Problemas no pós-venda  e inflexibilidade no relacionamento com o cliente 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38274" y="3344876"/>
            <a:ext cx="1192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Autotrac quando bloqueia todo o caminhão, ocasionando o travamento de freios e motor estragando o veículo no momento do reboque.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3577" y="3727949"/>
            <a:ext cx="1192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Na troca de mensagens é cobrado por caracteres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6410" y="4015981"/>
            <a:ext cx="1192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 smtClean="0"/>
              <a:t>Autotrac Satelital é reajustado anualmente, em data fixa, sem pro rata. Ou seja, mesmo se cliente comprou faz pouco tempo sofrerá o reajuste de 1 ano (modelo de telecomunicações).</a:t>
            </a:r>
          </a:p>
        </p:txBody>
      </p:sp>
    </p:spTree>
    <p:extLst>
      <p:ext uri="{BB962C8B-B14F-4D97-AF65-F5344CB8AC3E}">
        <p14:creationId xmlns:p14="http://schemas.microsoft.com/office/powerpoint/2010/main" val="133373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ARGUMENTAÇÃO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" y="950962"/>
            <a:ext cx="955631" cy="64807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5011" y="1844824"/>
            <a:ext cx="11925460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/>
              <a:t>Problemas de capilaridade no Pós Venda, poucos técnicos para dar Assistência.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/>
              <a:t>O plano mais barato de comunicação </a:t>
            </a:r>
            <a:r>
              <a:rPr lang="pt-BR" sz="1400" dirty="0" err="1" smtClean="0"/>
              <a:t>satelital</a:t>
            </a:r>
            <a:r>
              <a:rPr lang="pt-BR" sz="1400" dirty="0" smtClean="0"/>
              <a:t> são de 60/60 min, caso o cliente queira diminuir esse tempo tem que pagar a mais. Nossa Comunicação Omnilink o tempo de comunicação é ajustado conforme operação. </a:t>
            </a:r>
          </a:p>
        </p:txBody>
      </p:sp>
    </p:spTree>
    <p:extLst>
      <p:ext uri="{BB962C8B-B14F-4D97-AF65-F5344CB8AC3E}">
        <p14:creationId xmlns:p14="http://schemas.microsoft.com/office/powerpoint/2010/main" val="3888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25" y="2632111"/>
            <a:ext cx="1083636" cy="10836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2" y="4074333"/>
            <a:ext cx="1508222" cy="10228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1664804"/>
            <a:ext cx="2895858" cy="60872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8540" y="2973880"/>
            <a:ext cx="6984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Informações de Mercado </a:t>
            </a:r>
            <a:endParaRPr lang="pt-BR" sz="4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Informações de Mercado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5742" y="980728"/>
            <a:ext cx="1192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Segundo a Pesquisa IDC o Mercado de Monitoramento, Rastreamento e Gestão de Frota, movimentou: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1412776"/>
            <a:ext cx="8136904" cy="459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9407574" y="6419587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Fonte: Pesquisa IDC 2012</a:t>
            </a:r>
          </a:p>
        </p:txBody>
      </p:sp>
    </p:spTree>
    <p:extLst>
      <p:ext uri="{BB962C8B-B14F-4D97-AF65-F5344CB8AC3E}">
        <p14:creationId xmlns:p14="http://schemas.microsoft.com/office/powerpoint/2010/main" val="36059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Informações de Mercado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5742" y="980728"/>
            <a:ext cx="1192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Segundo a Pesquisa IDC a penetração para 2017 é de 5,8% em frota Leve e 37% e, frota pesada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2" y="1772816"/>
            <a:ext cx="77533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14" y="5751035"/>
            <a:ext cx="3543128" cy="88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38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Informações de Mercado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02" y="1268760"/>
            <a:ext cx="7848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9407574" y="6419587"/>
            <a:ext cx="3343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Fonte: Pesquisa IDC 2012</a:t>
            </a:r>
          </a:p>
        </p:txBody>
      </p:sp>
    </p:spTree>
    <p:extLst>
      <p:ext uri="{BB962C8B-B14F-4D97-AF65-F5344CB8AC3E}">
        <p14:creationId xmlns:p14="http://schemas.microsoft.com/office/powerpoint/2010/main" val="342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Informações de Mercado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956672"/>
            <a:ext cx="84582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5742" y="980728"/>
            <a:ext cx="334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Licenciamento de Veículos Novos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407574" y="6419587"/>
            <a:ext cx="3343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/>
              <a:t>Fonte: Anfavea</a:t>
            </a:r>
          </a:p>
        </p:txBody>
      </p:sp>
    </p:spTree>
    <p:extLst>
      <p:ext uri="{BB962C8B-B14F-4D97-AF65-F5344CB8AC3E}">
        <p14:creationId xmlns:p14="http://schemas.microsoft.com/office/powerpoint/2010/main" val="28765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Informações de Mercado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910630" y="1499600"/>
            <a:ext cx="4538695" cy="4233656"/>
            <a:chOff x="982638" y="1340768"/>
            <a:chExt cx="4538695" cy="4233656"/>
          </a:xfrm>
        </p:grpSpPr>
        <p:grpSp>
          <p:nvGrpSpPr>
            <p:cNvPr id="9" name="Grupo 8"/>
            <p:cNvGrpSpPr/>
            <p:nvPr/>
          </p:nvGrpSpPr>
          <p:grpSpPr>
            <a:xfrm>
              <a:off x="982638" y="1340768"/>
              <a:ext cx="4538695" cy="3730267"/>
              <a:chOff x="1424343" y="2022766"/>
              <a:chExt cx="3590743" cy="2951163"/>
            </a:xfrm>
          </p:grpSpPr>
          <p:cxnSp>
            <p:nvCxnSpPr>
              <p:cNvPr id="11" name="Conector reto 10"/>
              <p:cNvCxnSpPr/>
              <p:nvPr/>
            </p:nvCxnSpPr>
            <p:spPr>
              <a:xfrm>
                <a:off x="1937058" y="2806782"/>
                <a:ext cx="0" cy="200743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flipH="1">
                <a:off x="1991930" y="4928154"/>
                <a:ext cx="302315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2181159" y="3465935"/>
                <a:ext cx="648072" cy="387057"/>
              </a:xfrm>
              <a:prstGeom prst="rect">
                <a:avLst/>
              </a:prstGeom>
            </p:spPr>
            <p:txBody>
              <a:bodyPr vert="horz" lIns="121908" tIns="60954" rIns="121908" bIns="60954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12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cs typeface="Calibri"/>
                  </a:rPr>
                  <a:t>574</a:t>
                </a:r>
                <a:endPara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Calibri"/>
                </a:endParaRPr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2207954" y="2891435"/>
                <a:ext cx="2427418" cy="1590200"/>
                <a:chOff x="2865182" y="1732120"/>
                <a:chExt cx="2427418" cy="1590200"/>
              </a:xfrm>
            </p:grpSpPr>
            <p:sp>
              <p:nvSpPr>
                <p:cNvPr id="25" name="Retângulo 24"/>
                <p:cNvSpPr/>
                <p:nvPr/>
              </p:nvSpPr>
              <p:spPr>
                <a:xfrm>
                  <a:off x="4879057" y="1732120"/>
                  <a:ext cx="413543" cy="1590200"/>
                </a:xfrm>
                <a:prstGeom prst="rect">
                  <a:avLst/>
                </a:prstGeom>
                <a:ln>
                  <a:noFill/>
                </a:ln>
                <a:effectLst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25"/>
                <p:cNvSpPr/>
                <p:nvPr/>
              </p:nvSpPr>
              <p:spPr>
                <a:xfrm>
                  <a:off x="4353831" y="1823559"/>
                  <a:ext cx="398868" cy="1498761"/>
                </a:xfrm>
                <a:prstGeom prst="rect">
                  <a:avLst/>
                </a:prstGeom>
                <a:ln>
                  <a:noFill/>
                </a:ln>
                <a:effectLst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3829357" y="2036920"/>
                  <a:ext cx="398115" cy="1285400"/>
                </a:xfrm>
                <a:prstGeom prst="rect">
                  <a:avLst/>
                </a:prstGeom>
                <a:ln>
                  <a:noFill/>
                </a:ln>
                <a:effectLst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27"/>
                <p:cNvSpPr/>
                <p:nvPr/>
              </p:nvSpPr>
              <p:spPr>
                <a:xfrm>
                  <a:off x="3347773" y="2300192"/>
                  <a:ext cx="355225" cy="1022128"/>
                </a:xfrm>
                <a:prstGeom prst="rect">
                  <a:avLst/>
                </a:prstGeom>
                <a:ln>
                  <a:noFill/>
                </a:ln>
                <a:effectLst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28"/>
                <p:cNvSpPr/>
                <p:nvPr/>
              </p:nvSpPr>
              <p:spPr>
                <a:xfrm>
                  <a:off x="2865182" y="2606897"/>
                  <a:ext cx="356233" cy="715423"/>
                </a:xfrm>
                <a:prstGeom prst="rect">
                  <a:avLst/>
                </a:prstGeom>
                <a:ln>
                  <a:noFill/>
                </a:ln>
                <a:effectLst>
                  <a:reflection blurRad="6350" stA="52000" endA="300" endPos="3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2666378" y="3154661"/>
                <a:ext cx="648072" cy="387057"/>
              </a:xfrm>
              <a:prstGeom prst="rect">
                <a:avLst/>
              </a:prstGeom>
            </p:spPr>
            <p:txBody>
              <a:bodyPr vert="horz" lIns="121908" tIns="60954" rIns="121908" bIns="60954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12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cs typeface="Calibri"/>
                  </a:rPr>
                  <a:t>651</a:t>
                </a:r>
                <a:endPara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Calibri"/>
                </a:endParaRPr>
              </a:p>
            </p:txBody>
          </p:sp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3175767" y="2883055"/>
                <a:ext cx="648072" cy="387057"/>
              </a:xfrm>
              <a:prstGeom prst="rect">
                <a:avLst/>
              </a:prstGeom>
            </p:spPr>
            <p:txBody>
              <a:bodyPr vert="horz" lIns="121908" tIns="60954" rIns="121908" bIns="60954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12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cs typeface="Calibri"/>
                  </a:rPr>
                  <a:t>709</a:t>
                </a:r>
                <a:endPara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Calibri"/>
                </a:endParaRPr>
              </a:p>
            </p:txBody>
          </p:sp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3672936" y="2671213"/>
                <a:ext cx="648072" cy="387057"/>
              </a:xfrm>
              <a:prstGeom prst="rect">
                <a:avLst/>
              </a:prstGeom>
            </p:spPr>
            <p:txBody>
              <a:bodyPr vert="horz" lIns="121908" tIns="60954" rIns="121908" bIns="60954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12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cs typeface="Calibri"/>
                  </a:rPr>
                  <a:t>759</a:t>
                </a:r>
                <a:endPara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Calibri"/>
                </a:endParaRPr>
              </a:p>
            </p:txBody>
          </p:sp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4206695" y="2585084"/>
                <a:ext cx="648072" cy="387057"/>
              </a:xfrm>
              <a:prstGeom prst="rect">
                <a:avLst/>
              </a:prstGeom>
            </p:spPr>
            <p:txBody>
              <a:bodyPr vert="horz" lIns="121908" tIns="60954" rIns="121908" bIns="60954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12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cs typeface="Calibri"/>
                  </a:rPr>
                  <a:t>779</a:t>
                </a:r>
                <a:endParaRPr lang="en-US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Calibri"/>
                </a:endParaRPr>
              </a:p>
            </p:txBody>
          </p:sp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4212457" y="4579963"/>
                <a:ext cx="648072" cy="387057"/>
              </a:xfrm>
              <a:prstGeom prst="rect">
                <a:avLst/>
              </a:prstGeom>
            </p:spPr>
            <p:txBody>
              <a:bodyPr vert="horz" lIns="121908" tIns="60954" rIns="121908" bIns="60954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14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cs typeface="Calibri"/>
                  </a:rPr>
                  <a:t>DEZ</a:t>
                </a:r>
                <a:endPara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Calibri"/>
                </a:endParaRPr>
              </a:p>
            </p:txBody>
          </p:sp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3637675" y="4579963"/>
                <a:ext cx="706019" cy="387057"/>
              </a:xfrm>
              <a:prstGeom prst="rect">
                <a:avLst/>
              </a:prstGeom>
            </p:spPr>
            <p:txBody>
              <a:bodyPr vert="horz" lIns="121908" tIns="60954" rIns="121908" bIns="60954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14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cs typeface="Calibri"/>
                  </a:rPr>
                  <a:t>NOV</a:t>
                </a:r>
                <a:endPara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Calibri"/>
                </a:endParaRPr>
              </a:p>
            </p:txBody>
          </p:sp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3127172" y="4579963"/>
                <a:ext cx="706019" cy="387057"/>
              </a:xfrm>
              <a:prstGeom prst="rect">
                <a:avLst/>
              </a:prstGeom>
            </p:spPr>
            <p:txBody>
              <a:bodyPr vert="horz" lIns="121908" tIns="60954" rIns="121908" bIns="60954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14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cs typeface="Calibri"/>
                  </a:rPr>
                  <a:t>OUT</a:t>
                </a:r>
                <a:endPara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Calibri"/>
                </a:endParaRPr>
              </a:p>
            </p:txBody>
          </p:sp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2667005" y="4579963"/>
                <a:ext cx="706019" cy="387057"/>
              </a:xfrm>
              <a:prstGeom prst="rect">
                <a:avLst/>
              </a:prstGeom>
            </p:spPr>
            <p:txBody>
              <a:bodyPr vert="horz" lIns="121908" tIns="60954" rIns="121908" bIns="60954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14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cs typeface="Calibri"/>
                  </a:rPr>
                  <a:t>SET</a:t>
                </a:r>
                <a:endPara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Calibri"/>
                </a:endParaRPr>
              </a:p>
            </p:txBody>
          </p:sp>
          <p:sp>
            <p:nvSpPr>
              <p:cNvPr id="23" name="Title 1"/>
              <p:cNvSpPr txBox="1">
                <a:spLocks/>
              </p:cNvSpPr>
              <p:nvPr/>
            </p:nvSpPr>
            <p:spPr>
              <a:xfrm>
                <a:off x="2097318" y="4579963"/>
                <a:ext cx="706019" cy="387057"/>
              </a:xfrm>
              <a:prstGeom prst="rect">
                <a:avLst/>
              </a:prstGeom>
            </p:spPr>
            <p:txBody>
              <a:bodyPr vert="horz" lIns="121908" tIns="60954" rIns="121908" bIns="60954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pt-BR" sz="1400" b="1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cs typeface="Calibri"/>
                  </a:rPr>
                  <a:t>AGO</a:t>
                </a:r>
                <a:endPara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Calibri"/>
                </a:endParaRPr>
              </a:p>
            </p:txBody>
          </p:sp>
          <p:pic>
            <p:nvPicPr>
              <p:cNvPr id="24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4343" y="2022766"/>
                <a:ext cx="579437" cy="2951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3042559" y="5085184"/>
              <a:ext cx="892407" cy="489240"/>
            </a:xfrm>
            <a:prstGeom prst="rect">
              <a:avLst/>
            </a:prstGeom>
          </p:spPr>
          <p:txBody>
            <a:bodyPr vert="horz" lIns="121908" tIns="60954" rIns="121908" bIns="60954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20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Calibri"/>
                </a:rPr>
                <a:t>2015</a:t>
              </a:r>
              <a:endPara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Calibri"/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6239221" y="1196477"/>
            <a:ext cx="5951191" cy="5437823"/>
            <a:chOff x="5697413" y="701407"/>
            <a:chExt cx="6493000" cy="5932894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697413" y="701407"/>
              <a:ext cx="6493000" cy="5932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 descr="http://www.clker.com/cliparts/e/B/z/2/8/s/red-snipper-target-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2182" y="1819115"/>
              <a:ext cx="2478736" cy="2478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ector de seta reta 33"/>
          <p:cNvCxnSpPr/>
          <p:nvPr/>
        </p:nvCxnSpPr>
        <p:spPr>
          <a:xfrm flipV="1">
            <a:off x="2062758" y="1750703"/>
            <a:ext cx="2704766" cy="1174241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1846734" y="1499600"/>
            <a:ext cx="3743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tx2"/>
                </a:solidFill>
                <a:latin typeface="Century Gothic" panose="020B0502020202020204" pitchFamily="34" charset="0"/>
              </a:rPr>
              <a:t>Roubo de carga no Brasil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10765" y="6368131"/>
            <a:ext cx="3743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i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Fonte: SETCESP</a:t>
            </a:r>
            <a:endParaRPr lang="pt-BR" sz="1100" b="1" i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8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66362" y="2405071"/>
            <a:ext cx="10209771" cy="1960033"/>
          </a:xfrm>
          <a:prstGeom prst="rect">
            <a:avLst/>
          </a:prstGeom>
        </p:spPr>
        <p:txBody>
          <a:bodyPr vert="horz" lIns="121908" tIns="60954" rIns="121908" bIns="60954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b="1" dirty="0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OBRIGADO!</a:t>
            </a:r>
          </a:p>
          <a:p>
            <a:pPr algn="l"/>
            <a:endParaRPr lang="pt-BR" sz="6000" b="1" dirty="0" smtClean="0">
              <a:solidFill>
                <a:schemeClr val="accent1"/>
              </a:solidFill>
              <a:latin typeface="Century Gothic" panose="020B0502020202020204" pitchFamily="34" charset="0"/>
              <a:cs typeface="Calibri"/>
            </a:endParaRPr>
          </a:p>
          <a:p>
            <a:pPr algn="l"/>
            <a:r>
              <a:rPr lang="en-US" sz="3400" b="1" dirty="0" err="1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Em</a:t>
            </a:r>
            <a:r>
              <a:rPr lang="en-US" sz="3400" b="1" dirty="0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3400" b="1" dirty="0" err="1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caso</a:t>
            </a:r>
            <a:r>
              <a:rPr lang="en-US" sz="3400" b="1" dirty="0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 de </a:t>
            </a:r>
            <a:r>
              <a:rPr lang="en-US" sz="3400" b="1" dirty="0" err="1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dúvidas</a:t>
            </a:r>
            <a:r>
              <a:rPr lang="en-US" sz="3400" b="1" dirty="0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, </a:t>
            </a:r>
            <a:r>
              <a:rPr lang="en-US" sz="3400" b="1" dirty="0" err="1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contribuições</a:t>
            </a:r>
            <a:r>
              <a:rPr lang="en-US" sz="3400" b="1" dirty="0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3400" b="1" dirty="0" err="1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ou</a:t>
            </a:r>
            <a:r>
              <a:rPr lang="en-US" sz="3400" b="1" dirty="0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3400" b="1" dirty="0" err="1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sugestões</a:t>
            </a:r>
            <a:r>
              <a:rPr lang="en-US" sz="3400" b="1" dirty="0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, </a:t>
            </a:r>
            <a:r>
              <a:rPr lang="en-US" sz="3400" b="1" dirty="0" err="1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enviar</a:t>
            </a:r>
            <a:r>
              <a:rPr lang="en-US" sz="3400" b="1" dirty="0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 email </a:t>
            </a:r>
            <a:r>
              <a:rPr lang="en-US" sz="3400" b="1" dirty="0" err="1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para</a:t>
            </a:r>
            <a:r>
              <a:rPr lang="en-US" sz="3400" b="1" dirty="0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 </a:t>
            </a:r>
            <a:r>
              <a:rPr lang="en-US" sz="3400" b="1" u="sng" dirty="0" smtClean="0">
                <a:solidFill>
                  <a:schemeClr val="accent1"/>
                </a:solidFill>
                <a:latin typeface="Century Gothic" panose="020B0502020202020204" pitchFamily="34" charset="0"/>
                <a:cs typeface="Calibri"/>
              </a:rPr>
              <a:t>concorrencia@zatix.com.br</a:t>
            </a:r>
            <a:endParaRPr lang="pt-BR" sz="3400" b="1" u="sng" dirty="0">
              <a:solidFill>
                <a:schemeClr val="accent1"/>
              </a:solidFill>
              <a:latin typeface="Century Gothic" panose="020B0502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3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14" y="3085018"/>
            <a:ext cx="2895858" cy="60872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37328" y="2812800"/>
            <a:ext cx="6581388" cy="1153157"/>
          </a:xfrm>
          <a:prstGeom prst="rect">
            <a:avLst/>
          </a:prstGeom>
        </p:spPr>
        <p:txBody>
          <a:bodyPr vert="horz" lIns="121908" tIns="60954" rIns="121908" bIns="60954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600" b="1" dirty="0">
                <a:latin typeface="Century Gothic" panose="020B0502020202020204" pitchFamily="34" charset="0"/>
              </a:rPr>
              <a:t>BREVE HISTÓRICO </a:t>
            </a:r>
          </a:p>
          <a:p>
            <a:pPr algn="l"/>
            <a:r>
              <a:rPr lang="pt-BR" sz="3300" dirty="0">
                <a:latin typeface="Century Gothic" panose="020B0502020202020204" pitchFamily="34" charset="0"/>
              </a:rPr>
              <a:t>DAS EMPRESAS CONCORRENTES</a:t>
            </a:r>
          </a:p>
        </p:txBody>
      </p:sp>
    </p:spTree>
    <p:extLst>
      <p:ext uri="{BB962C8B-B14F-4D97-AF65-F5344CB8AC3E}">
        <p14:creationId xmlns:p14="http://schemas.microsoft.com/office/powerpoint/2010/main" val="421582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Breve Histórico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1" y="867099"/>
            <a:ext cx="2247272" cy="4723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230175" y="1318359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Sede</a:t>
            </a:r>
            <a:r>
              <a:rPr lang="pt-BR" dirty="0" smtClean="0"/>
              <a:t>:  Alphaville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30175" y="2220879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Nº de funcionários</a:t>
            </a:r>
            <a:r>
              <a:rPr lang="pt-BR" dirty="0" smtClean="0"/>
              <a:t>: 900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230175" y="867099"/>
            <a:ext cx="587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Razão social</a:t>
            </a:r>
            <a:r>
              <a:rPr lang="pt-BR" dirty="0" smtClean="0"/>
              <a:t>: </a:t>
            </a:r>
            <a:r>
              <a:rPr lang="pt-BR" dirty="0">
                <a:solidFill>
                  <a:srgbClr val="333333"/>
                </a:solidFill>
                <a:latin typeface="+mn-lt"/>
              </a:rPr>
              <a:t>Sascar Tecnologia e Segurança Automotiva </a:t>
            </a:r>
            <a:r>
              <a:rPr lang="pt-BR" dirty="0" smtClean="0">
                <a:solidFill>
                  <a:srgbClr val="333333"/>
                </a:solidFill>
                <a:latin typeface="+mn-lt"/>
              </a:rPr>
              <a:t>S/A</a:t>
            </a:r>
            <a:endParaRPr lang="pt-BR" dirty="0">
              <a:solidFill>
                <a:srgbClr val="333333"/>
              </a:solidFill>
              <a:latin typeface="+mn-l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656586" y="4725144"/>
            <a:ext cx="4222596" cy="1961101"/>
            <a:chOff x="6027340" y="3617106"/>
            <a:chExt cx="4222596" cy="1961101"/>
          </a:xfrm>
        </p:grpSpPr>
        <p:sp>
          <p:nvSpPr>
            <p:cNvPr id="9" name="Retângulo 8"/>
            <p:cNvSpPr/>
            <p:nvPr/>
          </p:nvSpPr>
          <p:spPr>
            <a:xfrm>
              <a:off x="6671270" y="4581128"/>
              <a:ext cx="960648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2000</a:t>
              </a:r>
              <a:endParaRPr lang="pt-BR" b="1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679382" y="4581128"/>
              <a:ext cx="960648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2011</a:t>
              </a:r>
              <a:endParaRPr lang="pt-BR" b="1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687494" y="4581128"/>
              <a:ext cx="960648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2014</a:t>
              </a:r>
              <a:endParaRPr lang="pt-BR" b="1" dirty="0"/>
            </a:p>
          </p:txBody>
        </p:sp>
        <p:cxnSp>
          <p:nvCxnSpPr>
            <p:cNvPr id="12" name="Conector reto 11"/>
            <p:cNvCxnSpPr>
              <a:stCxn id="9" idx="1"/>
            </p:cNvCxnSpPr>
            <p:nvPr/>
          </p:nvCxnSpPr>
          <p:spPr>
            <a:xfrm flipV="1">
              <a:off x="6671270" y="3933825"/>
              <a:ext cx="0" cy="75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6027340" y="3617106"/>
              <a:ext cx="2001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Início da Operação grupo JCR</a:t>
              </a:r>
              <a:endParaRPr lang="pt-BR" sz="1200" dirty="0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989" y="3894106"/>
              <a:ext cx="605230" cy="605230"/>
            </a:xfrm>
            <a:prstGeom prst="rect">
              <a:avLst/>
            </a:prstGeom>
          </p:spPr>
        </p:pic>
        <p:cxnSp>
          <p:nvCxnSpPr>
            <p:cNvPr id="15" name="Conector reto 14"/>
            <p:cNvCxnSpPr>
              <a:stCxn id="10" idx="1"/>
            </p:cNvCxnSpPr>
            <p:nvPr/>
          </p:nvCxnSpPr>
          <p:spPr>
            <a:xfrm>
              <a:off x="7679382" y="4689140"/>
              <a:ext cx="0" cy="612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7165984" y="5301208"/>
              <a:ext cx="2099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Compra pela GP investimentos</a:t>
              </a:r>
              <a:endParaRPr lang="pt-BR" sz="1200" dirty="0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396" y="4995174"/>
              <a:ext cx="1216130" cy="346390"/>
            </a:xfrm>
            <a:prstGeom prst="rect">
              <a:avLst/>
            </a:prstGeom>
          </p:spPr>
        </p:pic>
        <p:cxnSp>
          <p:nvCxnSpPr>
            <p:cNvPr id="18" name="Conector reto 17"/>
            <p:cNvCxnSpPr/>
            <p:nvPr/>
          </p:nvCxnSpPr>
          <p:spPr>
            <a:xfrm flipV="1">
              <a:off x="8687494" y="3933825"/>
              <a:ext cx="0" cy="647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8218611" y="3617106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Compra pela Michelin	</a:t>
              </a:r>
              <a:endParaRPr lang="pt-BR" sz="1200" dirty="0"/>
            </a:p>
          </p:txBody>
        </p:sp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7494" y="4030327"/>
              <a:ext cx="1400030" cy="432860"/>
            </a:xfrm>
            <a:prstGeom prst="rect">
              <a:avLst/>
            </a:prstGeom>
          </p:spPr>
        </p:pic>
      </p:grpSp>
      <p:sp>
        <p:nvSpPr>
          <p:cNvPr id="21" name="CaixaDeTexto 20"/>
          <p:cNvSpPr txBox="1"/>
          <p:nvPr/>
        </p:nvSpPr>
        <p:spPr>
          <a:xfrm>
            <a:off x="6230175" y="3123399"/>
            <a:ext cx="512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Tecnologias</a:t>
            </a:r>
            <a:r>
              <a:rPr lang="pt-BR" dirty="0" smtClean="0"/>
              <a:t>: Rádio Frequência, Satelital e GSM/GPRS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0" y="1772816"/>
            <a:ext cx="2776538" cy="3736976"/>
            <a:chOff x="478145" y="2155825"/>
            <a:chExt cx="2776538" cy="3736976"/>
          </a:xfrm>
        </p:grpSpPr>
        <p:sp>
          <p:nvSpPr>
            <p:cNvPr id="23" name="Freeform 3"/>
            <p:cNvSpPr>
              <a:spLocks/>
            </p:cNvSpPr>
            <p:nvPr/>
          </p:nvSpPr>
          <p:spPr bwMode="auto">
            <a:xfrm>
              <a:off x="927408" y="2532063"/>
              <a:ext cx="2327275" cy="2071688"/>
            </a:xfrm>
            <a:custGeom>
              <a:avLst/>
              <a:gdLst>
                <a:gd name="T0" fmla="*/ 121 w 1353"/>
                <a:gd name="T1" fmla="*/ 305 h 1305"/>
                <a:gd name="T2" fmla="*/ 33 w 1353"/>
                <a:gd name="T3" fmla="*/ 345 h 1305"/>
                <a:gd name="T4" fmla="*/ 0 w 1353"/>
                <a:gd name="T5" fmla="*/ 421 h 1305"/>
                <a:gd name="T6" fmla="*/ 23 w 1353"/>
                <a:gd name="T7" fmla="*/ 482 h 1305"/>
                <a:gd name="T8" fmla="*/ 61 w 1353"/>
                <a:gd name="T9" fmla="*/ 510 h 1305"/>
                <a:gd name="T10" fmla="*/ 123 w 1353"/>
                <a:gd name="T11" fmla="*/ 554 h 1305"/>
                <a:gd name="T12" fmla="*/ 244 w 1353"/>
                <a:gd name="T13" fmla="*/ 522 h 1305"/>
                <a:gd name="T14" fmla="*/ 311 w 1353"/>
                <a:gd name="T15" fmla="*/ 554 h 1305"/>
                <a:gd name="T16" fmla="*/ 380 w 1353"/>
                <a:gd name="T17" fmla="*/ 594 h 1305"/>
                <a:gd name="T18" fmla="*/ 484 w 1353"/>
                <a:gd name="T19" fmla="*/ 658 h 1305"/>
                <a:gd name="T20" fmla="*/ 551 w 1353"/>
                <a:gd name="T21" fmla="*/ 758 h 1305"/>
                <a:gd name="T22" fmla="*/ 549 w 1353"/>
                <a:gd name="T23" fmla="*/ 845 h 1305"/>
                <a:gd name="T24" fmla="*/ 561 w 1353"/>
                <a:gd name="T25" fmla="*/ 937 h 1305"/>
                <a:gd name="T26" fmla="*/ 633 w 1353"/>
                <a:gd name="T27" fmla="*/ 943 h 1305"/>
                <a:gd name="T28" fmla="*/ 671 w 1353"/>
                <a:gd name="T29" fmla="*/ 987 h 1305"/>
                <a:gd name="T30" fmla="*/ 689 w 1353"/>
                <a:gd name="T31" fmla="*/ 1060 h 1305"/>
                <a:gd name="T32" fmla="*/ 653 w 1353"/>
                <a:gd name="T33" fmla="*/ 1128 h 1305"/>
                <a:gd name="T34" fmla="*/ 595 w 1353"/>
                <a:gd name="T35" fmla="*/ 1216 h 1305"/>
                <a:gd name="T36" fmla="*/ 643 w 1353"/>
                <a:gd name="T37" fmla="*/ 1249 h 1305"/>
                <a:gd name="T38" fmla="*/ 732 w 1353"/>
                <a:gd name="T39" fmla="*/ 1294 h 1305"/>
                <a:gd name="T40" fmla="*/ 776 w 1353"/>
                <a:gd name="T41" fmla="*/ 1228 h 1305"/>
                <a:gd name="T42" fmla="*/ 811 w 1353"/>
                <a:gd name="T43" fmla="*/ 1195 h 1305"/>
                <a:gd name="T44" fmla="*/ 853 w 1353"/>
                <a:gd name="T45" fmla="*/ 1069 h 1305"/>
                <a:gd name="T46" fmla="*/ 904 w 1353"/>
                <a:gd name="T47" fmla="*/ 1037 h 1305"/>
                <a:gd name="T48" fmla="*/ 960 w 1353"/>
                <a:gd name="T49" fmla="*/ 1013 h 1305"/>
                <a:gd name="T50" fmla="*/ 1043 w 1353"/>
                <a:gd name="T51" fmla="*/ 1013 h 1305"/>
                <a:gd name="T52" fmla="*/ 1116 w 1353"/>
                <a:gd name="T53" fmla="*/ 938 h 1305"/>
                <a:gd name="T54" fmla="*/ 1161 w 1353"/>
                <a:gd name="T55" fmla="*/ 894 h 1305"/>
                <a:gd name="T56" fmla="*/ 1176 w 1353"/>
                <a:gd name="T57" fmla="*/ 830 h 1305"/>
                <a:gd name="T58" fmla="*/ 1193 w 1353"/>
                <a:gd name="T59" fmla="*/ 747 h 1305"/>
                <a:gd name="T60" fmla="*/ 1201 w 1353"/>
                <a:gd name="T61" fmla="*/ 669 h 1305"/>
                <a:gd name="T62" fmla="*/ 1223 w 1353"/>
                <a:gd name="T63" fmla="*/ 667 h 1305"/>
                <a:gd name="T64" fmla="*/ 1302 w 1353"/>
                <a:gd name="T65" fmla="*/ 574 h 1305"/>
                <a:gd name="T66" fmla="*/ 1353 w 1353"/>
                <a:gd name="T67" fmla="*/ 511 h 1305"/>
                <a:gd name="T68" fmla="*/ 1346 w 1353"/>
                <a:gd name="T69" fmla="*/ 419 h 1305"/>
                <a:gd name="T70" fmla="*/ 1282 w 1353"/>
                <a:gd name="T71" fmla="*/ 378 h 1305"/>
                <a:gd name="T72" fmla="*/ 1203 w 1353"/>
                <a:gd name="T73" fmla="*/ 296 h 1305"/>
                <a:gd name="T74" fmla="*/ 1051 w 1353"/>
                <a:gd name="T75" fmla="*/ 273 h 1305"/>
                <a:gd name="T76" fmla="*/ 1019 w 1353"/>
                <a:gd name="T77" fmla="*/ 252 h 1305"/>
                <a:gd name="T78" fmla="*/ 1002 w 1353"/>
                <a:gd name="T79" fmla="*/ 221 h 1305"/>
                <a:gd name="T80" fmla="*/ 927 w 1353"/>
                <a:gd name="T81" fmla="*/ 198 h 1305"/>
                <a:gd name="T82" fmla="*/ 904 w 1353"/>
                <a:gd name="T83" fmla="*/ 181 h 1305"/>
                <a:gd name="T84" fmla="*/ 812 w 1353"/>
                <a:gd name="T85" fmla="*/ 174 h 1305"/>
                <a:gd name="T86" fmla="*/ 812 w 1353"/>
                <a:gd name="T87" fmla="*/ 85 h 1305"/>
                <a:gd name="T88" fmla="*/ 781 w 1353"/>
                <a:gd name="T89" fmla="*/ 31 h 1305"/>
                <a:gd name="T90" fmla="*/ 701 w 1353"/>
                <a:gd name="T91" fmla="*/ 105 h 1305"/>
                <a:gd name="T92" fmla="*/ 629 w 1353"/>
                <a:gd name="T93" fmla="*/ 108 h 1305"/>
                <a:gd name="T94" fmla="*/ 553 w 1353"/>
                <a:gd name="T95" fmla="*/ 118 h 1305"/>
                <a:gd name="T96" fmla="*/ 495 w 1353"/>
                <a:gd name="T97" fmla="*/ 108 h 1305"/>
                <a:gd name="T98" fmla="*/ 469 w 1353"/>
                <a:gd name="T99" fmla="*/ 14 h 1305"/>
                <a:gd name="T100" fmla="*/ 420 w 1353"/>
                <a:gd name="T101" fmla="*/ 16 h 1305"/>
                <a:gd name="T102" fmla="*/ 319 w 1353"/>
                <a:gd name="T103" fmla="*/ 20 h 1305"/>
                <a:gd name="T104" fmla="*/ 307 w 1353"/>
                <a:gd name="T105" fmla="*/ 46 h 1305"/>
                <a:gd name="T106" fmla="*/ 316 w 1353"/>
                <a:gd name="T107" fmla="*/ 109 h 1305"/>
                <a:gd name="T108" fmla="*/ 287 w 1353"/>
                <a:gd name="T109" fmla="*/ 138 h 1305"/>
                <a:gd name="T110" fmla="*/ 203 w 1353"/>
                <a:gd name="T111" fmla="*/ 103 h 1305"/>
                <a:gd name="T112" fmla="*/ 179 w 1353"/>
                <a:gd name="T113" fmla="*/ 92 h 1305"/>
                <a:gd name="T114" fmla="*/ 161 w 1353"/>
                <a:gd name="T115" fmla="*/ 151 h 1305"/>
                <a:gd name="T116" fmla="*/ 128 w 1353"/>
                <a:gd name="T117" fmla="*/ 196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3" h="1305">
                  <a:moveTo>
                    <a:pt x="128" y="196"/>
                  </a:moveTo>
                  <a:lnTo>
                    <a:pt x="124" y="294"/>
                  </a:lnTo>
                  <a:lnTo>
                    <a:pt x="121" y="305"/>
                  </a:lnTo>
                  <a:lnTo>
                    <a:pt x="115" y="314"/>
                  </a:lnTo>
                  <a:lnTo>
                    <a:pt x="67" y="328"/>
                  </a:lnTo>
                  <a:lnTo>
                    <a:pt x="33" y="345"/>
                  </a:lnTo>
                  <a:lnTo>
                    <a:pt x="16" y="379"/>
                  </a:lnTo>
                  <a:lnTo>
                    <a:pt x="18" y="399"/>
                  </a:lnTo>
                  <a:lnTo>
                    <a:pt x="0" y="421"/>
                  </a:lnTo>
                  <a:lnTo>
                    <a:pt x="0" y="447"/>
                  </a:lnTo>
                  <a:lnTo>
                    <a:pt x="16" y="461"/>
                  </a:lnTo>
                  <a:lnTo>
                    <a:pt x="23" y="482"/>
                  </a:lnTo>
                  <a:lnTo>
                    <a:pt x="23" y="502"/>
                  </a:lnTo>
                  <a:lnTo>
                    <a:pt x="48" y="492"/>
                  </a:lnTo>
                  <a:lnTo>
                    <a:pt x="61" y="510"/>
                  </a:lnTo>
                  <a:lnTo>
                    <a:pt x="85" y="510"/>
                  </a:lnTo>
                  <a:lnTo>
                    <a:pt x="106" y="493"/>
                  </a:lnTo>
                  <a:lnTo>
                    <a:pt x="123" y="554"/>
                  </a:lnTo>
                  <a:lnTo>
                    <a:pt x="149" y="559"/>
                  </a:lnTo>
                  <a:lnTo>
                    <a:pt x="201" y="544"/>
                  </a:lnTo>
                  <a:lnTo>
                    <a:pt x="244" y="522"/>
                  </a:lnTo>
                  <a:lnTo>
                    <a:pt x="278" y="493"/>
                  </a:lnTo>
                  <a:lnTo>
                    <a:pt x="306" y="525"/>
                  </a:lnTo>
                  <a:lnTo>
                    <a:pt x="311" y="554"/>
                  </a:lnTo>
                  <a:lnTo>
                    <a:pt x="311" y="575"/>
                  </a:lnTo>
                  <a:lnTo>
                    <a:pt x="351" y="595"/>
                  </a:lnTo>
                  <a:lnTo>
                    <a:pt x="380" y="594"/>
                  </a:lnTo>
                  <a:lnTo>
                    <a:pt x="417" y="618"/>
                  </a:lnTo>
                  <a:lnTo>
                    <a:pt x="458" y="632"/>
                  </a:lnTo>
                  <a:lnTo>
                    <a:pt x="484" y="658"/>
                  </a:lnTo>
                  <a:lnTo>
                    <a:pt x="479" y="723"/>
                  </a:lnTo>
                  <a:lnTo>
                    <a:pt x="546" y="723"/>
                  </a:lnTo>
                  <a:lnTo>
                    <a:pt x="551" y="758"/>
                  </a:lnTo>
                  <a:lnTo>
                    <a:pt x="563" y="777"/>
                  </a:lnTo>
                  <a:lnTo>
                    <a:pt x="563" y="814"/>
                  </a:lnTo>
                  <a:lnTo>
                    <a:pt x="549" y="845"/>
                  </a:lnTo>
                  <a:lnTo>
                    <a:pt x="564" y="874"/>
                  </a:lnTo>
                  <a:lnTo>
                    <a:pt x="564" y="904"/>
                  </a:lnTo>
                  <a:lnTo>
                    <a:pt x="561" y="937"/>
                  </a:lnTo>
                  <a:lnTo>
                    <a:pt x="587" y="937"/>
                  </a:lnTo>
                  <a:lnTo>
                    <a:pt x="622" y="938"/>
                  </a:lnTo>
                  <a:lnTo>
                    <a:pt x="633" y="943"/>
                  </a:lnTo>
                  <a:lnTo>
                    <a:pt x="649" y="957"/>
                  </a:lnTo>
                  <a:lnTo>
                    <a:pt x="658" y="993"/>
                  </a:lnTo>
                  <a:lnTo>
                    <a:pt x="671" y="987"/>
                  </a:lnTo>
                  <a:lnTo>
                    <a:pt x="680" y="1052"/>
                  </a:lnTo>
                  <a:lnTo>
                    <a:pt x="686" y="1059"/>
                  </a:lnTo>
                  <a:lnTo>
                    <a:pt x="689" y="1060"/>
                  </a:lnTo>
                  <a:lnTo>
                    <a:pt x="701" y="1084"/>
                  </a:lnTo>
                  <a:lnTo>
                    <a:pt x="691" y="1109"/>
                  </a:lnTo>
                  <a:lnTo>
                    <a:pt x="653" y="1128"/>
                  </a:lnTo>
                  <a:lnTo>
                    <a:pt x="614" y="1163"/>
                  </a:lnTo>
                  <a:lnTo>
                    <a:pt x="595" y="1180"/>
                  </a:lnTo>
                  <a:lnTo>
                    <a:pt x="595" y="1216"/>
                  </a:lnTo>
                  <a:lnTo>
                    <a:pt x="612" y="1229"/>
                  </a:lnTo>
                  <a:lnTo>
                    <a:pt x="615" y="1252"/>
                  </a:lnTo>
                  <a:lnTo>
                    <a:pt x="643" y="1249"/>
                  </a:lnTo>
                  <a:lnTo>
                    <a:pt x="680" y="1271"/>
                  </a:lnTo>
                  <a:lnTo>
                    <a:pt x="713" y="1305"/>
                  </a:lnTo>
                  <a:lnTo>
                    <a:pt x="732" y="1294"/>
                  </a:lnTo>
                  <a:lnTo>
                    <a:pt x="756" y="1273"/>
                  </a:lnTo>
                  <a:lnTo>
                    <a:pt x="762" y="1239"/>
                  </a:lnTo>
                  <a:lnTo>
                    <a:pt x="776" y="1228"/>
                  </a:lnTo>
                  <a:lnTo>
                    <a:pt x="784" y="1223"/>
                  </a:lnTo>
                  <a:lnTo>
                    <a:pt x="795" y="1208"/>
                  </a:lnTo>
                  <a:lnTo>
                    <a:pt x="811" y="1195"/>
                  </a:lnTo>
                  <a:lnTo>
                    <a:pt x="844" y="1155"/>
                  </a:lnTo>
                  <a:lnTo>
                    <a:pt x="844" y="1086"/>
                  </a:lnTo>
                  <a:lnTo>
                    <a:pt x="853" y="1069"/>
                  </a:lnTo>
                  <a:lnTo>
                    <a:pt x="869" y="1053"/>
                  </a:lnTo>
                  <a:lnTo>
                    <a:pt x="893" y="1053"/>
                  </a:lnTo>
                  <a:lnTo>
                    <a:pt x="904" y="1037"/>
                  </a:lnTo>
                  <a:lnTo>
                    <a:pt x="926" y="1037"/>
                  </a:lnTo>
                  <a:lnTo>
                    <a:pt x="957" y="1017"/>
                  </a:lnTo>
                  <a:lnTo>
                    <a:pt x="960" y="1013"/>
                  </a:lnTo>
                  <a:lnTo>
                    <a:pt x="997" y="1001"/>
                  </a:lnTo>
                  <a:lnTo>
                    <a:pt x="1018" y="996"/>
                  </a:lnTo>
                  <a:lnTo>
                    <a:pt x="1043" y="1013"/>
                  </a:lnTo>
                  <a:lnTo>
                    <a:pt x="1071" y="993"/>
                  </a:lnTo>
                  <a:lnTo>
                    <a:pt x="1075" y="977"/>
                  </a:lnTo>
                  <a:lnTo>
                    <a:pt x="1116" y="938"/>
                  </a:lnTo>
                  <a:lnTo>
                    <a:pt x="1126" y="918"/>
                  </a:lnTo>
                  <a:lnTo>
                    <a:pt x="1142" y="905"/>
                  </a:lnTo>
                  <a:lnTo>
                    <a:pt x="1161" y="894"/>
                  </a:lnTo>
                  <a:lnTo>
                    <a:pt x="1160" y="872"/>
                  </a:lnTo>
                  <a:lnTo>
                    <a:pt x="1165" y="838"/>
                  </a:lnTo>
                  <a:lnTo>
                    <a:pt x="1176" y="830"/>
                  </a:lnTo>
                  <a:lnTo>
                    <a:pt x="1176" y="812"/>
                  </a:lnTo>
                  <a:lnTo>
                    <a:pt x="1184" y="785"/>
                  </a:lnTo>
                  <a:lnTo>
                    <a:pt x="1193" y="747"/>
                  </a:lnTo>
                  <a:lnTo>
                    <a:pt x="1195" y="722"/>
                  </a:lnTo>
                  <a:lnTo>
                    <a:pt x="1198" y="693"/>
                  </a:lnTo>
                  <a:lnTo>
                    <a:pt x="1201" y="669"/>
                  </a:lnTo>
                  <a:lnTo>
                    <a:pt x="1210" y="658"/>
                  </a:lnTo>
                  <a:lnTo>
                    <a:pt x="1217" y="658"/>
                  </a:lnTo>
                  <a:lnTo>
                    <a:pt x="1223" y="667"/>
                  </a:lnTo>
                  <a:lnTo>
                    <a:pt x="1249" y="618"/>
                  </a:lnTo>
                  <a:lnTo>
                    <a:pt x="1276" y="595"/>
                  </a:lnTo>
                  <a:lnTo>
                    <a:pt x="1302" y="574"/>
                  </a:lnTo>
                  <a:lnTo>
                    <a:pt x="1311" y="557"/>
                  </a:lnTo>
                  <a:lnTo>
                    <a:pt x="1328" y="537"/>
                  </a:lnTo>
                  <a:lnTo>
                    <a:pt x="1353" y="511"/>
                  </a:lnTo>
                  <a:lnTo>
                    <a:pt x="1353" y="457"/>
                  </a:lnTo>
                  <a:lnTo>
                    <a:pt x="1348" y="442"/>
                  </a:lnTo>
                  <a:lnTo>
                    <a:pt x="1346" y="419"/>
                  </a:lnTo>
                  <a:lnTo>
                    <a:pt x="1346" y="412"/>
                  </a:lnTo>
                  <a:lnTo>
                    <a:pt x="1330" y="399"/>
                  </a:lnTo>
                  <a:lnTo>
                    <a:pt x="1282" y="378"/>
                  </a:lnTo>
                  <a:lnTo>
                    <a:pt x="1265" y="371"/>
                  </a:lnTo>
                  <a:lnTo>
                    <a:pt x="1247" y="355"/>
                  </a:lnTo>
                  <a:lnTo>
                    <a:pt x="1203" y="296"/>
                  </a:lnTo>
                  <a:lnTo>
                    <a:pt x="1165" y="296"/>
                  </a:lnTo>
                  <a:lnTo>
                    <a:pt x="1061" y="265"/>
                  </a:lnTo>
                  <a:lnTo>
                    <a:pt x="1051" y="273"/>
                  </a:lnTo>
                  <a:lnTo>
                    <a:pt x="1034" y="281"/>
                  </a:lnTo>
                  <a:lnTo>
                    <a:pt x="1018" y="274"/>
                  </a:lnTo>
                  <a:lnTo>
                    <a:pt x="1019" y="252"/>
                  </a:lnTo>
                  <a:lnTo>
                    <a:pt x="1029" y="237"/>
                  </a:lnTo>
                  <a:lnTo>
                    <a:pt x="1008" y="236"/>
                  </a:lnTo>
                  <a:lnTo>
                    <a:pt x="1002" y="221"/>
                  </a:lnTo>
                  <a:lnTo>
                    <a:pt x="975" y="211"/>
                  </a:lnTo>
                  <a:lnTo>
                    <a:pt x="948" y="202"/>
                  </a:lnTo>
                  <a:lnTo>
                    <a:pt x="927" y="198"/>
                  </a:lnTo>
                  <a:lnTo>
                    <a:pt x="905" y="215"/>
                  </a:lnTo>
                  <a:lnTo>
                    <a:pt x="894" y="207"/>
                  </a:lnTo>
                  <a:lnTo>
                    <a:pt x="904" y="181"/>
                  </a:lnTo>
                  <a:lnTo>
                    <a:pt x="838" y="173"/>
                  </a:lnTo>
                  <a:lnTo>
                    <a:pt x="829" y="181"/>
                  </a:lnTo>
                  <a:lnTo>
                    <a:pt x="812" y="174"/>
                  </a:lnTo>
                  <a:lnTo>
                    <a:pt x="770" y="191"/>
                  </a:lnTo>
                  <a:lnTo>
                    <a:pt x="846" y="118"/>
                  </a:lnTo>
                  <a:lnTo>
                    <a:pt x="812" y="85"/>
                  </a:lnTo>
                  <a:lnTo>
                    <a:pt x="812" y="80"/>
                  </a:lnTo>
                  <a:lnTo>
                    <a:pt x="805" y="50"/>
                  </a:lnTo>
                  <a:lnTo>
                    <a:pt x="781" y="31"/>
                  </a:lnTo>
                  <a:lnTo>
                    <a:pt x="756" y="50"/>
                  </a:lnTo>
                  <a:lnTo>
                    <a:pt x="723" y="99"/>
                  </a:lnTo>
                  <a:lnTo>
                    <a:pt x="701" y="105"/>
                  </a:lnTo>
                  <a:lnTo>
                    <a:pt x="677" y="92"/>
                  </a:lnTo>
                  <a:lnTo>
                    <a:pt x="647" y="92"/>
                  </a:lnTo>
                  <a:lnTo>
                    <a:pt x="629" y="108"/>
                  </a:lnTo>
                  <a:lnTo>
                    <a:pt x="600" y="108"/>
                  </a:lnTo>
                  <a:lnTo>
                    <a:pt x="587" y="117"/>
                  </a:lnTo>
                  <a:lnTo>
                    <a:pt x="553" y="118"/>
                  </a:lnTo>
                  <a:lnTo>
                    <a:pt x="520" y="123"/>
                  </a:lnTo>
                  <a:lnTo>
                    <a:pt x="509" y="136"/>
                  </a:lnTo>
                  <a:lnTo>
                    <a:pt x="495" y="108"/>
                  </a:lnTo>
                  <a:lnTo>
                    <a:pt x="495" y="39"/>
                  </a:lnTo>
                  <a:lnTo>
                    <a:pt x="485" y="30"/>
                  </a:lnTo>
                  <a:lnTo>
                    <a:pt x="469" y="14"/>
                  </a:lnTo>
                  <a:lnTo>
                    <a:pt x="452" y="0"/>
                  </a:lnTo>
                  <a:lnTo>
                    <a:pt x="440" y="16"/>
                  </a:lnTo>
                  <a:lnTo>
                    <a:pt x="420" y="16"/>
                  </a:lnTo>
                  <a:lnTo>
                    <a:pt x="395" y="26"/>
                  </a:lnTo>
                  <a:lnTo>
                    <a:pt x="332" y="25"/>
                  </a:lnTo>
                  <a:lnTo>
                    <a:pt x="319" y="20"/>
                  </a:lnTo>
                  <a:lnTo>
                    <a:pt x="294" y="10"/>
                  </a:lnTo>
                  <a:lnTo>
                    <a:pt x="299" y="27"/>
                  </a:lnTo>
                  <a:lnTo>
                    <a:pt x="307" y="46"/>
                  </a:lnTo>
                  <a:lnTo>
                    <a:pt x="323" y="72"/>
                  </a:lnTo>
                  <a:lnTo>
                    <a:pt x="337" y="90"/>
                  </a:lnTo>
                  <a:lnTo>
                    <a:pt x="316" y="109"/>
                  </a:lnTo>
                  <a:lnTo>
                    <a:pt x="302" y="119"/>
                  </a:lnTo>
                  <a:lnTo>
                    <a:pt x="298" y="128"/>
                  </a:lnTo>
                  <a:lnTo>
                    <a:pt x="287" y="138"/>
                  </a:lnTo>
                  <a:lnTo>
                    <a:pt x="274" y="139"/>
                  </a:lnTo>
                  <a:lnTo>
                    <a:pt x="234" y="126"/>
                  </a:lnTo>
                  <a:lnTo>
                    <a:pt x="203" y="103"/>
                  </a:lnTo>
                  <a:lnTo>
                    <a:pt x="196" y="89"/>
                  </a:lnTo>
                  <a:lnTo>
                    <a:pt x="186" y="102"/>
                  </a:lnTo>
                  <a:lnTo>
                    <a:pt x="179" y="92"/>
                  </a:lnTo>
                  <a:lnTo>
                    <a:pt x="126" y="119"/>
                  </a:lnTo>
                  <a:lnTo>
                    <a:pt x="130" y="132"/>
                  </a:lnTo>
                  <a:lnTo>
                    <a:pt x="161" y="151"/>
                  </a:lnTo>
                  <a:lnTo>
                    <a:pt x="120" y="152"/>
                  </a:lnTo>
                  <a:lnTo>
                    <a:pt x="111" y="188"/>
                  </a:lnTo>
                  <a:lnTo>
                    <a:pt x="128" y="19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4" name="Freeform 4"/>
            <p:cNvSpPr>
              <a:spLocks/>
            </p:cNvSpPr>
            <p:nvPr/>
          </p:nvSpPr>
          <p:spPr bwMode="auto">
            <a:xfrm>
              <a:off x="574983" y="2155825"/>
              <a:ext cx="757238" cy="876300"/>
            </a:xfrm>
            <a:custGeom>
              <a:avLst/>
              <a:gdLst>
                <a:gd name="T0" fmla="*/ 266 w 440"/>
                <a:gd name="T1" fmla="*/ 11 h 552"/>
                <a:gd name="T2" fmla="*/ 238 w 440"/>
                <a:gd name="T3" fmla="*/ 38 h 552"/>
                <a:gd name="T4" fmla="*/ 225 w 440"/>
                <a:gd name="T5" fmla="*/ 56 h 552"/>
                <a:gd name="T6" fmla="*/ 213 w 440"/>
                <a:gd name="T7" fmla="*/ 91 h 552"/>
                <a:gd name="T8" fmla="*/ 221 w 440"/>
                <a:gd name="T9" fmla="*/ 119 h 552"/>
                <a:gd name="T10" fmla="*/ 249 w 440"/>
                <a:gd name="T11" fmla="*/ 163 h 552"/>
                <a:gd name="T12" fmla="*/ 331 w 440"/>
                <a:gd name="T13" fmla="*/ 180 h 552"/>
                <a:gd name="T14" fmla="*/ 360 w 440"/>
                <a:gd name="T15" fmla="*/ 198 h 552"/>
                <a:gd name="T16" fmla="*/ 382 w 440"/>
                <a:gd name="T17" fmla="*/ 192 h 552"/>
                <a:gd name="T18" fmla="*/ 400 w 440"/>
                <a:gd name="T19" fmla="*/ 199 h 552"/>
                <a:gd name="T20" fmla="*/ 399 w 440"/>
                <a:gd name="T21" fmla="*/ 218 h 552"/>
                <a:gd name="T22" fmla="*/ 385 w 440"/>
                <a:gd name="T23" fmla="*/ 227 h 552"/>
                <a:gd name="T24" fmla="*/ 384 w 440"/>
                <a:gd name="T25" fmla="*/ 246 h 552"/>
                <a:gd name="T26" fmla="*/ 401 w 440"/>
                <a:gd name="T27" fmla="*/ 276 h 552"/>
                <a:gd name="T28" fmla="*/ 433 w 440"/>
                <a:gd name="T29" fmla="*/ 312 h 552"/>
                <a:gd name="T30" fmla="*/ 440 w 440"/>
                <a:gd name="T31" fmla="*/ 364 h 552"/>
                <a:gd name="T32" fmla="*/ 409 w 440"/>
                <a:gd name="T33" fmla="*/ 340 h 552"/>
                <a:gd name="T34" fmla="*/ 401 w 440"/>
                <a:gd name="T35" fmla="*/ 325 h 552"/>
                <a:gd name="T36" fmla="*/ 391 w 440"/>
                <a:gd name="T37" fmla="*/ 337 h 552"/>
                <a:gd name="T38" fmla="*/ 385 w 440"/>
                <a:gd name="T39" fmla="*/ 329 h 552"/>
                <a:gd name="T40" fmla="*/ 331 w 440"/>
                <a:gd name="T41" fmla="*/ 356 h 552"/>
                <a:gd name="T42" fmla="*/ 335 w 440"/>
                <a:gd name="T43" fmla="*/ 370 h 552"/>
                <a:gd name="T44" fmla="*/ 350 w 440"/>
                <a:gd name="T45" fmla="*/ 378 h 552"/>
                <a:gd name="T46" fmla="*/ 367 w 440"/>
                <a:gd name="T47" fmla="*/ 388 h 552"/>
                <a:gd name="T48" fmla="*/ 326 w 440"/>
                <a:gd name="T49" fmla="*/ 389 h 552"/>
                <a:gd name="T50" fmla="*/ 318 w 440"/>
                <a:gd name="T51" fmla="*/ 425 h 552"/>
                <a:gd name="T52" fmla="*/ 334 w 440"/>
                <a:gd name="T53" fmla="*/ 433 h 552"/>
                <a:gd name="T54" fmla="*/ 328 w 440"/>
                <a:gd name="T55" fmla="*/ 543 h 552"/>
                <a:gd name="T56" fmla="*/ 321 w 440"/>
                <a:gd name="T57" fmla="*/ 552 h 552"/>
                <a:gd name="T58" fmla="*/ 301 w 440"/>
                <a:gd name="T59" fmla="*/ 542 h 552"/>
                <a:gd name="T60" fmla="*/ 299 w 440"/>
                <a:gd name="T61" fmla="*/ 492 h 552"/>
                <a:gd name="T62" fmla="*/ 307 w 440"/>
                <a:gd name="T63" fmla="*/ 486 h 552"/>
                <a:gd name="T64" fmla="*/ 301 w 440"/>
                <a:gd name="T65" fmla="*/ 474 h 552"/>
                <a:gd name="T66" fmla="*/ 291 w 440"/>
                <a:gd name="T67" fmla="*/ 469 h 552"/>
                <a:gd name="T68" fmla="*/ 252 w 440"/>
                <a:gd name="T69" fmla="*/ 469 h 552"/>
                <a:gd name="T70" fmla="*/ 235 w 440"/>
                <a:gd name="T71" fmla="*/ 478 h 552"/>
                <a:gd name="T72" fmla="*/ 217 w 440"/>
                <a:gd name="T73" fmla="*/ 464 h 552"/>
                <a:gd name="T74" fmla="*/ 192 w 440"/>
                <a:gd name="T75" fmla="*/ 454 h 552"/>
                <a:gd name="T76" fmla="*/ 166 w 440"/>
                <a:gd name="T77" fmla="*/ 444 h 552"/>
                <a:gd name="T78" fmla="*/ 166 w 440"/>
                <a:gd name="T79" fmla="*/ 418 h 552"/>
                <a:gd name="T80" fmla="*/ 139 w 440"/>
                <a:gd name="T81" fmla="*/ 418 h 552"/>
                <a:gd name="T82" fmla="*/ 61 w 440"/>
                <a:gd name="T83" fmla="*/ 384 h 552"/>
                <a:gd name="T84" fmla="*/ 0 w 440"/>
                <a:gd name="T85" fmla="*/ 389 h 552"/>
                <a:gd name="T86" fmla="*/ 56 w 440"/>
                <a:gd name="T87" fmla="*/ 296 h 552"/>
                <a:gd name="T88" fmla="*/ 56 w 440"/>
                <a:gd name="T89" fmla="*/ 189 h 552"/>
                <a:gd name="T90" fmla="*/ 85 w 440"/>
                <a:gd name="T91" fmla="*/ 138 h 552"/>
                <a:gd name="T92" fmla="*/ 104 w 440"/>
                <a:gd name="T93" fmla="*/ 106 h 552"/>
                <a:gd name="T94" fmla="*/ 124 w 440"/>
                <a:gd name="T95" fmla="*/ 99 h 552"/>
                <a:gd name="T96" fmla="*/ 148 w 440"/>
                <a:gd name="T97" fmla="*/ 43 h 552"/>
                <a:gd name="T98" fmla="*/ 164 w 440"/>
                <a:gd name="T99" fmla="*/ 50 h 552"/>
                <a:gd name="T100" fmla="*/ 176 w 440"/>
                <a:gd name="T101" fmla="*/ 30 h 552"/>
                <a:gd name="T102" fmla="*/ 253 w 440"/>
                <a:gd name="T103" fmla="*/ 0 h 552"/>
                <a:gd name="T104" fmla="*/ 266 w 440"/>
                <a:gd name="T105" fmla="*/ 1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0" h="552">
                  <a:moveTo>
                    <a:pt x="266" y="11"/>
                  </a:moveTo>
                  <a:lnTo>
                    <a:pt x="238" y="38"/>
                  </a:lnTo>
                  <a:lnTo>
                    <a:pt x="225" y="56"/>
                  </a:lnTo>
                  <a:lnTo>
                    <a:pt x="213" y="91"/>
                  </a:lnTo>
                  <a:lnTo>
                    <a:pt x="221" y="119"/>
                  </a:lnTo>
                  <a:lnTo>
                    <a:pt x="249" y="163"/>
                  </a:lnTo>
                  <a:lnTo>
                    <a:pt x="331" y="180"/>
                  </a:lnTo>
                  <a:lnTo>
                    <a:pt x="360" y="198"/>
                  </a:lnTo>
                  <a:lnTo>
                    <a:pt x="382" y="192"/>
                  </a:lnTo>
                  <a:lnTo>
                    <a:pt x="400" y="199"/>
                  </a:lnTo>
                  <a:lnTo>
                    <a:pt x="399" y="218"/>
                  </a:lnTo>
                  <a:lnTo>
                    <a:pt x="385" y="227"/>
                  </a:lnTo>
                  <a:lnTo>
                    <a:pt x="384" y="246"/>
                  </a:lnTo>
                  <a:lnTo>
                    <a:pt x="401" y="276"/>
                  </a:lnTo>
                  <a:lnTo>
                    <a:pt x="433" y="312"/>
                  </a:lnTo>
                  <a:lnTo>
                    <a:pt x="440" y="364"/>
                  </a:lnTo>
                  <a:lnTo>
                    <a:pt x="409" y="340"/>
                  </a:lnTo>
                  <a:lnTo>
                    <a:pt x="401" y="325"/>
                  </a:lnTo>
                  <a:lnTo>
                    <a:pt x="391" y="337"/>
                  </a:lnTo>
                  <a:lnTo>
                    <a:pt x="385" y="329"/>
                  </a:lnTo>
                  <a:lnTo>
                    <a:pt x="331" y="356"/>
                  </a:lnTo>
                  <a:lnTo>
                    <a:pt x="335" y="370"/>
                  </a:lnTo>
                  <a:lnTo>
                    <a:pt x="350" y="378"/>
                  </a:lnTo>
                  <a:lnTo>
                    <a:pt x="367" y="388"/>
                  </a:lnTo>
                  <a:lnTo>
                    <a:pt x="326" y="389"/>
                  </a:lnTo>
                  <a:lnTo>
                    <a:pt x="318" y="425"/>
                  </a:lnTo>
                  <a:lnTo>
                    <a:pt x="334" y="433"/>
                  </a:lnTo>
                  <a:lnTo>
                    <a:pt x="328" y="543"/>
                  </a:lnTo>
                  <a:lnTo>
                    <a:pt x="321" y="552"/>
                  </a:lnTo>
                  <a:lnTo>
                    <a:pt x="301" y="542"/>
                  </a:lnTo>
                  <a:lnTo>
                    <a:pt x="299" y="492"/>
                  </a:lnTo>
                  <a:lnTo>
                    <a:pt x="307" y="486"/>
                  </a:lnTo>
                  <a:lnTo>
                    <a:pt x="301" y="474"/>
                  </a:lnTo>
                  <a:lnTo>
                    <a:pt x="291" y="469"/>
                  </a:lnTo>
                  <a:lnTo>
                    <a:pt x="252" y="469"/>
                  </a:lnTo>
                  <a:lnTo>
                    <a:pt x="235" y="478"/>
                  </a:lnTo>
                  <a:lnTo>
                    <a:pt x="217" y="464"/>
                  </a:lnTo>
                  <a:lnTo>
                    <a:pt x="192" y="454"/>
                  </a:lnTo>
                  <a:lnTo>
                    <a:pt x="166" y="444"/>
                  </a:lnTo>
                  <a:lnTo>
                    <a:pt x="166" y="418"/>
                  </a:lnTo>
                  <a:lnTo>
                    <a:pt x="139" y="418"/>
                  </a:lnTo>
                  <a:lnTo>
                    <a:pt x="61" y="384"/>
                  </a:lnTo>
                  <a:lnTo>
                    <a:pt x="0" y="389"/>
                  </a:lnTo>
                  <a:lnTo>
                    <a:pt x="56" y="296"/>
                  </a:lnTo>
                  <a:lnTo>
                    <a:pt x="56" y="189"/>
                  </a:lnTo>
                  <a:lnTo>
                    <a:pt x="85" y="138"/>
                  </a:lnTo>
                  <a:lnTo>
                    <a:pt x="104" y="106"/>
                  </a:lnTo>
                  <a:lnTo>
                    <a:pt x="124" y="99"/>
                  </a:lnTo>
                  <a:lnTo>
                    <a:pt x="148" y="43"/>
                  </a:lnTo>
                  <a:lnTo>
                    <a:pt x="164" y="50"/>
                  </a:lnTo>
                  <a:lnTo>
                    <a:pt x="176" y="30"/>
                  </a:lnTo>
                  <a:lnTo>
                    <a:pt x="253" y="0"/>
                  </a:lnTo>
                  <a:lnTo>
                    <a:pt x="266" y="11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941695" y="2193925"/>
              <a:ext cx="836613" cy="558800"/>
            </a:xfrm>
            <a:custGeom>
              <a:avLst/>
              <a:gdLst>
                <a:gd name="T0" fmla="*/ 25 w 486"/>
                <a:gd name="T1" fmla="*/ 14 h 352"/>
                <a:gd name="T2" fmla="*/ 40 w 486"/>
                <a:gd name="T3" fmla="*/ 36 h 352"/>
                <a:gd name="T4" fmla="*/ 40 w 486"/>
                <a:gd name="T5" fmla="*/ 66 h 352"/>
                <a:gd name="T6" fmla="*/ 52 w 486"/>
                <a:gd name="T7" fmla="*/ 77 h 352"/>
                <a:gd name="T8" fmla="*/ 76 w 486"/>
                <a:gd name="T9" fmla="*/ 75 h 352"/>
                <a:gd name="T10" fmla="*/ 76 w 486"/>
                <a:gd name="T11" fmla="*/ 18 h 352"/>
                <a:gd name="T12" fmla="*/ 117 w 486"/>
                <a:gd name="T13" fmla="*/ 0 h 352"/>
                <a:gd name="T14" fmla="*/ 163 w 486"/>
                <a:gd name="T15" fmla="*/ 2 h 352"/>
                <a:gd name="T16" fmla="*/ 187 w 486"/>
                <a:gd name="T17" fmla="*/ 17 h 352"/>
                <a:gd name="T18" fmla="*/ 234 w 486"/>
                <a:gd name="T19" fmla="*/ 18 h 352"/>
                <a:gd name="T20" fmla="*/ 262 w 486"/>
                <a:gd name="T21" fmla="*/ 24 h 352"/>
                <a:gd name="T22" fmla="*/ 396 w 486"/>
                <a:gd name="T23" fmla="*/ 9 h 352"/>
                <a:gd name="T24" fmla="*/ 377 w 486"/>
                <a:gd name="T25" fmla="*/ 27 h 352"/>
                <a:gd name="T26" fmla="*/ 396 w 486"/>
                <a:gd name="T27" fmla="*/ 36 h 352"/>
                <a:gd name="T28" fmla="*/ 414 w 486"/>
                <a:gd name="T29" fmla="*/ 50 h 352"/>
                <a:gd name="T30" fmla="*/ 436 w 486"/>
                <a:gd name="T31" fmla="*/ 57 h 352"/>
                <a:gd name="T32" fmla="*/ 436 w 486"/>
                <a:gd name="T33" fmla="*/ 82 h 352"/>
                <a:gd name="T34" fmla="*/ 486 w 486"/>
                <a:gd name="T35" fmla="*/ 93 h 352"/>
                <a:gd name="T36" fmla="*/ 451 w 486"/>
                <a:gd name="T37" fmla="*/ 117 h 352"/>
                <a:gd name="T38" fmla="*/ 451 w 486"/>
                <a:gd name="T39" fmla="*/ 121 h 352"/>
                <a:gd name="T40" fmla="*/ 462 w 486"/>
                <a:gd name="T41" fmla="*/ 136 h 352"/>
                <a:gd name="T42" fmla="*/ 452 w 486"/>
                <a:gd name="T43" fmla="*/ 144 h 352"/>
                <a:gd name="T44" fmla="*/ 436 w 486"/>
                <a:gd name="T45" fmla="*/ 141 h 352"/>
                <a:gd name="T46" fmla="*/ 427 w 486"/>
                <a:gd name="T47" fmla="*/ 159 h 352"/>
                <a:gd name="T48" fmla="*/ 428 w 486"/>
                <a:gd name="T49" fmla="*/ 177 h 352"/>
                <a:gd name="T50" fmla="*/ 442 w 486"/>
                <a:gd name="T51" fmla="*/ 199 h 352"/>
                <a:gd name="T52" fmla="*/ 453 w 486"/>
                <a:gd name="T53" fmla="*/ 199 h 352"/>
                <a:gd name="T54" fmla="*/ 447 w 486"/>
                <a:gd name="T55" fmla="*/ 213 h 352"/>
                <a:gd name="T56" fmla="*/ 442 w 486"/>
                <a:gd name="T57" fmla="*/ 217 h 352"/>
                <a:gd name="T58" fmla="*/ 432 w 486"/>
                <a:gd name="T59" fmla="*/ 229 h 352"/>
                <a:gd name="T60" fmla="*/ 409 w 486"/>
                <a:gd name="T61" fmla="*/ 229 h 352"/>
                <a:gd name="T62" fmla="*/ 385 w 486"/>
                <a:gd name="T63" fmla="*/ 239 h 352"/>
                <a:gd name="T64" fmla="*/ 325 w 486"/>
                <a:gd name="T65" fmla="*/ 238 h 352"/>
                <a:gd name="T66" fmla="*/ 311 w 486"/>
                <a:gd name="T67" fmla="*/ 233 h 352"/>
                <a:gd name="T68" fmla="*/ 288 w 486"/>
                <a:gd name="T69" fmla="*/ 223 h 352"/>
                <a:gd name="T70" fmla="*/ 288 w 486"/>
                <a:gd name="T71" fmla="*/ 231 h 352"/>
                <a:gd name="T72" fmla="*/ 301 w 486"/>
                <a:gd name="T73" fmla="*/ 261 h 352"/>
                <a:gd name="T74" fmla="*/ 318 w 486"/>
                <a:gd name="T75" fmla="*/ 287 h 352"/>
                <a:gd name="T76" fmla="*/ 329 w 486"/>
                <a:gd name="T77" fmla="*/ 303 h 352"/>
                <a:gd name="T78" fmla="*/ 306 w 486"/>
                <a:gd name="T79" fmla="*/ 324 h 352"/>
                <a:gd name="T80" fmla="*/ 294 w 486"/>
                <a:gd name="T81" fmla="*/ 332 h 352"/>
                <a:gd name="T82" fmla="*/ 291 w 486"/>
                <a:gd name="T83" fmla="*/ 339 h 352"/>
                <a:gd name="T84" fmla="*/ 280 w 486"/>
                <a:gd name="T85" fmla="*/ 351 h 352"/>
                <a:gd name="T86" fmla="*/ 266 w 486"/>
                <a:gd name="T87" fmla="*/ 352 h 352"/>
                <a:gd name="T88" fmla="*/ 227 w 486"/>
                <a:gd name="T89" fmla="*/ 339 h 352"/>
                <a:gd name="T90" fmla="*/ 220 w 486"/>
                <a:gd name="T91" fmla="*/ 291 h 352"/>
                <a:gd name="T92" fmla="*/ 188 w 486"/>
                <a:gd name="T93" fmla="*/ 252 h 352"/>
                <a:gd name="T94" fmla="*/ 169 w 486"/>
                <a:gd name="T95" fmla="*/ 219 h 352"/>
                <a:gd name="T96" fmla="*/ 172 w 486"/>
                <a:gd name="T97" fmla="*/ 204 h 352"/>
                <a:gd name="T98" fmla="*/ 185 w 486"/>
                <a:gd name="T99" fmla="*/ 194 h 352"/>
                <a:gd name="T100" fmla="*/ 186 w 486"/>
                <a:gd name="T101" fmla="*/ 175 h 352"/>
                <a:gd name="T102" fmla="*/ 169 w 486"/>
                <a:gd name="T103" fmla="*/ 168 h 352"/>
                <a:gd name="T104" fmla="*/ 147 w 486"/>
                <a:gd name="T105" fmla="*/ 174 h 352"/>
                <a:gd name="T106" fmla="*/ 118 w 486"/>
                <a:gd name="T107" fmla="*/ 156 h 352"/>
                <a:gd name="T108" fmla="*/ 36 w 486"/>
                <a:gd name="T109" fmla="*/ 139 h 352"/>
                <a:gd name="T110" fmla="*/ 7 w 486"/>
                <a:gd name="T111" fmla="*/ 92 h 352"/>
                <a:gd name="T112" fmla="*/ 0 w 486"/>
                <a:gd name="T113" fmla="*/ 67 h 352"/>
                <a:gd name="T114" fmla="*/ 13 w 486"/>
                <a:gd name="T115" fmla="*/ 31 h 352"/>
                <a:gd name="T116" fmla="*/ 25 w 486"/>
                <a:gd name="T117" fmla="*/ 1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6" h="352">
                  <a:moveTo>
                    <a:pt x="25" y="14"/>
                  </a:moveTo>
                  <a:lnTo>
                    <a:pt x="40" y="36"/>
                  </a:lnTo>
                  <a:lnTo>
                    <a:pt x="40" y="66"/>
                  </a:lnTo>
                  <a:lnTo>
                    <a:pt x="52" y="77"/>
                  </a:lnTo>
                  <a:lnTo>
                    <a:pt x="76" y="75"/>
                  </a:lnTo>
                  <a:lnTo>
                    <a:pt x="76" y="18"/>
                  </a:lnTo>
                  <a:lnTo>
                    <a:pt x="117" y="0"/>
                  </a:lnTo>
                  <a:lnTo>
                    <a:pt x="163" y="2"/>
                  </a:lnTo>
                  <a:lnTo>
                    <a:pt x="187" y="17"/>
                  </a:lnTo>
                  <a:lnTo>
                    <a:pt x="234" y="18"/>
                  </a:lnTo>
                  <a:lnTo>
                    <a:pt x="262" y="24"/>
                  </a:lnTo>
                  <a:lnTo>
                    <a:pt x="396" y="9"/>
                  </a:lnTo>
                  <a:lnTo>
                    <a:pt x="377" y="27"/>
                  </a:lnTo>
                  <a:lnTo>
                    <a:pt x="396" y="36"/>
                  </a:lnTo>
                  <a:lnTo>
                    <a:pt x="414" y="50"/>
                  </a:lnTo>
                  <a:lnTo>
                    <a:pt x="436" y="57"/>
                  </a:lnTo>
                  <a:lnTo>
                    <a:pt x="436" y="82"/>
                  </a:lnTo>
                  <a:lnTo>
                    <a:pt x="486" y="93"/>
                  </a:lnTo>
                  <a:lnTo>
                    <a:pt x="451" y="117"/>
                  </a:lnTo>
                  <a:lnTo>
                    <a:pt x="451" y="121"/>
                  </a:lnTo>
                  <a:lnTo>
                    <a:pt x="462" y="136"/>
                  </a:lnTo>
                  <a:lnTo>
                    <a:pt x="452" y="144"/>
                  </a:lnTo>
                  <a:lnTo>
                    <a:pt x="436" y="141"/>
                  </a:lnTo>
                  <a:lnTo>
                    <a:pt x="427" y="159"/>
                  </a:lnTo>
                  <a:lnTo>
                    <a:pt x="428" y="177"/>
                  </a:lnTo>
                  <a:lnTo>
                    <a:pt x="442" y="199"/>
                  </a:lnTo>
                  <a:lnTo>
                    <a:pt x="453" y="199"/>
                  </a:lnTo>
                  <a:lnTo>
                    <a:pt x="447" y="213"/>
                  </a:lnTo>
                  <a:lnTo>
                    <a:pt x="442" y="217"/>
                  </a:lnTo>
                  <a:lnTo>
                    <a:pt x="432" y="229"/>
                  </a:lnTo>
                  <a:lnTo>
                    <a:pt x="409" y="229"/>
                  </a:lnTo>
                  <a:lnTo>
                    <a:pt x="385" y="239"/>
                  </a:lnTo>
                  <a:lnTo>
                    <a:pt x="325" y="238"/>
                  </a:lnTo>
                  <a:lnTo>
                    <a:pt x="311" y="233"/>
                  </a:lnTo>
                  <a:lnTo>
                    <a:pt x="288" y="223"/>
                  </a:lnTo>
                  <a:lnTo>
                    <a:pt x="288" y="231"/>
                  </a:lnTo>
                  <a:lnTo>
                    <a:pt x="301" y="261"/>
                  </a:lnTo>
                  <a:lnTo>
                    <a:pt x="318" y="287"/>
                  </a:lnTo>
                  <a:lnTo>
                    <a:pt x="329" y="303"/>
                  </a:lnTo>
                  <a:lnTo>
                    <a:pt x="306" y="324"/>
                  </a:lnTo>
                  <a:lnTo>
                    <a:pt x="294" y="332"/>
                  </a:lnTo>
                  <a:lnTo>
                    <a:pt x="291" y="339"/>
                  </a:lnTo>
                  <a:lnTo>
                    <a:pt x="280" y="351"/>
                  </a:lnTo>
                  <a:lnTo>
                    <a:pt x="266" y="352"/>
                  </a:lnTo>
                  <a:lnTo>
                    <a:pt x="227" y="339"/>
                  </a:lnTo>
                  <a:lnTo>
                    <a:pt x="220" y="291"/>
                  </a:lnTo>
                  <a:lnTo>
                    <a:pt x="188" y="252"/>
                  </a:lnTo>
                  <a:lnTo>
                    <a:pt x="169" y="219"/>
                  </a:lnTo>
                  <a:lnTo>
                    <a:pt x="172" y="204"/>
                  </a:lnTo>
                  <a:lnTo>
                    <a:pt x="185" y="194"/>
                  </a:lnTo>
                  <a:lnTo>
                    <a:pt x="186" y="175"/>
                  </a:lnTo>
                  <a:lnTo>
                    <a:pt x="169" y="168"/>
                  </a:lnTo>
                  <a:lnTo>
                    <a:pt x="147" y="174"/>
                  </a:lnTo>
                  <a:lnTo>
                    <a:pt x="118" y="156"/>
                  </a:lnTo>
                  <a:lnTo>
                    <a:pt x="36" y="139"/>
                  </a:lnTo>
                  <a:lnTo>
                    <a:pt x="7" y="92"/>
                  </a:lnTo>
                  <a:lnTo>
                    <a:pt x="0" y="67"/>
                  </a:lnTo>
                  <a:lnTo>
                    <a:pt x="13" y="31"/>
                  </a:lnTo>
                  <a:lnTo>
                    <a:pt x="25" y="14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676708" y="2344738"/>
              <a:ext cx="314325" cy="403225"/>
            </a:xfrm>
            <a:custGeom>
              <a:avLst/>
              <a:gdLst>
                <a:gd name="T0" fmla="*/ 58 w 183"/>
                <a:gd name="T1" fmla="*/ 0 h 254"/>
                <a:gd name="T2" fmla="*/ 23 w 183"/>
                <a:gd name="T3" fmla="*/ 22 h 254"/>
                <a:gd name="T4" fmla="*/ 24 w 183"/>
                <a:gd name="T5" fmla="*/ 26 h 254"/>
                <a:gd name="T6" fmla="*/ 35 w 183"/>
                <a:gd name="T7" fmla="*/ 40 h 254"/>
                <a:gd name="T8" fmla="*/ 24 w 183"/>
                <a:gd name="T9" fmla="*/ 49 h 254"/>
                <a:gd name="T10" fmla="*/ 9 w 183"/>
                <a:gd name="T11" fmla="*/ 46 h 254"/>
                <a:gd name="T12" fmla="*/ 0 w 183"/>
                <a:gd name="T13" fmla="*/ 64 h 254"/>
                <a:gd name="T14" fmla="*/ 1 w 183"/>
                <a:gd name="T15" fmla="*/ 82 h 254"/>
                <a:gd name="T16" fmla="*/ 15 w 183"/>
                <a:gd name="T17" fmla="*/ 104 h 254"/>
                <a:gd name="T18" fmla="*/ 26 w 183"/>
                <a:gd name="T19" fmla="*/ 104 h 254"/>
                <a:gd name="T20" fmla="*/ 19 w 183"/>
                <a:gd name="T21" fmla="*/ 119 h 254"/>
                <a:gd name="T22" fmla="*/ 48 w 183"/>
                <a:gd name="T23" fmla="*/ 145 h 254"/>
                <a:gd name="T24" fmla="*/ 60 w 183"/>
                <a:gd name="T25" fmla="*/ 157 h 254"/>
                <a:gd name="T26" fmla="*/ 59 w 183"/>
                <a:gd name="T27" fmla="*/ 226 h 254"/>
                <a:gd name="T28" fmla="*/ 74 w 183"/>
                <a:gd name="T29" fmla="*/ 254 h 254"/>
                <a:gd name="T30" fmla="*/ 84 w 183"/>
                <a:gd name="T31" fmla="*/ 241 h 254"/>
                <a:gd name="T32" fmla="*/ 120 w 183"/>
                <a:gd name="T33" fmla="*/ 236 h 254"/>
                <a:gd name="T34" fmla="*/ 149 w 183"/>
                <a:gd name="T35" fmla="*/ 236 h 254"/>
                <a:gd name="T36" fmla="*/ 165 w 183"/>
                <a:gd name="T37" fmla="*/ 226 h 254"/>
                <a:gd name="T38" fmla="*/ 183 w 183"/>
                <a:gd name="T39" fmla="*/ 226 h 254"/>
                <a:gd name="T40" fmla="*/ 167 w 183"/>
                <a:gd name="T41" fmla="*/ 163 h 254"/>
                <a:gd name="T42" fmla="*/ 133 w 183"/>
                <a:gd name="T43" fmla="*/ 137 h 254"/>
                <a:gd name="T44" fmla="*/ 125 w 183"/>
                <a:gd name="T45" fmla="*/ 119 h 254"/>
                <a:gd name="T46" fmla="*/ 158 w 183"/>
                <a:gd name="T47" fmla="*/ 79 h 254"/>
                <a:gd name="T48" fmla="*/ 105 w 183"/>
                <a:gd name="T49" fmla="*/ 49 h 254"/>
                <a:gd name="T50" fmla="*/ 99 w 183"/>
                <a:gd name="T51" fmla="*/ 55 h 254"/>
                <a:gd name="T52" fmla="*/ 88 w 183"/>
                <a:gd name="T53" fmla="*/ 28 h 254"/>
                <a:gd name="T54" fmla="*/ 58 w 183"/>
                <a:gd name="T5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254">
                  <a:moveTo>
                    <a:pt x="58" y="0"/>
                  </a:moveTo>
                  <a:lnTo>
                    <a:pt x="23" y="22"/>
                  </a:lnTo>
                  <a:lnTo>
                    <a:pt x="24" y="26"/>
                  </a:lnTo>
                  <a:lnTo>
                    <a:pt x="35" y="40"/>
                  </a:lnTo>
                  <a:lnTo>
                    <a:pt x="24" y="49"/>
                  </a:lnTo>
                  <a:lnTo>
                    <a:pt x="9" y="46"/>
                  </a:lnTo>
                  <a:lnTo>
                    <a:pt x="0" y="64"/>
                  </a:lnTo>
                  <a:lnTo>
                    <a:pt x="1" y="82"/>
                  </a:lnTo>
                  <a:lnTo>
                    <a:pt x="15" y="104"/>
                  </a:lnTo>
                  <a:lnTo>
                    <a:pt x="26" y="104"/>
                  </a:lnTo>
                  <a:lnTo>
                    <a:pt x="19" y="119"/>
                  </a:lnTo>
                  <a:lnTo>
                    <a:pt x="48" y="145"/>
                  </a:lnTo>
                  <a:lnTo>
                    <a:pt x="60" y="157"/>
                  </a:lnTo>
                  <a:lnTo>
                    <a:pt x="59" y="226"/>
                  </a:lnTo>
                  <a:lnTo>
                    <a:pt x="74" y="254"/>
                  </a:lnTo>
                  <a:lnTo>
                    <a:pt x="84" y="241"/>
                  </a:lnTo>
                  <a:lnTo>
                    <a:pt x="120" y="236"/>
                  </a:lnTo>
                  <a:lnTo>
                    <a:pt x="149" y="236"/>
                  </a:lnTo>
                  <a:lnTo>
                    <a:pt x="165" y="226"/>
                  </a:lnTo>
                  <a:lnTo>
                    <a:pt x="183" y="226"/>
                  </a:lnTo>
                  <a:lnTo>
                    <a:pt x="167" y="163"/>
                  </a:lnTo>
                  <a:lnTo>
                    <a:pt x="133" y="137"/>
                  </a:lnTo>
                  <a:lnTo>
                    <a:pt x="125" y="119"/>
                  </a:lnTo>
                  <a:lnTo>
                    <a:pt x="158" y="79"/>
                  </a:lnTo>
                  <a:lnTo>
                    <a:pt x="105" y="49"/>
                  </a:lnTo>
                  <a:lnTo>
                    <a:pt x="99" y="55"/>
                  </a:lnTo>
                  <a:lnTo>
                    <a:pt x="88" y="2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78145" y="2765425"/>
              <a:ext cx="336550" cy="342900"/>
            </a:xfrm>
            <a:custGeom>
              <a:avLst/>
              <a:gdLst>
                <a:gd name="T0" fmla="*/ 58 w 196"/>
                <a:gd name="T1" fmla="*/ 4 h 216"/>
                <a:gd name="T2" fmla="*/ 24 w 196"/>
                <a:gd name="T3" fmla="*/ 9 h 216"/>
                <a:gd name="T4" fmla="*/ 26 w 196"/>
                <a:gd name="T5" fmla="*/ 44 h 216"/>
                <a:gd name="T6" fmla="*/ 0 w 196"/>
                <a:gd name="T7" fmla="*/ 94 h 216"/>
                <a:gd name="T8" fmla="*/ 9 w 196"/>
                <a:gd name="T9" fmla="*/ 133 h 216"/>
                <a:gd name="T10" fmla="*/ 33 w 196"/>
                <a:gd name="T11" fmla="*/ 133 h 216"/>
                <a:gd name="T12" fmla="*/ 38 w 196"/>
                <a:gd name="T13" fmla="*/ 173 h 216"/>
                <a:gd name="T14" fmla="*/ 39 w 196"/>
                <a:gd name="T15" fmla="*/ 186 h 216"/>
                <a:gd name="T16" fmla="*/ 54 w 196"/>
                <a:gd name="T17" fmla="*/ 216 h 216"/>
                <a:gd name="T18" fmla="*/ 74 w 196"/>
                <a:gd name="T19" fmla="*/ 207 h 216"/>
                <a:gd name="T20" fmla="*/ 101 w 196"/>
                <a:gd name="T21" fmla="*/ 180 h 216"/>
                <a:gd name="T22" fmla="*/ 116 w 196"/>
                <a:gd name="T23" fmla="*/ 137 h 216"/>
                <a:gd name="T24" fmla="*/ 152 w 196"/>
                <a:gd name="T25" fmla="*/ 126 h 216"/>
                <a:gd name="T26" fmla="*/ 161 w 196"/>
                <a:gd name="T27" fmla="*/ 90 h 216"/>
                <a:gd name="T28" fmla="*/ 196 w 196"/>
                <a:gd name="T29" fmla="*/ 58 h 216"/>
                <a:gd name="T30" fmla="*/ 195 w 196"/>
                <a:gd name="T31" fmla="*/ 34 h 216"/>
                <a:gd name="T32" fmla="*/ 120 w 196"/>
                <a:gd name="T33" fmla="*/ 0 h 216"/>
                <a:gd name="T34" fmla="*/ 58 w 196"/>
                <a:gd name="T35" fmla="*/ 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216">
                  <a:moveTo>
                    <a:pt x="58" y="4"/>
                  </a:moveTo>
                  <a:lnTo>
                    <a:pt x="24" y="9"/>
                  </a:lnTo>
                  <a:lnTo>
                    <a:pt x="26" y="44"/>
                  </a:lnTo>
                  <a:lnTo>
                    <a:pt x="0" y="94"/>
                  </a:lnTo>
                  <a:lnTo>
                    <a:pt x="9" y="133"/>
                  </a:lnTo>
                  <a:lnTo>
                    <a:pt x="33" y="133"/>
                  </a:lnTo>
                  <a:lnTo>
                    <a:pt x="38" y="173"/>
                  </a:lnTo>
                  <a:lnTo>
                    <a:pt x="39" y="186"/>
                  </a:lnTo>
                  <a:lnTo>
                    <a:pt x="54" y="216"/>
                  </a:lnTo>
                  <a:lnTo>
                    <a:pt x="74" y="207"/>
                  </a:lnTo>
                  <a:lnTo>
                    <a:pt x="101" y="180"/>
                  </a:lnTo>
                  <a:lnTo>
                    <a:pt x="116" y="137"/>
                  </a:lnTo>
                  <a:lnTo>
                    <a:pt x="152" y="126"/>
                  </a:lnTo>
                  <a:lnTo>
                    <a:pt x="161" y="90"/>
                  </a:lnTo>
                  <a:lnTo>
                    <a:pt x="196" y="58"/>
                  </a:lnTo>
                  <a:lnTo>
                    <a:pt x="195" y="34"/>
                  </a:lnTo>
                  <a:lnTo>
                    <a:pt x="120" y="0"/>
                  </a:lnTo>
                  <a:lnTo>
                    <a:pt x="58" y="4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492433" y="2819400"/>
              <a:ext cx="773113" cy="989013"/>
            </a:xfrm>
            <a:custGeom>
              <a:avLst/>
              <a:gdLst>
                <a:gd name="T0" fmla="*/ 107 w 449"/>
                <a:gd name="T1" fmla="*/ 104 h 623"/>
                <a:gd name="T2" fmla="*/ 64 w 449"/>
                <a:gd name="T3" fmla="*/ 175 h 623"/>
                <a:gd name="T4" fmla="*/ 32 w 449"/>
                <a:gd name="T5" fmla="*/ 153 h 623"/>
                <a:gd name="T6" fmla="*/ 15 w 449"/>
                <a:gd name="T7" fmla="*/ 134 h 623"/>
                <a:gd name="T8" fmla="*/ 0 w 449"/>
                <a:gd name="T9" fmla="*/ 216 h 623"/>
                <a:gd name="T10" fmla="*/ 26 w 449"/>
                <a:gd name="T11" fmla="*/ 243 h 623"/>
                <a:gd name="T12" fmla="*/ 91 w 449"/>
                <a:gd name="T13" fmla="*/ 322 h 623"/>
                <a:gd name="T14" fmla="*/ 141 w 449"/>
                <a:gd name="T15" fmla="*/ 398 h 623"/>
                <a:gd name="T16" fmla="*/ 163 w 449"/>
                <a:gd name="T17" fmla="*/ 429 h 623"/>
                <a:gd name="T18" fmla="*/ 196 w 449"/>
                <a:gd name="T19" fmla="*/ 501 h 623"/>
                <a:gd name="T20" fmla="*/ 284 w 449"/>
                <a:gd name="T21" fmla="*/ 559 h 623"/>
                <a:gd name="T22" fmla="*/ 392 w 449"/>
                <a:gd name="T23" fmla="*/ 623 h 623"/>
                <a:gd name="T24" fmla="*/ 428 w 449"/>
                <a:gd name="T25" fmla="*/ 596 h 623"/>
                <a:gd name="T26" fmla="*/ 449 w 449"/>
                <a:gd name="T27" fmla="*/ 560 h 623"/>
                <a:gd name="T28" fmla="*/ 437 w 449"/>
                <a:gd name="T29" fmla="*/ 536 h 623"/>
                <a:gd name="T30" fmla="*/ 443 w 449"/>
                <a:gd name="T31" fmla="*/ 491 h 623"/>
                <a:gd name="T32" fmla="*/ 437 w 449"/>
                <a:gd name="T33" fmla="*/ 422 h 623"/>
                <a:gd name="T34" fmla="*/ 402 w 449"/>
                <a:gd name="T35" fmla="*/ 378 h 623"/>
                <a:gd name="T36" fmla="*/ 359 w 449"/>
                <a:gd name="T37" fmla="*/ 312 h 623"/>
                <a:gd name="T38" fmla="*/ 315 w 449"/>
                <a:gd name="T39" fmla="*/ 329 h 623"/>
                <a:gd name="T40" fmla="*/ 276 w 449"/>
                <a:gd name="T41" fmla="*/ 321 h 623"/>
                <a:gd name="T42" fmla="*/ 270 w 449"/>
                <a:gd name="T43" fmla="*/ 282 h 623"/>
                <a:gd name="T44" fmla="*/ 253 w 449"/>
                <a:gd name="T45" fmla="*/ 240 h 623"/>
                <a:gd name="T46" fmla="*/ 268 w 449"/>
                <a:gd name="T47" fmla="*/ 198 h 623"/>
                <a:gd name="T48" fmla="*/ 286 w 449"/>
                <a:gd name="T49" fmla="*/ 166 h 623"/>
                <a:gd name="T50" fmla="*/ 367 w 449"/>
                <a:gd name="T51" fmla="*/ 133 h 623"/>
                <a:gd name="T52" fmla="*/ 348 w 449"/>
                <a:gd name="T53" fmla="*/ 73 h 623"/>
                <a:gd name="T54" fmla="*/ 352 w 449"/>
                <a:gd name="T55" fmla="*/ 56 h 623"/>
                <a:gd name="T56" fmla="*/ 299 w 449"/>
                <a:gd name="T57" fmla="*/ 51 h 623"/>
                <a:gd name="T58" fmla="*/ 266 w 449"/>
                <a:gd name="T59" fmla="*/ 46 h 623"/>
                <a:gd name="T60" fmla="*/ 212 w 449"/>
                <a:gd name="T61" fmla="*/ 25 h 623"/>
                <a:gd name="T62" fmla="*/ 186 w 449"/>
                <a:gd name="T63" fmla="*/ 0 h 623"/>
                <a:gd name="T64" fmla="*/ 151 w 449"/>
                <a:gd name="T65" fmla="*/ 6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9" h="623">
                  <a:moveTo>
                    <a:pt x="145" y="92"/>
                  </a:moveTo>
                  <a:lnTo>
                    <a:pt x="107" y="104"/>
                  </a:lnTo>
                  <a:lnTo>
                    <a:pt x="92" y="146"/>
                  </a:lnTo>
                  <a:lnTo>
                    <a:pt x="64" y="175"/>
                  </a:lnTo>
                  <a:lnTo>
                    <a:pt x="45" y="180"/>
                  </a:lnTo>
                  <a:lnTo>
                    <a:pt x="32" y="153"/>
                  </a:lnTo>
                  <a:lnTo>
                    <a:pt x="29" y="139"/>
                  </a:lnTo>
                  <a:lnTo>
                    <a:pt x="15" y="134"/>
                  </a:lnTo>
                  <a:lnTo>
                    <a:pt x="0" y="158"/>
                  </a:lnTo>
                  <a:lnTo>
                    <a:pt x="0" y="216"/>
                  </a:lnTo>
                  <a:lnTo>
                    <a:pt x="9" y="232"/>
                  </a:lnTo>
                  <a:lnTo>
                    <a:pt x="26" y="243"/>
                  </a:lnTo>
                  <a:lnTo>
                    <a:pt x="84" y="311"/>
                  </a:lnTo>
                  <a:lnTo>
                    <a:pt x="91" y="322"/>
                  </a:lnTo>
                  <a:lnTo>
                    <a:pt x="113" y="373"/>
                  </a:lnTo>
                  <a:lnTo>
                    <a:pt x="141" y="398"/>
                  </a:lnTo>
                  <a:lnTo>
                    <a:pt x="158" y="422"/>
                  </a:lnTo>
                  <a:lnTo>
                    <a:pt x="163" y="429"/>
                  </a:lnTo>
                  <a:lnTo>
                    <a:pt x="173" y="464"/>
                  </a:lnTo>
                  <a:lnTo>
                    <a:pt x="196" y="501"/>
                  </a:lnTo>
                  <a:lnTo>
                    <a:pt x="230" y="522"/>
                  </a:lnTo>
                  <a:lnTo>
                    <a:pt x="284" y="559"/>
                  </a:lnTo>
                  <a:lnTo>
                    <a:pt x="351" y="591"/>
                  </a:lnTo>
                  <a:lnTo>
                    <a:pt x="392" y="623"/>
                  </a:lnTo>
                  <a:lnTo>
                    <a:pt x="421" y="584"/>
                  </a:lnTo>
                  <a:lnTo>
                    <a:pt x="428" y="596"/>
                  </a:lnTo>
                  <a:lnTo>
                    <a:pt x="434" y="594"/>
                  </a:lnTo>
                  <a:lnTo>
                    <a:pt x="449" y="560"/>
                  </a:lnTo>
                  <a:lnTo>
                    <a:pt x="446" y="544"/>
                  </a:lnTo>
                  <a:lnTo>
                    <a:pt x="437" y="536"/>
                  </a:lnTo>
                  <a:lnTo>
                    <a:pt x="437" y="517"/>
                  </a:lnTo>
                  <a:lnTo>
                    <a:pt x="443" y="491"/>
                  </a:lnTo>
                  <a:lnTo>
                    <a:pt x="443" y="447"/>
                  </a:lnTo>
                  <a:lnTo>
                    <a:pt x="437" y="422"/>
                  </a:lnTo>
                  <a:lnTo>
                    <a:pt x="434" y="400"/>
                  </a:lnTo>
                  <a:lnTo>
                    <a:pt x="402" y="378"/>
                  </a:lnTo>
                  <a:lnTo>
                    <a:pt x="374" y="373"/>
                  </a:lnTo>
                  <a:lnTo>
                    <a:pt x="359" y="312"/>
                  </a:lnTo>
                  <a:lnTo>
                    <a:pt x="337" y="329"/>
                  </a:lnTo>
                  <a:lnTo>
                    <a:pt x="315" y="329"/>
                  </a:lnTo>
                  <a:lnTo>
                    <a:pt x="301" y="312"/>
                  </a:lnTo>
                  <a:lnTo>
                    <a:pt x="276" y="321"/>
                  </a:lnTo>
                  <a:lnTo>
                    <a:pt x="276" y="301"/>
                  </a:lnTo>
                  <a:lnTo>
                    <a:pt x="270" y="282"/>
                  </a:lnTo>
                  <a:lnTo>
                    <a:pt x="253" y="266"/>
                  </a:lnTo>
                  <a:lnTo>
                    <a:pt x="253" y="240"/>
                  </a:lnTo>
                  <a:lnTo>
                    <a:pt x="271" y="217"/>
                  </a:lnTo>
                  <a:lnTo>
                    <a:pt x="268" y="198"/>
                  </a:lnTo>
                  <a:lnTo>
                    <a:pt x="279" y="178"/>
                  </a:lnTo>
                  <a:lnTo>
                    <a:pt x="286" y="166"/>
                  </a:lnTo>
                  <a:lnTo>
                    <a:pt x="315" y="148"/>
                  </a:lnTo>
                  <a:lnTo>
                    <a:pt x="367" y="133"/>
                  </a:lnTo>
                  <a:lnTo>
                    <a:pt x="349" y="124"/>
                  </a:lnTo>
                  <a:lnTo>
                    <a:pt x="348" y="73"/>
                  </a:lnTo>
                  <a:lnTo>
                    <a:pt x="354" y="69"/>
                  </a:lnTo>
                  <a:lnTo>
                    <a:pt x="352" y="56"/>
                  </a:lnTo>
                  <a:lnTo>
                    <a:pt x="340" y="51"/>
                  </a:lnTo>
                  <a:lnTo>
                    <a:pt x="299" y="51"/>
                  </a:lnTo>
                  <a:lnTo>
                    <a:pt x="283" y="60"/>
                  </a:lnTo>
                  <a:lnTo>
                    <a:pt x="266" y="46"/>
                  </a:lnTo>
                  <a:lnTo>
                    <a:pt x="239" y="36"/>
                  </a:lnTo>
                  <a:lnTo>
                    <a:pt x="212" y="25"/>
                  </a:lnTo>
                  <a:lnTo>
                    <a:pt x="212" y="0"/>
                  </a:lnTo>
                  <a:lnTo>
                    <a:pt x="186" y="0"/>
                  </a:lnTo>
                  <a:lnTo>
                    <a:pt x="190" y="24"/>
                  </a:lnTo>
                  <a:lnTo>
                    <a:pt x="151" y="60"/>
                  </a:lnTo>
                  <a:lnTo>
                    <a:pt x="145" y="92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1178233" y="3314700"/>
              <a:ext cx="719138" cy="727075"/>
            </a:xfrm>
            <a:custGeom>
              <a:avLst/>
              <a:gdLst>
                <a:gd name="T0" fmla="*/ 0 w 419"/>
                <a:gd name="T1" fmla="*/ 64 h 458"/>
                <a:gd name="T2" fmla="*/ 62 w 419"/>
                <a:gd name="T3" fmla="*/ 44 h 458"/>
                <a:gd name="T4" fmla="*/ 97 w 419"/>
                <a:gd name="T5" fmla="*/ 27 h 458"/>
                <a:gd name="T6" fmla="*/ 134 w 419"/>
                <a:gd name="T7" fmla="*/ 0 h 458"/>
                <a:gd name="T8" fmla="*/ 161 w 419"/>
                <a:gd name="T9" fmla="*/ 32 h 458"/>
                <a:gd name="T10" fmla="*/ 166 w 419"/>
                <a:gd name="T11" fmla="*/ 63 h 458"/>
                <a:gd name="T12" fmla="*/ 166 w 419"/>
                <a:gd name="T13" fmla="*/ 82 h 458"/>
                <a:gd name="T14" fmla="*/ 207 w 419"/>
                <a:gd name="T15" fmla="*/ 102 h 458"/>
                <a:gd name="T16" fmla="*/ 235 w 419"/>
                <a:gd name="T17" fmla="*/ 101 h 458"/>
                <a:gd name="T18" fmla="*/ 274 w 419"/>
                <a:gd name="T19" fmla="*/ 126 h 458"/>
                <a:gd name="T20" fmla="*/ 301 w 419"/>
                <a:gd name="T21" fmla="*/ 135 h 458"/>
                <a:gd name="T22" fmla="*/ 315 w 419"/>
                <a:gd name="T23" fmla="*/ 135 h 458"/>
                <a:gd name="T24" fmla="*/ 339 w 419"/>
                <a:gd name="T25" fmla="*/ 165 h 458"/>
                <a:gd name="T26" fmla="*/ 333 w 419"/>
                <a:gd name="T27" fmla="*/ 230 h 458"/>
                <a:gd name="T28" fmla="*/ 398 w 419"/>
                <a:gd name="T29" fmla="*/ 230 h 458"/>
                <a:gd name="T30" fmla="*/ 406 w 419"/>
                <a:gd name="T31" fmla="*/ 253 h 458"/>
                <a:gd name="T32" fmla="*/ 414 w 419"/>
                <a:gd name="T33" fmla="*/ 264 h 458"/>
                <a:gd name="T34" fmla="*/ 419 w 419"/>
                <a:gd name="T35" fmla="*/ 283 h 458"/>
                <a:gd name="T36" fmla="*/ 419 w 419"/>
                <a:gd name="T37" fmla="*/ 321 h 458"/>
                <a:gd name="T38" fmla="*/ 403 w 419"/>
                <a:gd name="T39" fmla="*/ 353 h 458"/>
                <a:gd name="T40" fmla="*/ 384 w 419"/>
                <a:gd name="T41" fmla="*/ 347 h 458"/>
                <a:gd name="T42" fmla="*/ 359 w 419"/>
                <a:gd name="T43" fmla="*/ 338 h 458"/>
                <a:gd name="T44" fmla="*/ 316 w 419"/>
                <a:gd name="T45" fmla="*/ 340 h 458"/>
                <a:gd name="T46" fmla="*/ 284 w 419"/>
                <a:gd name="T47" fmla="*/ 372 h 458"/>
                <a:gd name="T48" fmla="*/ 280 w 419"/>
                <a:gd name="T49" fmla="*/ 390 h 458"/>
                <a:gd name="T50" fmla="*/ 270 w 419"/>
                <a:gd name="T51" fmla="*/ 405 h 458"/>
                <a:gd name="T52" fmla="*/ 266 w 419"/>
                <a:gd name="T53" fmla="*/ 436 h 458"/>
                <a:gd name="T54" fmla="*/ 244 w 419"/>
                <a:gd name="T55" fmla="*/ 436 h 458"/>
                <a:gd name="T56" fmla="*/ 223 w 419"/>
                <a:gd name="T57" fmla="*/ 426 h 458"/>
                <a:gd name="T58" fmla="*/ 216 w 419"/>
                <a:gd name="T59" fmla="*/ 458 h 458"/>
                <a:gd name="T60" fmla="*/ 176 w 419"/>
                <a:gd name="T61" fmla="*/ 435 h 458"/>
                <a:gd name="T62" fmla="*/ 163 w 419"/>
                <a:gd name="T63" fmla="*/ 435 h 458"/>
                <a:gd name="T64" fmla="*/ 144 w 419"/>
                <a:gd name="T65" fmla="*/ 427 h 458"/>
                <a:gd name="T66" fmla="*/ 119 w 419"/>
                <a:gd name="T67" fmla="*/ 441 h 458"/>
                <a:gd name="T68" fmla="*/ 48 w 419"/>
                <a:gd name="T69" fmla="*/ 400 h 458"/>
                <a:gd name="T70" fmla="*/ 65 w 419"/>
                <a:gd name="T71" fmla="*/ 353 h 458"/>
                <a:gd name="T72" fmla="*/ 44 w 419"/>
                <a:gd name="T73" fmla="*/ 303 h 458"/>
                <a:gd name="T74" fmla="*/ 34 w 419"/>
                <a:gd name="T75" fmla="*/ 288 h 458"/>
                <a:gd name="T76" fmla="*/ 30 w 419"/>
                <a:gd name="T77" fmla="*/ 284 h 458"/>
                <a:gd name="T78" fmla="*/ 36 w 419"/>
                <a:gd name="T79" fmla="*/ 280 h 458"/>
                <a:gd name="T80" fmla="*/ 51 w 419"/>
                <a:gd name="T81" fmla="*/ 247 h 458"/>
                <a:gd name="T82" fmla="*/ 48 w 419"/>
                <a:gd name="T83" fmla="*/ 233 h 458"/>
                <a:gd name="T84" fmla="*/ 39 w 419"/>
                <a:gd name="T85" fmla="*/ 225 h 458"/>
                <a:gd name="T86" fmla="*/ 39 w 419"/>
                <a:gd name="T87" fmla="*/ 204 h 458"/>
                <a:gd name="T88" fmla="*/ 45 w 419"/>
                <a:gd name="T89" fmla="*/ 180 h 458"/>
                <a:gd name="T90" fmla="*/ 45 w 419"/>
                <a:gd name="T91" fmla="*/ 131 h 458"/>
                <a:gd name="T92" fmla="*/ 39 w 419"/>
                <a:gd name="T93" fmla="*/ 111 h 458"/>
                <a:gd name="T94" fmla="*/ 36 w 419"/>
                <a:gd name="T95" fmla="*/ 88 h 458"/>
                <a:gd name="T96" fmla="*/ 24 w 419"/>
                <a:gd name="T97" fmla="*/ 79 h 458"/>
                <a:gd name="T98" fmla="*/ 0 w 419"/>
                <a:gd name="T99" fmla="*/ 6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458">
                  <a:moveTo>
                    <a:pt x="0" y="64"/>
                  </a:moveTo>
                  <a:lnTo>
                    <a:pt x="62" y="44"/>
                  </a:lnTo>
                  <a:lnTo>
                    <a:pt x="97" y="27"/>
                  </a:lnTo>
                  <a:lnTo>
                    <a:pt x="134" y="0"/>
                  </a:lnTo>
                  <a:lnTo>
                    <a:pt x="161" y="32"/>
                  </a:lnTo>
                  <a:lnTo>
                    <a:pt x="166" y="63"/>
                  </a:lnTo>
                  <a:lnTo>
                    <a:pt x="166" y="82"/>
                  </a:lnTo>
                  <a:lnTo>
                    <a:pt x="207" y="102"/>
                  </a:lnTo>
                  <a:lnTo>
                    <a:pt x="235" y="101"/>
                  </a:lnTo>
                  <a:lnTo>
                    <a:pt x="274" y="126"/>
                  </a:lnTo>
                  <a:lnTo>
                    <a:pt x="301" y="135"/>
                  </a:lnTo>
                  <a:lnTo>
                    <a:pt x="315" y="135"/>
                  </a:lnTo>
                  <a:lnTo>
                    <a:pt x="339" y="165"/>
                  </a:lnTo>
                  <a:lnTo>
                    <a:pt x="333" y="230"/>
                  </a:lnTo>
                  <a:lnTo>
                    <a:pt x="398" y="230"/>
                  </a:lnTo>
                  <a:lnTo>
                    <a:pt x="406" y="253"/>
                  </a:lnTo>
                  <a:lnTo>
                    <a:pt x="414" y="264"/>
                  </a:lnTo>
                  <a:lnTo>
                    <a:pt x="419" y="283"/>
                  </a:lnTo>
                  <a:lnTo>
                    <a:pt x="419" y="321"/>
                  </a:lnTo>
                  <a:lnTo>
                    <a:pt x="403" y="353"/>
                  </a:lnTo>
                  <a:lnTo>
                    <a:pt x="384" y="347"/>
                  </a:lnTo>
                  <a:lnTo>
                    <a:pt x="359" y="338"/>
                  </a:lnTo>
                  <a:lnTo>
                    <a:pt x="316" y="340"/>
                  </a:lnTo>
                  <a:lnTo>
                    <a:pt x="284" y="372"/>
                  </a:lnTo>
                  <a:lnTo>
                    <a:pt x="280" y="390"/>
                  </a:lnTo>
                  <a:lnTo>
                    <a:pt x="270" y="405"/>
                  </a:lnTo>
                  <a:lnTo>
                    <a:pt x="266" y="436"/>
                  </a:lnTo>
                  <a:lnTo>
                    <a:pt x="244" y="436"/>
                  </a:lnTo>
                  <a:lnTo>
                    <a:pt x="223" y="426"/>
                  </a:lnTo>
                  <a:lnTo>
                    <a:pt x="216" y="458"/>
                  </a:lnTo>
                  <a:lnTo>
                    <a:pt x="176" y="435"/>
                  </a:lnTo>
                  <a:lnTo>
                    <a:pt x="163" y="435"/>
                  </a:lnTo>
                  <a:lnTo>
                    <a:pt x="144" y="427"/>
                  </a:lnTo>
                  <a:lnTo>
                    <a:pt x="119" y="441"/>
                  </a:lnTo>
                  <a:lnTo>
                    <a:pt x="48" y="400"/>
                  </a:lnTo>
                  <a:lnTo>
                    <a:pt x="65" y="353"/>
                  </a:lnTo>
                  <a:lnTo>
                    <a:pt x="44" y="303"/>
                  </a:lnTo>
                  <a:lnTo>
                    <a:pt x="34" y="288"/>
                  </a:lnTo>
                  <a:lnTo>
                    <a:pt x="30" y="284"/>
                  </a:lnTo>
                  <a:lnTo>
                    <a:pt x="36" y="280"/>
                  </a:lnTo>
                  <a:lnTo>
                    <a:pt x="51" y="247"/>
                  </a:lnTo>
                  <a:lnTo>
                    <a:pt x="48" y="233"/>
                  </a:lnTo>
                  <a:lnTo>
                    <a:pt x="39" y="225"/>
                  </a:lnTo>
                  <a:lnTo>
                    <a:pt x="39" y="204"/>
                  </a:lnTo>
                  <a:lnTo>
                    <a:pt x="45" y="180"/>
                  </a:lnTo>
                  <a:lnTo>
                    <a:pt x="45" y="131"/>
                  </a:lnTo>
                  <a:lnTo>
                    <a:pt x="39" y="111"/>
                  </a:lnTo>
                  <a:lnTo>
                    <a:pt x="36" y="88"/>
                  </a:lnTo>
                  <a:lnTo>
                    <a:pt x="24" y="79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1627495" y="3851275"/>
              <a:ext cx="484188" cy="458788"/>
            </a:xfrm>
            <a:custGeom>
              <a:avLst/>
              <a:gdLst>
                <a:gd name="T0" fmla="*/ 57 w 281"/>
                <a:gd name="T1" fmla="*/ 0 h 289"/>
                <a:gd name="T2" fmla="*/ 22 w 281"/>
                <a:gd name="T3" fmla="*/ 34 h 289"/>
                <a:gd name="T4" fmla="*/ 18 w 281"/>
                <a:gd name="T5" fmla="*/ 52 h 289"/>
                <a:gd name="T6" fmla="*/ 8 w 281"/>
                <a:gd name="T7" fmla="*/ 67 h 289"/>
                <a:gd name="T8" fmla="*/ 0 w 281"/>
                <a:gd name="T9" fmla="*/ 97 h 289"/>
                <a:gd name="T10" fmla="*/ 7 w 281"/>
                <a:gd name="T11" fmla="*/ 116 h 289"/>
                <a:gd name="T12" fmla="*/ 39 w 281"/>
                <a:gd name="T13" fmla="*/ 135 h 289"/>
                <a:gd name="T14" fmla="*/ 62 w 281"/>
                <a:gd name="T15" fmla="*/ 141 h 289"/>
                <a:gd name="T16" fmla="*/ 105 w 281"/>
                <a:gd name="T17" fmla="*/ 166 h 289"/>
                <a:gd name="T18" fmla="*/ 125 w 281"/>
                <a:gd name="T19" fmla="*/ 170 h 289"/>
                <a:gd name="T20" fmla="*/ 144 w 281"/>
                <a:gd name="T21" fmla="*/ 182 h 289"/>
                <a:gd name="T22" fmla="*/ 158 w 281"/>
                <a:gd name="T23" fmla="*/ 206 h 289"/>
                <a:gd name="T24" fmla="*/ 160 w 281"/>
                <a:gd name="T25" fmla="*/ 241 h 289"/>
                <a:gd name="T26" fmla="*/ 151 w 281"/>
                <a:gd name="T27" fmla="*/ 254 h 289"/>
                <a:gd name="T28" fmla="*/ 153 w 281"/>
                <a:gd name="T29" fmla="*/ 270 h 289"/>
                <a:gd name="T30" fmla="*/ 177 w 281"/>
                <a:gd name="T31" fmla="*/ 288 h 289"/>
                <a:gd name="T32" fmla="*/ 211 w 281"/>
                <a:gd name="T33" fmla="*/ 289 h 289"/>
                <a:gd name="T34" fmla="*/ 242 w 281"/>
                <a:gd name="T35" fmla="*/ 244 h 289"/>
                <a:gd name="T36" fmla="*/ 262 w 281"/>
                <a:gd name="T37" fmla="*/ 229 h 289"/>
                <a:gd name="T38" fmla="*/ 281 w 281"/>
                <a:gd name="T39" fmla="*/ 231 h 289"/>
                <a:gd name="T40" fmla="*/ 273 w 281"/>
                <a:gd name="T41" fmla="*/ 220 h 289"/>
                <a:gd name="T42" fmla="*/ 266 w 281"/>
                <a:gd name="T43" fmla="*/ 152 h 289"/>
                <a:gd name="T44" fmla="*/ 250 w 281"/>
                <a:gd name="T45" fmla="*/ 160 h 289"/>
                <a:gd name="T46" fmla="*/ 245 w 281"/>
                <a:gd name="T47" fmla="*/ 126 h 289"/>
                <a:gd name="T48" fmla="*/ 226 w 281"/>
                <a:gd name="T49" fmla="*/ 112 h 289"/>
                <a:gd name="T50" fmla="*/ 210 w 281"/>
                <a:gd name="T51" fmla="*/ 106 h 289"/>
                <a:gd name="T52" fmla="*/ 156 w 281"/>
                <a:gd name="T53" fmla="*/ 105 h 289"/>
                <a:gd name="T54" fmla="*/ 158 w 281"/>
                <a:gd name="T55" fmla="*/ 86 h 289"/>
                <a:gd name="T56" fmla="*/ 157 w 281"/>
                <a:gd name="T57" fmla="*/ 44 h 289"/>
                <a:gd name="T58" fmla="*/ 143 w 281"/>
                <a:gd name="T59" fmla="*/ 17 h 289"/>
                <a:gd name="T60" fmla="*/ 117 w 281"/>
                <a:gd name="T61" fmla="*/ 8 h 289"/>
                <a:gd name="T62" fmla="*/ 96 w 281"/>
                <a:gd name="T63" fmla="*/ 0 h 289"/>
                <a:gd name="T64" fmla="*/ 57 w 281"/>
                <a:gd name="T6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9">
                  <a:moveTo>
                    <a:pt x="57" y="0"/>
                  </a:moveTo>
                  <a:lnTo>
                    <a:pt x="22" y="34"/>
                  </a:lnTo>
                  <a:lnTo>
                    <a:pt x="18" y="52"/>
                  </a:lnTo>
                  <a:lnTo>
                    <a:pt x="8" y="67"/>
                  </a:lnTo>
                  <a:lnTo>
                    <a:pt x="0" y="97"/>
                  </a:lnTo>
                  <a:lnTo>
                    <a:pt x="7" y="116"/>
                  </a:lnTo>
                  <a:lnTo>
                    <a:pt x="39" y="135"/>
                  </a:lnTo>
                  <a:lnTo>
                    <a:pt x="62" y="141"/>
                  </a:lnTo>
                  <a:lnTo>
                    <a:pt x="105" y="166"/>
                  </a:lnTo>
                  <a:lnTo>
                    <a:pt x="125" y="170"/>
                  </a:lnTo>
                  <a:lnTo>
                    <a:pt x="144" y="182"/>
                  </a:lnTo>
                  <a:lnTo>
                    <a:pt x="158" y="206"/>
                  </a:lnTo>
                  <a:lnTo>
                    <a:pt x="160" y="241"/>
                  </a:lnTo>
                  <a:lnTo>
                    <a:pt x="151" y="254"/>
                  </a:lnTo>
                  <a:lnTo>
                    <a:pt x="153" y="270"/>
                  </a:lnTo>
                  <a:lnTo>
                    <a:pt x="177" y="288"/>
                  </a:lnTo>
                  <a:lnTo>
                    <a:pt x="211" y="289"/>
                  </a:lnTo>
                  <a:lnTo>
                    <a:pt x="242" y="244"/>
                  </a:lnTo>
                  <a:lnTo>
                    <a:pt x="262" y="229"/>
                  </a:lnTo>
                  <a:lnTo>
                    <a:pt x="281" y="231"/>
                  </a:lnTo>
                  <a:lnTo>
                    <a:pt x="273" y="220"/>
                  </a:lnTo>
                  <a:lnTo>
                    <a:pt x="266" y="152"/>
                  </a:lnTo>
                  <a:lnTo>
                    <a:pt x="250" y="160"/>
                  </a:lnTo>
                  <a:lnTo>
                    <a:pt x="245" y="126"/>
                  </a:lnTo>
                  <a:lnTo>
                    <a:pt x="226" y="112"/>
                  </a:lnTo>
                  <a:lnTo>
                    <a:pt x="210" y="106"/>
                  </a:lnTo>
                  <a:lnTo>
                    <a:pt x="156" y="105"/>
                  </a:lnTo>
                  <a:lnTo>
                    <a:pt x="158" y="86"/>
                  </a:lnTo>
                  <a:lnTo>
                    <a:pt x="157" y="44"/>
                  </a:lnTo>
                  <a:lnTo>
                    <a:pt x="143" y="17"/>
                  </a:lnTo>
                  <a:lnTo>
                    <a:pt x="117" y="8"/>
                  </a:lnTo>
                  <a:lnTo>
                    <a:pt x="96" y="0"/>
                  </a:lnTo>
                  <a:lnTo>
                    <a:pt x="57" y="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1240145" y="3990975"/>
              <a:ext cx="893763" cy="1827213"/>
            </a:xfrm>
            <a:custGeom>
              <a:avLst/>
              <a:gdLst>
                <a:gd name="T0" fmla="*/ 140 w 520"/>
                <a:gd name="T1" fmla="*/ 9 h 1151"/>
                <a:gd name="T2" fmla="*/ 106 w 520"/>
                <a:gd name="T3" fmla="*/ 1 h 1151"/>
                <a:gd name="T4" fmla="*/ 92 w 520"/>
                <a:gd name="T5" fmla="*/ 50 h 1151"/>
                <a:gd name="T6" fmla="*/ 54 w 520"/>
                <a:gd name="T7" fmla="*/ 90 h 1151"/>
                <a:gd name="T8" fmla="*/ 49 w 520"/>
                <a:gd name="T9" fmla="*/ 140 h 1151"/>
                <a:gd name="T10" fmla="*/ 39 w 520"/>
                <a:gd name="T11" fmla="*/ 194 h 1151"/>
                <a:gd name="T12" fmla="*/ 0 w 520"/>
                <a:gd name="T13" fmla="*/ 264 h 1151"/>
                <a:gd name="T14" fmla="*/ 20 w 520"/>
                <a:gd name="T15" fmla="*/ 462 h 1151"/>
                <a:gd name="T16" fmla="*/ 17 w 520"/>
                <a:gd name="T17" fmla="*/ 528 h 1151"/>
                <a:gd name="T18" fmla="*/ 43 w 520"/>
                <a:gd name="T19" fmla="*/ 793 h 1151"/>
                <a:gd name="T20" fmla="*/ 50 w 520"/>
                <a:gd name="T21" fmla="*/ 823 h 1151"/>
                <a:gd name="T22" fmla="*/ 58 w 520"/>
                <a:gd name="T23" fmla="*/ 864 h 1151"/>
                <a:gd name="T24" fmla="*/ 50 w 520"/>
                <a:gd name="T25" fmla="*/ 889 h 1151"/>
                <a:gd name="T26" fmla="*/ 57 w 520"/>
                <a:gd name="T27" fmla="*/ 929 h 1151"/>
                <a:gd name="T28" fmla="*/ 49 w 520"/>
                <a:gd name="T29" fmla="*/ 990 h 1151"/>
                <a:gd name="T30" fmla="*/ 42 w 520"/>
                <a:gd name="T31" fmla="*/ 1028 h 1151"/>
                <a:gd name="T32" fmla="*/ 57 w 520"/>
                <a:gd name="T33" fmla="*/ 1078 h 1151"/>
                <a:gd name="T34" fmla="*/ 69 w 520"/>
                <a:gd name="T35" fmla="*/ 1104 h 1151"/>
                <a:gd name="T36" fmla="*/ 97 w 520"/>
                <a:gd name="T37" fmla="*/ 1141 h 1151"/>
                <a:gd name="T38" fmla="*/ 130 w 520"/>
                <a:gd name="T39" fmla="*/ 1151 h 1151"/>
                <a:gd name="T40" fmla="*/ 175 w 520"/>
                <a:gd name="T41" fmla="*/ 1142 h 1151"/>
                <a:gd name="T42" fmla="*/ 147 w 520"/>
                <a:gd name="T43" fmla="*/ 1097 h 1151"/>
                <a:gd name="T44" fmla="*/ 172 w 520"/>
                <a:gd name="T45" fmla="*/ 1053 h 1151"/>
                <a:gd name="T46" fmla="*/ 177 w 520"/>
                <a:gd name="T47" fmla="*/ 1029 h 1151"/>
                <a:gd name="T48" fmla="*/ 180 w 520"/>
                <a:gd name="T49" fmla="*/ 1004 h 1151"/>
                <a:gd name="T50" fmla="*/ 229 w 520"/>
                <a:gd name="T51" fmla="*/ 965 h 1151"/>
                <a:gd name="T52" fmla="*/ 214 w 520"/>
                <a:gd name="T53" fmla="*/ 921 h 1151"/>
                <a:gd name="T54" fmla="*/ 172 w 520"/>
                <a:gd name="T55" fmla="*/ 879 h 1151"/>
                <a:gd name="T56" fmla="*/ 212 w 520"/>
                <a:gd name="T57" fmla="*/ 832 h 1151"/>
                <a:gd name="T58" fmla="*/ 229 w 520"/>
                <a:gd name="T59" fmla="*/ 775 h 1151"/>
                <a:gd name="T60" fmla="*/ 271 w 520"/>
                <a:gd name="T61" fmla="*/ 751 h 1151"/>
                <a:gd name="T62" fmla="*/ 275 w 520"/>
                <a:gd name="T63" fmla="*/ 724 h 1151"/>
                <a:gd name="T64" fmla="*/ 231 w 520"/>
                <a:gd name="T65" fmla="*/ 692 h 1151"/>
                <a:gd name="T66" fmla="*/ 241 w 520"/>
                <a:gd name="T67" fmla="*/ 668 h 1151"/>
                <a:gd name="T68" fmla="*/ 292 w 520"/>
                <a:gd name="T69" fmla="*/ 676 h 1151"/>
                <a:gd name="T70" fmla="*/ 313 w 520"/>
                <a:gd name="T71" fmla="*/ 637 h 1151"/>
                <a:gd name="T72" fmla="*/ 318 w 520"/>
                <a:gd name="T73" fmla="*/ 600 h 1151"/>
                <a:gd name="T74" fmla="*/ 384 w 520"/>
                <a:gd name="T75" fmla="*/ 583 h 1151"/>
                <a:gd name="T76" fmla="*/ 403 w 520"/>
                <a:gd name="T77" fmla="*/ 552 h 1151"/>
                <a:gd name="T78" fmla="*/ 395 w 520"/>
                <a:gd name="T79" fmla="*/ 504 h 1151"/>
                <a:gd name="T80" fmla="*/ 386 w 520"/>
                <a:gd name="T81" fmla="*/ 451 h 1151"/>
                <a:gd name="T82" fmla="*/ 358 w 520"/>
                <a:gd name="T83" fmla="*/ 442 h 1151"/>
                <a:gd name="T84" fmla="*/ 379 w 520"/>
                <a:gd name="T85" fmla="*/ 402 h 1151"/>
                <a:gd name="T86" fmla="*/ 386 w 520"/>
                <a:gd name="T87" fmla="*/ 356 h 1151"/>
                <a:gd name="T88" fmla="*/ 414 w 520"/>
                <a:gd name="T89" fmla="*/ 297 h 1151"/>
                <a:gd name="T90" fmla="*/ 433 w 520"/>
                <a:gd name="T91" fmla="*/ 244 h 1151"/>
                <a:gd name="T92" fmla="*/ 511 w 520"/>
                <a:gd name="T93" fmla="*/ 190 h 1151"/>
                <a:gd name="T94" fmla="*/ 510 w 520"/>
                <a:gd name="T95" fmla="*/ 141 h 1151"/>
                <a:gd name="T96" fmla="*/ 462 w 520"/>
                <a:gd name="T97" fmla="*/ 163 h 1151"/>
                <a:gd name="T98" fmla="*/ 407 w 520"/>
                <a:gd name="T99" fmla="*/ 198 h 1151"/>
                <a:gd name="T100" fmla="*/ 378 w 520"/>
                <a:gd name="T101" fmla="*/ 166 h 1151"/>
                <a:gd name="T102" fmla="*/ 384 w 520"/>
                <a:gd name="T103" fmla="*/ 118 h 1151"/>
                <a:gd name="T104" fmla="*/ 349 w 520"/>
                <a:gd name="T105" fmla="*/ 82 h 1151"/>
                <a:gd name="T106" fmla="*/ 288 w 520"/>
                <a:gd name="T107" fmla="*/ 53 h 1151"/>
                <a:gd name="T108" fmla="*/ 234 w 520"/>
                <a:gd name="T109" fmla="*/ 24 h 1151"/>
                <a:gd name="T110" fmla="*/ 206 w 520"/>
                <a:gd name="T111" fmla="*/ 10 h 1151"/>
                <a:gd name="T112" fmla="*/ 179 w 520"/>
                <a:gd name="T113" fmla="*/ 28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0" h="1151">
                  <a:moveTo>
                    <a:pt x="179" y="28"/>
                  </a:moveTo>
                  <a:lnTo>
                    <a:pt x="140" y="9"/>
                  </a:lnTo>
                  <a:lnTo>
                    <a:pt x="130" y="9"/>
                  </a:lnTo>
                  <a:lnTo>
                    <a:pt x="106" y="1"/>
                  </a:lnTo>
                  <a:lnTo>
                    <a:pt x="81" y="13"/>
                  </a:lnTo>
                  <a:lnTo>
                    <a:pt x="92" y="50"/>
                  </a:lnTo>
                  <a:lnTo>
                    <a:pt x="83" y="75"/>
                  </a:lnTo>
                  <a:lnTo>
                    <a:pt x="54" y="90"/>
                  </a:lnTo>
                  <a:lnTo>
                    <a:pt x="39" y="129"/>
                  </a:lnTo>
                  <a:lnTo>
                    <a:pt x="49" y="140"/>
                  </a:lnTo>
                  <a:lnTo>
                    <a:pt x="43" y="177"/>
                  </a:lnTo>
                  <a:lnTo>
                    <a:pt x="39" y="194"/>
                  </a:lnTo>
                  <a:lnTo>
                    <a:pt x="27" y="224"/>
                  </a:lnTo>
                  <a:lnTo>
                    <a:pt x="0" y="264"/>
                  </a:lnTo>
                  <a:lnTo>
                    <a:pt x="13" y="320"/>
                  </a:lnTo>
                  <a:lnTo>
                    <a:pt x="20" y="462"/>
                  </a:lnTo>
                  <a:lnTo>
                    <a:pt x="29" y="499"/>
                  </a:lnTo>
                  <a:lnTo>
                    <a:pt x="17" y="528"/>
                  </a:lnTo>
                  <a:lnTo>
                    <a:pt x="17" y="759"/>
                  </a:lnTo>
                  <a:lnTo>
                    <a:pt x="43" y="793"/>
                  </a:lnTo>
                  <a:lnTo>
                    <a:pt x="38" y="813"/>
                  </a:lnTo>
                  <a:lnTo>
                    <a:pt x="50" y="823"/>
                  </a:lnTo>
                  <a:lnTo>
                    <a:pt x="41" y="848"/>
                  </a:lnTo>
                  <a:lnTo>
                    <a:pt x="58" y="864"/>
                  </a:lnTo>
                  <a:lnTo>
                    <a:pt x="59" y="901"/>
                  </a:lnTo>
                  <a:lnTo>
                    <a:pt x="50" y="889"/>
                  </a:lnTo>
                  <a:lnTo>
                    <a:pt x="50" y="902"/>
                  </a:lnTo>
                  <a:lnTo>
                    <a:pt x="57" y="929"/>
                  </a:lnTo>
                  <a:lnTo>
                    <a:pt x="57" y="967"/>
                  </a:lnTo>
                  <a:lnTo>
                    <a:pt x="49" y="990"/>
                  </a:lnTo>
                  <a:lnTo>
                    <a:pt x="48" y="1015"/>
                  </a:lnTo>
                  <a:lnTo>
                    <a:pt x="42" y="1028"/>
                  </a:lnTo>
                  <a:lnTo>
                    <a:pt x="42" y="1063"/>
                  </a:lnTo>
                  <a:lnTo>
                    <a:pt x="57" y="1078"/>
                  </a:lnTo>
                  <a:lnTo>
                    <a:pt x="65" y="1076"/>
                  </a:lnTo>
                  <a:lnTo>
                    <a:pt x="69" y="1104"/>
                  </a:lnTo>
                  <a:lnTo>
                    <a:pt x="73" y="1128"/>
                  </a:lnTo>
                  <a:lnTo>
                    <a:pt x="97" y="1141"/>
                  </a:lnTo>
                  <a:lnTo>
                    <a:pt x="117" y="1143"/>
                  </a:lnTo>
                  <a:lnTo>
                    <a:pt x="130" y="1151"/>
                  </a:lnTo>
                  <a:lnTo>
                    <a:pt x="147" y="1147"/>
                  </a:lnTo>
                  <a:lnTo>
                    <a:pt x="175" y="1142"/>
                  </a:lnTo>
                  <a:lnTo>
                    <a:pt x="154" y="1110"/>
                  </a:lnTo>
                  <a:lnTo>
                    <a:pt x="147" y="1097"/>
                  </a:lnTo>
                  <a:lnTo>
                    <a:pt x="157" y="1060"/>
                  </a:lnTo>
                  <a:lnTo>
                    <a:pt x="172" y="1053"/>
                  </a:lnTo>
                  <a:lnTo>
                    <a:pt x="181" y="1037"/>
                  </a:lnTo>
                  <a:lnTo>
                    <a:pt x="177" y="1029"/>
                  </a:lnTo>
                  <a:lnTo>
                    <a:pt x="172" y="1022"/>
                  </a:lnTo>
                  <a:lnTo>
                    <a:pt x="180" y="1004"/>
                  </a:lnTo>
                  <a:lnTo>
                    <a:pt x="205" y="986"/>
                  </a:lnTo>
                  <a:lnTo>
                    <a:pt x="229" y="965"/>
                  </a:lnTo>
                  <a:lnTo>
                    <a:pt x="229" y="929"/>
                  </a:lnTo>
                  <a:lnTo>
                    <a:pt x="214" y="921"/>
                  </a:lnTo>
                  <a:lnTo>
                    <a:pt x="182" y="899"/>
                  </a:lnTo>
                  <a:lnTo>
                    <a:pt x="172" y="879"/>
                  </a:lnTo>
                  <a:lnTo>
                    <a:pt x="182" y="863"/>
                  </a:lnTo>
                  <a:lnTo>
                    <a:pt x="212" y="832"/>
                  </a:lnTo>
                  <a:lnTo>
                    <a:pt x="229" y="815"/>
                  </a:lnTo>
                  <a:lnTo>
                    <a:pt x="229" y="775"/>
                  </a:lnTo>
                  <a:lnTo>
                    <a:pt x="239" y="733"/>
                  </a:lnTo>
                  <a:lnTo>
                    <a:pt x="271" y="751"/>
                  </a:lnTo>
                  <a:lnTo>
                    <a:pt x="286" y="741"/>
                  </a:lnTo>
                  <a:lnTo>
                    <a:pt x="275" y="724"/>
                  </a:lnTo>
                  <a:lnTo>
                    <a:pt x="238" y="724"/>
                  </a:lnTo>
                  <a:lnTo>
                    <a:pt x="231" y="692"/>
                  </a:lnTo>
                  <a:lnTo>
                    <a:pt x="221" y="667"/>
                  </a:lnTo>
                  <a:lnTo>
                    <a:pt x="241" y="668"/>
                  </a:lnTo>
                  <a:lnTo>
                    <a:pt x="265" y="673"/>
                  </a:lnTo>
                  <a:lnTo>
                    <a:pt x="292" y="676"/>
                  </a:lnTo>
                  <a:lnTo>
                    <a:pt x="303" y="670"/>
                  </a:lnTo>
                  <a:lnTo>
                    <a:pt x="313" y="637"/>
                  </a:lnTo>
                  <a:lnTo>
                    <a:pt x="313" y="619"/>
                  </a:lnTo>
                  <a:lnTo>
                    <a:pt x="318" y="600"/>
                  </a:lnTo>
                  <a:lnTo>
                    <a:pt x="328" y="583"/>
                  </a:lnTo>
                  <a:lnTo>
                    <a:pt x="384" y="583"/>
                  </a:lnTo>
                  <a:lnTo>
                    <a:pt x="384" y="568"/>
                  </a:lnTo>
                  <a:lnTo>
                    <a:pt x="403" y="552"/>
                  </a:lnTo>
                  <a:lnTo>
                    <a:pt x="412" y="529"/>
                  </a:lnTo>
                  <a:lnTo>
                    <a:pt x="395" y="504"/>
                  </a:lnTo>
                  <a:lnTo>
                    <a:pt x="395" y="488"/>
                  </a:lnTo>
                  <a:lnTo>
                    <a:pt x="386" y="451"/>
                  </a:lnTo>
                  <a:lnTo>
                    <a:pt x="372" y="444"/>
                  </a:lnTo>
                  <a:lnTo>
                    <a:pt x="358" y="442"/>
                  </a:lnTo>
                  <a:lnTo>
                    <a:pt x="358" y="422"/>
                  </a:lnTo>
                  <a:lnTo>
                    <a:pt x="379" y="402"/>
                  </a:lnTo>
                  <a:lnTo>
                    <a:pt x="380" y="382"/>
                  </a:lnTo>
                  <a:lnTo>
                    <a:pt x="386" y="356"/>
                  </a:lnTo>
                  <a:lnTo>
                    <a:pt x="386" y="320"/>
                  </a:lnTo>
                  <a:lnTo>
                    <a:pt x="414" y="297"/>
                  </a:lnTo>
                  <a:lnTo>
                    <a:pt x="414" y="263"/>
                  </a:lnTo>
                  <a:lnTo>
                    <a:pt x="433" y="244"/>
                  </a:lnTo>
                  <a:lnTo>
                    <a:pt x="475" y="209"/>
                  </a:lnTo>
                  <a:lnTo>
                    <a:pt x="511" y="190"/>
                  </a:lnTo>
                  <a:lnTo>
                    <a:pt x="520" y="167"/>
                  </a:lnTo>
                  <a:lnTo>
                    <a:pt x="510" y="141"/>
                  </a:lnTo>
                  <a:lnTo>
                    <a:pt x="485" y="141"/>
                  </a:lnTo>
                  <a:lnTo>
                    <a:pt x="462" y="163"/>
                  </a:lnTo>
                  <a:lnTo>
                    <a:pt x="438" y="200"/>
                  </a:lnTo>
                  <a:lnTo>
                    <a:pt x="407" y="198"/>
                  </a:lnTo>
                  <a:lnTo>
                    <a:pt x="379" y="182"/>
                  </a:lnTo>
                  <a:lnTo>
                    <a:pt x="378" y="166"/>
                  </a:lnTo>
                  <a:lnTo>
                    <a:pt x="386" y="151"/>
                  </a:lnTo>
                  <a:lnTo>
                    <a:pt x="384" y="118"/>
                  </a:lnTo>
                  <a:lnTo>
                    <a:pt x="370" y="94"/>
                  </a:lnTo>
                  <a:lnTo>
                    <a:pt x="349" y="82"/>
                  </a:lnTo>
                  <a:lnTo>
                    <a:pt x="329" y="78"/>
                  </a:lnTo>
                  <a:lnTo>
                    <a:pt x="288" y="53"/>
                  </a:lnTo>
                  <a:lnTo>
                    <a:pt x="262" y="45"/>
                  </a:lnTo>
                  <a:lnTo>
                    <a:pt x="234" y="24"/>
                  </a:lnTo>
                  <a:lnTo>
                    <a:pt x="231" y="8"/>
                  </a:lnTo>
                  <a:lnTo>
                    <a:pt x="206" y="10"/>
                  </a:lnTo>
                  <a:lnTo>
                    <a:pt x="187" y="0"/>
                  </a:lnTo>
                  <a:lnTo>
                    <a:pt x="179" y="28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1854508" y="4459288"/>
              <a:ext cx="300038" cy="276225"/>
            </a:xfrm>
            <a:custGeom>
              <a:avLst/>
              <a:gdLst>
                <a:gd name="T0" fmla="*/ 56 w 174"/>
                <a:gd name="T1" fmla="*/ 0 h 174"/>
                <a:gd name="T2" fmla="*/ 28 w 174"/>
                <a:gd name="T3" fmla="*/ 25 h 174"/>
                <a:gd name="T4" fmla="*/ 28 w 174"/>
                <a:gd name="T5" fmla="*/ 58 h 174"/>
                <a:gd name="T6" fmla="*/ 22 w 174"/>
                <a:gd name="T7" fmla="*/ 82 h 174"/>
                <a:gd name="T8" fmla="*/ 21 w 174"/>
                <a:gd name="T9" fmla="*/ 106 h 174"/>
                <a:gd name="T10" fmla="*/ 0 w 174"/>
                <a:gd name="T11" fmla="*/ 127 h 174"/>
                <a:gd name="T12" fmla="*/ 0 w 174"/>
                <a:gd name="T13" fmla="*/ 147 h 174"/>
                <a:gd name="T14" fmla="*/ 14 w 174"/>
                <a:gd name="T15" fmla="*/ 149 h 174"/>
                <a:gd name="T16" fmla="*/ 26 w 174"/>
                <a:gd name="T17" fmla="*/ 156 h 174"/>
                <a:gd name="T18" fmla="*/ 28 w 174"/>
                <a:gd name="T19" fmla="*/ 160 h 174"/>
                <a:gd name="T20" fmla="*/ 61 w 174"/>
                <a:gd name="T21" fmla="*/ 174 h 174"/>
                <a:gd name="T22" fmla="*/ 75 w 174"/>
                <a:gd name="T23" fmla="*/ 166 h 174"/>
                <a:gd name="T24" fmla="*/ 120 w 174"/>
                <a:gd name="T25" fmla="*/ 166 h 174"/>
                <a:gd name="T26" fmla="*/ 133 w 174"/>
                <a:gd name="T27" fmla="*/ 150 h 174"/>
                <a:gd name="T28" fmla="*/ 150 w 174"/>
                <a:gd name="T29" fmla="*/ 135 h 174"/>
                <a:gd name="T30" fmla="*/ 159 w 174"/>
                <a:gd name="T31" fmla="*/ 103 h 174"/>
                <a:gd name="T32" fmla="*/ 174 w 174"/>
                <a:gd name="T33" fmla="*/ 91 h 174"/>
                <a:gd name="T34" fmla="*/ 141 w 174"/>
                <a:gd name="T35" fmla="*/ 56 h 174"/>
                <a:gd name="T36" fmla="*/ 102 w 174"/>
                <a:gd name="T37" fmla="*/ 34 h 174"/>
                <a:gd name="T38" fmla="*/ 76 w 174"/>
                <a:gd name="T39" fmla="*/ 37 h 174"/>
                <a:gd name="T40" fmla="*/ 73 w 174"/>
                <a:gd name="T41" fmla="*/ 15 h 174"/>
                <a:gd name="T42" fmla="*/ 56 w 174"/>
                <a:gd name="T4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" h="174">
                  <a:moveTo>
                    <a:pt x="56" y="0"/>
                  </a:moveTo>
                  <a:lnTo>
                    <a:pt x="28" y="25"/>
                  </a:lnTo>
                  <a:lnTo>
                    <a:pt x="28" y="58"/>
                  </a:lnTo>
                  <a:lnTo>
                    <a:pt x="22" y="82"/>
                  </a:lnTo>
                  <a:lnTo>
                    <a:pt x="21" y="106"/>
                  </a:lnTo>
                  <a:lnTo>
                    <a:pt x="0" y="127"/>
                  </a:lnTo>
                  <a:lnTo>
                    <a:pt x="0" y="147"/>
                  </a:lnTo>
                  <a:lnTo>
                    <a:pt x="14" y="149"/>
                  </a:lnTo>
                  <a:lnTo>
                    <a:pt x="26" y="156"/>
                  </a:lnTo>
                  <a:lnTo>
                    <a:pt x="28" y="160"/>
                  </a:lnTo>
                  <a:lnTo>
                    <a:pt x="61" y="174"/>
                  </a:lnTo>
                  <a:lnTo>
                    <a:pt x="75" y="166"/>
                  </a:lnTo>
                  <a:lnTo>
                    <a:pt x="120" y="166"/>
                  </a:lnTo>
                  <a:lnTo>
                    <a:pt x="133" y="150"/>
                  </a:lnTo>
                  <a:lnTo>
                    <a:pt x="150" y="135"/>
                  </a:lnTo>
                  <a:lnTo>
                    <a:pt x="159" y="103"/>
                  </a:lnTo>
                  <a:lnTo>
                    <a:pt x="174" y="91"/>
                  </a:lnTo>
                  <a:lnTo>
                    <a:pt x="141" y="56"/>
                  </a:lnTo>
                  <a:lnTo>
                    <a:pt x="102" y="34"/>
                  </a:lnTo>
                  <a:lnTo>
                    <a:pt x="76" y="37"/>
                  </a:lnTo>
                  <a:lnTo>
                    <a:pt x="73" y="15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1119495" y="3744913"/>
              <a:ext cx="420688" cy="2147888"/>
            </a:xfrm>
            <a:custGeom>
              <a:avLst/>
              <a:gdLst>
                <a:gd name="T0" fmla="*/ 55 w 245"/>
                <a:gd name="T1" fmla="*/ 0 h 1353"/>
                <a:gd name="T2" fmla="*/ 99 w 245"/>
                <a:gd name="T3" fmla="*/ 81 h 1353"/>
                <a:gd name="T4" fmla="*/ 154 w 245"/>
                <a:gd name="T5" fmla="*/ 170 h 1353"/>
                <a:gd name="T6" fmla="*/ 154 w 245"/>
                <a:gd name="T7" fmla="*/ 230 h 1353"/>
                <a:gd name="T8" fmla="*/ 111 w 245"/>
                <a:gd name="T9" fmla="*/ 283 h 1353"/>
                <a:gd name="T10" fmla="*/ 111 w 245"/>
                <a:gd name="T11" fmla="*/ 350 h 1353"/>
                <a:gd name="T12" fmla="*/ 70 w 245"/>
                <a:gd name="T13" fmla="*/ 418 h 1353"/>
                <a:gd name="T14" fmla="*/ 85 w 245"/>
                <a:gd name="T15" fmla="*/ 521 h 1353"/>
                <a:gd name="T16" fmla="*/ 99 w 245"/>
                <a:gd name="T17" fmla="*/ 653 h 1353"/>
                <a:gd name="T18" fmla="*/ 87 w 245"/>
                <a:gd name="T19" fmla="*/ 848 h 1353"/>
                <a:gd name="T20" fmla="*/ 113 w 245"/>
                <a:gd name="T21" fmla="*/ 948 h 1353"/>
                <a:gd name="T22" fmla="*/ 120 w 245"/>
                <a:gd name="T23" fmla="*/ 978 h 1353"/>
                <a:gd name="T24" fmla="*/ 128 w 245"/>
                <a:gd name="T25" fmla="*/ 1018 h 1353"/>
                <a:gd name="T26" fmla="*/ 120 w 245"/>
                <a:gd name="T27" fmla="*/ 1047 h 1353"/>
                <a:gd name="T28" fmla="*/ 127 w 245"/>
                <a:gd name="T29" fmla="*/ 1086 h 1353"/>
                <a:gd name="T30" fmla="*/ 119 w 245"/>
                <a:gd name="T31" fmla="*/ 1147 h 1353"/>
                <a:gd name="T32" fmla="*/ 112 w 245"/>
                <a:gd name="T33" fmla="*/ 1183 h 1353"/>
                <a:gd name="T34" fmla="*/ 127 w 245"/>
                <a:gd name="T35" fmla="*/ 1233 h 1353"/>
                <a:gd name="T36" fmla="*/ 143 w 245"/>
                <a:gd name="T37" fmla="*/ 1283 h 1353"/>
                <a:gd name="T38" fmla="*/ 185 w 245"/>
                <a:gd name="T39" fmla="*/ 1298 h 1353"/>
                <a:gd name="T40" fmla="*/ 220 w 245"/>
                <a:gd name="T41" fmla="*/ 1299 h 1353"/>
                <a:gd name="T42" fmla="*/ 212 w 245"/>
                <a:gd name="T43" fmla="*/ 1319 h 1353"/>
                <a:gd name="T44" fmla="*/ 185 w 245"/>
                <a:gd name="T45" fmla="*/ 1335 h 1353"/>
                <a:gd name="T46" fmla="*/ 146 w 245"/>
                <a:gd name="T47" fmla="*/ 1322 h 1353"/>
                <a:gd name="T48" fmla="*/ 151 w 245"/>
                <a:gd name="T49" fmla="*/ 1304 h 1353"/>
                <a:gd name="T50" fmla="*/ 137 w 245"/>
                <a:gd name="T51" fmla="*/ 1288 h 1353"/>
                <a:gd name="T52" fmla="*/ 100 w 245"/>
                <a:gd name="T53" fmla="*/ 1281 h 1353"/>
                <a:gd name="T54" fmla="*/ 83 w 245"/>
                <a:gd name="T55" fmla="*/ 1237 h 1353"/>
                <a:gd name="T56" fmla="*/ 70 w 245"/>
                <a:gd name="T57" fmla="*/ 1164 h 1353"/>
                <a:gd name="T58" fmla="*/ 64 w 245"/>
                <a:gd name="T59" fmla="*/ 1126 h 1353"/>
                <a:gd name="T60" fmla="*/ 50 w 245"/>
                <a:gd name="T61" fmla="*/ 1095 h 1353"/>
                <a:gd name="T62" fmla="*/ 38 w 245"/>
                <a:gd name="T63" fmla="*/ 1087 h 1353"/>
                <a:gd name="T64" fmla="*/ 0 w 245"/>
                <a:gd name="T65" fmla="*/ 1061 h 1353"/>
                <a:gd name="T66" fmla="*/ 30 w 245"/>
                <a:gd name="T67" fmla="*/ 1030 h 1353"/>
                <a:gd name="T68" fmla="*/ 55 w 245"/>
                <a:gd name="T69" fmla="*/ 1061 h 1353"/>
                <a:gd name="T70" fmla="*/ 63 w 245"/>
                <a:gd name="T71" fmla="*/ 1043 h 1353"/>
                <a:gd name="T72" fmla="*/ 73 w 245"/>
                <a:gd name="T73" fmla="*/ 1002 h 1353"/>
                <a:gd name="T74" fmla="*/ 79 w 245"/>
                <a:gd name="T75" fmla="*/ 987 h 1353"/>
                <a:gd name="T76" fmla="*/ 54 w 245"/>
                <a:gd name="T77" fmla="*/ 852 h 1353"/>
                <a:gd name="T78" fmla="*/ 12 w 245"/>
                <a:gd name="T79" fmla="*/ 834 h 1353"/>
                <a:gd name="T80" fmla="*/ 20 w 245"/>
                <a:gd name="T81" fmla="*/ 774 h 1353"/>
                <a:gd name="T82" fmla="*/ 13 w 245"/>
                <a:gd name="T83" fmla="*/ 739 h 1353"/>
                <a:gd name="T84" fmla="*/ 31 w 245"/>
                <a:gd name="T85" fmla="*/ 659 h 1353"/>
                <a:gd name="T86" fmla="*/ 46 w 245"/>
                <a:gd name="T87" fmla="*/ 608 h 1353"/>
                <a:gd name="T88" fmla="*/ 46 w 245"/>
                <a:gd name="T89" fmla="*/ 475 h 1353"/>
                <a:gd name="T90" fmla="*/ 59 w 245"/>
                <a:gd name="T91" fmla="*/ 442 h 1353"/>
                <a:gd name="T92" fmla="*/ 46 w 245"/>
                <a:gd name="T93" fmla="*/ 381 h 1353"/>
                <a:gd name="T94" fmla="*/ 55 w 245"/>
                <a:gd name="T95" fmla="*/ 343 h 1353"/>
                <a:gd name="T96" fmla="*/ 39 w 245"/>
                <a:gd name="T97" fmla="*/ 228 h 1353"/>
                <a:gd name="T98" fmla="*/ 54 w 245"/>
                <a:gd name="T99" fmla="*/ 175 h 1353"/>
                <a:gd name="T100" fmla="*/ 54 w 245"/>
                <a:gd name="T101" fmla="*/ 89 h 1353"/>
                <a:gd name="T102" fmla="*/ 28 w 245"/>
                <a:gd name="T103" fmla="*/ 4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5" h="1353">
                  <a:moveTo>
                    <a:pt x="28" y="40"/>
                  </a:moveTo>
                  <a:lnTo>
                    <a:pt x="55" y="0"/>
                  </a:lnTo>
                  <a:lnTo>
                    <a:pt x="78" y="32"/>
                  </a:lnTo>
                  <a:lnTo>
                    <a:pt x="99" y="81"/>
                  </a:lnTo>
                  <a:lnTo>
                    <a:pt x="83" y="129"/>
                  </a:lnTo>
                  <a:lnTo>
                    <a:pt x="154" y="170"/>
                  </a:lnTo>
                  <a:lnTo>
                    <a:pt x="163" y="208"/>
                  </a:lnTo>
                  <a:lnTo>
                    <a:pt x="154" y="230"/>
                  </a:lnTo>
                  <a:lnTo>
                    <a:pt x="127" y="247"/>
                  </a:lnTo>
                  <a:lnTo>
                    <a:pt x="111" y="283"/>
                  </a:lnTo>
                  <a:lnTo>
                    <a:pt x="119" y="296"/>
                  </a:lnTo>
                  <a:lnTo>
                    <a:pt x="111" y="350"/>
                  </a:lnTo>
                  <a:lnTo>
                    <a:pt x="103" y="377"/>
                  </a:lnTo>
                  <a:lnTo>
                    <a:pt x="70" y="418"/>
                  </a:lnTo>
                  <a:lnTo>
                    <a:pt x="82" y="465"/>
                  </a:lnTo>
                  <a:lnTo>
                    <a:pt x="85" y="521"/>
                  </a:lnTo>
                  <a:lnTo>
                    <a:pt x="92" y="626"/>
                  </a:lnTo>
                  <a:lnTo>
                    <a:pt x="99" y="653"/>
                  </a:lnTo>
                  <a:lnTo>
                    <a:pt x="87" y="683"/>
                  </a:lnTo>
                  <a:lnTo>
                    <a:pt x="87" y="848"/>
                  </a:lnTo>
                  <a:lnTo>
                    <a:pt x="87" y="914"/>
                  </a:lnTo>
                  <a:lnTo>
                    <a:pt x="113" y="948"/>
                  </a:lnTo>
                  <a:lnTo>
                    <a:pt x="111" y="968"/>
                  </a:lnTo>
                  <a:lnTo>
                    <a:pt x="120" y="978"/>
                  </a:lnTo>
                  <a:lnTo>
                    <a:pt x="111" y="1004"/>
                  </a:lnTo>
                  <a:lnTo>
                    <a:pt x="128" y="1018"/>
                  </a:lnTo>
                  <a:lnTo>
                    <a:pt x="128" y="1054"/>
                  </a:lnTo>
                  <a:lnTo>
                    <a:pt x="120" y="1047"/>
                  </a:lnTo>
                  <a:lnTo>
                    <a:pt x="120" y="1057"/>
                  </a:lnTo>
                  <a:lnTo>
                    <a:pt x="127" y="1086"/>
                  </a:lnTo>
                  <a:lnTo>
                    <a:pt x="127" y="1122"/>
                  </a:lnTo>
                  <a:lnTo>
                    <a:pt x="119" y="1147"/>
                  </a:lnTo>
                  <a:lnTo>
                    <a:pt x="119" y="1169"/>
                  </a:lnTo>
                  <a:lnTo>
                    <a:pt x="112" y="1183"/>
                  </a:lnTo>
                  <a:lnTo>
                    <a:pt x="112" y="1218"/>
                  </a:lnTo>
                  <a:lnTo>
                    <a:pt x="127" y="1233"/>
                  </a:lnTo>
                  <a:lnTo>
                    <a:pt x="135" y="1233"/>
                  </a:lnTo>
                  <a:lnTo>
                    <a:pt x="143" y="1283"/>
                  </a:lnTo>
                  <a:lnTo>
                    <a:pt x="167" y="1296"/>
                  </a:lnTo>
                  <a:lnTo>
                    <a:pt x="185" y="1298"/>
                  </a:lnTo>
                  <a:lnTo>
                    <a:pt x="201" y="1306"/>
                  </a:lnTo>
                  <a:lnTo>
                    <a:pt x="220" y="1299"/>
                  </a:lnTo>
                  <a:lnTo>
                    <a:pt x="245" y="1297"/>
                  </a:lnTo>
                  <a:lnTo>
                    <a:pt x="212" y="1319"/>
                  </a:lnTo>
                  <a:lnTo>
                    <a:pt x="196" y="1321"/>
                  </a:lnTo>
                  <a:lnTo>
                    <a:pt x="185" y="1335"/>
                  </a:lnTo>
                  <a:lnTo>
                    <a:pt x="183" y="1353"/>
                  </a:lnTo>
                  <a:lnTo>
                    <a:pt x="146" y="1322"/>
                  </a:lnTo>
                  <a:lnTo>
                    <a:pt x="156" y="1313"/>
                  </a:lnTo>
                  <a:lnTo>
                    <a:pt x="151" y="1304"/>
                  </a:lnTo>
                  <a:lnTo>
                    <a:pt x="143" y="1306"/>
                  </a:lnTo>
                  <a:lnTo>
                    <a:pt x="137" y="1288"/>
                  </a:lnTo>
                  <a:lnTo>
                    <a:pt x="113" y="1288"/>
                  </a:lnTo>
                  <a:lnTo>
                    <a:pt x="100" y="1281"/>
                  </a:lnTo>
                  <a:lnTo>
                    <a:pt x="100" y="1263"/>
                  </a:lnTo>
                  <a:lnTo>
                    <a:pt x="83" y="1237"/>
                  </a:lnTo>
                  <a:lnTo>
                    <a:pt x="72" y="1186"/>
                  </a:lnTo>
                  <a:lnTo>
                    <a:pt x="70" y="1164"/>
                  </a:lnTo>
                  <a:lnTo>
                    <a:pt x="54" y="1132"/>
                  </a:lnTo>
                  <a:lnTo>
                    <a:pt x="64" y="1126"/>
                  </a:lnTo>
                  <a:lnTo>
                    <a:pt x="77" y="1122"/>
                  </a:lnTo>
                  <a:lnTo>
                    <a:pt x="50" y="1095"/>
                  </a:lnTo>
                  <a:lnTo>
                    <a:pt x="48" y="1083"/>
                  </a:lnTo>
                  <a:lnTo>
                    <a:pt x="38" y="1087"/>
                  </a:lnTo>
                  <a:lnTo>
                    <a:pt x="22" y="1077"/>
                  </a:lnTo>
                  <a:lnTo>
                    <a:pt x="0" y="1061"/>
                  </a:lnTo>
                  <a:lnTo>
                    <a:pt x="15" y="1048"/>
                  </a:lnTo>
                  <a:lnTo>
                    <a:pt x="30" y="1030"/>
                  </a:lnTo>
                  <a:lnTo>
                    <a:pt x="34" y="1041"/>
                  </a:lnTo>
                  <a:lnTo>
                    <a:pt x="55" y="1061"/>
                  </a:lnTo>
                  <a:lnTo>
                    <a:pt x="73" y="1057"/>
                  </a:lnTo>
                  <a:lnTo>
                    <a:pt x="63" y="1043"/>
                  </a:lnTo>
                  <a:lnTo>
                    <a:pt x="70" y="1024"/>
                  </a:lnTo>
                  <a:lnTo>
                    <a:pt x="73" y="1002"/>
                  </a:lnTo>
                  <a:lnTo>
                    <a:pt x="64" y="995"/>
                  </a:lnTo>
                  <a:lnTo>
                    <a:pt x="79" y="987"/>
                  </a:lnTo>
                  <a:lnTo>
                    <a:pt x="53" y="951"/>
                  </a:lnTo>
                  <a:lnTo>
                    <a:pt x="54" y="852"/>
                  </a:lnTo>
                  <a:lnTo>
                    <a:pt x="31" y="853"/>
                  </a:lnTo>
                  <a:lnTo>
                    <a:pt x="12" y="834"/>
                  </a:lnTo>
                  <a:lnTo>
                    <a:pt x="10" y="793"/>
                  </a:lnTo>
                  <a:lnTo>
                    <a:pt x="20" y="774"/>
                  </a:lnTo>
                  <a:lnTo>
                    <a:pt x="20" y="746"/>
                  </a:lnTo>
                  <a:lnTo>
                    <a:pt x="13" y="739"/>
                  </a:lnTo>
                  <a:lnTo>
                    <a:pt x="19" y="701"/>
                  </a:lnTo>
                  <a:lnTo>
                    <a:pt x="31" y="659"/>
                  </a:lnTo>
                  <a:lnTo>
                    <a:pt x="30" y="624"/>
                  </a:lnTo>
                  <a:lnTo>
                    <a:pt x="46" y="608"/>
                  </a:lnTo>
                  <a:lnTo>
                    <a:pt x="46" y="563"/>
                  </a:lnTo>
                  <a:lnTo>
                    <a:pt x="46" y="475"/>
                  </a:lnTo>
                  <a:lnTo>
                    <a:pt x="63" y="453"/>
                  </a:lnTo>
                  <a:lnTo>
                    <a:pt x="59" y="442"/>
                  </a:lnTo>
                  <a:lnTo>
                    <a:pt x="48" y="424"/>
                  </a:lnTo>
                  <a:lnTo>
                    <a:pt x="46" y="381"/>
                  </a:lnTo>
                  <a:lnTo>
                    <a:pt x="51" y="372"/>
                  </a:lnTo>
                  <a:lnTo>
                    <a:pt x="55" y="343"/>
                  </a:lnTo>
                  <a:lnTo>
                    <a:pt x="57" y="238"/>
                  </a:lnTo>
                  <a:lnTo>
                    <a:pt x="39" y="228"/>
                  </a:lnTo>
                  <a:lnTo>
                    <a:pt x="54" y="205"/>
                  </a:lnTo>
                  <a:lnTo>
                    <a:pt x="54" y="175"/>
                  </a:lnTo>
                  <a:lnTo>
                    <a:pt x="54" y="130"/>
                  </a:lnTo>
                  <a:lnTo>
                    <a:pt x="54" y="89"/>
                  </a:lnTo>
                  <a:lnTo>
                    <a:pt x="45" y="54"/>
                  </a:lnTo>
                  <a:lnTo>
                    <a:pt x="28" y="4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1891020" y="2470150"/>
              <a:ext cx="244475" cy="234950"/>
            </a:xfrm>
            <a:custGeom>
              <a:avLst/>
              <a:gdLst>
                <a:gd name="T0" fmla="*/ 33 w 142"/>
                <a:gd name="T1" fmla="*/ 0 h 148"/>
                <a:gd name="T2" fmla="*/ 54 w 142"/>
                <a:gd name="T3" fmla="*/ 9 h 148"/>
                <a:gd name="T4" fmla="*/ 132 w 142"/>
                <a:gd name="T5" fmla="*/ 9 h 148"/>
                <a:gd name="T6" fmla="*/ 137 w 142"/>
                <a:gd name="T7" fmla="*/ 31 h 148"/>
                <a:gd name="T8" fmla="*/ 122 w 142"/>
                <a:gd name="T9" fmla="*/ 57 h 148"/>
                <a:gd name="T10" fmla="*/ 129 w 142"/>
                <a:gd name="T11" fmla="*/ 66 h 148"/>
                <a:gd name="T12" fmla="*/ 129 w 142"/>
                <a:gd name="T13" fmla="*/ 85 h 148"/>
                <a:gd name="T14" fmla="*/ 142 w 142"/>
                <a:gd name="T15" fmla="*/ 102 h 148"/>
                <a:gd name="T16" fmla="*/ 142 w 142"/>
                <a:gd name="T17" fmla="*/ 123 h 148"/>
                <a:gd name="T18" fmla="*/ 116 w 142"/>
                <a:gd name="T19" fmla="*/ 131 h 148"/>
                <a:gd name="T20" fmla="*/ 87 w 142"/>
                <a:gd name="T21" fmla="*/ 129 h 148"/>
                <a:gd name="T22" fmla="*/ 69 w 142"/>
                <a:gd name="T23" fmla="*/ 148 h 148"/>
                <a:gd name="T24" fmla="*/ 58 w 142"/>
                <a:gd name="T25" fmla="*/ 146 h 148"/>
                <a:gd name="T26" fmla="*/ 42 w 142"/>
                <a:gd name="T27" fmla="*/ 84 h 148"/>
                <a:gd name="T28" fmla="*/ 9 w 142"/>
                <a:gd name="T29" fmla="*/ 61 h 148"/>
                <a:gd name="T30" fmla="*/ 0 w 142"/>
                <a:gd name="T31" fmla="*/ 40 h 148"/>
                <a:gd name="T32" fmla="*/ 33 w 142"/>
                <a:gd name="T3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148">
                  <a:moveTo>
                    <a:pt x="33" y="0"/>
                  </a:moveTo>
                  <a:lnTo>
                    <a:pt x="54" y="9"/>
                  </a:lnTo>
                  <a:lnTo>
                    <a:pt x="132" y="9"/>
                  </a:lnTo>
                  <a:lnTo>
                    <a:pt x="137" y="31"/>
                  </a:lnTo>
                  <a:lnTo>
                    <a:pt x="122" y="57"/>
                  </a:lnTo>
                  <a:lnTo>
                    <a:pt x="129" y="66"/>
                  </a:lnTo>
                  <a:lnTo>
                    <a:pt x="129" y="85"/>
                  </a:lnTo>
                  <a:lnTo>
                    <a:pt x="142" y="102"/>
                  </a:lnTo>
                  <a:lnTo>
                    <a:pt x="142" y="123"/>
                  </a:lnTo>
                  <a:lnTo>
                    <a:pt x="116" y="131"/>
                  </a:lnTo>
                  <a:lnTo>
                    <a:pt x="87" y="129"/>
                  </a:lnTo>
                  <a:lnTo>
                    <a:pt x="69" y="148"/>
                  </a:lnTo>
                  <a:lnTo>
                    <a:pt x="58" y="146"/>
                  </a:lnTo>
                  <a:lnTo>
                    <a:pt x="42" y="84"/>
                  </a:lnTo>
                  <a:lnTo>
                    <a:pt x="9" y="61"/>
                  </a:lnTo>
                  <a:lnTo>
                    <a:pt x="0" y="4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2092633" y="2471738"/>
              <a:ext cx="179388" cy="227013"/>
            </a:xfrm>
            <a:custGeom>
              <a:avLst/>
              <a:gdLst>
                <a:gd name="T0" fmla="*/ 15 w 104"/>
                <a:gd name="T1" fmla="*/ 9 h 143"/>
                <a:gd name="T2" fmla="*/ 28 w 104"/>
                <a:gd name="T3" fmla="*/ 0 h 143"/>
                <a:gd name="T4" fmla="*/ 54 w 104"/>
                <a:gd name="T5" fmla="*/ 34 h 143"/>
                <a:gd name="T6" fmla="*/ 88 w 104"/>
                <a:gd name="T7" fmla="*/ 50 h 143"/>
                <a:gd name="T8" fmla="*/ 104 w 104"/>
                <a:gd name="T9" fmla="*/ 68 h 143"/>
                <a:gd name="T10" fmla="*/ 89 w 104"/>
                <a:gd name="T11" fmla="*/ 81 h 143"/>
                <a:gd name="T12" fmla="*/ 79 w 104"/>
                <a:gd name="T13" fmla="*/ 88 h 143"/>
                <a:gd name="T14" fmla="*/ 46 w 104"/>
                <a:gd name="T15" fmla="*/ 137 h 143"/>
                <a:gd name="T16" fmla="*/ 24 w 104"/>
                <a:gd name="T17" fmla="*/ 143 h 143"/>
                <a:gd name="T18" fmla="*/ 10 w 104"/>
                <a:gd name="T19" fmla="*/ 136 h 143"/>
                <a:gd name="T20" fmla="*/ 0 w 104"/>
                <a:gd name="T21" fmla="*/ 128 h 143"/>
                <a:gd name="T22" fmla="*/ 25 w 104"/>
                <a:gd name="T23" fmla="*/ 122 h 143"/>
                <a:gd name="T24" fmla="*/ 25 w 104"/>
                <a:gd name="T25" fmla="*/ 101 h 143"/>
                <a:gd name="T26" fmla="*/ 12 w 104"/>
                <a:gd name="T27" fmla="*/ 84 h 143"/>
                <a:gd name="T28" fmla="*/ 12 w 104"/>
                <a:gd name="T29" fmla="*/ 67 h 143"/>
                <a:gd name="T30" fmla="*/ 5 w 104"/>
                <a:gd name="T31" fmla="*/ 56 h 143"/>
                <a:gd name="T32" fmla="*/ 20 w 104"/>
                <a:gd name="T33" fmla="*/ 30 h 143"/>
                <a:gd name="T34" fmla="*/ 15 w 104"/>
                <a:gd name="T35" fmla="*/ 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43">
                  <a:moveTo>
                    <a:pt x="15" y="9"/>
                  </a:moveTo>
                  <a:lnTo>
                    <a:pt x="28" y="0"/>
                  </a:lnTo>
                  <a:lnTo>
                    <a:pt x="54" y="34"/>
                  </a:lnTo>
                  <a:lnTo>
                    <a:pt x="88" y="50"/>
                  </a:lnTo>
                  <a:lnTo>
                    <a:pt x="104" y="68"/>
                  </a:lnTo>
                  <a:lnTo>
                    <a:pt x="89" y="81"/>
                  </a:lnTo>
                  <a:lnTo>
                    <a:pt x="79" y="88"/>
                  </a:lnTo>
                  <a:lnTo>
                    <a:pt x="46" y="137"/>
                  </a:lnTo>
                  <a:lnTo>
                    <a:pt x="24" y="143"/>
                  </a:lnTo>
                  <a:lnTo>
                    <a:pt x="10" y="136"/>
                  </a:lnTo>
                  <a:lnTo>
                    <a:pt x="0" y="128"/>
                  </a:lnTo>
                  <a:lnTo>
                    <a:pt x="25" y="122"/>
                  </a:lnTo>
                  <a:lnTo>
                    <a:pt x="25" y="101"/>
                  </a:lnTo>
                  <a:lnTo>
                    <a:pt x="12" y="84"/>
                  </a:lnTo>
                  <a:lnTo>
                    <a:pt x="12" y="67"/>
                  </a:lnTo>
                  <a:lnTo>
                    <a:pt x="5" y="56"/>
                  </a:lnTo>
                  <a:lnTo>
                    <a:pt x="20" y="30"/>
                  </a:lnTo>
                  <a:lnTo>
                    <a:pt x="15" y="9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6230175" y="2672139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Abrangência</a:t>
            </a:r>
            <a:r>
              <a:rPr lang="pt-BR" dirty="0" smtClean="0"/>
              <a:t>: Território Nacional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230175" y="3574659"/>
            <a:ext cx="451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Modelo de Negócio</a:t>
            </a:r>
            <a:r>
              <a:rPr lang="pt-BR" dirty="0" smtClean="0"/>
              <a:t>: Locação de equipamento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358902" y="2085184"/>
            <a:ext cx="17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Rede Autorizada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3742">
            <a:off x="2385948" y="2259200"/>
            <a:ext cx="1053501" cy="658438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6230175" y="176961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Início da Operação</a:t>
            </a:r>
            <a:r>
              <a:rPr lang="pt-BR" dirty="0" smtClean="0"/>
              <a:t>: 2000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230175" y="4025919"/>
            <a:ext cx="293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Proprietário</a:t>
            </a:r>
            <a:r>
              <a:rPr lang="pt-BR" dirty="0" smtClean="0"/>
              <a:t>: Grupo Michelin 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230175" y="4477179"/>
            <a:ext cx="411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Soluções</a:t>
            </a:r>
            <a:r>
              <a:rPr lang="pt-BR" dirty="0" smtClean="0"/>
              <a:t>: SASWeb, Software SASGC e App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427874" y="2399977"/>
            <a:ext cx="228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Presente em 26 Estados + DF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230175" y="4928436"/>
            <a:ext cx="570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Rede Autorizada: </a:t>
            </a:r>
            <a:r>
              <a:rPr lang="pt-BR" dirty="0" smtClean="0"/>
              <a:t>Não possui rede própria, toda rede autorizada é credenciada e sem exclusividade</a:t>
            </a:r>
          </a:p>
        </p:txBody>
      </p:sp>
    </p:spTree>
    <p:extLst>
      <p:ext uri="{BB962C8B-B14F-4D97-AF65-F5344CB8AC3E}">
        <p14:creationId xmlns:p14="http://schemas.microsoft.com/office/powerpoint/2010/main" val="184661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37328" y="2812800"/>
            <a:ext cx="6581388" cy="1153157"/>
          </a:xfrm>
          <a:prstGeom prst="rect">
            <a:avLst/>
          </a:prstGeom>
        </p:spPr>
        <p:txBody>
          <a:bodyPr vert="horz" lIns="121908" tIns="60954" rIns="121908" bIns="60954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600" b="1" dirty="0">
                <a:latin typeface="Century Gothic" panose="020B0502020202020204" pitchFamily="34" charset="0"/>
              </a:rPr>
              <a:t>BREVE HISTÓRICO </a:t>
            </a:r>
          </a:p>
          <a:p>
            <a:pPr algn="l"/>
            <a:r>
              <a:rPr lang="pt-BR" sz="3300" dirty="0">
                <a:latin typeface="Century Gothic" panose="020B0502020202020204" pitchFamily="34" charset="0"/>
              </a:rPr>
              <a:t>DAS EMPRESAS CONCORRENTES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70" y="2543284"/>
            <a:ext cx="1692188" cy="169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89159" y="1356185"/>
            <a:ext cx="15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Sede</a:t>
            </a:r>
            <a:r>
              <a:rPr lang="pt-BR" dirty="0" smtClean="0"/>
              <a:t>:  Brasília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789159" y="180271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Início da Operação</a:t>
            </a:r>
            <a:r>
              <a:rPr lang="pt-BR" dirty="0" smtClean="0"/>
              <a:t>: 1993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89159" y="2249247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Nº de funcionário</a:t>
            </a:r>
            <a:r>
              <a:rPr lang="pt-BR" dirty="0" smtClean="0"/>
              <a:t>: 300 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789159" y="909654"/>
            <a:ext cx="538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Razão social</a:t>
            </a:r>
            <a:r>
              <a:rPr lang="pt-BR" dirty="0" smtClean="0"/>
              <a:t>: </a:t>
            </a:r>
            <a:r>
              <a:rPr lang="pt-BR" dirty="0"/>
              <a:t>Autotrac Comércio Telecomunicações S/A</a:t>
            </a:r>
            <a:endParaRPr lang="pt-BR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789159" y="3142309"/>
            <a:ext cx="284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Tecnologias</a:t>
            </a:r>
            <a:r>
              <a:rPr lang="pt-BR" dirty="0" smtClean="0"/>
              <a:t>: Satelital e GPRS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789159" y="2695778"/>
            <a:ext cx="483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Abrangência</a:t>
            </a:r>
            <a:r>
              <a:rPr lang="pt-BR" dirty="0" smtClean="0"/>
              <a:t>: Território Nacional e América do Sul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89159" y="3588840"/>
            <a:ext cx="435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Modelo de Negócio: </a:t>
            </a:r>
            <a:r>
              <a:rPr lang="pt-BR" dirty="0" smtClean="0"/>
              <a:t>Venda de Equipamento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334566" y="2276872"/>
            <a:ext cx="2776538" cy="3736976"/>
            <a:chOff x="1122362" y="2331956"/>
            <a:chExt cx="2776538" cy="3736976"/>
          </a:xfrm>
        </p:grpSpPr>
        <p:sp>
          <p:nvSpPr>
            <p:cNvPr id="12" name="Freeform 3"/>
            <p:cNvSpPr>
              <a:spLocks/>
            </p:cNvSpPr>
            <p:nvPr/>
          </p:nvSpPr>
          <p:spPr bwMode="auto">
            <a:xfrm>
              <a:off x="1571625" y="2708194"/>
              <a:ext cx="2327275" cy="2071688"/>
            </a:xfrm>
            <a:custGeom>
              <a:avLst/>
              <a:gdLst>
                <a:gd name="T0" fmla="*/ 121 w 1353"/>
                <a:gd name="T1" fmla="*/ 305 h 1305"/>
                <a:gd name="T2" fmla="*/ 33 w 1353"/>
                <a:gd name="T3" fmla="*/ 345 h 1305"/>
                <a:gd name="T4" fmla="*/ 0 w 1353"/>
                <a:gd name="T5" fmla="*/ 421 h 1305"/>
                <a:gd name="T6" fmla="*/ 23 w 1353"/>
                <a:gd name="T7" fmla="*/ 482 h 1305"/>
                <a:gd name="T8" fmla="*/ 61 w 1353"/>
                <a:gd name="T9" fmla="*/ 510 h 1305"/>
                <a:gd name="T10" fmla="*/ 123 w 1353"/>
                <a:gd name="T11" fmla="*/ 554 h 1305"/>
                <a:gd name="T12" fmla="*/ 244 w 1353"/>
                <a:gd name="T13" fmla="*/ 522 h 1305"/>
                <a:gd name="T14" fmla="*/ 311 w 1353"/>
                <a:gd name="T15" fmla="*/ 554 h 1305"/>
                <a:gd name="T16" fmla="*/ 380 w 1353"/>
                <a:gd name="T17" fmla="*/ 594 h 1305"/>
                <a:gd name="T18" fmla="*/ 484 w 1353"/>
                <a:gd name="T19" fmla="*/ 658 h 1305"/>
                <a:gd name="T20" fmla="*/ 551 w 1353"/>
                <a:gd name="T21" fmla="*/ 758 h 1305"/>
                <a:gd name="T22" fmla="*/ 549 w 1353"/>
                <a:gd name="T23" fmla="*/ 845 h 1305"/>
                <a:gd name="T24" fmla="*/ 561 w 1353"/>
                <a:gd name="T25" fmla="*/ 937 h 1305"/>
                <a:gd name="T26" fmla="*/ 633 w 1353"/>
                <a:gd name="T27" fmla="*/ 943 h 1305"/>
                <a:gd name="T28" fmla="*/ 671 w 1353"/>
                <a:gd name="T29" fmla="*/ 987 h 1305"/>
                <a:gd name="T30" fmla="*/ 689 w 1353"/>
                <a:gd name="T31" fmla="*/ 1060 h 1305"/>
                <a:gd name="T32" fmla="*/ 653 w 1353"/>
                <a:gd name="T33" fmla="*/ 1128 h 1305"/>
                <a:gd name="T34" fmla="*/ 595 w 1353"/>
                <a:gd name="T35" fmla="*/ 1216 h 1305"/>
                <a:gd name="T36" fmla="*/ 643 w 1353"/>
                <a:gd name="T37" fmla="*/ 1249 h 1305"/>
                <a:gd name="T38" fmla="*/ 732 w 1353"/>
                <a:gd name="T39" fmla="*/ 1294 h 1305"/>
                <a:gd name="T40" fmla="*/ 776 w 1353"/>
                <a:gd name="T41" fmla="*/ 1228 h 1305"/>
                <a:gd name="T42" fmla="*/ 811 w 1353"/>
                <a:gd name="T43" fmla="*/ 1195 h 1305"/>
                <a:gd name="T44" fmla="*/ 853 w 1353"/>
                <a:gd name="T45" fmla="*/ 1069 h 1305"/>
                <a:gd name="T46" fmla="*/ 904 w 1353"/>
                <a:gd name="T47" fmla="*/ 1037 h 1305"/>
                <a:gd name="T48" fmla="*/ 960 w 1353"/>
                <a:gd name="T49" fmla="*/ 1013 h 1305"/>
                <a:gd name="T50" fmla="*/ 1043 w 1353"/>
                <a:gd name="T51" fmla="*/ 1013 h 1305"/>
                <a:gd name="T52" fmla="*/ 1116 w 1353"/>
                <a:gd name="T53" fmla="*/ 938 h 1305"/>
                <a:gd name="T54" fmla="*/ 1161 w 1353"/>
                <a:gd name="T55" fmla="*/ 894 h 1305"/>
                <a:gd name="T56" fmla="*/ 1176 w 1353"/>
                <a:gd name="T57" fmla="*/ 830 h 1305"/>
                <a:gd name="T58" fmla="*/ 1193 w 1353"/>
                <a:gd name="T59" fmla="*/ 747 h 1305"/>
                <a:gd name="T60" fmla="*/ 1201 w 1353"/>
                <a:gd name="T61" fmla="*/ 669 h 1305"/>
                <a:gd name="T62" fmla="*/ 1223 w 1353"/>
                <a:gd name="T63" fmla="*/ 667 h 1305"/>
                <a:gd name="T64" fmla="*/ 1302 w 1353"/>
                <a:gd name="T65" fmla="*/ 574 h 1305"/>
                <a:gd name="T66" fmla="*/ 1353 w 1353"/>
                <a:gd name="T67" fmla="*/ 511 h 1305"/>
                <a:gd name="T68" fmla="*/ 1346 w 1353"/>
                <a:gd name="T69" fmla="*/ 419 h 1305"/>
                <a:gd name="T70" fmla="*/ 1282 w 1353"/>
                <a:gd name="T71" fmla="*/ 378 h 1305"/>
                <a:gd name="T72" fmla="*/ 1203 w 1353"/>
                <a:gd name="T73" fmla="*/ 296 h 1305"/>
                <a:gd name="T74" fmla="*/ 1051 w 1353"/>
                <a:gd name="T75" fmla="*/ 273 h 1305"/>
                <a:gd name="T76" fmla="*/ 1019 w 1353"/>
                <a:gd name="T77" fmla="*/ 252 h 1305"/>
                <a:gd name="T78" fmla="*/ 1002 w 1353"/>
                <a:gd name="T79" fmla="*/ 221 h 1305"/>
                <a:gd name="T80" fmla="*/ 927 w 1353"/>
                <a:gd name="T81" fmla="*/ 198 h 1305"/>
                <a:gd name="T82" fmla="*/ 904 w 1353"/>
                <a:gd name="T83" fmla="*/ 181 h 1305"/>
                <a:gd name="T84" fmla="*/ 812 w 1353"/>
                <a:gd name="T85" fmla="*/ 174 h 1305"/>
                <a:gd name="T86" fmla="*/ 812 w 1353"/>
                <a:gd name="T87" fmla="*/ 85 h 1305"/>
                <a:gd name="T88" fmla="*/ 781 w 1353"/>
                <a:gd name="T89" fmla="*/ 31 h 1305"/>
                <a:gd name="T90" fmla="*/ 701 w 1353"/>
                <a:gd name="T91" fmla="*/ 105 h 1305"/>
                <a:gd name="T92" fmla="*/ 629 w 1353"/>
                <a:gd name="T93" fmla="*/ 108 h 1305"/>
                <a:gd name="T94" fmla="*/ 553 w 1353"/>
                <a:gd name="T95" fmla="*/ 118 h 1305"/>
                <a:gd name="T96" fmla="*/ 495 w 1353"/>
                <a:gd name="T97" fmla="*/ 108 h 1305"/>
                <a:gd name="T98" fmla="*/ 469 w 1353"/>
                <a:gd name="T99" fmla="*/ 14 h 1305"/>
                <a:gd name="T100" fmla="*/ 420 w 1353"/>
                <a:gd name="T101" fmla="*/ 16 h 1305"/>
                <a:gd name="T102" fmla="*/ 319 w 1353"/>
                <a:gd name="T103" fmla="*/ 20 h 1305"/>
                <a:gd name="T104" fmla="*/ 307 w 1353"/>
                <a:gd name="T105" fmla="*/ 46 h 1305"/>
                <a:gd name="T106" fmla="*/ 316 w 1353"/>
                <a:gd name="T107" fmla="*/ 109 h 1305"/>
                <a:gd name="T108" fmla="*/ 287 w 1353"/>
                <a:gd name="T109" fmla="*/ 138 h 1305"/>
                <a:gd name="T110" fmla="*/ 203 w 1353"/>
                <a:gd name="T111" fmla="*/ 103 h 1305"/>
                <a:gd name="T112" fmla="*/ 179 w 1353"/>
                <a:gd name="T113" fmla="*/ 92 h 1305"/>
                <a:gd name="T114" fmla="*/ 161 w 1353"/>
                <a:gd name="T115" fmla="*/ 151 h 1305"/>
                <a:gd name="T116" fmla="*/ 128 w 1353"/>
                <a:gd name="T117" fmla="*/ 196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3" h="1305">
                  <a:moveTo>
                    <a:pt x="128" y="196"/>
                  </a:moveTo>
                  <a:lnTo>
                    <a:pt x="124" y="294"/>
                  </a:lnTo>
                  <a:lnTo>
                    <a:pt x="121" y="305"/>
                  </a:lnTo>
                  <a:lnTo>
                    <a:pt x="115" y="314"/>
                  </a:lnTo>
                  <a:lnTo>
                    <a:pt x="67" y="328"/>
                  </a:lnTo>
                  <a:lnTo>
                    <a:pt x="33" y="345"/>
                  </a:lnTo>
                  <a:lnTo>
                    <a:pt x="16" y="379"/>
                  </a:lnTo>
                  <a:lnTo>
                    <a:pt x="18" y="399"/>
                  </a:lnTo>
                  <a:lnTo>
                    <a:pt x="0" y="421"/>
                  </a:lnTo>
                  <a:lnTo>
                    <a:pt x="0" y="447"/>
                  </a:lnTo>
                  <a:lnTo>
                    <a:pt x="16" y="461"/>
                  </a:lnTo>
                  <a:lnTo>
                    <a:pt x="23" y="482"/>
                  </a:lnTo>
                  <a:lnTo>
                    <a:pt x="23" y="502"/>
                  </a:lnTo>
                  <a:lnTo>
                    <a:pt x="48" y="492"/>
                  </a:lnTo>
                  <a:lnTo>
                    <a:pt x="61" y="510"/>
                  </a:lnTo>
                  <a:lnTo>
                    <a:pt x="85" y="510"/>
                  </a:lnTo>
                  <a:lnTo>
                    <a:pt x="106" y="493"/>
                  </a:lnTo>
                  <a:lnTo>
                    <a:pt x="123" y="554"/>
                  </a:lnTo>
                  <a:lnTo>
                    <a:pt x="149" y="559"/>
                  </a:lnTo>
                  <a:lnTo>
                    <a:pt x="201" y="544"/>
                  </a:lnTo>
                  <a:lnTo>
                    <a:pt x="244" y="522"/>
                  </a:lnTo>
                  <a:lnTo>
                    <a:pt x="278" y="493"/>
                  </a:lnTo>
                  <a:lnTo>
                    <a:pt x="306" y="525"/>
                  </a:lnTo>
                  <a:lnTo>
                    <a:pt x="311" y="554"/>
                  </a:lnTo>
                  <a:lnTo>
                    <a:pt x="311" y="575"/>
                  </a:lnTo>
                  <a:lnTo>
                    <a:pt x="351" y="595"/>
                  </a:lnTo>
                  <a:lnTo>
                    <a:pt x="380" y="594"/>
                  </a:lnTo>
                  <a:lnTo>
                    <a:pt x="417" y="618"/>
                  </a:lnTo>
                  <a:lnTo>
                    <a:pt x="458" y="632"/>
                  </a:lnTo>
                  <a:lnTo>
                    <a:pt x="484" y="658"/>
                  </a:lnTo>
                  <a:lnTo>
                    <a:pt x="479" y="723"/>
                  </a:lnTo>
                  <a:lnTo>
                    <a:pt x="546" y="723"/>
                  </a:lnTo>
                  <a:lnTo>
                    <a:pt x="551" y="758"/>
                  </a:lnTo>
                  <a:lnTo>
                    <a:pt x="563" y="777"/>
                  </a:lnTo>
                  <a:lnTo>
                    <a:pt x="563" y="814"/>
                  </a:lnTo>
                  <a:lnTo>
                    <a:pt x="549" y="845"/>
                  </a:lnTo>
                  <a:lnTo>
                    <a:pt x="564" y="874"/>
                  </a:lnTo>
                  <a:lnTo>
                    <a:pt x="564" y="904"/>
                  </a:lnTo>
                  <a:lnTo>
                    <a:pt x="561" y="937"/>
                  </a:lnTo>
                  <a:lnTo>
                    <a:pt x="587" y="937"/>
                  </a:lnTo>
                  <a:lnTo>
                    <a:pt x="622" y="938"/>
                  </a:lnTo>
                  <a:lnTo>
                    <a:pt x="633" y="943"/>
                  </a:lnTo>
                  <a:lnTo>
                    <a:pt x="649" y="957"/>
                  </a:lnTo>
                  <a:lnTo>
                    <a:pt x="658" y="993"/>
                  </a:lnTo>
                  <a:lnTo>
                    <a:pt x="671" y="987"/>
                  </a:lnTo>
                  <a:lnTo>
                    <a:pt x="680" y="1052"/>
                  </a:lnTo>
                  <a:lnTo>
                    <a:pt x="686" y="1059"/>
                  </a:lnTo>
                  <a:lnTo>
                    <a:pt x="689" y="1060"/>
                  </a:lnTo>
                  <a:lnTo>
                    <a:pt x="701" y="1084"/>
                  </a:lnTo>
                  <a:lnTo>
                    <a:pt x="691" y="1109"/>
                  </a:lnTo>
                  <a:lnTo>
                    <a:pt x="653" y="1128"/>
                  </a:lnTo>
                  <a:lnTo>
                    <a:pt x="614" y="1163"/>
                  </a:lnTo>
                  <a:lnTo>
                    <a:pt x="595" y="1180"/>
                  </a:lnTo>
                  <a:lnTo>
                    <a:pt x="595" y="1216"/>
                  </a:lnTo>
                  <a:lnTo>
                    <a:pt x="612" y="1229"/>
                  </a:lnTo>
                  <a:lnTo>
                    <a:pt x="615" y="1252"/>
                  </a:lnTo>
                  <a:lnTo>
                    <a:pt x="643" y="1249"/>
                  </a:lnTo>
                  <a:lnTo>
                    <a:pt x="680" y="1271"/>
                  </a:lnTo>
                  <a:lnTo>
                    <a:pt x="713" y="1305"/>
                  </a:lnTo>
                  <a:lnTo>
                    <a:pt x="732" y="1294"/>
                  </a:lnTo>
                  <a:lnTo>
                    <a:pt x="756" y="1273"/>
                  </a:lnTo>
                  <a:lnTo>
                    <a:pt x="762" y="1239"/>
                  </a:lnTo>
                  <a:lnTo>
                    <a:pt x="776" y="1228"/>
                  </a:lnTo>
                  <a:lnTo>
                    <a:pt x="784" y="1223"/>
                  </a:lnTo>
                  <a:lnTo>
                    <a:pt x="795" y="1208"/>
                  </a:lnTo>
                  <a:lnTo>
                    <a:pt x="811" y="1195"/>
                  </a:lnTo>
                  <a:lnTo>
                    <a:pt x="844" y="1155"/>
                  </a:lnTo>
                  <a:lnTo>
                    <a:pt x="844" y="1086"/>
                  </a:lnTo>
                  <a:lnTo>
                    <a:pt x="853" y="1069"/>
                  </a:lnTo>
                  <a:lnTo>
                    <a:pt x="869" y="1053"/>
                  </a:lnTo>
                  <a:lnTo>
                    <a:pt x="893" y="1053"/>
                  </a:lnTo>
                  <a:lnTo>
                    <a:pt x="904" y="1037"/>
                  </a:lnTo>
                  <a:lnTo>
                    <a:pt x="926" y="1037"/>
                  </a:lnTo>
                  <a:lnTo>
                    <a:pt x="957" y="1017"/>
                  </a:lnTo>
                  <a:lnTo>
                    <a:pt x="960" y="1013"/>
                  </a:lnTo>
                  <a:lnTo>
                    <a:pt x="997" y="1001"/>
                  </a:lnTo>
                  <a:lnTo>
                    <a:pt x="1018" y="996"/>
                  </a:lnTo>
                  <a:lnTo>
                    <a:pt x="1043" y="1013"/>
                  </a:lnTo>
                  <a:lnTo>
                    <a:pt x="1071" y="993"/>
                  </a:lnTo>
                  <a:lnTo>
                    <a:pt x="1075" y="977"/>
                  </a:lnTo>
                  <a:lnTo>
                    <a:pt x="1116" y="938"/>
                  </a:lnTo>
                  <a:lnTo>
                    <a:pt x="1126" y="918"/>
                  </a:lnTo>
                  <a:lnTo>
                    <a:pt x="1142" y="905"/>
                  </a:lnTo>
                  <a:lnTo>
                    <a:pt x="1161" y="894"/>
                  </a:lnTo>
                  <a:lnTo>
                    <a:pt x="1160" y="872"/>
                  </a:lnTo>
                  <a:lnTo>
                    <a:pt x="1165" y="838"/>
                  </a:lnTo>
                  <a:lnTo>
                    <a:pt x="1176" y="830"/>
                  </a:lnTo>
                  <a:lnTo>
                    <a:pt x="1176" y="812"/>
                  </a:lnTo>
                  <a:lnTo>
                    <a:pt x="1184" y="785"/>
                  </a:lnTo>
                  <a:lnTo>
                    <a:pt x="1193" y="747"/>
                  </a:lnTo>
                  <a:lnTo>
                    <a:pt x="1195" y="722"/>
                  </a:lnTo>
                  <a:lnTo>
                    <a:pt x="1198" y="693"/>
                  </a:lnTo>
                  <a:lnTo>
                    <a:pt x="1201" y="669"/>
                  </a:lnTo>
                  <a:lnTo>
                    <a:pt x="1210" y="658"/>
                  </a:lnTo>
                  <a:lnTo>
                    <a:pt x="1217" y="658"/>
                  </a:lnTo>
                  <a:lnTo>
                    <a:pt x="1223" y="667"/>
                  </a:lnTo>
                  <a:lnTo>
                    <a:pt x="1249" y="618"/>
                  </a:lnTo>
                  <a:lnTo>
                    <a:pt x="1276" y="595"/>
                  </a:lnTo>
                  <a:lnTo>
                    <a:pt x="1302" y="574"/>
                  </a:lnTo>
                  <a:lnTo>
                    <a:pt x="1311" y="557"/>
                  </a:lnTo>
                  <a:lnTo>
                    <a:pt x="1328" y="537"/>
                  </a:lnTo>
                  <a:lnTo>
                    <a:pt x="1353" y="511"/>
                  </a:lnTo>
                  <a:lnTo>
                    <a:pt x="1353" y="457"/>
                  </a:lnTo>
                  <a:lnTo>
                    <a:pt x="1348" y="442"/>
                  </a:lnTo>
                  <a:lnTo>
                    <a:pt x="1346" y="419"/>
                  </a:lnTo>
                  <a:lnTo>
                    <a:pt x="1346" y="412"/>
                  </a:lnTo>
                  <a:lnTo>
                    <a:pt x="1330" y="399"/>
                  </a:lnTo>
                  <a:lnTo>
                    <a:pt x="1282" y="378"/>
                  </a:lnTo>
                  <a:lnTo>
                    <a:pt x="1265" y="371"/>
                  </a:lnTo>
                  <a:lnTo>
                    <a:pt x="1247" y="355"/>
                  </a:lnTo>
                  <a:lnTo>
                    <a:pt x="1203" y="296"/>
                  </a:lnTo>
                  <a:lnTo>
                    <a:pt x="1165" y="296"/>
                  </a:lnTo>
                  <a:lnTo>
                    <a:pt x="1061" y="265"/>
                  </a:lnTo>
                  <a:lnTo>
                    <a:pt x="1051" y="273"/>
                  </a:lnTo>
                  <a:lnTo>
                    <a:pt x="1034" y="281"/>
                  </a:lnTo>
                  <a:lnTo>
                    <a:pt x="1018" y="274"/>
                  </a:lnTo>
                  <a:lnTo>
                    <a:pt x="1019" y="252"/>
                  </a:lnTo>
                  <a:lnTo>
                    <a:pt x="1029" y="237"/>
                  </a:lnTo>
                  <a:lnTo>
                    <a:pt x="1008" y="236"/>
                  </a:lnTo>
                  <a:lnTo>
                    <a:pt x="1002" y="221"/>
                  </a:lnTo>
                  <a:lnTo>
                    <a:pt x="975" y="211"/>
                  </a:lnTo>
                  <a:lnTo>
                    <a:pt x="948" y="202"/>
                  </a:lnTo>
                  <a:lnTo>
                    <a:pt x="927" y="198"/>
                  </a:lnTo>
                  <a:lnTo>
                    <a:pt x="905" y="215"/>
                  </a:lnTo>
                  <a:lnTo>
                    <a:pt x="894" y="207"/>
                  </a:lnTo>
                  <a:lnTo>
                    <a:pt x="904" y="181"/>
                  </a:lnTo>
                  <a:lnTo>
                    <a:pt x="838" y="173"/>
                  </a:lnTo>
                  <a:lnTo>
                    <a:pt x="829" y="181"/>
                  </a:lnTo>
                  <a:lnTo>
                    <a:pt x="812" y="174"/>
                  </a:lnTo>
                  <a:lnTo>
                    <a:pt x="770" y="191"/>
                  </a:lnTo>
                  <a:lnTo>
                    <a:pt x="846" y="118"/>
                  </a:lnTo>
                  <a:lnTo>
                    <a:pt x="812" y="85"/>
                  </a:lnTo>
                  <a:lnTo>
                    <a:pt x="812" y="80"/>
                  </a:lnTo>
                  <a:lnTo>
                    <a:pt x="805" y="50"/>
                  </a:lnTo>
                  <a:lnTo>
                    <a:pt x="781" y="31"/>
                  </a:lnTo>
                  <a:lnTo>
                    <a:pt x="756" y="50"/>
                  </a:lnTo>
                  <a:lnTo>
                    <a:pt x="723" y="99"/>
                  </a:lnTo>
                  <a:lnTo>
                    <a:pt x="701" y="105"/>
                  </a:lnTo>
                  <a:lnTo>
                    <a:pt x="677" y="92"/>
                  </a:lnTo>
                  <a:lnTo>
                    <a:pt x="647" y="92"/>
                  </a:lnTo>
                  <a:lnTo>
                    <a:pt x="629" y="108"/>
                  </a:lnTo>
                  <a:lnTo>
                    <a:pt x="600" y="108"/>
                  </a:lnTo>
                  <a:lnTo>
                    <a:pt x="587" y="117"/>
                  </a:lnTo>
                  <a:lnTo>
                    <a:pt x="553" y="118"/>
                  </a:lnTo>
                  <a:lnTo>
                    <a:pt x="520" y="123"/>
                  </a:lnTo>
                  <a:lnTo>
                    <a:pt x="509" y="136"/>
                  </a:lnTo>
                  <a:lnTo>
                    <a:pt x="495" y="108"/>
                  </a:lnTo>
                  <a:lnTo>
                    <a:pt x="495" y="39"/>
                  </a:lnTo>
                  <a:lnTo>
                    <a:pt x="485" y="30"/>
                  </a:lnTo>
                  <a:lnTo>
                    <a:pt x="469" y="14"/>
                  </a:lnTo>
                  <a:lnTo>
                    <a:pt x="452" y="0"/>
                  </a:lnTo>
                  <a:lnTo>
                    <a:pt x="440" y="16"/>
                  </a:lnTo>
                  <a:lnTo>
                    <a:pt x="420" y="16"/>
                  </a:lnTo>
                  <a:lnTo>
                    <a:pt x="395" y="26"/>
                  </a:lnTo>
                  <a:lnTo>
                    <a:pt x="332" y="25"/>
                  </a:lnTo>
                  <a:lnTo>
                    <a:pt x="319" y="20"/>
                  </a:lnTo>
                  <a:lnTo>
                    <a:pt x="294" y="10"/>
                  </a:lnTo>
                  <a:lnTo>
                    <a:pt x="299" y="27"/>
                  </a:lnTo>
                  <a:lnTo>
                    <a:pt x="307" y="46"/>
                  </a:lnTo>
                  <a:lnTo>
                    <a:pt x="323" y="72"/>
                  </a:lnTo>
                  <a:lnTo>
                    <a:pt x="337" y="90"/>
                  </a:lnTo>
                  <a:lnTo>
                    <a:pt x="316" y="109"/>
                  </a:lnTo>
                  <a:lnTo>
                    <a:pt x="302" y="119"/>
                  </a:lnTo>
                  <a:lnTo>
                    <a:pt x="298" y="128"/>
                  </a:lnTo>
                  <a:lnTo>
                    <a:pt x="287" y="138"/>
                  </a:lnTo>
                  <a:lnTo>
                    <a:pt x="274" y="139"/>
                  </a:lnTo>
                  <a:lnTo>
                    <a:pt x="234" y="126"/>
                  </a:lnTo>
                  <a:lnTo>
                    <a:pt x="203" y="103"/>
                  </a:lnTo>
                  <a:lnTo>
                    <a:pt x="196" y="89"/>
                  </a:lnTo>
                  <a:lnTo>
                    <a:pt x="186" y="102"/>
                  </a:lnTo>
                  <a:lnTo>
                    <a:pt x="179" y="92"/>
                  </a:lnTo>
                  <a:lnTo>
                    <a:pt x="126" y="119"/>
                  </a:lnTo>
                  <a:lnTo>
                    <a:pt x="130" y="132"/>
                  </a:lnTo>
                  <a:lnTo>
                    <a:pt x="161" y="151"/>
                  </a:lnTo>
                  <a:lnTo>
                    <a:pt x="120" y="152"/>
                  </a:lnTo>
                  <a:lnTo>
                    <a:pt x="111" y="188"/>
                  </a:lnTo>
                  <a:lnTo>
                    <a:pt x="128" y="19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3" name="Freeform 4"/>
            <p:cNvSpPr>
              <a:spLocks/>
            </p:cNvSpPr>
            <p:nvPr/>
          </p:nvSpPr>
          <p:spPr bwMode="auto">
            <a:xfrm>
              <a:off x="1219200" y="2331956"/>
              <a:ext cx="757238" cy="876300"/>
            </a:xfrm>
            <a:custGeom>
              <a:avLst/>
              <a:gdLst>
                <a:gd name="T0" fmla="*/ 266 w 440"/>
                <a:gd name="T1" fmla="*/ 11 h 552"/>
                <a:gd name="T2" fmla="*/ 238 w 440"/>
                <a:gd name="T3" fmla="*/ 38 h 552"/>
                <a:gd name="T4" fmla="*/ 225 w 440"/>
                <a:gd name="T5" fmla="*/ 56 h 552"/>
                <a:gd name="T6" fmla="*/ 213 w 440"/>
                <a:gd name="T7" fmla="*/ 91 h 552"/>
                <a:gd name="T8" fmla="*/ 221 w 440"/>
                <a:gd name="T9" fmla="*/ 119 h 552"/>
                <a:gd name="T10" fmla="*/ 249 w 440"/>
                <a:gd name="T11" fmla="*/ 163 h 552"/>
                <a:gd name="T12" fmla="*/ 331 w 440"/>
                <a:gd name="T13" fmla="*/ 180 h 552"/>
                <a:gd name="T14" fmla="*/ 360 w 440"/>
                <a:gd name="T15" fmla="*/ 198 h 552"/>
                <a:gd name="T16" fmla="*/ 382 w 440"/>
                <a:gd name="T17" fmla="*/ 192 h 552"/>
                <a:gd name="T18" fmla="*/ 400 w 440"/>
                <a:gd name="T19" fmla="*/ 199 h 552"/>
                <a:gd name="T20" fmla="*/ 399 w 440"/>
                <a:gd name="T21" fmla="*/ 218 h 552"/>
                <a:gd name="T22" fmla="*/ 385 w 440"/>
                <a:gd name="T23" fmla="*/ 227 h 552"/>
                <a:gd name="T24" fmla="*/ 384 w 440"/>
                <a:gd name="T25" fmla="*/ 246 h 552"/>
                <a:gd name="T26" fmla="*/ 401 w 440"/>
                <a:gd name="T27" fmla="*/ 276 h 552"/>
                <a:gd name="T28" fmla="*/ 433 w 440"/>
                <a:gd name="T29" fmla="*/ 312 h 552"/>
                <a:gd name="T30" fmla="*/ 440 w 440"/>
                <a:gd name="T31" fmla="*/ 364 h 552"/>
                <a:gd name="T32" fmla="*/ 409 w 440"/>
                <a:gd name="T33" fmla="*/ 340 h 552"/>
                <a:gd name="T34" fmla="*/ 401 w 440"/>
                <a:gd name="T35" fmla="*/ 325 h 552"/>
                <a:gd name="T36" fmla="*/ 391 w 440"/>
                <a:gd name="T37" fmla="*/ 337 h 552"/>
                <a:gd name="T38" fmla="*/ 385 w 440"/>
                <a:gd name="T39" fmla="*/ 329 h 552"/>
                <a:gd name="T40" fmla="*/ 331 w 440"/>
                <a:gd name="T41" fmla="*/ 356 h 552"/>
                <a:gd name="T42" fmla="*/ 335 w 440"/>
                <a:gd name="T43" fmla="*/ 370 h 552"/>
                <a:gd name="T44" fmla="*/ 350 w 440"/>
                <a:gd name="T45" fmla="*/ 378 h 552"/>
                <a:gd name="T46" fmla="*/ 367 w 440"/>
                <a:gd name="T47" fmla="*/ 388 h 552"/>
                <a:gd name="T48" fmla="*/ 326 w 440"/>
                <a:gd name="T49" fmla="*/ 389 h 552"/>
                <a:gd name="T50" fmla="*/ 318 w 440"/>
                <a:gd name="T51" fmla="*/ 425 h 552"/>
                <a:gd name="T52" fmla="*/ 334 w 440"/>
                <a:gd name="T53" fmla="*/ 433 h 552"/>
                <a:gd name="T54" fmla="*/ 328 w 440"/>
                <a:gd name="T55" fmla="*/ 543 h 552"/>
                <a:gd name="T56" fmla="*/ 321 w 440"/>
                <a:gd name="T57" fmla="*/ 552 h 552"/>
                <a:gd name="T58" fmla="*/ 301 w 440"/>
                <a:gd name="T59" fmla="*/ 542 h 552"/>
                <a:gd name="T60" fmla="*/ 299 w 440"/>
                <a:gd name="T61" fmla="*/ 492 h 552"/>
                <a:gd name="T62" fmla="*/ 307 w 440"/>
                <a:gd name="T63" fmla="*/ 486 h 552"/>
                <a:gd name="T64" fmla="*/ 301 w 440"/>
                <a:gd name="T65" fmla="*/ 474 h 552"/>
                <a:gd name="T66" fmla="*/ 291 w 440"/>
                <a:gd name="T67" fmla="*/ 469 h 552"/>
                <a:gd name="T68" fmla="*/ 252 w 440"/>
                <a:gd name="T69" fmla="*/ 469 h 552"/>
                <a:gd name="T70" fmla="*/ 235 w 440"/>
                <a:gd name="T71" fmla="*/ 478 h 552"/>
                <a:gd name="T72" fmla="*/ 217 w 440"/>
                <a:gd name="T73" fmla="*/ 464 h 552"/>
                <a:gd name="T74" fmla="*/ 192 w 440"/>
                <a:gd name="T75" fmla="*/ 454 h 552"/>
                <a:gd name="T76" fmla="*/ 166 w 440"/>
                <a:gd name="T77" fmla="*/ 444 h 552"/>
                <a:gd name="T78" fmla="*/ 166 w 440"/>
                <a:gd name="T79" fmla="*/ 418 h 552"/>
                <a:gd name="T80" fmla="*/ 139 w 440"/>
                <a:gd name="T81" fmla="*/ 418 h 552"/>
                <a:gd name="T82" fmla="*/ 61 w 440"/>
                <a:gd name="T83" fmla="*/ 384 h 552"/>
                <a:gd name="T84" fmla="*/ 0 w 440"/>
                <a:gd name="T85" fmla="*/ 389 h 552"/>
                <a:gd name="T86" fmla="*/ 56 w 440"/>
                <a:gd name="T87" fmla="*/ 296 h 552"/>
                <a:gd name="T88" fmla="*/ 56 w 440"/>
                <a:gd name="T89" fmla="*/ 189 h 552"/>
                <a:gd name="T90" fmla="*/ 85 w 440"/>
                <a:gd name="T91" fmla="*/ 138 h 552"/>
                <a:gd name="T92" fmla="*/ 104 w 440"/>
                <a:gd name="T93" fmla="*/ 106 h 552"/>
                <a:gd name="T94" fmla="*/ 124 w 440"/>
                <a:gd name="T95" fmla="*/ 99 h 552"/>
                <a:gd name="T96" fmla="*/ 148 w 440"/>
                <a:gd name="T97" fmla="*/ 43 h 552"/>
                <a:gd name="T98" fmla="*/ 164 w 440"/>
                <a:gd name="T99" fmla="*/ 50 h 552"/>
                <a:gd name="T100" fmla="*/ 176 w 440"/>
                <a:gd name="T101" fmla="*/ 30 h 552"/>
                <a:gd name="T102" fmla="*/ 253 w 440"/>
                <a:gd name="T103" fmla="*/ 0 h 552"/>
                <a:gd name="T104" fmla="*/ 266 w 440"/>
                <a:gd name="T105" fmla="*/ 1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40" h="552">
                  <a:moveTo>
                    <a:pt x="266" y="11"/>
                  </a:moveTo>
                  <a:lnTo>
                    <a:pt x="238" y="38"/>
                  </a:lnTo>
                  <a:lnTo>
                    <a:pt x="225" y="56"/>
                  </a:lnTo>
                  <a:lnTo>
                    <a:pt x="213" y="91"/>
                  </a:lnTo>
                  <a:lnTo>
                    <a:pt x="221" y="119"/>
                  </a:lnTo>
                  <a:lnTo>
                    <a:pt x="249" y="163"/>
                  </a:lnTo>
                  <a:lnTo>
                    <a:pt x="331" y="180"/>
                  </a:lnTo>
                  <a:lnTo>
                    <a:pt x="360" y="198"/>
                  </a:lnTo>
                  <a:lnTo>
                    <a:pt x="382" y="192"/>
                  </a:lnTo>
                  <a:lnTo>
                    <a:pt x="400" y="199"/>
                  </a:lnTo>
                  <a:lnTo>
                    <a:pt x="399" y="218"/>
                  </a:lnTo>
                  <a:lnTo>
                    <a:pt x="385" y="227"/>
                  </a:lnTo>
                  <a:lnTo>
                    <a:pt x="384" y="246"/>
                  </a:lnTo>
                  <a:lnTo>
                    <a:pt x="401" y="276"/>
                  </a:lnTo>
                  <a:lnTo>
                    <a:pt x="433" y="312"/>
                  </a:lnTo>
                  <a:lnTo>
                    <a:pt x="440" y="364"/>
                  </a:lnTo>
                  <a:lnTo>
                    <a:pt x="409" y="340"/>
                  </a:lnTo>
                  <a:lnTo>
                    <a:pt x="401" y="325"/>
                  </a:lnTo>
                  <a:lnTo>
                    <a:pt x="391" y="337"/>
                  </a:lnTo>
                  <a:lnTo>
                    <a:pt x="385" y="329"/>
                  </a:lnTo>
                  <a:lnTo>
                    <a:pt x="331" y="356"/>
                  </a:lnTo>
                  <a:lnTo>
                    <a:pt x="335" y="370"/>
                  </a:lnTo>
                  <a:lnTo>
                    <a:pt x="350" y="378"/>
                  </a:lnTo>
                  <a:lnTo>
                    <a:pt x="367" y="388"/>
                  </a:lnTo>
                  <a:lnTo>
                    <a:pt x="326" y="389"/>
                  </a:lnTo>
                  <a:lnTo>
                    <a:pt x="318" y="425"/>
                  </a:lnTo>
                  <a:lnTo>
                    <a:pt x="334" y="433"/>
                  </a:lnTo>
                  <a:lnTo>
                    <a:pt x="328" y="543"/>
                  </a:lnTo>
                  <a:lnTo>
                    <a:pt x="321" y="552"/>
                  </a:lnTo>
                  <a:lnTo>
                    <a:pt x="301" y="542"/>
                  </a:lnTo>
                  <a:lnTo>
                    <a:pt x="299" y="492"/>
                  </a:lnTo>
                  <a:lnTo>
                    <a:pt x="307" y="486"/>
                  </a:lnTo>
                  <a:lnTo>
                    <a:pt x="301" y="474"/>
                  </a:lnTo>
                  <a:lnTo>
                    <a:pt x="291" y="469"/>
                  </a:lnTo>
                  <a:lnTo>
                    <a:pt x="252" y="469"/>
                  </a:lnTo>
                  <a:lnTo>
                    <a:pt x="235" y="478"/>
                  </a:lnTo>
                  <a:lnTo>
                    <a:pt x="217" y="464"/>
                  </a:lnTo>
                  <a:lnTo>
                    <a:pt x="192" y="454"/>
                  </a:lnTo>
                  <a:lnTo>
                    <a:pt x="166" y="444"/>
                  </a:lnTo>
                  <a:lnTo>
                    <a:pt x="166" y="418"/>
                  </a:lnTo>
                  <a:lnTo>
                    <a:pt x="139" y="418"/>
                  </a:lnTo>
                  <a:lnTo>
                    <a:pt x="61" y="384"/>
                  </a:lnTo>
                  <a:lnTo>
                    <a:pt x="0" y="389"/>
                  </a:lnTo>
                  <a:lnTo>
                    <a:pt x="56" y="296"/>
                  </a:lnTo>
                  <a:lnTo>
                    <a:pt x="56" y="189"/>
                  </a:lnTo>
                  <a:lnTo>
                    <a:pt x="85" y="138"/>
                  </a:lnTo>
                  <a:lnTo>
                    <a:pt x="104" y="106"/>
                  </a:lnTo>
                  <a:lnTo>
                    <a:pt x="124" y="99"/>
                  </a:lnTo>
                  <a:lnTo>
                    <a:pt x="148" y="43"/>
                  </a:lnTo>
                  <a:lnTo>
                    <a:pt x="164" y="50"/>
                  </a:lnTo>
                  <a:lnTo>
                    <a:pt x="176" y="30"/>
                  </a:lnTo>
                  <a:lnTo>
                    <a:pt x="253" y="0"/>
                  </a:lnTo>
                  <a:lnTo>
                    <a:pt x="266" y="11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585912" y="2370056"/>
              <a:ext cx="836613" cy="558800"/>
            </a:xfrm>
            <a:custGeom>
              <a:avLst/>
              <a:gdLst>
                <a:gd name="T0" fmla="*/ 25 w 486"/>
                <a:gd name="T1" fmla="*/ 14 h 352"/>
                <a:gd name="T2" fmla="*/ 40 w 486"/>
                <a:gd name="T3" fmla="*/ 36 h 352"/>
                <a:gd name="T4" fmla="*/ 40 w 486"/>
                <a:gd name="T5" fmla="*/ 66 h 352"/>
                <a:gd name="T6" fmla="*/ 52 w 486"/>
                <a:gd name="T7" fmla="*/ 77 h 352"/>
                <a:gd name="T8" fmla="*/ 76 w 486"/>
                <a:gd name="T9" fmla="*/ 75 h 352"/>
                <a:gd name="T10" fmla="*/ 76 w 486"/>
                <a:gd name="T11" fmla="*/ 18 h 352"/>
                <a:gd name="T12" fmla="*/ 117 w 486"/>
                <a:gd name="T13" fmla="*/ 0 h 352"/>
                <a:gd name="T14" fmla="*/ 163 w 486"/>
                <a:gd name="T15" fmla="*/ 2 h 352"/>
                <a:gd name="T16" fmla="*/ 187 w 486"/>
                <a:gd name="T17" fmla="*/ 17 h 352"/>
                <a:gd name="T18" fmla="*/ 234 w 486"/>
                <a:gd name="T19" fmla="*/ 18 h 352"/>
                <a:gd name="T20" fmla="*/ 262 w 486"/>
                <a:gd name="T21" fmla="*/ 24 h 352"/>
                <a:gd name="T22" fmla="*/ 396 w 486"/>
                <a:gd name="T23" fmla="*/ 9 h 352"/>
                <a:gd name="T24" fmla="*/ 377 w 486"/>
                <a:gd name="T25" fmla="*/ 27 h 352"/>
                <a:gd name="T26" fmla="*/ 396 w 486"/>
                <a:gd name="T27" fmla="*/ 36 h 352"/>
                <a:gd name="T28" fmla="*/ 414 w 486"/>
                <a:gd name="T29" fmla="*/ 50 h 352"/>
                <a:gd name="T30" fmla="*/ 436 w 486"/>
                <a:gd name="T31" fmla="*/ 57 h 352"/>
                <a:gd name="T32" fmla="*/ 436 w 486"/>
                <a:gd name="T33" fmla="*/ 82 h 352"/>
                <a:gd name="T34" fmla="*/ 486 w 486"/>
                <a:gd name="T35" fmla="*/ 93 h 352"/>
                <a:gd name="T36" fmla="*/ 451 w 486"/>
                <a:gd name="T37" fmla="*/ 117 h 352"/>
                <a:gd name="T38" fmla="*/ 451 w 486"/>
                <a:gd name="T39" fmla="*/ 121 h 352"/>
                <a:gd name="T40" fmla="*/ 462 w 486"/>
                <a:gd name="T41" fmla="*/ 136 h 352"/>
                <a:gd name="T42" fmla="*/ 452 w 486"/>
                <a:gd name="T43" fmla="*/ 144 h 352"/>
                <a:gd name="T44" fmla="*/ 436 w 486"/>
                <a:gd name="T45" fmla="*/ 141 h 352"/>
                <a:gd name="T46" fmla="*/ 427 w 486"/>
                <a:gd name="T47" fmla="*/ 159 h 352"/>
                <a:gd name="T48" fmla="*/ 428 w 486"/>
                <a:gd name="T49" fmla="*/ 177 h 352"/>
                <a:gd name="T50" fmla="*/ 442 w 486"/>
                <a:gd name="T51" fmla="*/ 199 h 352"/>
                <a:gd name="T52" fmla="*/ 453 w 486"/>
                <a:gd name="T53" fmla="*/ 199 h 352"/>
                <a:gd name="T54" fmla="*/ 447 w 486"/>
                <a:gd name="T55" fmla="*/ 213 h 352"/>
                <a:gd name="T56" fmla="*/ 442 w 486"/>
                <a:gd name="T57" fmla="*/ 217 h 352"/>
                <a:gd name="T58" fmla="*/ 432 w 486"/>
                <a:gd name="T59" fmla="*/ 229 h 352"/>
                <a:gd name="T60" fmla="*/ 409 w 486"/>
                <a:gd name="T61" fmla="*/ 229 h 352"/>
                <a:gd name="T62" fmla="*/ 385 w 486"/>
                <a:gd name="T63" fmla="*/ 239 h 352"/>
                <a:gd name="T64" fmla="*/ 325 w 486"/>
                <a:gd name="T65" fmla="*/ 238 h 352"/>
                <a:gd name="T66" fmla="*/ 311 w 486"/>
                <a:gd name="T67" fmla="*/ 233 h 352"/>
                <a:gd name="T68" fmla="*/ 288 w 486"/>
                <a:gd name="T69" fmla="*/ 223 h 352"/>
                <a:gd name="T70" fmla="*/ 288 w 486"/>
                <a:gd name="T71" fmla="*/ 231 h 352"/>
                <a:gd name="T72" fmla="*/ 301 w 486"/>
                <a:gd name="T73" fmla="*/ 261 h 352"/>
                <a:gd name="T74" fmla="*/ 318 w 486"/>
                <a:gd name="T75" fmla="*/ 287 h 352"/>
                <a:gd name="T76" fmla="*/ 329 w 486"/>
                <a:gd name="T77" fmla="*/ 303 h 352"/>
                <a:gd name="T78" fmla="*/ 306 w 486"/>
                <a:gd name="T79" fmla="*/ 324 h 352"/>
                <a:gd name="T80" fmla="*/ 294 w 486"/>
                <a:gd name="T81" fmla="*/ 332 h 352"/>
                <a:gd name="T82" fmla="*/ 291 w 486"/>
                <a:gd name="T83" fmla="*/ 339 h 352"/>
                <a:gd name="T84" fmla="*/ 280 w 486"/>
                <a:gd name="T85" fmla="*/ 351 h 352"/>
                <a:gd name="T86" fmla="*/ 266 w 486"/>
                <a:gd name="T87" fmla="*/ 352 h 352"/>
                <a:gd name="T88" fmla="*/ 227 w 486"/>
                <a:gd name="T89" fmla="*/ 339 h 352"/>
                <a:gd name="T90" fmla="*/ 220 w 486"/>
                <a:gd name="T91" fmla="*/ 291 h 352"/>
                <a:gd name="T92" fmla="*/ 188 w 486"/>
                <a:gd name="T93" fmla="*/ 252 h 352"/>
                <a:gd name="T94" fmla="*/ 169 w 486"/>
                <a:gd name="T95" fmla="*/ 219 h 352"/>
                <a:gd name="T96" fmla="*/ 172 w 486"/>
                <a:gd name="T97" fmla="*/ 204 h 352"/>
                <a:gd name="T98" fmla="*/ 185 w 486"/>
                <a:gd name="T99" fmla="*/ 194 h 352"/>
                <a:gd name="T100" fmla="*/ 186 w 486"/>
                <a:gd name="T101" fmla="*/ 175 h 352"/>
                <a:gd name="T102" fmla="*/ 169 w 486"/>
                <a:gd name="T103" fmla="*/ 168 h 352"/>
                <a:gd name="T104" fmla="*/ 147 w 486"/>
                <a:gd name="T105" fmla="*/ 174 h 352"/>
                <a:gd name="T106" fmla="*/ 118 w 486"/>
                <a:gd name="T107" fmla="*/ 156 h 352"/>
                <a:gd name="T108" fmla="*/ 36 w 486"/>
                <a:gd name="T109" fmla="*/ 139 h 352"/>
                <a:gd name="T110" fmla="*/ 7 w 486"/>
                <a:gd name="T111" fmla="*/ 92 h 352"/>
                <a:gd name="T112" fmla="*/ 0 w 486"/>
                <a:gd name="T113" fmla="*/ 67 h 352"/>
                <a:gd name="T114" fmla="*/ 13 w 486"/>
                <a:gd name="T115" fmla="*/ 31 h 352"/>
                <a:gd name="T116" fmla="*/ 25 w 486"/>
                <a:gd name="T117" fmla="*/ 1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6" h="352">
                  <a:moveTo>
                    <a:pt x="25" y="14"/>
                  </a:moveTo>
                  <a:lnTo>
                    <a:pt x="40" y="36"/>
                  </a:lnTo>
                  <a:lnTo>
                    <a:pt x="40" y="66"/>
                  </a:lnTo>
                  <a:lnTo>
                    <a:pt x="52" y="77"/>
                  </a:lnTo>
                  <a:lnTo>
                    <a:pt x="76" y="75"/>
                  </a:lnTo>
                  <a:lnTo>
                    <a:pt x="76" y="18"/>
                  </a:lnTo>
                  <a:lnTo>
                    <a:pt x="117" y="0"/>
                  </a:lnTo>
                  <a:lnTo>
                    <a:pt x="163" y="2"/>
                  </a:lnTo>
                  <a:lnTo>
                    <a:pt x="187" y="17"/>
                  </a:lnTo>
                  <a:lnTo>
                    <a:pt x="234" y="18"/>
                  </a:lnTo>
                  <a:lnTo>
                    <a:pt x="262" y="24"/>
                  </a:lnTo>
                  <a:lnTo>
                    <a:pt x="396" y="9"/>
                  </a:lnTo>
                  <a:lnTo>
                    <a:pt x="377" y="27"/>
                  </a:lnTo>
                  <a:lnTo>
                    <a:pt x="396" y="36"/>
                  </a:lnTo>
                  <a:lnTo>
                    <a:pt x="414" y="50"/>
                  </a:lnTo>
                  <a:lnTo>
                    <a:pt x="436" y="57"/>
                  </a:lnTo>
                  <a:lnTo>
                    <a:pt x="436" y="82"/>
                  </a:lnTo>
                  <a:lnTo>
                    <a:pt x="486" y="93"/>
                  </a:lnTo>
                  <a:lnTo>
                    <a:pt x="451" y="117"/>
                  </a:lnTo>
                  <a:lnTo>
                    <a:pt x="451" y="121"/>
                  </a:lnTo>
                  <a:lnTo>
                    <a:pt x="462" y="136"/>
                  </a:lnTo>
                  <a:lnTo>
                    <a:pt x="452" y="144"/>
                  </a:lnTo>
                  <a:lnTo>
                    <a:pt x="436" y="141"/>
                  </a:lnTo>
                  <a:lnTo>
                    <a:pt x="427" y="159"/>
                  </a:lnTo>
                  <a:lnTo>
                    <a:pt x="428" y="177"/>
                  </a:lnTo>
                  <a:lnTo>
                    <a:pt x="442" y="199"/>
                  </a:lnTo>
                  <a:lnTo>
                    <a:pt x="453" y="199"/>
                  </a:lnTo>
                  <a:lnTo>
                    <a:pt x="447" y="213"/>
                  </a:lnTo>
                  <a:lnTo>
                    <a:pt x="442" y="217"/>
                  </a:lnTo>
                  <a:lnTo>
                    <a:pt x="432" y="229"/>
                  </a:lnTo>
                  <a:lnTo>
                    <a:pt x="409" y="229"/>
                  </a:lnTo>
                  <a:lnTo>
                    <a:pt x="385" y="239"/>
                  </a:lnTo>
                  <a:lnTo>
                    <a:pt x="325" y="238"/>
                  </a:lnTo>
                  <a:lnTo>
                    <a:pt x="311" y="233"/>
                  </a:lnTo>
                  <a:lnTo>
                    <a:pt x="288" y="223"/>
                  </a:lnTo>
                  <a:lnTo>
                    <a:pt x="288" y="231"/>
                  </a:lnTo>
                  <a:lnTo>
                    <a:pt x="301" y="261"/>
                  </a:lnTo>
                  <a:lnTo>
                    <a:pt x="318" y="287"/>
                  </a:lnTo>
                  <a:lnTo>
                    <a:pt x="329" y="303"/>
                  </a:lnTo>
                  <a:lnTo>
                    <a:pt x="306" y="324"/>
                  </a:lnTo>
                  <a:lnTo>
                    <a:pt x="294" y="332"/>
                  </a:lnTo>
                  <a:lnTo>
                    <a:pt x="291" y="339"/>
                  </a:lnTo>
                  <a:lnTo>
                    <a:pt x="280" y="351"/>
                  </a:lnTo>
                  <a:lnTo>
                    <a:pt x="266" y="352"/>
                  </a:lnTo>
                  <a:lnTo>
                    <a:pt x="227" y="339"/>
                  </a:lnTo>
                  <a:lnTo>
                    <a:pt x="220" y="291"/>
                  </a:lnTo>
                  <a:lnTo>
                    <a:pt x="188" y="252"/>
                  </a:lnTo>
                  <a:lnTo>
                    <a:pt x="169" y="219"/>
                  </a:lnTo>
                  <a:lnTo>
                    <a:pt x="172" y="204"/>
                  </a:lnTo>
                  <a:lnTo>
                    <a:pt x="185" y="194"/>
                  </a:lnTo>
                  <a:lnTo>
                    <a:pt x="186" y="175"/>
                  </a:lnTo>
                  <a:lnTo>
                    <a:pt x="169" y="168"/>
                  </a:lnTo>
                  <a:lnTo>
                    <a:pt x="147" y="174"/>
                  </a:lnTo>
                  <a:lnTo>
                    <a:pt x="118" y="156"/>
                  </a:lnTo>
                  <a:lnTo>
                    <a:pt x="36" y="139"/>
                  </a:lnTo>
                  <a:lnTo>
                    <a:pt x="7" y="92"/>
                  </a:lnTo>
                  <a:lnTo>
                    <a:pt x="0" y="67"/>
                  </a:lnTo>
                  <a:lnTo>
                    <a:pt x="13" y="31"/>
                  </a:lnTo>
                  <a:lnTo>
                    <a:pt x="25" y="14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320925" y="2520869"/>
              <a:ext cx="314325" cy="403225"/>
            </a:xfrm>
            <a:custGeom>
              <a:avLst/>
              <a:gdLst>
                <a:gd name="T0" fmla="*/ 58 w 183"/>
                <a:gd name="T1" fmla="*/ 0 h 254"/>
                <a:gd name="T2" fmla="*/ 23 w 183"/>
                <a:gd name="T3" fmla="*/ 22 h 254"/>
                <a:gd name="T4" fmla="*/ 24 w 183"/>
                <a:gd name="T5" fmla="*/ 26 h 254"/>
                <a:gd name="T6" fmla="*/ 35 w 183"/>
                <a:gd name="T7" fmla="*/ 40 h 254"/>
                <a:gd name="T8" fmla="*/ 24 w 183"/>
                <a:gd name="T9" fmla="*/ 49 h 254"/>
                <a:gd name="T10" fmla="*/ 9 w 183"/>
                <a:gd name="T11" fmla="*/ 46 h 254"/>
                <a:gd name="T12" fmla="*/ 0 w 183"/>
                <a:gd name="T13" fmla="*/ 64 h 254"/>
                <a:gd name="T14" fmla="*/ 1 w 183"/>
                <a:gd name="T15" fmla="*/ 82 h 254"/>
                <a:gd name="T16" fmla="*/ 15 w 183"/>
                <a:gd name="T17" fmla="*/ 104 h 254"/>
                <a:gd name="T18" fmla="*/ 26 w 183"/>
                <a:gd name="T19" fmla="*/ 104 h 254"/>
                <a:gd name="T20" fmla="*/ 19 w 183"/>
                <a:gd name="T21" fmla="*/ 119 h 254"/>
                <a:gd name="T22" fmla="*/ 48 w 183"/>
                <a:gd name="T23" fmla="*/ 145 h 254"/>
                <a:gd name="T24" fmla="*/ 60 w 183"/>
                <a:gd name="T25" fmla="*/ 157 h 254"/>
                <a:gd name="T26" fmla="*/ 59 w 183"/>
                <a:gd name="T27" fmla="*/ 226 h 254"/>
                <a:gd name="T28" fmla="*/ 74 w 183"/>
                <a:gd name="T29" fmla="*/ 254 h 254"/>
                <a:gd name="T30" fmla="*/ 84 w 183"/>
                <a:gd name="T31" fmla="*/ 241 h 254"/>
                <a:gd name="T32" fmla="*/ 120 w 183"/>
                <a:gd name="T33" fmla="*/ 236 h 254"/>
                <a:gd name="T34" fmla="*/ 149 w 183"/>
                <a:gd name="T35" fmla="*/ 236 h 254"/>
                <a:gd name="T36" fmla="*/ 165 w 183"/>
                <a:gd name="T37" fmla="*/ 226 h 254"/>
                <a:gd name="T38" fmla="*/ 183 w 183"/>
                <a:gd name="T39" fmla="*/ 226 h 254"/>
                <a:gd name="T40" fmla="*/ 167 w 183"/>
                <a:gd name="T41" fmla="*/ 163 h 254"/>
                <a:gd name="T42" fmla="*/ 133 w 183"/>
                <a:gd name="T43" fmla="*/ 137 h 254"/>
                <a:gd name="T44" fmla="*/ 125 w 183"/>
                <a:gd name="T45" fmla="*/ 119 h 254"/>
                <a:gd name="T46" fmla="*/ 158 w 183"/>
                <a:gd name="T47" fmla="*/ 79 h 254"/>
                <a:gd name="T48" fmla="*/ 105 w 183"/>
                <a:gd name="T49" fmla="*/ 49 h 254"/>
                <a:gd name="T50" fmla="*/ 99 w 183"/>
                <a:gd name="T51" fmla="*/ 55 h 254"/>
                <a:gd name="T52" fmla="*/ 88 w 183"/>
                <a:gd name="T53" fmla="*/ 28 h 254"/>
                <a:gd name="T54" fmla="*/ 58 w 183"/>
                <a:gd name="T5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254">
                  <a:moveTo>
                    <a:pt x="58" y="0"/>
                  </a:moveTo>
                  <a:lnTo>
                    <a:pt x="23" y="22"/>
                  </a:lnTo>
                  <a:lnTo>
                    <a:pt x="24" y="26"/>
                  </a:lnTo>
                  <a:lnTo>
                    <a:pt x="35" y="40"/>
                  </a:lnTo>
                  <a:lnTo>
                    <a:pt x="24" y="49"/>
                  </a:lnTo>
                  <a:lnTo>
                    <a:pt x="9" y="46"/>
                  </a:lnTo>
                  <a:lnTo>
                    <a:pt x="0" y="64"/>
                  </a:lnTo>
                  <a:lnTo>
                    <a:pt x="1" y="82"/>
                  </a:lnTo>
                  <a:lnTo>
                    <a:pt x="15" y="104"/>
                  </a:lnTo>
                  <a:lnTo>
                    <a:pt x="26" y="104"/>
                  </a:lnTo>
                  <a:lnTo>
                    <a:pt x="19" y="119"/>
                  </a:lnTo>
                  <a:lnTo>
                    <a:pt x="48" y="145"/>
                  </a:lnTo>
                  <a:lnTo>
                    <a:pt x="60" y="157"/>
                  </a:lnTo>
                  <a:lnTo>
                    <a:pt x="59" y="226"/>
                  </a:lnTo>
                  <a:lnTo>
                    <a:pt x="74" y="254"/>
                  </a:lnTo>
                  <a:lnTo>
                    <a:pt x="84" y="241"/>
                  </a:lnTo>
                  <a:lnTo>
                    <a:pt x="120" y="236"/>
                  </a:lnTo>
                  <a:lnTo>
                    <a:pt x="149" y="236"/>
                  </a:lnTo>
                  <a:lnTo>
                    <a:pt x="165" y="226"/>
                  </a:lnTo>
                  <a:lnTo>
                    <a:pt x="183" y="226"/>
                  </a:lnTo>
                  <a:lnTo>
                    <a:pt x="167" y="163"/>
                  </a:lnTo>
                  <a:lnTo>
                    <a:pt x="133" y="137"/>
                  </a:lnTo>
                  <a:lnTo>
                    <a:pt x="125" y="119"/>
                  </a:lnTo>
                  <a:lnTo>
                    <a:pt x="158" y="79"/>
                  </a:lnTo>
                  <a:lnTo>
                    <a:pt x="105" y="49"/>
                  </a:lnTo>
                  <a:lnTo>
                    <a:pt x="99" y="55"/>
                  </a:lnTo>
                  <a:lnTo>
                    <a:pt x="88" y="2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122362" y="2941556"/>
              <a:ext cx="336550" cy="342900"/>
            </a:xfrm>
            <a:custGeom>
              <a:avLst/>
              <a:gdLst>
                <a:gd name="T0" fmla="*/ 58 w 196"/>
                <a:gd name="T1" fmla="*/ 4 h 216"/>
                <a:gd name="T2" fmla="*/ 24 w 196"/>
                <a:gd name="T3" fmla="*/ 9 h 216"/>
                <a:gd name="T4" fmla="*/ 26 w 196"/>
                <a:gd name="T5" fmla="*/ 44 h 216"/>
                <a:gd name="T6" fmla="*/ 0 w 196"/>
                <a:gd name="T7" fmla="*/ 94 h 216"/>
                <a:gd name="T8" fmla="*/ 9 w 196"/>
                <a:gd name="T9" fmla="*/ 133 h 216"/>
                <a:gd name="T10" fmla="*/ 33 w 196"/>
                <a:gd name="T11" fmla="*/ 133 h 216"/>
                <a:gd name="T12" fmla="*/ 38 w 196"/>
                <a:gd name="T13" fmla="*/ 173 h 216"/>
                <a:gd name="T14" fmla="*/ 39 w 196"/>
                <a:gd name="T15" fmla="*/ 186 h 216"/>
                <a:gd name="T16" fmla="*/ 54 w 196"/>
                <a:gd name="T17" fmla="*/ 216 h 216"/>
                <a:gd name="T18" fmla="*/ 74 w 196"/>
                <a:gd name="T19" fmla="*/ 207 h 216"/>
                <a:gd name="T20" fmla="*/ 101 w 196"/>
                <a:gd name="T21" fmla="*/ 180 h 216"/>
                <a:gd name="T22" fmla="*/ 116 w 196"/>
                <a:gd name="T23" fmla="*/ 137 h 216"/>
                <a:gd name="T24" fmla="*/ 152 w 196"/>
                <a:gd name="T25" fmla="*/ 126 h 216"/>
                <a:gd name="T26" fmla="*/ 161 w 196"/>
                <a:gd name="T27" fmla="*/ 90 h 216"/>
                <a:gd name="T28" fmla="*/ 196 w 196"/>
                <a:gd name="T29" fmla="*/ 58 h 216"/>
                <a:gd name="T30" fmla="*/ 195 w 196"/>
                <a:gd name="T31" fmla="*/ 34 h 216"/>
                <a:gd name="T32" fmla="*/ 120 w 196"/>
                <a:gd name="T33" fmla="*/ 0 h 216"/>
                <a:gd name="T34" fmla="*/ 58 w 196"/>
                <a:gd name="T35" fmla="*/ 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216">
                  <a:moveTo>
                    <a:pt x="58" y="4"/>
                  </a:moveTo>
                  <a:lnTo>
                    <a:pt x="24" y="9"/>
                  </a:lnTo>
                  <a:lnTo>
                    <a:pt x="26" y="44"/>
                  </a:lnTo>
                  <a:lnTo>
                    <a:pt x="0" y="94"/>
                  </a:lnTo>
                  <a:lnTo>
                    <a:pt x="9" y="133"/>
                  </a:lnTo>
                  <a:lnTo>
                    <a:pt x="33" y="133"/>
                  </a:lnTo>
                  <a:lnTo>
                    <a:pt x="38" y="173"/>
                  </a:lnTo>
                  <a:lnTo>
                    <a:pt x="39" y="186"/>
                  </a:lnTo>
                  <a:lnTo>
                    <a:pt x="54" y="216"/>
                  </a:lnTo>
                  <a:lnTo>
                    <a:pt x="74" y="207"/>
                  </a:lnTo>
                  <a:lnTo>
                    <a:pt x="101" y="180"/>
                  </a:lnTo>
                  <a:lnTo>
                    <a:pt x="116" y="137"/>
                  </a:lnTo>
                  <a:lnTo>
                    <a:pt x="152" y="126"/>
                  </a:lnTo>
                  <a:lnTo>
                    <a:pt x="161" y="90"/>
                  </a:lnTo>
                  <a:lnTo>
                    <a:pt x="196" y="58"/>
                  </a:lnTo>
                  <a:lnTo>
                    <a:pt x="195" y="34"/>
                  </a:lnTo>
                  <a:lnTo>
                    <a:pt x="120" y="0"/>
                  </a:lnTo>
                  <a:lnTo>
                    <a:pt x="58" y="4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136650" y="2995531"/>
              <a:ext cx="773113" cy="989013"/>
            </a:xfrm>
            <a:custGeom>
              <a:avLst/>
              <a:gdLst>
                <a:gd name="T0" fmla="*/ 107 w 449"/>
                <a:gd name="T1" fmla="*/ 104 h 623"/>
                <a:gd name="T2" fmla="*/ 64 w 449"/>
                <a:gd name="T3" fmla="*/ 175 h 623"/>
                <a:gd name="T4" fmla="*/ 32 w 449"/>
                <a:gd name="T5" fmla="*/ 153 h 623"/>
                <a:gd name="T6" fmla="*/ 15 w 449"/>
                <a:gd name="T7" fmla="*/ 134 h 623"/>
                <a:gd name="T8" fmla="*/ 0 w 449"/>
                <a:gd name="T9" fmla="*/ 216 h 623"/>
                <a:gd name="T10" fmla="*/ 26 w 449"/>
                <a:gd name="T11" fmla="*/ 243 h 623"/>
                <a:gd name="T12" fmla="*/ 91 w 449"/>
                <a:gd name="T13" fmla="*/ 322 h 623"/>
                <a:gd name="T14" fmla="*/ 141 w 449"/>
                <a:gd name="T15" fmla="*/ 398 h 623"/>
                <a:gd name="T16" fmla="*/ 163 w 449"/>
                <a:gd name="T17" fmla="*/ 429 h 623"/>
                <a:gd name="T18" fmla="*/ 196 w 449"/>
                <a:gd name="T19" fmla="*/ 501 h 623"/>
                <a:gd name="T20" fmla="*/ 284 w 449"/>
                <a:gd name="T21" fmla="*/ 559 h 623"/>
                <a:gd name="T22" fmla="*/ 392 w 449"/>
                <a:gd name="T23" fmla="*/ 623 h 623"/>
                <a:gd name="T24" fmla="*/ 428 w 449"/>
                <a:gd name="T25" fmla="*/ 596 h 623"/>
                <a:gd name="T26" fmla="*/ 449 w 449"/>
                <a:gd name="T27" fmla="*/ 560 h 623"/>
                <a:gd name="T28" fmla="*/ 437 w 449"/>
                <a:gd name="T29" fmla="*/ 536 h 623"/>
                <a:gd name="T30" fmla="*/ 443 w 449"/>
                <a:gd name="T31" fmla="*/ 491 h 623"/>
                <a:gd name="T32" fmla="*/ 437 w 449"/>
                <a:gd name="T33" fmla="*/ 422 h 623"/>
                <a:gd name="T34" fmla="*/ 402 w 449"/>
                <a:gd name="T35" fmla="*/ 378 h 623"/>
                <a:gd name="T36" fmla="*/ 359 w 449"/>
                <a:gd name="T37" fmla="*/ 312 h 623"/>
                <a:gd name="T38" fmla="*/ 315 w 449"/>
                <a:gd name="T39" fmla="*/ 329 h 623"/>
                <a:gd name="T40" fmla="*/ 276 w 449"/>
                <a:gd name="T41" fmla="*/ 321 h 623"/>
                <a:gd name="T42" fmla="*/ 270 w 449"/>
                <a:gd name="T43" fmla="*/ 282 h 623"/>
                <a:gd name="T44" fmla="*/ 253 w 449"/>
                <a:gd name="T45" fmla="*/ 240 h 623"/>
                <a:gd name="T46" fmla="*/ 268 w 449"/>
                <a:gd name="T47" fmla="*/ 198 h 623"/>
                <a:gd name="T48" fmla="*/ 286 w 449"/>
                <a:gd name="T49" fmla="*/ 166 h 623"/>
                <a:gd name="T50" fmla="*/ 367 w 449"/>
                <a:gd name="T51" fmla="*/ 133 h 623"/>
                <a:gd name="T52" fmla="*/ 348 w 449"/>
                <a:gd name="T53" fmla="*/ 73 h 623"/>
                <a:gd name="T54" fmla="*/ 352 w 449"/>
                <a:gd name="T55" fmla="*/ 56 h 623"/>
                <a:gd name="T56" fmla="*/ 299 w 449"/>
                <a:gd name="T57" fmla="*/ 51 h 623"/>
                <a:gd name="T58" fmla="*/ 266 w 449"/>
                <a:gd name="T59" fmla="*/ 46 h 623"/>
                <a:gd name="T60" fmla="*/ 212 w 449"/>
                <a:gd name="T61" fmla="*/ 25 h 623"/>
                <a:gd name="T62" fmla="*/ 186 w 449"/>
                <a:gd name="T63" fmla="*/ 0 h 623"/>
                <a:gd name="T64" fmla="*/ 151 w 449"/>
                <a:gd name="T65" fmla="*/ 6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9" h="623">
                  <a:moveTo>
                    <a:pt x="145" y="92"/>
                  </a:moveTo>
                  <a:lnTo>
                    <a:pt x="107" y="104"/>
                  </a:lnTo>
                  <a:lnTo>
                    <a:pt x="92" y="146"/>
                  </a:lnTo>
                  <a:lnTo>
                    <a:pt x="64" y="175"/>
                  </a:lnTo>
                  <a:lnTo>
                    <a:pt x="45" y="180"/>
                  </a:lnTo>
                  <a:lnTo>
                    <a:pt x="32" y="153"/>
                  </a:lnTo>
                  <a:lnTo>
                    <a:pt x="29" y="139"/>
                  </a:lnTo>
                  <a:lnTo>
                    <a:pt x="15" y="134"/>
                  </a:lnTo>
                  <a:lnTo>
                    <a:pt x="0" y="158"/>
                  </a:lnTo>
                  <a:lnTo>
                    <a:pt x="0" y="216"/>
                  </a:lnTo>
                  <a:lnTo>
                    <a:pt x="9" y="232"/>
                  </a:lnTo>
                  <a:lnTo>
                    <a:pt x="26" y="243"/>
                  </a:lnTo>
                  <a:lnTo>
                    <a:pt x="84" y="311"/>
                  </a:lnTo>
                  <a:lnTo>
                    <a:pt x="91" y="322"/>
                  </a:lnTo>
                  <a:lnTo>
                    <a:pt x="113" y="373"/>
                  </a:lnTo>
                  <a:lnTo>
                    <a:pt x="141" y="398"/>
                  </a:lnTo>
                  <a:lnTo>
                    <a:pt x="158" y="422"/>
                  </a:lnTo>
                  <a:lnTo>
                    <a:pt x="163" y="429"/>
                  </a:lnTo>
                  <a:lnTo>
                    <a:pt x="173" y="464"/>
                  </a:lnTo>
                  <a:lnTo>
                    <a:pt x="196" y="501"/>
                  </a:lnTo>
                  <a:lnTo>
                    <a:pt x="230" y="522"/>
                  </a:lnTo>
                  <a:lnTo>
                    <a:pt x="284" y="559"/>
                  </a:lnTo>
                  <a:lnTo>
                    <a:pt x="351" y="591"/>
                  </a:lnTo>
                  <a:lnTo>
                    <a:pt x="392" y="623"/>
                  </a:lnTo>
                  <a:lnTo>
                    <a:pt x="421" y="584"/>
                  </a:lnTo>
                  <a:lnTo>
                    <a:pt x="428" y="596"/>
                  </a:lnTo>
                  <a:lnTo>
                    <a:pt x="434" y="594"/>
                  </a:lnTo>
                  <a:lnTo>
                    <a:pt x="449" y="560"/>
                  </a:lnTo>
                  <a:lnTo>
                    <a:pt x="446" y="544"/>
                  </a:lnTo>
                  <a:lnTo>
                    <a:pt x="437" y="536"/>
                  </a:lnTo>
                  <a:lnTo>
                    <a:pt x="437" y="517"/>
                  </a:lnTo>
                  <a:lnTo>
                    <a:pt x="443" y="491"/>
                  </a:lnTo>
                  <a:lnTo>
                    <a:pt x="443" y="447"/>
                  </a:lnTo>
                  <a:lnTo>
                    <a:pt x="437" y="422"/>
                  </a:lnTo>
                  <a:lnTo>
                    <a:pt x="434" y="400"/>
                  </a:lnTo>
                  <a:lnTo>
                    <a:pt x="402" y="378"/>
                  </a:lnTo>
                  <a:lnTo>
                    <a:pt x="374" y="373"/>
                  </a:lnTo>
                  <a:lnTo>
                    <a:pt x="359" y="312"/>
                  </a:lnTo>
                  <a:lnTo>
                    <a:pt x="337" y="329"/>
                  </a:lnTo>
                  <a:lnTo>
                    <a:pt x="315" y="329"/>
                  </a:lnTo>
                  <a:lnTo>
                    <a:pt x="301" y="312"/>
                  </a:lnTo>
                  <a:lnTo>
                    <a:pt x="276" y="321"/>
                  </a:lnTo>
                  <a:lnTo>
                    <a:pt x="276" y="301"/>
                  </a:lnTo>
                  <a:lnTo>
                    <a:pt x="270" y="282"/>
                  </a:lnTo>
                  <a:lnTo>
                    <a:pt x="253" y="266"/>
                  </a:lnTo>
                  <a:lnTo>
                    <a:pt x="253" y="240"/>
                  </a:lnTo>
                  <a:lnTo>
                    <a:pt x="271" y="217"/>
                  </a:lnTo>
                  <a:lnTo>
                    <a:pt x="268" y="198"/>
                  </a:lnTo>
                  <a:lnTo>
                    <a:pt x="279" y="178"/>
                  </a:lnTo>
                  <a:lnTo>
                    <a:pt x="286" y="166"/>
                  </a:lnTo>
                  <a:lnTo>
                    <a:pt x="315" y="148"/>
                  </a:lnTo>
                  <a:lnTo>
                    <a:pt x="367" y="133"/>
                  </a:lnTo>
                  <a:lnTo>
                    <a:pt x="349" y="124"/>
                  </a:lnTo>
                  <a:lnTo>
                    <a:pt x="348" y="73"/>
                  </a:lnTo>
                  <a:lnTo>
                    <a:pt x="354" y="69"/>
                  </a:lnTo>
                  <a:lnTo>
                    <a:pt x="352" y="56"/>
                  </a:lnTo>
                  <a:lnTo>
                    <a:pt x="340" y="51"/>
                  </a:lnTo>
                  <a:lnTo>
                    <a:pt x="299" y="51"/>
                  </a:lnTo>
                  <a:lnTo>
                    <a:pt x="283" y="60"/>
                  </a:lnTo>
                  <a:lnTo>
                    <a:pt x="266" y="46"/>
                  </a:lnTo>
                  <a:lnTo>
                    <a:pt x="239" y="36"/>
                  </a:lnTo>
                  <a:lnTo>
                    <a:pt x="212" y="25"/>
                  </a:lnTo>
                  <a:lnTo>
                    <a:pt x="212" y="0"/>
                  </a:lnTo>
                  <a:lnTo>
                    <a:pt x="186" y="0"/>
                  </a:lnTo>
                  <a:lnTo>
                    <a:pt x="190" y="24"/>
                  </a:lnTo>
                  <a:lnTo>
                    <a:pt x="151" y="60"/>
                  </a:lnTo>
                  <a:lnTo>
                    <a:pt x="145" y="92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822450" y="3490831"/>
              <a:ext cx="719138" cy="727075"/>
            </a:xfrm>
            <a:custGeom>
              <a:avLst/>
              <a:gdLst>
                <a:gd name="T0" fmla="*/ 0 w 419"/>
                <a:gd name="T1" fmla="*/ 64 h 458"/>
                <a:gd name="T2" fmla="*/ 62 w 419"/>
                <a:gd name="T3" fmla="*/ 44 h 458"/>
                <a:gd name="T4" fmla="*/ 97 w 419"/>
                <a:gd name="T5" fmla="*/ 27 h 458"/>
                <a:gd name="T6" fmla="*/ 134 w 419"/>
                <a:gd name="T7" fmla="*/ 0 h 458"/>
                <a:gd name="T8" fmla="*/ 161 w 419"/>
                <a:gd name="T9" fmla="*/ 32 h 458"/>
                <a:gd name="T10" fmla="*/ 166 w 419"/>
                <a:gd name="T11" fmla="*/ 63 h 458"/>
                <a:gd name="T12" fmla="*/ 166 w 419"/>
                <a:gd name="T13" fmla="*/ 82 h 458"/>
                <a:gd name="T14" fmla="*/ 207 w 419"/>
                <a:gd name="T15" fmla="*/ 102 h 458"/>
                <a:gd name="T16" fmla="*/ 235 w 419"/>
                <a:gd name="T17" fmla="*/ 101 h 458"/>
                <a:gd name="T18" fmla="*/ 274 w 419"/>
                <a:gd name="T19" fmla="*/ 126 h 458"/>
                <a:gd name="T20" fmla="*/ 301 w 419"/>
                <a:gd name="T21" fmla="*/ 135 h 458"/>
                <a:gd name="T22" fmla="*/ 315 w 419"/>
                <a:gd name="T23" fmla="*/ 135 h 458"/>
                <a:gd name="T24" fmla="*/ 339 w 419"/>
                <a:gd name="T25" fmla="*/ 165 h 458"/>
                <a:gd name="T26" fmla="*/ 333 w 419"/>
                <a:gd name="T27" fmla="*/ 230 h 458"/>
                <a:gd name="T28" fmla="*/ 398 w 419"/>
                <a:gd name="T29" fmla="*/ 230 h 458"/>
                <a:gd name="T30" fmla="*/ 406 w 419"/>
                <a:gd name="T31" fmla="*/ 253 h 458"/>
                <a:gd name="T32" fmla="*/ 414 w 419"/>
                <a:gd name="T33" fmla="*/ 264 h 458"/>
                <a:gd name="T34" fmla="*/ 419 w 419"/>
                <a:gd name="T35" fmla="*/ 283 h 458"/>
                <a:gd name="T36" fmla="*/ 419 w 419"/>
                <a:gd name="T37" fmla="*/ 321 h 458"/>
                <a:gd name="T38" fmla="*/ 403 w 419"/>
                <a:gd name="T39" fmla="*/ 353 h 458"/>
                <a:gd name="T40" fmla="*/ 384 w 419"/>
                <a:gd name="T41" fmla="*/ 347 h 458"/>
                <a:gd name="T42" fmla="*/ 359 w 419"/>
                <a:gd name="T43" fmla="*/ 338 h 458"/>
                <a:gd name="T44" fmla="*/ 316 w 419"/>
                <a:gd name="T45" fmla="*/ 340 h 458"/>
                <a:gd name="T46" fmla="*/ 284 w 419"/>
                <a:gd name="T47" fmla="*/ 372 h 458"/>
                <a:gd name="T48" fmla="*/ 280 w 419"/>
                <a:gd name="T49" fmla="*/ 390 h 458"/>
                <a:gd name="T50" fmla="*/ 270 w 419"/>
                <a:gd name="T51" fmla="*/ 405 h 458"/>
                <a:gd name="T52" fmla="*/ 266 w 419"/>
                <a:gd name="T53" fmla="*/ 436 h 458"/>
                <a:gd name="T54" fmla="*/ 244 w 419"/>
                <a:gd name="T55" fmla="*/ 436 h 458"/>
                <a:gd name="T56" fmla="*/ 223 w 419"/>
                <a:gd name="T57" fmla="*/ 426 h 458"/>
                <a:gd name="T58" fmla="*/ 216 w 419"/>
                <a:gd name="T59" fmla="*/ 458 h 458"/>
                <a:gd name="T60" fmla="*/ 176 w 419"/>
                <a:gd name="T61" fmla="*/ 435 h 458"/>
                <a:gd name="T62" fmla="*/ 163 w 419"/>
                <a:gd name="T63" fmla="*/ 435 h 458"/>
                <a:gd name="T64" fmla="*/ 144 w 419"/>
                <a:gd name="T65" fmla="*/ 427 h 458"/>
                <a:gd name="T66" fmla="*/ 119 w 419"/>
                <a:gd name="T67" fmla="*/ 441 h 458"/>
                <a:gd name="T68" fmla="*/ 48 w 419"/>
                <a:gd name="T69" fmla="*/ 400 h 458"/>
                <a:gd name="T70" fmla="*/ 65 w 419"/>
                <a:gd name="T71" fmla="*/ 353 h 458"/>
                <a:gd name="T72" fmla="*/ 44 w 419"/>
                <a:gd name="T73" fmla="*/ 303 h 458"/>
                <a:gd name="T74" fmla="*/ 34 w 419"/>
                <a:gd name="T75" fmla="*/ 288 h 458"/>
                <a:gd name="T76" fmla="*/ 30 w 419"/>
                <a:gd name="T77" fmla="*/ 284 h 458"/>
                <a:gd name="T78" fmla="*/ 36 w 419"/>
                <a:gd name="T79" fmla="*/ 280 h 458"/>
                <a:gd name="T80" fmla="*/ 51 w 419"/>
                <a:gd name="T81" fmla="*/ 247 h 458"/>
                <a:gd name="T82" fmla="*/ 48 w 419"/>
                <a:gd name="T83" fmla="*/ 233 h 458"/>
                <a:gd name="T84" fmla="*/ 39 w 419"/>
                <a:gd name="T85" fmla="*/ 225 h 458"/>
                <a:gd name="T86" fmla="*/ 39 w 419"/>
                <a:gd name="T87" fmla="*/ 204 h 458"/>
                <a:gd name="T88" fmla="*/ 45 w 419"/>
                <a:gd name="T89" fmla="*/ 180 h 458"/>
                <a:gd name="T90" fmla="*/ 45 w 419"/>
                <a:gd name="T91" fmla="*/ 131 h 458"/>
                <a:gd name="T92" fmla="*/ 39 w 419"/>
                <a:gd name="T93" fmla="*/ 111 h 458"/>
                <a:gd name="T94" fmla="*/ 36 w 419"/>
                <a:gd name="T95" fmla="*/ 88 h 458"/>
                <a:gd name="T96" fmla="*/ 24 w 419"/>
                <a:gd name="T97" fmla="*/ 79 h 458"/>
                <a:gd name="T98" fmla="*/ 0 w 419"/>
                <a:gd name="T99" fmla="*/ 64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458">
                  <a:moveTo>
                    <a:pt x="0" y="64"/>
                  </a:moveTo>
                  <a:lnTo>
                    <a:pt x="62" y="44"/>
                  </a:lnTo>
                  <a:lnTo>
                    <a:pt x="97" y="27"/>
                  </a:lnTo>
                  <a:lnTo>
                    <a:pt x="134" y="0"/>
                  </a:lnTo>
                  <a:lnTo>
                    <a:pt x="161" y="32"/>
                  </a:lnTo>
                  <a:lnTo>
                    <a:pt x="166" y="63"/>
                  </a:lnTo>
                  <a:lnTo>
                    <a:pt x="166" y="82"/>
                  </a:lnTo>
                  <a:lnTo>
                    <a:pt x="207" y="102"/>
                  </a:lnTo>
                  <a:lnTo>
                    <a:pt x="235" y="101"/>
                  </a:lnTo>
                  <a:lnTo>
                    <a:pt x="274" y="126"/>
                  </a:lnTo>
                  <a:lnTo>
                    <a:pt x="301" y="135"/>
                  </a:lnTo>
                  <a:lnTo>
                    <a:pt x="315" y="135"/>
                  </a:lnTo>
                  <a:lnTo>
                    <a:pt x="339" y="165"/>
                  </a:lnTo>
                  <a:lnTo>
                    <a:pt x="333" y="230"/>
                  </a:lnTo>
                  <a:lnTo>
                    <a:pt x="398" y="230"/>
                  </a:lnTo>
                  <a:lnTo>
                    <a:pt x="406" y="253"/>
                  </a:lnTo>
                  <a:lnTo>
                    <a:pt x="414" y="264"/>
                  </a:lnTo>
                  <a:lnTo>
                    <a:pt x="419" y="283"/>
                  </a:lnTo>
                  <a:lnTo>
                    <a:pt x="419" y="321"/>
                  </a:lnTo>
                  <a:lnTo>
                    <a:pt x="403" y="353"/>
                  </a:lnTo>
                  <a:lnTo>
                    <a:pt x="384" y="347"/>
                  </a:lnTo>
                  <a:lnTo>
                    <a:pt x="359" y="338"/>
                  </a:lnTo>
                  <a:lnTo>
                    <a:pt x="316" y="340"/>
                  </a:lnTo>
                  <a:lnTo>
                    <a:pt x="284" y="372"/>
                  </a:lnTo>
                  <a:lnTo>
                    <a:pt x="280" y="390"/>
                  </a:lnTo>
                  <a:lnTo>
                    <a:pt x="270" y="405"/>
                  </a:lnTo>
                  <a:lnTo>
                    <a:pt x="266" y="436"/>
                  </a:lnTo>
                  <a:lnTo>
                    <a:pt x="244" y="436"/>
                  </a:lnTo>
                  <a:lnTo>
                    <a:pt x="223" y="426"/>
                  </a:lnTo>
                  <a:lnTo>
                    <a:pt x="216" y="458"/>
                  </a:lnTo>
                  <a:lnTo>
                    <a:pt x="176" y="435"/>
                  </a:lnTo>
                  <a:lnTo>
                    <a:pt x="163" y="435"/>
                  </a:lnTo>
                  <a:lnTo>
                    <a:pt x="144" y="427"/>
                  </a:lnTo>
                  <a:lnTo>
                    <a:pt x="119" y="441"/>
                  </a:lnTo>
                  <a:lnTo>
                    <a:pt x="48" y="400"/>
                  </a:lnTo>
                  <a:lnTo>
                    <a:pt x="65" y="353"/>
                  </a:lnTo>
                  <a:lnTo>
                    <a:pt x="44" y="303"/>
                  </a:lnTo>
                  <a:lnTo>
                    <a:pt x="34" y="288"/>
                  </a:lnTo>
                  <a:lnTo>
                    <a:pt x="30" y="284"/>
                  </a:lnTo>
                  <a:lnTo>
                    <a:pt x="36" y="280"/>
                  </a:lnTo>
                  <a:lnTo>
                    <a:pt x="51" y="247"/>
                  </a:lnTo>
                  <a:lnTo>
                    <a:pt x="48" y="233"/>
                  </a:lnTo>
                  <a:lnTo>
                    <a:pt x="39" y="225"/>
                  </a:lnTo>
                  <a:lnTo>
                    <a:pt x="39" y="204"/>
                  </a:lnTo>
                  <a:lnTo>
                    <a:pt x="45" y="180"/>
                  </a:lnTo>
                  <a:lnTo>
                    <a:pt x="45" y="131"/>
                  </a:lnTo>
                  <a:lnTo>
                    <a:pt x="39" y="111"/>
                  </a:lnTo>
                  <a:lnTo>
                    <a:pt x="36" y="88"/>
                  </a:lnTo>
                  <a:lnTo>
                    <a:pt x="24" y="79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271712" y="4027406"/>
              <a:ext cx="484188" cy="458788"/>
            </a:xfrm>
            <a:custGeom>
              <a:avLst/>
              <a:gdLst>
                <a:gd name="T0" fmla="*/ 57 w 281"/>
                <a:gd name="T1" fmla="*/ 0 h 289"/>
                <a:gd name="T2" fmla="*/ 22 w 281"/>
                <a:gd name="T3" fmla="*/ 34 h 289"/>
                <a:gd name="T4" fmla="*/ 18 w 281"/>
                <a:gd name="T5" fmla="*/ 52 h 289"/>
                <a:gd name="T6" fmla="*/ 8 w 281"/>
                <a:gd name="T7" fmla="*/ 67 h 289"/>
                <a:gd name="T8" fmla="*/ 0 w 281"/>
                <a:gd name="T9" fmla="*/ 97 h 289"/>
                <a:gd name="T10" fmla="*/ 7 w 281"/>
                <a:gd name="T11" fmla="*/ 116 h 289"/>
                <a:gd name="T12" fmla="*/ 39 w 281"/>
                <a:gd name="T13" fmla="*/ 135 h 289"/>
                <a:gd name="T14" fmla="*/ 62 w 281"/>
                <a:gd name="T15" fmla="*/ 141 h 289"/>
                <a:gd name="T16" fmla="*/ 105 w 281"/>
                <a:gd name="T17" fmla="*/ 166 h 289"/>
                <a:gd name="T18" fmla="*/ 125 w 281"/>
                <a:gd name="T19" fmla="*/ 170 h 289"/>
                <a:gd name="T20" fmla="*/ 144 w 281"/>
                <a:gd name="T21" fmla="*/ 182 h 289"/>
                <a:gd name="T22" fmla="*/ 158 w 281"/>
                <a:gd name="T23" fmla="*/ 206 h 289"/>
                <a:gd name="T24" fmla="*/ 160 w 281"/>
                <a:gd name="T25" fmla="*/ 241 h 289"/>
                <a:gd name="T26" fmla="*/ 151 w 281"/>
                <a:gd name="T27" fmla="*/ 254 h 289"/>
                <a:gd name="T28" fmla="*/ 153 w 281"/>
                <a:gd name="T29" fmla="*/ 270 h 289"/>
                <a:gd name="T30" fmla="*/ 177 w 281"/>
                <a:gd name="T31" fmla="*/ 288 h 289"/>
                <a:gd name="T32" fmla="*/ 211 w 281"/>
                <a:gd name="T33" fmla="*/ 289 h 289"/>
                <a:gd name="T34" fmla="*/ 242 w 281"/>
                <a:gd name="T35" fmla="*/ 244 h 289"/>
                <a:gd name="T36" fmla="*/ 262 w 281"/>
                <a:gd name="T37" fmla="*/ 229 h 289"/>
                <a:gd name="T38" fmla="*/ 281 w 281"/>
                <a:gd name="T39" fmla="*/ 231 h 289"/>
                <a:gd name="T40" fmla="*/ 273 w 281"/>
                <a:gd name="T41" fmla="*/ 220 h 289"/>
                <a:gd name="T42" fmla="*/ 266 w 281"/>
                <a:gd name="T43" fmla="*/ 152 h 289"/>
                <a:gd name="T44" fmla="*/ 250 w 281"/>
                <a:gd name="T45" fmla="*/ 160 h 289"/>
                <a:gd name="T46" fmla="*/ 245 w 281"/>
                <a:gd name="T47" fmla="*/ 126 h 289"/>
                <a:gd name="T48" fmla="*/ 226 w 281"/>
                <a:gd name="T49" fmla="*/ 112 h 289"/>
                <a:gd name="T50" fmla="*/ 210 w 281"/>
                <a:gd name="T51" fmla="*/ 106 h 289"/>
                <a:gd name="T52" fmla="*/ 156 w 281"/>
                <a:gd name="T53" fmla="*/ 105 h 289"/>
                <a:gd name="T54" fmla="*/ 158 w 281"/>
                <a:gd name="T55" fmla="*/ 86 h 289"/>
                <a:gd name="T56" fmla="*/ 157 w 281"/>
                <a:gd name="T57" fmla="*/ 44 h 289"/>
                <a:gd name="T58" fmla="*/ 143 w 281"/>
                <a:gd name="T59" fmla="*/ 17 h 289"/>
                <a:gd name="T60" fmla="*/ 117 w 281"/>
                <a:gd name="T61" fmla="*/ 8 h 289"/>
                <a:gd name="T62" fmla="*/ 96 w 281"/>
                <a:gd name="T63" fmla="*/ 0 h 289"/>
                <a:gd name="T64" fmla="*/ 57 w 281"/>
                <a:gd name="T65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89">
                  <a:moveTo>
                    <a:pt x="57" y="0"/>
                  </a:moveTo>
                  <a:lnTo>
                    <a:pt x="22" y="34"/>
                  </a:lnTo>
                  <a:lnTo>
                    <a:pt x="18" y="52"/>
                  </a:lnTo>
                  <a:lnTo>
                    <a:pt x="8" y="67"/>
                  </a:lnTo>
                  <a:lnTo>
                    <a:pt x="0" y="97"/>
                  </a:lnTo>
                  <a:lnTo>
                    <a:pt x="7" y="116"/>
                  </a:lnTo>
                  <a:lnTo>
                    <a:pt x="39" y="135"/>
                  </a:lnTo>
                  <a:lnTo>
                    <a:pt x="62" y="141"/>
                  </a:lnTo>
                  <a:lnTo>
                    <a:pt x="105" y="166"/>
                  </a:lnTo>
                  <a:lnTo>
                    <a:pt x="125" y="170"/>
                  </a:lnTo>
                  <a:lnTo>
                    <a:pt x="144" y="182"/>
                  </a:lnTo>
                  <a:lnTo>
                    <a:pt x="158" y="206"/>
                  </a:lnTo>
                  <a:lnTo>
                    <a:pt x="160" y="241"/>
                  </a:lnTo>
                  <a:lnTo>
                    <a:pt x="151" y="254"/>
                  </a:lnTo>
                  <a:lnTo>
                    <a:pt x="153" y="270"/>
                  </a:lnTo>
                  <a:lnTo>
                    <a:pt x="177" y="288"/>
                  </a:lnTo>
                  <a:lnTo>
                    <a:pt x="211" y="289"/>
                  </a:lnTo>
                  <a:lnTo>
                    <a:pt x="242" y="244"/>
                  </a:lnTo>
                  <a:lnTo>
                    <a:pt x="262" y="229"/>
                  </a:lnTo>
                  <a:lnTo>
                    <a:pt x="281" y="231"/>
                  </a:lnTo>
                  <a:lnTo>
                    <a:pt x="273" y="220"/>
                  </a:lnTo>
                  <a:lnTo>
                    <a:pt x="266" y="152"/>
                  </a:lnTo>
                  <a:lnTo>
                    <a:pt x="250" y="160"/>
                  </a:lnTo>
                  <a:lnTo>
                    <a:pt x="245" y="126"/>
                  </a:lnTo>
                  <a:lnTo>
                    <a:pt x="226" y="112"/>
                  </a:lnTo>
                  <a:lnTo>
                    <a:pt x="210" y="106"/>
                  </a:lnTo>
                  <a:lnTo>
                    <a:pt x="156" y="105"/>
                  </a:lnTo>
                  <a:lnTo>
                    <a:pt x="158" y="86"/>
                  </a:lnTo>
                  <a:lnTo>
                    <a:pt x="157" y="44"/>
                  </a:lnTo>
                  <a:lnTo>
                    <a:pt x="143" y="17"/>
                  </a:lnTo>
                  <a:lnTo>
                    <a:pt x="117" y="8"/>
                  </a:lnTo>
                  <a:lnTo>
                    <a:pt x="96" y="0"/>
                  </a:lnTo>
                  <a:lnTo>
                    <a:pt x="57" y="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1884362" y="4167106"/>
              <a:ext cx="893763" cy="1827213"/>
            </a:xfrm>
            <a:custGeom>
              <a:avLst/>
              <a:gdLst>
                <a:gd name="T0" fmla="*/ 140 w 520"/>
                <a:gd name="T1" fmla="*/ 9 h 1151"/>
                <a:gd name="T2" fmla="*/ 106 w 520"/>
                <a:gd name="T3" fmla="*/ 1 h 1151"/>
                <a:gd name="T4" fmla="*/ 92 w 520"/>
                <a:gd name="T5" fmla="*/ 50 h 1151"/>
                <a:gd name="T6" fmla="*/ 54 w 520"/>
                <a:gd name="T7" fmla="*/ 90 h 1151"/>
                <a:gd name="T8" fmla="*/ 49 w 520"/>
                <a:gd name="T9" fmla="*/ 140 h 1151"/>
                <a:gd name="T10" fmla="*/ 39 w 520"/>
                <a:gd name="T11" fmla="*/ 194 h 1151"/>
                <a:gd name="T12" fmla="*/ 0 w 520"/>
                <a:gd name="T13" fmla="*/ 264 h 1151"/>
                <a:gd name="T14" fmla="*/ 20 w 520"/>
                <a:gd name="T15" fmla="*/ 462 h 1151"/>
                <a:gd name="T16" fmla="*/ 17 w 520"/>
                <a:gd name="T17" fmla="*/ 528 h 1151"/>
                <a:gd name="T18" fmla="*/ 43 w 520"/>
                <a:gd name="T19" fmla="*/ 793 h 1151"/>
                <a:gd name="T20" fmla="*/ 50 w 520"/>
                <a:gd name="T21" fmla="*/ 823 h 1151"/>
                <a:gd name="T22" fmla="*/ 58 w 520"/>
                <a:gd name="T23" fmla="*/ 864 h 1151"/>
                <a:gd name="T24" fmla="*/ 50 w 520"/>
                <a:gd name="T25" fmla="*/ 889 h 1151"/>
                <a:gd name="T26" fmla="*/ 57 w 520"/>
                <a:gd name="T27" fmla="*/ 929 h 1151"/>
                <a:gd name="T28" fmla="*/ 49 w 520"/>
                <a:gd name="T29" fmla="*/ 990 h 1151"/>
                <a:gd name="T30" fmla="*/ 42 w 520"/>
                <a:gd name="T31" fmla="*/ 1028 h 1151"/>
                <a:gd name="T32" fmla="*/ 57 w 520"/>
                <a:gd name="T33" fmla="*/ 1078 h 1151"/>
                <a:gd name="T34" fmla="*/ 69 w 520"/>
                <a:gd name="T35" fmla="*/ 1104 h 1151"/>
                <a:gd name="T36" fmla="*/ 97 w 520"/>
                <a:gd name="T37" fmla="*/ 1141 h 1151"/>
                <a:gd name="T38" fmla="*/ 130 w 520"/>
                <a:gd name="T39" fmla="*/ 1151 h 1151"/>
                <a:gd name="T40" fmla="*/ 175 w 520"/>
                <a:gd name="T41" fmla="*/ 1142 h 1151"/>
                <a:gd name="T42" fmla="*/ 147 w 520"/>
                <a:gd name="T43" fmla="*/ 1097 h 1151"/>
                <a:gd name="T44" fmla="*/ 172 w 520"/>
                <a:gd name="T45" fmla="*/ 1053 h 1151"/>
                <a:gd name="T46" fmla="*/ 177 w 520"/>
                <a:gd name="T47" fmla="*/ 1029 h 1151"/>
                <a:gd name="T48" fmla="*/ 180 w 520"/>
                <a:gd name="T49" fmla="*/ 1004 h 1151"/>
                <a:gd name="T50" fmla="*/ 229 w 520"/>
                <a:gd name="T51" fmla="*/ 965 h 1151"/>
                <a:gd name="T52" fmla="*/ 214 w 520"/>
                <a:gd name="T53" fmla="*/ 921 h 1151"/>
                <a:gd name="T54" fmla="*/ 172 w 520"/>
                <a:gd name="T55" fmla="*/ 879 h 1151"/>
                <a:gd name="T56" fmla="*/ 212 w 520"/>
                <a:gd name="T57" fmla="*/ 832 h 1151"/>
                <a:gd name="T58" fmla="*/ 229 w 520"/>
                <a:gd name="T59" fmla="*/ 775 h 1151"/>
                <a:gd name="T60" fmla="*/ 271 w 520"/>
                <a:gd name="T61" fmla="*/ 751 h 1151"/>
                <a:gd name="T62" fmla="*/ 275 w 520"/>
                <a:gd name="T63" fmla="*/ 724 h 1151"/>
                <a:gd name="T64" fmla="*/ 231 w 520"/>
                <a:gd name="T65" fmla="*/ 692 h 1151"/>
                <a:gd name="T66" fmla="*/ 241 w 520"/>
                <a:gd name="T67" fmla="*/ 668 h 1151"/>
                <a:gd name="T68" fmla="*/ 292 w 520"/>
                <a:gd name="T69" fmla="*/ 676 h 1151"/>
                <a:gd name="T70" fmla="*/ 313 w 520"/>
                <a:gd name="T71" fmla="*/ 637 h 1151"/>
                <a:gd name="T72" fmla="*/ 318 w 520"/>
                <a:gd name="T73" fmla="*/ 600 h 1151"/>
                <a:gd name="T74" fmla="*/ 384 w 520"/>
                <a:gd name="T75" fmla="*/ 583 h 1151"/>
                <a:gd name="T76" fmla="*/ 403 w 520"/>
                <a:gd name="T77" fmla="*/ 552 h 1151"/>
                <a:gd name="T78" fmla="*/ 395 w 520"/>
                <a:gd name="T79" fmla="*/ 504 h 1151"/>
                <a:gd name="T80" fmla="*/ 386 w 520"/>
                <a:gd name="T81" fmla="*/ 451 h 1151"/>
                <a:gd name="T82" fmla="*/ 358 w 520"/>
                <a:gd name="T83" fmla="*/ 442 h 1151"/>
                <a:gd name="T84" fmla="*/ 379 w 520"/>
                <a:gd name="T85" fmla="*/ 402 h 1151"/>
                <a:gd name="T86" fmla="*/ 386 w 520"/>
                <a:gd name="T87" fmla="*/ 356 h 1151"/>
                <a:gd name="T88" fmla="*/ 414 w 520"/>
                <a:gd name="T89" fmla="*/ 297 h 1151"/>
                <a:gd name="T90" fmla="*/ 433 w 520"/>
                <a:gd name="T91" fmla="*/ 244 h 1151"/>
                <a:gd name="T92" fmla="*/ 511 w 520"/>
                <a:gd name="T93" fmla="*/ 190 h 1151"/>
                <a:gd name="T94" fmla="*/ 510 w 520"/>
                <a:gd name="T95" fmla="*/ 141 h 1151"/>
                <a:gd name="T96" fmla="*/ 462 w 520"/>
                <a:gd name="T97" fmla="*/ 163 h 1151"/>
                <a:gd name="T98" fmla="*/ 407 w 520"/>
                <a:gd name="T99" fmla="*/ 198 h 1151"/>
                <a:gd name="T100" fmla="*/ 378 w 520"/>
                <a:gd name="T101" fmla="*/ 166 h 1151"/>
                <a:gd name="T102" fmla="*/ 384 w 520"/>
                <a:gd name="T103" fmla="*/ 118 h 1151"/>
                <a:gd name="T104" fmla="*/ 349 w 520"/>
                <a:gd name="T105" fmla="*/ 82 h 1151"/>
                <a:gd name="T106" fmla="*/ 288 w 520"/>
                <a:gd name="T107" fmla="*/ 53 h 1151"/>
                <a:gd name="T108" fmla="*/ 234 w 520"/>
                <a:gd name="T109" fmla="*/ 24 h 1151"/>
                <a:gd name="T110" fmla="*/ 206 w 520"/>
                <a:gd name="T111" fmla="*/ 10 h 1151"/>
                <a:gd name="T112" fmla="*/ 179 w 520"/>
                <a:gd name="T113" fmla="*/ 28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0" h="1151">
                  <a:moveTo>
                    <a:pt x="179" y="28"/>
                  </a:moveTo>
                  <a:lnTo>
                    <a:pt x="140" y="9"/>
                  </a:lnTo>
                  <a:lnTo>
                    <a:pt x="130" y="9"/>
                  </a:lnTo>
                  <a:lnTo>
                    <a:pt x="106" y="1"/>
                  </a:lnTo>
                  <a:lnTo>
                    <a:pt x="81" y="13"/>
                  </a:lnTo>
                  <a:lnTo>
                    <a:pt x="92" y="50"/>
                  </a:lnTo>
                  <a:lnTo>
                    <a:pt x="83" y="75"/>
                  </a:lnTo>
                  <a:lnTo>
                    <a:pt x="54" y="90"/>
                  </a:lnTo>
                  <a:lnTo>
                    <a:pt x="39" y="129"/>
                  </a:lnTo>
                  <a:lnTo>
                    <a:pt x="49" y="140"/>
                  </a:lnTo>
                  <a:lnTo>
                    <a:pt x="43" y="177"/>
                  </a:lnTo>
                  <a:lnTo>
                    <a:pt x="39" y="194"/>
                  </a:lnTo>
                  <a:lnTo>
                    <a:pt x="27" y="224"/>
                  </a:lnTo>
                  <a:lnTo>
                    <a:pt x="0" y="264"/>
                  </a:lnTo>
                  <a:lnTo>
                    <a:pt x="13" y="320"/>
                  </a:lnTo>
                  <a:lnTo>
                    <a:pt x="20" y="462"/>
                  </a:lnTo>
                  <a:lnTo>
                    <a:pt x="29" y="499"/>
                  </a:lnTo>
                  <a:lnTo>
                    <a:pt x="17" y="528"/>
                  </a:lnTo>
                  <a:lnTo>
                    <a:pt x="17" y="759"/>
                  </a:lnTo>
                  <a:lnTo>
                    <a:pt x="43" y="793"/>
                  </a:lnTo>
                  <a:lnTo>
                    <a:pt x="38" y="813"/>
                  </a:lnTo>
                  <a:lnTo>
                    <a:pt x="50" y="823"/>
                  </a:lnTo>
                  <a:lnTo>
                    <a:pt x="41" y="848"/>
                  </a:lnTo>
                  <a:lnTo>
                    <a:pt x="58" y="864"/>
                  </a:lnTo>
                  <a:lnTo>
                    <a:pt x="59" y="901"/>
                  </a:lnTo>
                  <a:lnTo>
                    <a:pt x="50" y="889"/>
                  </a:lnTo>
                  <a:lnTo>
                    <a:pt x="50" y="902"/>
                  </a:lnTo>
                  <a:lnTo>
                    <a:pt x="57" y="929"/>
                  </a:lnTo>
                  <a:lnTo>
                    <a:pt x="57" y="967"/>
                  </a:lnTo>
                  <a:lnTo>
                    <a:pt x="49" y="990"/>
                  </a:lnTo>
                  <a:lnTo>
                    <a:pt x="48" y="1015"/>
                  </a:lnTo>
                  <a:lnTo>
                    <a:pt x="42" y="1028"/>
                  </a:lnTo>
                  <a:lnTo>
                    <a:pt x="42" y="1063"/>
                  </a:lnTo>
                  <a:lnTo>
                    <a:pt x="57" y="1078"/>
                  </a:lnTo>
                  <a:lnTo>
                    <a:pt x="65" y="1076"/>
                  </a:lnTo>
                  <a:lnTo>
                    <a:pt x="69" y="1104"/>
                  </a:lnTo>
                  <a:lnTo>
                    <a:pt x="73" y="1128"/>
                  </a:lnTo>
                  <a:lnTo>
                    <a:pt x="97" y="1141"/>
                  </a:lnTo>
                  <a:lnTo>
                    <a:pt x="117" y="1143"/>
                  </a:lnTo>
                  <a:lnTo>
                    <a:pt x="130" y="1151"/>
                  </a:lnTo>
                  <a:lnTo>
                    <a:pt x="147" y="1147"/>
                  </a:lnTo>
                  <a:lnTo>
                    <a:pt x="175" y="1142"/>
                  </a:lnTo>
                  <a:lnTo>
                    <a:pt x="154" y="1110"/>
                  </a:lnTo>
                  <a:lnTo>
                    <a:pt x="147" y="1097"/>
                  </a:lnTo>
                  <a:lnTo>
                    <a:pt x="157" y="1060"/>
                  </a:lnTo>
                  <a:lnTo>
                    <a:pt x="172" y="1053"/>
                  </a:lnTo>
                  <a:lnTo>
                    <a:pt x="181" y="1037"/>
                  </a:lnTo>
                  <a:lnTo>
                    <a:pt x="177" y="1029"/>
                  </a:lnTo>
                  <a:lnTo>
                    <a:pt x="172" y="1022"/>
                  </a:lnTo>
                  <a:lnTo>
                    <a:pt x="180" y="1004"/>
                  </a:lnTo>
                  <a:lnTo>
                    <a:pt x="205" y="986"/>
                  </a:lnTo>
                  <a:lnTo>
                    <a:pt x="229" y="965"/>
                  </a:lnTo>
                  <a:lnTo>
                    <a:pt x="229" y="929"/>
                  </a:lnTo>
                  <a:lnTo>
                    <a:pt x="214" y="921"/>
                  </a:lnTo>
                  <a:lnTo>
                    <a:pt x="182" y="899"/>
                  </a:lnTo>
                  <a:lnTo>
                    <a:pt x="172" y="879"/>
                  </a:lnTo>
                  <a:lnTo>
                    <a:pt x="182" y="863"/>
                  </a:lnTo>
                  <a:lnTo>
                    <a:pt x="212" y="832"/>
                  </a:lnTo>
                  <a:lnTo>
                    <a:pt x="229" y="815"/>
                  </a:lnTo>
                  <a:lnTo>
                    <a:pt x="229" y="775"/>
                  </a:lnTo>
                  <a:lnTo>
                    <a:pt x="239" y="733"/>
                  </a:lnTo>
                  <a:lnTo>
                    <a:pt x="271" y="751"/>
                  </a:lnTo>
                  <a:lnTo>
                    <a:pt x="286" y="741"/>
                  </a:lnTo>
                  <a:lnTo>
                    <a:pt x="275" y="724"/>
                  </a:lnTo>
                  <a:lnTo>
                    <a:pt x="238" y="724"/>
                  </a:lnTo>
                  <a:lnTo>
                    <a:pt x="231" y="692"/>
                  </a:lnTo>
                  <a:lnTo>
                    <a:pt x="221" y="667"/>
                  </a:lnTo>
                  <a:lnTo>
                    <a:pt x="241" y="668"/>
                  </a:lnTo>
                  <a:lnTo>
                    <a:pt x="265" y="673"/>
                  </a:lnTo>
                  <a:lnTo>
                    <a:pt x="292" y="676"/>
                  </a:lnTo>
                  <a:lnTo>
                    <a:pt x="303" y="670"/>
                  </a:lnTo>
                  <a:lnTo>
                    <a:pt x="313" y="637"/>
                  </a:lnTo>
                  <a:lnTo>
                    <a:pt x="313" y="619"/>
                  </a:lnTo>
                  <a:lnTo>
                    <a:pt x="318" y="600"/>
                  </a:lnTo>
                  <a:lnTo>
                    <a:pt x="328" y="583"/>
                  </a:lnTo>
                  <a:lnTo>
                    <a:pt x="384" y="583"/>
                  </a:lnTo>
                  <a:lnTo>
                    <a:pt x="384" y="568"/>
                  </a:lnTo>
                  <a:lnTo>
                    <a:pt x="403" y="552"/>
                  </a:lnTo>
                  <a:lnTo>
                    <a:pt x="412" y="529"/>
                  </a:lnTo>
                  <a:lnTo>
                    <a:pt x="395" y="504"/>
                  </a:lnTo>
                  <a:lnTo>
                    <a:pt x="395" y="488"/>
                  </a:lnTo>
                  <a:lnTo>
                    <a:pt x="386" y="451"/>
                  </a:lnTo>
                  <a:lnTo>
                    <a:pt x="372" y="444"/>
                  </a:lnTo>
                  <a:lnTo>
                    <a:pt x="358" y="442"/>
                  </a:lnTo>
                  <a:lnTo>
                    <a:pt x="358" y="422"/>
                  </a:lnTo>
                  <a:lnTo>
                    <a:pt x="379" y="402"/>
                  </a:lnTo>
                  <a:lnTo>
                    <a:pt x="380" y="382"/>
                  </a:lnTo>
                  <a:lnTo>
                    <a:pt x="386" y="356"/>
                  </a:lnTo>
                  <a:lnTo>
                    <a:pt x="386" y="320"/>
                  </a:lnTo>
                  <a:lnTo>
                    <a:pt x="414" y="297"/>
                  </a:lnTo>
                  <a:lnTo>
                    <a:pt x="414" y="263"/>
                  </a:lnTo>
                  <a:lnTo>
                    <a:pt x="433" y="244"/>
                  </a:lnTo>
                  <a:lnTo>
                    <a:pt x="475" y="209"/>
                  </a:lnTo>
                  <a:lnTo>
                    <a:pt x="511" y="190"/>
                  </a:lnTo>
                  <a:lnTo>
                    <a:pt x="520" y="167"/>
                  </a:lnTo>
                  <a:lnTo>
                    <a:pt x="510" y="141"/>
                  </a:lnTo>
                  <a:lnTo>
                    <a:pt x="485" y="141"/>
                  </a:lnTo>
                  <a:lnTo>
                    <a:pt x="462" y="163"/>
                  </a:lnTo>
                  <a:lnTo>
                    <a:pt x="438" y="200"/>
                  </a:lnTo>
                  <a:lnTo>
                    <a:pt x="407" y="198"/>
                  </a:lnTo>
                  <a:lnTo>
                    <a:pt x="379" y="182"/>
                  </a:lnTo>
                  <a:lnTo>
                    <a:pt x="378" y="166"/>
                  </a:lnTo>
                  <a:lnTo>
                    <a:pt x="386" y="151"/>
                  </a:lnTo>
                  <a:lnTo>
                    <a:pt x="384" y="118"/>
                  </a:lnTo>
                  <a:lnTo>
                    <a:pt x="370" y="94"/>
                  </a:lnTo>
                  <a:lnTo>
                    <a:pt x="349" y="82"/>
                  </a:lnTo>
                  <a:lnTo>
                    <a:pt x="329" y="78"/>
                  </a:lnTo>
                  <a:lnTo>
                    <a:pt x="288" y="53"/>
                  </a:lnTo>
                  <a:lnTo>
                    <a:pt x="262" y="45"/>
                  </a:lnTo>
                  <a:lnTo>
                    <a:pt x="234" y="24"/>
                  </a:lnTo>
                  <a:lnTo>
                    <a:pt x="231" y="8"/>
                  </a:lnTo>
                  <a:lnTo>
                    <a:pt x="206" y="10"/>
                  </a:lnTo>
                  <a:lnTo>
                    <a:pt x="187" y="0"/>
                  </a:lnTo>
                  <a:lnTo>
                    <a:pt x="179" y="28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8725" y="4635419"/>
              <a:ext cx="300038" cy="276225"/>
            </a:xfrm>
            <a:custGeom>
              <a:avLst/>
              <a:gdLst>
                <a:gd name="T0" fmla="*/ 56 w 174"/>
                <a:gd name="T1" fmla="*/ 0 h 174"/>
                <a:gd name="T2" fmla="*/ 28 w 174"/>
                <a:gd name="T3" fmla="*/ 25 h 174"/>
                <a:gd name="T4" fmla="*/ 28 w 174"/>
                <a:gd name="T5" fmla="*/ 58 h 174"/>
                <a:gd name="T6" fmla="*/ 22 w 174"/>
                <a:gd name="T7" fmla="*/ 82 h 174"/>
                <a:gd name="T8" fmla="*/ 21 w 174"/>
                <a:gd name="T9" fmla="*/ 106 h 174"/>
                <a:gd name="T10" fmla="*/ 0 w 174"/>
                <a:gd name="T11" fmla="*/ 127 h 174"/>
                <a:gd name="T12" fmla="*/ 0 w 174"/>
                <a:gd name="T13" fmla="*/ 147 h 174"/>
                <a:gd name="T14" fmla="*/ 14 w 174"/>
                <a:gd name="T15" fmla="*/ 149 h 174"/>
                <a:gd name="T16" fmla="*/ 26 w 174"/>
                <a:gd name="T17" fmla="*/ 156 h 174"/>
                <a:gd name="T18" fmla="*/ 28 w 174"/>
                <a:gd name="T19" fmla="*/ 160 h 174"/>
                <a:gd name="T20" fmla="*/ 61 w 174"/>
                <a:gd name="T21" fmla="*/ 174 h 174"/>
                <a:gd name="T22" fmla="*/ 75 w 174"/>
                <a:gd name="T23" fmla="*/ 166 h 174"/>
                <a:gd name="T24" fmla="*/ 120 w 174"/>
                <a:gd name="T25" fmla="*/ 166 h 174"/>
                <a:gd name="T26" fmla="*/ 133 w 174"/>
                <a:gd name="T27" fmla="*/ 150 h 174"/>
                <a:gd name="T28" fmla="*/ 150 w 174"/>
                <a:gd name="T29" fmla="*/ 135 h 174"/>
                <a:gd name="T30" fmla="*/ 159 w 174"/>
                <a:gd name="T31" fmla="*/ 103 h 174"/>
                <a:gd name="T32" fmla="*/ 174 w 174"/>
                <a:gd name="T33" fmla="*/ 91 h 174"/>
                <a:gd name="T34" fmla="*/ 141 w 174"/>
                <a:gd name="T35" fmla="*/ 56 h 174"/>
                <a:gd name="T36" fmla="*/ 102 w 174"/>
                <a:gd name="T37" fmla="*/ 34 h 174"/>
                <a:gd name="T38" fmla="*/ 76 w 174"/>
                <a:gd name="T39" fmla="*/ 37 h 174"/>
                <a:gd name="T40" fmla="*/ 73 w 174"/>
                <a:gd name="T41" fmla="*/ 15 h 174"/>
                <a:gd name="T42" fmla="*/ 56 w 174"/>
                <a:gd name="T4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" h="174">
                  <a:moveTo>
                    <a:pt x="56" y="0"/>
                  </a:moveTo>
                  <a:lnTo>
                    <a:pt x="28" y="25"/>
                  </a:lnTo>
                  <a:lnTo>
                    <a:pt x="28" y="58"/>
                  </a:lnTo>
                  <a:lnTo>
                    <a:pt x="22" y="82"/>
                  </a:lnTo>
                  <a:lnTo>
                    <a:pt x="21" y="106"/>
                  </a:lnTo>
                  <a:lnTo>
                    <a:pt x="0" y="127"/>
                  </a:lnTo>
                  <a:lnTo>
                    <a:pt x="0" y="147"/>
                  </a:lnTo>
                  <a:lnTo>
                    <a:pt x="14" y="149"/>
                  </a:lnTo>
                  <a:lnTo>
                    <a:pt x="26" y="156"/>
                  </a:lnTo>
                  <a:lnTo>
                    <a:pt x="28" y="160"/>
                  </a:lnTo>
                  <a:lnTo>
                    <a:pt x="61" y="174"/>
                  </a:lnTo>
                  <a:lnTo>
                    <a:pt x="75" y="166"/>
                  </a:lnTo>
                  <a:lnTo>
                    <a:pt x="120" y="166"/>
                  </a:lnTo>
                  <a:lnTo>
                    <a:pt x="133" y="150"/>
                  </a:lnTo>
                  <a:lnTo>
                    <a:pt x="150" y="135"/>
                  </a:lnTo>
                  <a:lnTo>
                    <a:pt x="159" y="103"/>
                  </a:lnTo>
                  <a:lnTo>
                    <a:pt x="174" y="91"/>
                  </a:lnTo>
                  <a:lnTo>
                    <a:pt x="141" y="56"/>
                  </a:lnTo>
                  <a:lnTo>
                    <a:pt x="102" y="34"/>
                  </a:lnTo>
                  <a:lnTo>
                    <a:pt x="76" y="37"/>
                  </a:lnTo>
                  <a:lnTo>
                    <a:pt x="73" y="15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1763712" y="3921044"/>
              <a:ext cx="420688" cy="2147888"/>
            </a:xfrm>
            <a:custGeom>
              <a:avLst/>
              <a:gdLst>
                <a:gd name="T0" fmla="*/ 55 w 245"/>
                <a:gd name="T1" fmla="*/ 0 h 1353"/>
                <a:gd name="T2" fmla="*/ 99 w 245"/>
                <a:gd name="T3" fmla="*/ 81 h 1353"/>
                <a:gd name="T4" fmla="*/ 154 w 245"/>
                <a:gd name="T5" fmla="*/ 170 h 1353"/>
                <a:gd name="T6" fmla="*/ 154 w 245"/>
                <a:gd name="T7" fmla="*/ 230 h 1353"/>
                <a:gd name="T8" fmla="*/ 111 w 245"/>
                <a:gd name="T9" fmla="*/ 283 h 1353"/>
                <a:gd name="T10" fmla="*/ 111 w 245"/>
                <a:gd name="T11" fmla="*/ 350 h 1353"/>
                <a:gd name="T12" fmla="*/ 70 w 245"/>
                <a:gd name="T13" fmla="*/ 418 h 1353"/>
                <a:gd name="T14" fmla="*/ 85 w 245"/>
                <a:gd name="T15" fmla="*/ 521 h 1353"/>
                <a:gd name="T16" fmla="*/ 99 w 245"/>
                <a:gd name="T17" fmla="*/ 653 h 1353"/>
                <a:gd name="T18" fmla="*/ 87 w 245"/>
                <a:gd name="T19" fmla="*/ 848 h 1353"/>
                <a:gd name="T20" fmla="*/ 113 w 245"/>
                <a:gd name="T21" fmla="*/ 948 h 1353"/>
                <a:gd name="T22" fmla="*/ 120 w 245"/>
                <a:gd name="T23" fmla="*/ 978 h 1353"/>
                <a:gd name="T24" fmla="*/ 128 w 245"/>
                <a:gd name="T25" fmla="*/ 1018 h 1353"/>
                <a:gd name="T26" fmla="*/ 120 w 245"/>
                <a:gd name="T27" fmla="*/ 1047 h 1353"/>
                <a:gd name="T28" fmla="*/ 127 w 245"/>
                <a:gd name="T29" fmla="*/ 1086 h 1353"/>
                <a:gd name="T30" fmla="*/ 119 w 245"/>
                <a:gd name="T31" fmla="*/ 1147 h 1353"/>
                <a:gd name="T32" fmla="*/ 112 w 245"/>
                <a:gd name="T33" fmla="*/ 1183 h 1353"/>
                <a:gd name="T34" fmla="*/ 127 w 245"/>
                <a:gd name="T35" fmla="*/ 1233 h 1353"/>
                <a:gd name="T36" fmla="*/ 143 w 245"/>
                <a:gd name="T37" fmla="*/ 1283 h 1353"/>
                <a:gd name="T38" fmla="*/ 185 w 245"/>
                <a:gd name="T39" fmla="*/ 1298 h 1353"/>
                <a:gd name="T40" fmla="*/ 220 w 245"/>
                <a:gd name="T41" fmla="*/ 1299 h 1353"/>
                <a:gd name="T42" fmla="*/ 212 w 245"/>
                <a:gd name="T43" fmla="*/ 1319 h 1353"/>
                <a:gd name="T44" fmla="*/ 185 w 245"/>
                <a:gd name="T45" fmla="*/ 1335 h 1353"/>
                <a:gd name="T46" fmla="*/ 146 w 245"/>
                <a:gd name="T47" fmla="*/ 1322 h 1353"/>
                <a:gd name="T48" fmla="*/ 151 w 245"/>
                <a:gd name="T49" fmla="*/ 1304 h 1353"/>
                <a:gd name="T50" fmla="*/ 137 w 245"/>
                <a:gd name="T51" fmla="*/ 1288 h 1353"/>
                <a:gd name="T52" fmla="*/ 100 w 245"/>
                <a:gd name="T53" fmla="*/ 1281 h 1353"/>
                <a:gd name="T54" fmla="*/ 83 w 245"/>
                <a:gd name="T55" fmla="*/ 1237 h 1353"/>
                <a:gd name="T56" fmla="*/ 70 w 245"/>
                <a:gd name="T57" fmla="*/ 1164 h 1353"/>
                <a:gd name="T58" fmla="*/ 64 w 245"/>
                <a:gd name="T59" fmla="*/ 1126 h 1353"/>
                <a:gd name="T60" fmla="*/ 50 w 245"/>
                <a:gd name="T61" fmla="*/ 1095 h 1353"/>
                <a:gd name="T62" fmla="*/ 38 w 245"/>
                <a:gd name="T63" fmla="*/ 1087 h 1353"/>
                <a:gd name="T64" fmla="*/ 0 w 245"/>
                <a:gd name="T65" fmla="*/ 1061 h 1353"/>
                <a:gd name="T66" fmla="*/ 30 w 245"/>
                <a:gd name="T67" fmla="*/ 1030 h 1353"/>
                <a:gd name="T68" fmla="*/ 55 w 245"/>
                <a:gd name="T69" fmla="*/ 1061 h 1353"/>
                <a:gd name="T70" fmla="*/ 63 w 245"/>
                <a:gd name="T71" fmla="*/ 1043 h 1353"/>
                <a:gd name="T72" fmla="*/ 73 w 245"/>
                <a:gd name="T73" fmla="*/ 1002 h 1353"/>
                <a:gd name="T74" fmla="*/ 79 w 245"/>
                <a:gd name="T75" fmla="*/ 987 h 1353"/>
                <a:gd name="T76" fmla="*/ 54 w 245"/>
                <a:gd name="T77" fmla="*/ 852 h 1353"/>
                <a:gd name="T78" fmla="*/ 12 w 245"/>
                <a:gd name="T79" fmla="*/ 834 h 1353"/>
                <a:gd name="T80" fmla="*/ 20 w 245"/>
                <a:gd name="T81" fmla="*/ 774 h 1353"/>
                <a:gd name="T82" fmla="*/ 13 w 245"/>
                <a:gd name="T83" fmla="*/ 739 h 1353"/>
                <a:gd name="T84" fmla="*/ 31 w 245"/>
                <a:gd name="T85" fmla="*/ 659 h 1353"/>
                <a:gd name="T86" fmla="*/ 46 w 245"/>
                <a:gd name="T87" fmla="*/ 608 h 1353"/>
                <a:gd name="T88" fmla="*/ 46 w 245"/>
                <a:gd name="T89" fmla="*/ 475 h 1353"/>
                <a:gd name="T90" fmla="*/ 59 w 245"/>
                <a:gd name="T91" fmla="*/ 442 h 1353"/>
                <a:gd name="T92" fmla="*/ 46 w 245"/>
                <a:gd name="T93" fmla="*/ 381 h 1353"/>
                <a:gd name="T94" fmla="*/ 55 w 245"/>
                <a:gd name="T95" fmla="*/ 343 h 1353"/>
                <a:gd name="T96" fmla="*/ 39 w 245"/>
                <a:gd name="T97" fmla="*/ 228 h 1353"/>
                <a:gd name="T98" fmla="*/ 54 w 245"/>
                <a:gd name="T99" fmla="*/ 175 h 1353"/>
                <a:gd name="T100" fmla="*/ 54 w 245"/>
                <a:gd name="T101" fmla="*/ 89 h 1353"/>
                <a:gd name="T102" fmla="*/ 28 w 245"/>
                <a:gd name="T103" fmla="*/ 4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5" h="1353">
                  <a:moveTo>
                    <a:pt x="28" y="40"/>
                  </a:moveTo>
                  <a:lnTo>
                    <a:pt x="55" y="0"/>
                  </a:lnTo>
                  <a:lnTo>
                    <a:pt x="78" y="32"/>
                  </a:lnTo>
                  <a:lnTo>
                    <a:pt x="99" y="81"/>
                  </a:lnTo>
                  <a:lnTo>
                    <a:pt x="83" y="129"/>
                  </a:lnTo>
                  <a:lnTo>
                    <a:pt x="154" y="170"/>
                  </a:lnTo>
                  <a:lnTo>
                    <a:pt x="163" y="208"/>
                  </a:lnTo>
                  <a:lnTo>
                    <a:pt x="154" y="230"/>
                  </a:lnTo>
                  <a:lnTo>
                    <a:pt x="127" y="247"/>
                  </a:lnTo>
                  <a:lnTo>
                    <a:pt x="111" y="283"/>
                  </a:lnTo>
                  <a:lnTo>
                    <a:pt x="119" y="296"/>
                  </a:lnTo>
                  <a:lnTo>
                    <a:pt x="111" y="350"/>
                  </a:lnTo>
                  <a:lnTo>
                    <a:pt x="103" y="377"/>
                  </a:lnTo>
                  <a:lnTo>
                    <a:pt x="70" y="418"/>
                  </a:lnTo>
                  <a:lnTo>
                    <a:pt x="82" y="465"/>
                  </a:lnTo>
                  <a:lnTo>
                    <a:pt x="85" y="521"/>
                  </a:lnTo>
                  <a:lnTo>
                    <a:pt x="92" y="626"/>
                  </a:lnTo>
                  <a:lnTo>
                    <a:pt x="99" y="653"/>
                  </a:lnTo>
                  <a:lnTo>
                    <a:pt x="87" y="683"/>
                  </a:lnTo>
                  <a:lnTo>
                    <a:pt x="87" y="848"/>
                  </a:lnTo>
                  <a:lnTo>
                    <a:pt x="87" y="914"/>
                  </a:lnTo>
                  <a:lnTo>
                    <a:pt x="113" y="948"/>
                  </a:lnTo>
                  <a:lnTo>
                    <a:pt x="111" y="968"/>
                  </a:lnTo>
                  <a:lnTo>
                    <a:pt x="120" y="978"/>
                  </a:lnTo>
                  <a:lnTo>
                    <a:pt x="111" y="1004"/>
                  </a:lnTo>
                  <a:lnTo>
                    <a:pt x="128" y="1018"/>
                  </a:lnTo>
                  <a:lnTo>
                    <a:pt x="128" y="1054"/>
                  </a:lnTo>
                  <a:lnTo>
                    <a:pt x="120" y="1047"/>
                  </a:lnTo>
                  <a:lnTo>
                    <a:pt x="120" y="1057"/>
                  </a:lnTo>
                  <a:lnTo>
                    <a:pt x="127" y="1086"/>
                  </a:lnTo>
                  <a:lnTo>
                    <a:pt x="127" y="1122"/>
                  </a:lnTo>
                  <a:lnTo>
                    <a:pt x="119" y="1147"/>
                  </a:lnTo>
                  <a:lnTo>
                    <a:pt x="119" y="1169"/>
                  </a:lnTo>
                  <a:lnTo>
                    <a:pt x="112" y="1183"/>
                  </a:lnTo>
                  <a:lnTo>
                    <a:pt x="112" y="1218"/>
                  </a:lnTo>
                  <a:lnTo>
                    <a:pt x="127" y="1233"/>
                  </a:lnTo>
                  <a:lnTo>
                    <a:pt x="135" y="1233"/>
                  </a:lnTo>
                  <a:lnTo>
                    <a:pt x="143" y="1283"/>
                  </a:lnTo>
                  <a:lnTo>
                    <a:pt x="167" y="1296"/>
                  </a:lnTo>
                  <a:lnTo>
                    <a:pt x="185" y="1298"/>
                  </a:lnTo>
                  <a:lnTo>
                    <a:pt x="201" y="1306"/>
                  </a:lnTo>
                  <a:lnTo>
                    <a:pt x="220" y="1299"/>
                  </a:lnTo>
                  <a:lnTo>
                    <a:pt x="245" y="1297"/>
                  </a:lnTo>
                  <a:lnTo>
                    <a:pt x="212" y="1319"/>
                  </a:lnTo>
                  <a:lnTo>
                    <a:pt x="196" y="1321"/>
                  </a:lnTo>
                  <a:lnTo>
                    <a:pt x="185" y="1335"/>
                  </a:lnTo>
                  <a:lnTo>
                    <a:pt x="183" y="1353"/>
                  </a:lnTo>
                  <a:lnTo>
                    <a:pt x="146" y="1322"/>
                  </a:lnTo>
                  <a:lnTo>
                    <a:pt x="156" y="1313"/>
                  </a:lnTo>
                  <a:lnTo>
                    <a:pt x="151" y="1304"/>
                  </a:lnTo>
                  <a:lnTo>
                    <a:pt x="143" y="1306"/>
                  </a:lnTo>
                  <a:lnTo>
                    <a:pt x="137" y="1288"/>
                  </a:lnTo>
                  <a:lnTo>
                    <a:pt x="113" y="1288"/>
                  </a:lnTo>
                  <a:lnTo>
                    <a:pt x="100" y="1281"/>
                  </a:lnTo>
                  <a:lnTo>
                    <a:pt x="100" y="1263"/>
                  </a:lnTo>
                  <a:lnTo>
                    <a:pt x="83" y="1237"/>
                  </a:lnTo>
                  <a:lnTo>
                    <a:pt x="72" y="1186"/>
                  </a:lnTo>
                  <a:lnTo>
                    <a:pt x="70" y="1164"/>
                  </a:lnTo>
                  <a:lnTo>
                    <a:pt x="54" y="1132"/>
                  </a:lnTo>
                  <a:lnTo>
                    <a:pt x="64" y="1126"/>
                  </a:lnTo>
                  <a:lnTo>
                    <a:pt x="77" y="1122"/>
                  </a:lnTo>
                  <a:lnTo>
                    <a:pt x="50" y="1095"/>
                  </a:lnTo>
                  <a:lnTo>
                    <a:pt x="48" y="1083"/>
                  </a:lnTo>
                  <a:lnTo>
                    <a:pt x="38" y="1087"/>
                  </a:lnTo>
                  <a:lnTo>
                    <a:pt x="22" y="1077"/>
                  </a:lnTo>
                  <a:lnTo>
                    <a:pt x="0" y="1061"/>
                  </a:lnTo>
                  <a:lnTo>
                    <a:pt x="15" y="1048"/>
                  </a:lnTo>
                  <a:lnTo>
                    <a:pt x="30" y="1030"/>
                  </a:lnTo>
                  <a:lnTo>
                    <a:pt x="34" y="1041"/>
                  </a:lnTo>
                  <a:lnTo>
                    <a:pt x="55" y="1061"/>
                  </a:lnTo>
                  <a:lnTo>
                    <a:pt x="73" y="1057"/>
                  </a:lnTo>
                  <a:lnTo>
                    <a:pt x="63" y="1043"/>
                  </a:lnTo>
                  <a:lnTo>
                    <a:pt x="70" y="1024"/>
                  </a:lnTo>
                  <a:lnTo>
                    <a:pt x="73" y="1002"/>
                  </a:lnTo>
                  <a:lnTo>
                    <a:pt x="64" y="995"/>
                  </a:lnTo>
                  <a:lnTo>
                    <a:pt x="79" y="987"/>
                  </a:lnTo>
                  <a:lnTo>
                    <a:pt x="53" y="951"/>
                  </a:lnTo>
                  <a:lnTo>
                    <a:pt x="54" y="852"/>
                  </a:lnTo>
                  <a:lnTo>
                    <a:pt x="31" y="853"/>
                  </a:lnTo>
                  <a:lnTo>
                    <a:pt x="12" y="834"/>
                  </a:lnTo>
                  <a:lnTo>
                    <a:pt x="10" y="793"/>
                  </a:lnTo>
                  <a:lnTo>
                    <a:pt x="20" y="774"/>
                  </a:lnTo>
                  <a:lnTo>
                    <a:pt x="20" y="746"/>
                  </a:lnTo>
                  <a:lnTo>
                    <a:pt x="13" y="739"/>
                  </a:lnTo>
                  <a:lnTo>
                    <a:pt x="19" y="701"/>
                  </a:lnTo>
                  <a:lnTo>
                    <a:pt x="31" y="659"/>
                  </a:lnTo>
                  <a:lnTo>
                    <a:pt x="30" y="624"/>
                  </a:lnTo>
                  <a:lnTo>
                    <a:pt x="46" y="608"/>
                  </a:lnTo>
                  <a:lnTo>
                    <a:pt x="46" y="563"/>
                  </a:lnTo>
                  <a:lnTo>
                    <a:pt x="46" y="475"/>
                  </a:lnTo>
                  <a:lnTo>
                    <a:pt x="63" y="453"/>
                  </a:lnTo>
                  <a:lnTo>
                    <a:pt x="59" y="442"/>
                  </a:lnTo>
                  <a:lnTo>
                    <a:pt x="48" y="424"/>
                  </a:lnTo>
                  <a:lnTo>
                    <a:pt x="46" y="381"/>
                  </a:lnTo>
                  <a:lnTo>
                    <a:pt x="51" y="372"/>
                  </a:lnTo>
                  <a:lnTo>
                    <a:pt x="55" y="343"/>
                  </a:lnTo>
                  <a:lnTo>
                    <a:pt x="57" y="238"/>
                  </a:lnTo>
                  <a:lnTo>
                    <a:pt x="39" y="228"/>
                  </a:lnTo>
                  <a:lnTo>
                    <a:pt x="54" y="205"/>
                  </a:lnTo>
                  <a:lnTo>
                    <a:pt x="54" y="175"/>
                  </a:lnTo>
                  <a:lnTo>
                    <a:pt x="54" y="130"/>
                  </a:lnTo>
                  <a:lnTo>
                    <a:pt x="54" y="89"/>
                  </a:lnTo>
                  <a:lnTo>
                    <a:pt x="45" y="54"/>
                  </a:lnTo>
                  <a:lnTo>
                    <a:pt x="28" y="4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535237" y="2646281"/>
              <a:ext cx="244475" cy="234950"/>
            </a:xfrm>
            <a:custGeom>
              <a:avLst/>
              <a:gdLst>
                <a:gd name="T0" fmla="*/ 33 w 142"/>
                <a:gd name="T1" fmla="*/ 0 h 148"/>
                <a:gd name="T2" fmla="*/ 54 w 142"/>
                <a:gd name="T3" fmla="*/ 9 h 148"/>
                <a:gd name="T4" fmla="*/ 132 w 142"/>
                <a:gd name="T5" fmla="*/ 9 h 148"/>
                <a:gd name="T6" fmla="*/ 137 w 142"/>
                <a:gd name="T7" fmla="*/ 31 h 148"/>
                <a:gd name="T8" fmla="*/ 122 w 142"/>
                <a:gd name="T9" fmla="*/ 57 h 148"/>
                <a:gd name="T10" fmla="*/ 129 w 142"/>
                <a:gd name="T11" fmla="*/ 66 h 148"/>
                <a:gd name="T12" fmla="*/ 129 w 142"/>
                <a:gd name="T13" fmla="*/ 85 h 148"/>
                <a:gd name="T14" fmla="*/ 142 w 142"/>
                <a:gd name="T15" fmla="*/ 102 h 148"/>
                <a:gd name="T16" fmla="*/ 142 w 142"/>
                <a:gd name="T17" fmla="*/ 123 h 148"/>
                <a:gd name="T18" fmla="*/ 116 w 142"/>
                <a:gd name="T19" fmla="*/ 131 h 148"/>
                <a:gd name="T20" fmla="*/ 87 w 142"/>
                <a:gd name="T21" fmla="*/ 129 h 148"/>
                <a:gd name="T22" fmla="*/ 69 w 142"/>
                <a:gd name="T23" fmla="*/ 148 h 148"/>
                <a:gd name="T24" fmla="*/ 58 w 142"/>
                <a:gd name="T25" fmla="*/ 146 h 148"/>
                <a:gd name="T26" fmla="*/ 42 w 142"/>
                <a:gd name="T27" fmla="*/ 84 h 148"/>
                <a:gd name="T28" fmla="*/ 9 w 142"/>
                <a:gd name="T29" fmla="*/ 61 h 148"/>
                <a:gd name="T30" fmla="*/ 0 w 142"/>
                <a:gd name="T31" fmla="*/ 40 h 148"/>
                <a:gd name="T32" fmla="*/ 33 w 142"/>
                <a:gd name="T3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148">
                  <a:moveTo>
                    <a:pt x="33" y="0"/>
                  </a:moveTo>
                  <a:lnTo>
                    <a:pt x="54" y="9"/>
                  </a:lnTo>
                  <a:lnTo>
                    <a:pt x="132" y="9"/>
                  </a:lnTo>
                  <a:lnTo>
                    <a:pt x="137" y="31"/>
                  </a:lnTo>
                  <a:lnTo>
                    <a:pt x="122" y="57"/>
                  </a:lnTo>
                  <a:lnTo>
                    <a:pt x="129" y="66"/>
                  </a:lnTo>
                  <a:lnTo>
                    <a:pt x="129" y="85"/>
                  </a:lnTo>
                  <a:lnTo>
                    <a:pt x="142" y="102"/>
                  </a:lnTo>
                  <a:lnTo>
                    <a:pt x="142" y="123"/>
                  </a:lnTo>
                  <a:lnTo>
                    <a:pt x="116" y="131"/>
                  </a:lnTo>
                  <a:lnTo>
                    <a:pt x="87" y="129"/>
                  </a:lnTo>
                  <a:lnTo>
                    <a:pt x="69" y="148"/>
                  </a:lnTo>
                  <a:lnTo>
                    <a:pt x="58" y="146"/>
                  </a:lnTo>
                  <a:lnTo>
                    <a:pt x="42" y="84"/>
                  </a:lnTo>
                  <a:lnTo>
                    <a:pt x="9" y="61"/>
                  </a:lnTo>
                  <a:lnTo>
                    <a:pt x="0" y="4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736850" y="2647869"/>
              <a:ext cx="179388" cy="227013"/>
            </a:xfrm>
            <a:custGeom>
              <a:avLst/>
              <a:gdLst>
                <a:gd name="T0" fmla="*/ 15 w 104"/>
                <a:gd name="T1" fmla="*/ 9 h 143"/>
                <a:gd name="T2" fmla="*/ 28 w 104"/>
                <a:gd name="T3" fmla="*/ 0 h 143"/>
                <a:gd name="T4" fmla="*/ 54 w 104"/>
                <a:gd name="T5" fmla="*/ 34 h 143"/>
                <a:gd name="T6" fmla="*/ 88 w 104"/>
                <a:gd name="T7" fmla="*/ 50 h 143"/>
                <a:gd name="T8" fmla="*/ 104 w 104"/>
                <a:gd name="T9" fmla="*/ 68 h 143"/>
                <a:gd name="T10" fmla="*/ 89 w 104"/>
                <a:gd name="T11" fmla="*/ 81 h 143"/>
                <a:gd name="T12" fmla="*/ 79 w 104"/>
                <a:gd name="T13" fmla="*/ 88 h 143"/>
                <a:gd name="T14" fmla="*/ 46 w 104"/>
                <a:gd name="T15" fmla="*/ 137 h 143"/>
                <a:gd name="T16" fmla="*/ 24 w 104"/>
                <a:gd name="T17" fmla="*/ 143 h 143"/>
                <a:gd name="T18" fmla="*/ 10 w 104"/>
                <a:gd name="T19" fmla="*/ 136 h 143"/>
                <a:gd name="T20" fmla="*/ 0 w 104"/>
                <a:gd name="T21" fmla="*/ 128 h 143"/>
                <a:gd name="T22" fmla="*/ 25 w 104"/>
                <a:gd name="T23" fmla="*/ 122 h 143"/>
                <a:gd name="T24" fmla="*/ 25 w 104"/>
                <a:gd name="T25" fmla="*/ 101 h 143"/>
                <a:gd name="T26" fmla="*/ 12 w 104"/>
                <a:gd name="T27" fmla="*/ 84 h 143"/>
                <a:gd name="T28" fmla="*/ 12 w 104"/>
                <a:gd name="T29" fmla="*/ 67 h 143"/>
                <a:gd name="T30" fmla="*/ 5 w 104"/>
                <a:gd name="T31" fmla="*/ 56 h 143"/>
                <a:gd name="T32" fmla="*/ 20 w 104"/>
                <a:gd name="T33" fmla="*/ 30 h 143"/>
                <a:gd name="T34" fmla="*/ 15 w 104"/>
                <a:gd name="T35" fmla="*/ 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43">
                  <a:moveTo>
                    <a:pt x="15" y="9"/>
                  </a:moveTo>
                  <a:lnTo>
                    <a:pt x="28" y="0"/>
                  </a:lnTo>
                  <a:lnTo>
                    <a:pt x="54" y="34"/>
                  </a:lnTo>
                  <a:lnTo>
                    <a:pt x="88" y="50"/>
                  </a:lnTo>
                  <a:lnTo>
                    <a:pt x="104" y="68"/>
                  </a:lnTo>
                  <a:lnTo>
                    <a:pt x="89" y="81"/>
                  </a:lnTo>
                  <a:lnTo>
                    <a:pt x="79" y="88"/>
                  </a:lnTo>
                  <a:lnTo>
                    <a:pt x="46" y="137"/>
                  </a:lnTo>
                  <a:lnTo>
                    <a:pt x="24" y="143"/>
                  </a:lnTo>
                  <a:lnTo>
                    <a:pt x="10" y="136"/>
                  </a:lnTo>
                  <a:lnTo>
                    <a:pt x="0" y="128"/>
                  </a:lnTo>
                  <a:lnTo>
                    <a:pt x="25" y="122"/>
                  </a:lnTo>
                  <a:lnTo>
                    <a:pt x="25" y="101"/>
                  </a:lnTo>
                  <a:lnTo>
                    <a:pt x="12" y="84"/>
                  </a:lnTo>
                  <a:lnTo>
                    <a:pt x="12" y="67"/>
                  </a:lnTo>
                  <a:lnTo>
                    <a:pt x="5" y="56"/>
                  </a:lnTo>
                  <a:lnTo>
                    <a:pt x="20" y="30"/>
                  </a:lnTo>
                  <a:lnTo>
                    <a:pt x="15" y="9"/>
                  </a:lnTo>
                  <a:close/>
                </a:path>
              </a:pathLst>
            </a:custGeom>
            <a:noFill/>
            <a:ln w="12700">
              <a:solidFill>
                <a:srgbClr val="0066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3158238" y="1970836"/>
            <a:ext cx="228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Presente em 22 Estados + DF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158238" y="2278613"/>
            <a:ext cx="113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Buenos Aires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253920" y="1650286"/>
            <a:ext cx="1589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Rede Autorizada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3742">
            <a:off x="2059002" y="2178578"/>
            <a:ext cx="1053501" cy="658438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5789159" y="4035371"/>
            <a:ext cx="381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Acionistas</a:t>
            </a:r>
            <a:r>
              <a:rPr lang="pt-BR" dirty="0" smtClean="0"/>
              <a:t>: Nelson Piquet e Omini</a:t>
            </a:r>
            <a:r>
              <a:rPr lang="pt-BR" dirty="0"/>
              <a:t>t</a:t>
            </a:r>
            <a:r>
              <a:rPr lang="pt-BR" dirty="0" smtClean="0"/>
              <a:t>racs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" y="806902"/>
            <a:ext cx="1031821" cy="1031821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5789159" y="4481902"/>
            <a:ext cx="44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Solução: </a:t>
            </a:r>
            <a:r>
              <a:rPr lang="pt-BR" dirty="0" smtClean="0"/>
              <a:t>Software SuperVisor e Solução Web 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789159" y="4928436"/>
            <a:ext cx="599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Rede Autorizada: </a:t>
            </a:r>
            <a:r>
              <a:rPr lang="pt-BR" dirty="0" smtClean="0"/>
              <a:t>Não possui rede própria, </a:t>
            </a:r>
            <a:r>
              <a:rPr lang="pt-BR" dirty="0"/>
              <a:t> </a:t>
            </a:r>
            <a:r>
              <a:rPr lang="pt-BR" dirty="0" smtClean="0"/>
              <a:t>a rede é credenciada e com exclusividade para atendimento Autotrac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350790" y="44624"/>
            <a:ext cx="943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336285"/>
                </a:solidFill>
                <a:latin typeface="Century Gothic" panose="020B0502020202020204" pitchFamily="34" charset="0"/>
              </a:rPr>
              <a:t>Breve Histórico</a:t>
            </a:r>
            <a:endParaRPr lang="pt-BR" sz="3200" b="0" dirty="0">
              <a:solidFill>
                <a:srgbClr val="336285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7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37328" y="2812800"/>
            <a:ext cx="6581388" cy="1153157"/>
          </a:xfrm>
          <a:prstGeom prst="rect">
            <a:avLst/>
          </a:prstGeom>
        </p:spPr>
        <p:txBody>
          <a:bodyPr vert="horz" lIns="121908" tIns="60954" rIns="121908" bIns="60954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600" b="1" dirty="0">
                <a:latin typeface="Century Gothic" panose="020B0502020202020204" pitchFamily="34" charset="0"/>
              </a:rPr>
              <a:t>BREVE HISTÓRICO </a:t>
            </a:r>
          </a:p>
          <a:p>
            <a:pPr algn="l"/>
            <a:r>
              <a:rPr lang="pt-BR" sz="3300" dirty="0">
                <a:latin typeface="Century Gothic" panose="020B0502020202020204" pitchFamily="34" charset="0"/>
              </a:rPr>
              <a:t>DAS EMPRESAS CONCORRENTES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42" y="2668999"/>
            <a:ext cx="2124509" cy="14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8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26449</TotalTime>
  <Words>4360</Words>
  <Application>Microsoft Office PowerPoint</Application>
  <PresentationFormat>Personalizar</PresentationFormat>
  <Paragraphs>800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Personalizar design</vt:lpstr>
      <vt:lpstr>2_Personalizar design</vt:lpstr>
      <vt:lpstr>1_Personalizar design</vt:lpstr>
      <vt:lpstr>8_Tema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ZATIX</dc:title>
  <dc:creator>Sergio Auerbach</dc:creator>
  <cp:lastModifiedBy>Rafael Silva Rossi</cp:lastModifiedBy>
  <cp:revision>778</cp:revision>
  <cp:lastPrinted>2016-03-30T12:37:09Z</cp:lastPrinted>
  <dcterms:created xsi:type="dcterms:W3CDTF">2013-04-30T18:52:20Z</dcterms:created>
  <dcterms:modified xsi:type="dcterms:W3CDTF">2016-08-04T19:53:24Z</dcterms:modified>
</cp:coreProperties>
</file>