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60" r:id="rId3"/>
    <p:sldMasterId id="2147483662" r:id="rId4"/>
    <p:sldMasterId id="2147483664" r:id="rId5"/>
  </p:sldMasterIdLst>
  <p:notesMasterIdLst>
    <p:notesMasterId r:id="rId29"/>
  </p:notesMasterIdLst>
  <p:handoutMasterIdLst>
    <p:handoutMasterId r:id="rId30"/>
  </p:handoutMasterIdLst>
  <p:sldIdLst>
    <p:sldId id="330" r:id="rId6"/>
    <p:sldId id="335" r:id="rId7"/>
    <p:sldId id="337" r:id="rId8"/>
    <p:sldId id="338" r:id="rId9"/>
    <p:sldId id="350" r:id="rId10"/>
    <p:sldId id="307" r:id="rId11"/>
    <p:sldId id="339" r:id="rId12"/>
    <p:sldId id="352" r:id="rId13"/>
    <p:sldId id="345" r:id="rId14"/>
    <p:sldId id="311" r:id="rId15"/>
    <p:sldId id="310" r:id="rId16"/>
    <p:sldId id="334" r:id="rId17"/>
    <p:sldId id="313" r:id="rId18"/>
    <p:sldId id="332" r:id="rId19"/>
    <p:sldId id="317" r:id="rId20"/>
    <p:sldId id="319" r:id="rId21"/>
    <p:sldId id="340" r:id="rId22"/>
    <p:sldId id="348" r:id="rId23"/>
    <p:sldId id="331" r:id="rId24"/>
    <p:sldId id="349" r:id="rId25"/>
    <p:sldId id="342" r:id="rId26"/>
    <p:sldId id="355" r:id="rId27"/>
    <p:sldId id="336" r:id="rId28"/>
  </p:sldIdLst>
  <p:sldSz cx="12190413" cy="6859588"/>
  <p:notesSz cx="7010400" cy="9296400"/>
  <p:defaultTextStyle>
    <a:defPPr>
      <a:defRPr lang="pt-B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33CC"/>
    <a:srgbClr val="66CCFF"/>
    <a:srgbClr val="00FFCC"/>
    <a:srgbClr val="33CCCC"/>
    <a:srgbClr val="00CC00"/>
    <a:srgbClr val="009999"/>
    <a:srgbClr val="66FF66"/>
    <a:srgbClr val="00CC66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 autoAdjust="0"/>
    <p:restoredTop sz="99822" autoAdjust="0"/>
  </p:normalViewPr>
  <p:slideViewPr>
    <p:cSldViewPr>
      <p:cViewPr>
        <p:scale>
          <a:sx n="75" d="100"/>
          <a:sy n="75" d="100"/>
        </p:scale>
        <p:origin x="-558" y="-84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514CC-E850-48CB-ABB7-6A23968B7E7C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8344C-72DB-41A8-BF2C-EB08EDDF0B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60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6EEBD-EB8A-488C-8985-C7DAFB465071}" type="datetimeFigureOut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0835-FC76-45F1-ACC1-8C2340F8A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8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20835-FC76-45F1-ACC1-8C2340F8A4A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27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1"/>
            <a:ext cx="10361851" cy="147036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D4F8-4441-4437-8073-3D3FE97ADBD3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2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74BA-1057-42E2-961A-8B3B3DBB8A6D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4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28653"/>
            <a:ext cx="2742843" cy="487792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28653"/>
            <a:ext cx="8025355" cy="48779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CF06-B703-4BBA-BD56-2C903BF4AFC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161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7788"/>
            <a:ext cx="853281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9274B-052D-44AE-A12A-CDC20AE45820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2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8541-E309-46D3-92EB-DF60BD0DC6CB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5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8488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F3734-3579-41CF-9024-60FCCE1D2478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31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120D-12EF-4B01-92CD-1F99DC7F684F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6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F139-1438-4FC0-95B1-4C450CBF9466}" type="datetime1">
              <a:rPr lang="pt-BR" smtClean="0"/>
              <a:t>11/08/2016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95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4A6E-74C8-4BF7-84C5-1F4304C5CE9D}" type="datetime1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961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0F40-141D-481B-81C3-455C43234D77}" type="datetime1">
              <a:rPr lang="pt-BR" smtClean="0"/>
              <a:t>11/08/2016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7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AB9-A399-490D-8476-7B47A64C0E3D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1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B4DC-7434-416B-BB0F-714985A643BC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7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2188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8925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40E3-0527-4A9C-A1B0-F10112376408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293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3C95-0D27-4AE8-843B-0647199B4603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43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311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FB00-BBD3-43F6-86F5-2CB83976E5FD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489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396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1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C6F0-2563-4560-A651-54390EF1EF91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333810"/>
            <a:ext cx="5384099" cy="377277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333810"/>
            <a:ext cx="5384099" cy="377277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E520-E4D8-47A9-BB08-2081603FC416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4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B1AC-95DB-4497-AA82-49D591551C4F}" type="datetime1">
              <a:rPr lang="pt-BR" smtClean="0"/>
              <a:t>11/08/2016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1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83AA-4B5E-48C9-8AC2-B1FF8CA438BC}" type="datetime1">
              <a:rPr lang="pt-BR" smtClean="0"/>
              <a:t>11/08/2016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3D6B-15E3-46CA-AECB-FD5401C461F7}" type="datetime1">
              <a:rPr lang="pt-BR" smtClean="0"/>
              <a:t>11/08/2016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4" y="273114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4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9D4B-A9D4-4B65-ACC4-50540837EC1B}" type="datetime1">
              <a:rPr lang="pt-BR" smtClean="0"/>
              <a:t>11/08/2016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615A-7D2D-421A-B97C-D969B2A0B19B}" type="datetime1">
              <a:rPr lang="pt-BR" smtClean="0"/>
              <a:t>11/08/2016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570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5FE9-7A3A-4B21-A826-C6159E26F1D0}" type="datetime1">
              <a:rPr lang="pt-BR" smtClean="0"/>
              <a:t>11/08/2016</a:t>
            </a:fld>
            <a:endParaRPr lang="pt-BR" dirty="0" smtClean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C5C-3397-4F2D-B601-754521C751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3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A08E-50FE-4B10-ACAB-38F6B3CA35C2}" type="datetime1">
              <a:rPr lang="pt-BR" smtClean="0"/>
              <a:t>11/08/2016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623-CFC5-4582-98CE-D598060913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17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 userDrawn="1"/>
        </p:nvSpPr>
        <p:spPr>
          <a:xfrm>
            <a:off x="11423798" y="6233172"/>
            <a:ext cx="532198" cy="30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fld id="{E9CF0603-C24F-4906-B682-61BE9430480C}" type="slidenum">
              <a:rPr lang="pt-BR" sz="1400" b="1" smtClean="0">
                <a:solidFill>
                  <a:srgbClr val="5FA1D8"/>
                </a:solidFill>
                <a:latin typeface="Century Gothic" panose="020B0502020202020204" pitchFamily="34" charset="0"/>
                <a:cs typeface="Arial" pitchFamily="34" charset="0"/>
              </a:rPr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pt-BR" sz="1400" b="1" dirty="0">
              <a:solidFill>
                <a:srgbClr val="5FA1D8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5" y="191084"/>
            <a:ext cx="1030287" cy="32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ivan.avilla\Desktop\NOVA - Papelaria Omnilink 2016\NOVA MARCA OMNILI NK 2016\GRAFISMO\Grafismo Omnilink_detalhe azul-10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t="30501" r="80997" b="55528"/>
          <a:stretch/>
        </p:blipFill>
        <p:spPr bwMode="auto">
          <a:xfrm>
            <a:off x="-19050" y="-27390"/>
            <a:ext cx="2134766" cy="717634"/>
          </a:xfrm>
          <a:prstGeom prst="rect">
            <a:avLst/>
          </a:prstGeom>
          <a:noFill/>
          <a:effectLst>
            <a:outerShdw blurRad="139700" dist="63500" dir="21120000" sx="110000" sy="110000" algn="ctr" rotWithShape="0">
              <a:schemeClr val="bg1">
                <a:lumMod val="65000"/>
                <a:alpha val="41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" y="182118"/>
            <a:ext cx="1030287" cy="32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 descr="C:\Users\ivan.avilla\Desktop\NOVA - Papelaria Omnilink 2016\NOVA MARCA OMNILI NK 2016\GRAFISMO\Grafismo Omnilink_cinza_claro-06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3" r="19096" b="52053"/>
          <a:stretch/>
        </p:blipFill>
        <p:spPr bwMode="auto">
          <a:xfrm>
            <a:off x="3984761" y="-27390"/>
            <a:ext cx="8205653" cy="7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8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van.avilla\Desktop\NOVA - Papelaria Omnilink 2016\NOVA MARCA OMNILI NK 2016\GRAFISMO\Grafismo Omnilin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26" y="-427763"/>
            <a:ext cx="9145016" cy="9342523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van.avilla\Desktop\NOVA - Papelaria Omnilink 2016\NOVA MARCA OMNILI NK 2016\LOGO\Logotipo-Omnilink-com-sloga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743835"/>
            <a:ext cx="4052576" cy="18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-25474" y="-86605"/>
            <a:ext cx="12235543" cy="6938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solidFill>
                <a:prstClr val="white"/>
              </a:solidFill>
            </a:endParaRPr>
          </a:p>
        </p:txBody>
      </p:sp>
      <p:cxnSp>
        <p:nvCxnSpPr>
          <p:cNvPr id="10" name="Conector reto 9"/>
          <p:cNvCxnSpPr/>
          <p:nvPr userDrawn="1"/>
        </p:nvCxnSpPr>
        <p:spPr>
          <a:xfrm>
            <a:off x="6887294" y="171876"/>
            <a:ext cx="0" cy="6859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 userDrawn="1"/>
        </p:nvSpPr>
        <p:spPr>
          <a:xfrm flipH="1">
            <a:off x="-26036" y="-92444"/>
            <a:ext cx="205901" cy="6959205"/>
          </a:xfrm>
          <a:prstGeom prst="rect">
            <a:avLst/>
          </a:prstGeom>
          <a:solidFill>
            <a:srgbClr val="00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>
              <a:solidFill>
                <a:prstClr val="white"/>
              </a:solidFill>
            </a:endParaRPr>
          </a:p>
        </p:txBody>
      </p:sp>
      <p:pic>
        <p:nvPicPr>
          <p:cNvPr id="19" name="Picture 6" descr="C:\Users\ivan.avilla\Desktop\NOVA - Papelaria Omnilink 2016\NOVA MARCA OMNILI NK 2016\GRAFISMO\Grafismo Omnilink completo sem fundo-03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01" b="27081"/>
          <a:stretch/>
        </p:blipFill>
        <p:spPr bwMode="auto">
          <a:xfrm>
            <a:off x="7386266" y="1328539"/>
            <a:ext cx="4804148" cy="55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ivan.avilla\Desktop\NOVA - Papelaria Omnilink 2016\NOVA MARCA OMNILI NK 2016\Logo_Omnilink_201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718" y="404758"/>
            <a:ext cx="1061786" cy="33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43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jpeg"/><Relationship Id="rId18" Type="http://schemas.openxmlformats.org/officeDocument/2006/relationships/image" Target="../media/image31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microsoft.com/office/2007/relationships/hdphoto" Target="../media/hdphoto7.wdp"/><Relationship Id="rId17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microsoft.com/office/2007/relationships/hdphoto" Target="../media/hdphoto4.wdp"/><Relationship Id="rId15" Type="http://schemas.openxmlformats.org/officeDocument/2006/relationships/image" Target="../media/image28.png"/><Relationship Id="rId10" Type="http://schemas.openxmlformats.org/officeDocument/2006/relationships/image" Target="../media/image24.jpeg"/><Relationship Id="rId4" Type="http://schemas.openxmlformats.org/officeDocument/2006/relationships/image" Target="../media/image21.png"/><Relationship Id="rId9" Type="http://schemas.microsoft.com/office/2007/relationships/hdphoto" Target="../media/hdphoto6.wdp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6.wdp"/><Relationship Id="rId3" Type="http://schemas.microsoft.com/office/2007/relationships/hdphoto" Target="../media/hdphoto7.wdp"/><Relationship Id="rId7" Type="http://schemas.openxmlformats.org/officeDocument/2006/relationships/image" Target="../media/image30.png"/><Relationship Id="rId12" Type="http://schemas.openxmlformats.org/officeDocument/2006/relationships/image" Target="../media/image23.png"/><Relationship Id="rId2" Type="http://schemas.openxmlformats.org/officeDocument/2006/relationships/image" Target="../media/image25.pn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5.wdp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image" Target="../media/image22.png"/><Relationship Id="rId4" Type="http://schemas.openxmlformats.org/officeDocument/2006/relationships/image" Target="../media/image26.jpeg"/><Relationship Id="rId9" Type="http://schemas.microsoft.com/office/2007/relationships/hdphoto" Target="../media/hdphoto4.wdp"/><Relationship Id="rId1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10.wdp"/><Relationship Id="rId18" Type="http://schemas.microsoft.com/office/2007/relationships/hdphoto" Target="../media/hdphoto3.wdp"/><Relationship Id="rId3" Type="http://schemas.openxmlformats.org/officeDocument/2006/relationships/image" Target="../media/image26.jpe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33.png"/><Relationship Id="rId16" Type="http://schemas.openxmlformats.org/officeDocument/2006/relationships/image" Target="../media/image39.png"/><Relationship Id="rId20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microsoft.com/office/2007/relationships/hdphoto" Target="../media/hdphoto9.wdp"/><Relationship Id="rId5" Type="http://schemas.openxmlformats.org/officeDocument/2006/relationships/image" Target="../media/image28.png"/><Relationship Id="rId15" Type="http://schemas.microsoft.com/office/2007/relationships/hdphoto" Target="../media/hdphoto11.wdp"/><Relationship Id="rId10" Type="http://schemas.openxmlformats.org/officeDocument/2006/relationships/image" Target="../media/image36.png"/><Relationship Id="rId19" Type="http://schemas.openxmlformats.org/officeDocument/2006/relationships/image" Target="../media/image41.jpeg"/><Relationship Id="rId4" Type="http://schemas.openxmlformats.org/officeDocument/2006/relationships/image" Target="../media/image27.png"/><Relationship Id="rId9" Type="http://schemas.microsoft.com/office/2007/relationships/hdphoto" Target="../media/hdphoto8.wdp"/><Relationship Id="rId14" Type="http://schemas.openxmlformats.org/officeDocument/2006/relationships/image" Target="../media/image38.png"/><Relationship Id="rId22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7.png"/><Relationship Id="rId18" Type="http://schemas.openxmlformats.org/officeDocument/2006/relationships/image" Target="../media/image41.jpeg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26.jpeg"/><Relationship Id="rId17" Type="http://schemas.openxmlformats.org/officeDocument/2006/relationships/image" Target="../media/image30.png"/><Relationship Id="rId2" Type="http://schemas.openxmlformats.org/officeDocument/2006/relationships/image" Target="../media/image35.png"/><Relationship Id="rId16" Type="http://schemas.openxmlformats.org/officeDocument/2006/relationships/image" Target="../media/image34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3.png"/><Relationship Id="rId5" Type="http://schemas.microsoft.com/office/2007/relationships/hdphoto" Target="../media/hdphoto9.wdp"/><Relationship Id="rId15" Type="http://schemas.openxmlformats.org/officeDocument/2006/relationships/image" Target="../media/image28.png"/><Relationship Id="rId10" Type="http://schemas.openxmlformats.org/officeDocument/2006/relationships/image" Target="../media/image39.png"/><Relationship Id="rId19" Type="http://schemas.openxmlformats.org/officeDocument/2006/relationships/image" Target="../media/image42.jpeg"/><Relationship Id="rId4" Type="http://schemas.openxmlformats.org/officeDocument/2006/relationships/image" Target="../media/image36.png"/><Relationship Id="rId9" Type="http://schemas.microsoft.com/office/2007/relationships/hdphoto" Target="../media/hdphoto11.wdp"/><Relationship Id="rId1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jpeg"/><Relationship Id="rId7" Type="http://schemas.openxmlformats.org/officeDocument/2006/relationships/image" Target="../media/image28.png"/><Relationship Id="rId12" Type="http://schemas.openxmlformats.org/officeDocument/2006/relationships/image" Target="../media/image47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3.wdp"/><Relationship Id="rId5" Type="http://schemas.openxmlformats.org/officeDocument/2006/relationships/image" Target="../media/image26.jpeg"/><Relationship Id="rId10" Type="http://schemas.openxmlformats.org/officeDocument/2006/relationships/image" Target="../media/image20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jpeg"/><Relationship Id="rId7" Type="http://schemas.openxmlformats.org/officeDocument/2006/relationships/image" Target="../media/image28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1.jpe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75420" y="5302435"/>
            <a:ext cx="5904656" cy="504173"/>
          </a:xfrm>
          <a:prstGeom prst="rect">
            <a:avLst/>
          </a:prstGeom>
        </p:spPr>
        <p:txBody>
          <a:bodyPr vert="horz" lIns="121908" tIns="60954" rIns="121908" bIns="60954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pt-BR" sz="12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cs typeface="Calibri"/>
              </a:rPr>
              <a:t>Data:    10  / 08 / 2016            </a:t>
            </a:r>
          </a:p>
          <a:p>
            <a:pPr algn="l" fontAlgn="base">
              <a:spcAft>
                <a:spcPct val="0"/>
              </a:spcAft>
            </a:pPr>
            <a:r>
              <a:rPr lang="pt-BR" sz="12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cs typeface="Calibri"/>
              </a:rPr>
              <a:t>Autor: Produtos e MKT</a:t>
            </a:r>
          </a:p>
          <a:p>
            <a:pPr algn="l" fontAlgn="base">
              <a:spcAft>
                <a:spcPct val="0"/>
              </a:spcAft>
            </a:pPr>
            <a:r>
              <a:rPr lang="pt-BR" sz="1200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  <a:cs typeface="Calibri"/>
              </a:rPr>
              <a:t>Versão 1.0</a:t>
            </a:r>
            <a:endParaRPr lang="en-US" sz="1200" i="1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5420" y="3141697"/>
            <a:ext cx="5904656" cy="1960487"/>
          </a:xfrm>
          <a:prstGeom prst="rect">
            <a:avLst/>
          </a:prstGeom>
        </p:spPr>
        <p:txBody>
          <a:bodyPr vert="horz" lIns="121908" tIns="60954" rIns="121908" bIns="60954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pt-BR" sz="2800" b="1" i="1" dirty="0" smtClean="0">
                <a:solidFill>
                  <a:srgbClr val="5FA1D8"/>
                </a:solidFill>
                <a:latin typeface="Century Gothic" panose="020B0502020202020204" pitchFamily="34" charset="0"/>
                <a:cs typeface="Calibri"/>
              </a:rPr>
              <a:t>Guia de Produtos</a:t>
            </a:r>
            <a:endParaRPr lang="en-US" sz="2800" b="1" i="1" dirty="0">
              <a:solidFill>
                <a:srgbClr val="5FA1D8"/>
              </a:solidFill>
              <a:latin typeface="Century Gothic" panose="020B0502020202020204" pitchFamily="34" charset="0"/>
              <a:cs typeface="Calibri"/>
            </a:endParaRPr>
          </a:p>
        </p:txBody>
      </p:sp>
      <p:cxnSp>
        <p:nvCxnSpPr>
          <p:cNvPr id="8" name="Conector reto 7"/>
          <p:cNvCxnSpPr/>
          <p:nvPr/>
        </p:nvCxnSpPr>
        <p:spPr>
          <a:xfrm flipV="1">
            <a:off x="1031404" y="3177707"/>
            <a:ext cx="0" cy="30610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5944082" y="25746"/>
            <a:ext cx="0" cy="6859588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0"/>
            <a:ext cx="3934964" cy="6859588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62558" y="549474"/>
            <a:ext cx="3375059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Omniturbo</a:t>
            </a:r>
            <a:endParaRPr lang="pt-BR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01916" y="1377107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Gestão da Frota com Risco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 Cargas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Alto e Altíssimo risco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14258" y="2421682"/>
            <a:ext cx="3344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Autônomos e Agregados;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Embarcadores.</a:t>
            </a:r>
          </a:p>
          <a:p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73924" y="3512155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Omnilink </a:t>
            </a:r>
            <a:r>
              <a:rPr lang="pt-BR" sz="1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</a:t>
            </a:r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premise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092953" y="765498"/>
            <a:ext cx="7978916" cy="246774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 smtClean="0"/>
              <a:t>PRINCIPAIS FUNCIONALIDADES</a:t>
            </a:r>
            <a:endParaRPr lang="pt-BR" sz="1800" b="1" dirty="0"/>
          </a:p>
        </p:txBody>
      </p:sp>
      <p:pic>
        <p:nvPicPr>
          <p:cNvPr id="48" name="Picture 13" descr="C:\Users\ivan.avilla\Desktop\Ícones\apresentação omnilink\ÍCONES APRESENTAÇÃO NOVOS OMNILINK-12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231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pic>
        <p:nvPicPr>
          <p:cNvPr id="49" name="Picture 14" descr="C:\Users\ivan.avilla\Desktop\Ícones\apresentação omnilink\ÍCONES APRESENTAÇÃO NOVOS OMNILINK-6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449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5" descr="C:\Users\ivan.avilla\Desktop\Ícones\apresentação omnilink\ÍCONES APRESENTAÇÃO NOVOS OMNILINK-7.png"/>
          <p:cNvPicPr>
            <a:picLocks noChangeAspect="1" noChangeArrowheads="1"/>
          </p:cNvPicPr>
          <p:nvPr/>
        </p:nvPicPr>
        <p:blipFill>
          <a:blip r:embed="rId6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82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/>
          <p:cNvSpPr/>
          <p:nvPr/>
        </p:nvSpPr>
        <p:spPr>
          <a:xfrm>
            <a:off x="5090010" y="4607890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Localizador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7538282" y="4607890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Contingência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479582" y="1698699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Satelital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4" name="Picture 6" descr="C:\Users\ivan.avilla\Desktop\Ícones\apresentação omnilink\ÍCONES APRESENTAÇÃO NOVOS OMNILINK-8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28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/>
          <p:cNvSpPr/>
          <p:nvPr/>
        </p:nvSpPr>
        <p:spPr>
          <a:xfrm>
            <a:off x="6386154" y="4607890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6" name="Picture 3" descr="C:\Users\ivan.avilla\Desktop\Ícones\apresentação omnilink\ÍCONES APRESENTAÇÃO NOVOS OMNILINK-15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540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tângulo 56"/>
          <p:cNvSpPr/>
          <p:nvPr/>
        </p:nvSpPr>
        <p:spPr>
          <a:xfrm>
            <a:off x="8747098" y="4607890"/>
            <a:ext cx="944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Sensores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atuadores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8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11" cstate="print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94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pic>
        <p:nvPicPr>
          <p:cNvPr id="59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81" y="1138931"/>
            <a:ext cx="540064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pic>
        <p:nvPicPr>
          <p:cNvPr id="60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58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sp>
        <p:nvSpPr>
          <p:cNvPr id="61" name="Retângulo 60"/>
          <p:cNvSpPr/>
          <p:nvPr/>
        </p:nvSpPr>
        <p:spPr>
          <a:xfrm>
            <a:off x="4479390" y="1698699"/>
            <a:ext cx="1428596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8183438" y="1698699"/>
            <a:ext cx="1561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ia celular (duplo Chip)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103318" y="1698699"/>
            <a:ext cx="1369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IAS ou Webservice </a:t>
            </a:r>
          </a:p>
        </p:txBody>
      </p:sp>
      <p:pic>
        <p:nvPicPr>
          <p:cNvPr id="64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69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sp>
        <p:nvSpPr>
          <p:cNvPr id="66" name="Retângulo 65"/>
          <p:cNvSpPr/>
          <p:nvPr/>
        </p:nvSpPr>
        <p:spPr>
          <a:xfrm>
            <a:off x="5879182" y="1698699"/>
            <a:ext cx="1152880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8" name="Picture 3" descr="C:\Users\ivan.avilla\Desktop\Ícones\apresentação omnilink\ÍCONES APRESENTAÇÃO NOVOS OMNILINK-11.png"/>
          <p:cNvPicPr>
            <a:picLocks noChangeAspect="1" noChangeArrowheads="1"/>
          </p:cNvPicPr>
          <p:nvPr/>
        </p:nvPicPr>
        <p:blipFill>
          <a:blip r:embed="rId16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624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tângulo 68"/>
          <p:cNvSpPr/>
          <p:nvPr/>
        </p:nvSpPr>
        <p:spPr>
          <a:xfrm>
            <a:off x="9770530" y="4607890"/>
            <a:ext cx="12212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Gestão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 Jornada de trabalho do motorista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4421587" y="2941635"/>
            <a:ext cx="15296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níveis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Inteligência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Embarcada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4" name="Picture 2" descr="C:\Users\ivan.avilla\Desktop\Ícones\apresentação omnilink\ÍCONES APRESENTAÇÃO NOVOS OMNILINK-16.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45" y="2386743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tângulo 84"/>
          <p:cNvSpPr/>
          <p:nvPr/>
        </p:nvSpPr>
        <p:spPr>
          <a:xfrm>
            <a:off x="5879182" y="2941635"/>
            <a:ext cx="11657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Alvos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Cercas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Rotas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Eletrônicos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 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Fluxograma: Processo 1"/>
          <p:cNvSpPr/>
          <p:nvPr/>
        </p:nvSpPr>
        <p:spPr>
          <a:xfrm>
            <a:off x="4092953" y="1068043"/>
            <a:ext cx="7978917" cy="2478864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71" name="Fluxograma: Processo 70"/>
          <p:cNvSpPr/>
          <p:nvPr/>
        </p:nvSpPr>
        <p:spPr>
          <a:xfrm>
            <a:off x="4080056" y="3951976"/>
            <a:ext cx="7978917" cy="127989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72" name="Retângulo 71"/>
          <p:cNvSpPr/>
          <p:nvPr/>
        </p:nvSpPr>
        <p:spPr>
          <a:xfrm>
            <a:off x="4078982" y="3645817"/>
            <a:ext cx="7978916" cy="246774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 smtClean="0"/>
              <a:t>OPCIONAIS</a:t>
            </a:r>
            <a:endParaRPr lang="pt-BR" sz="1800" b="1" dirty="0"/>
          </a:p>
        </p:txBody>
      </p:sp>
      <p:sp>
        <p:nvSpPr>
          <p:cNvPr id="91" name="Fluxograma: Processo 90"/>
          <p:cNvSpPr/>
          <p:nvPr/>
        </p:nvSpPr>
        <p:spPr>
          <a:xfrm>
            <a:off x="4838139" y="5849500"/>
            <a:ext cx="197714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Temperatura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Porta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Deslocamento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Sensor de engate de carreta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4655046" y="5326792"/>
            <a:ext cx="7402852" cy="287353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ACESSÓRIOS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6167214" y="2386743"/>
            <a:ext cx="572400" cy="572400"/>
            <a:chOff x="6513748" y="2386743"/>
            <a:chExt cx="688829" cy="687600"/>
          </a:xfrm>
        </p:grpSpPr>
        <p:sp>
          <p:nvSpPr>
            <p:cNvPr id="8" name="Elipse 7"/>
            <p:cNvSpPr/>
            <p:nvPr/>
          </p:nvSpPr>
          <p:spPr>
            <a:xfrm>
              <a:off x="6513748" y="2386743"/>
              <a:ext cx="688829" cy="687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Elipse 93"/>
            <p:cNvSpPr/>
            <p:nvPr/>
          </p:nvSpPr>
          <p:spPr>
            <a:xfrm>
              <a:off x="6621200" y="2486772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Elipse 92"/>
            <p:cNvSpPr/>
            <p:nvPr/>
          </p:nvSpPr>
          <p:spPr>
            <a:xfrm>
              <a:off x="6694439" y="2586034"/>
              <a:ext cx="300690" cy="269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4" name="Fluxograma: Processo 103"/>
          <p:cNvSpPr/>
          <p:nvPr/>
        </p:nvSpPr>
        <p:spPr>
          <a:xfrm>
            <a:off x="7391350" y="5720402"/>
            <a:ext cx="163739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Travas Baú**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5º Roda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Bloqueio Inteligente</a:t>
            </a:r>
          </a:p>
        </p:txBody>
      </p:sp>
      <p:sp>
        <p:nvSpPr>
          <p:cNvPr id="106" name="Fluxograma: Processo 105"/>
          <p:cNvSpPr/>
          <p:nvPr/>
        </p:nvSpPr>
        <p:spPr>
          <a:xfrm>
            <a:off x="9263558" y="5878066"/>
            <a:ext cx="1812070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** Travas  Baú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 Frigorifica;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Eletromagnética;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 inteligente.</a:t>
            </a:r>
          </a:p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 rot="16200000">
            <a:off x="4184719" y="6104279"/>
            <a:ext cx="1170000" cy="203945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 smtClean="0"/>
              <a:t>SENSORES</a:t>
            </a:r>
            <a:endParaRPr lang="pt-BR" sz="1400" b="1" dirty="0"/>
          </a:p>
        </p:txBody>
      </p:sp>
      <p:sp>
        <p:nvSpPr>
          <p:cNvPr id="108" name="Retângulo 107"/>
          <p:cNvSpPr/>
          <p:nvPr/>
        </p:nvSpPr>
        <p:spPr>
          <a:xfrm rot="16200000">
            <a:off x="6692996" y="6099661"/>
            <a:ext cx="1168608" cy="203946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ATUADORES</a:t>
            </a:r>
          </a:p>
        </p:txBody>
      </p:sp>
      <p:sp>
        <p:nvSpPr>
          <p:cNvPr id="109" name="Retângulo 108"/>
          <p:cNvSpPr/>
          <p:nvPr/>
        </p:nvSpPr>
        <p:spPr>
          <a:xfrm rot="16200000">
            <a:off x="8493195" y="6113309"/>
            <a:ext cx="1168608" cy="203946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E MAIS...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4667746" y="5614146"/>
            <a:ext cx="7390152" cy="1177105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11" name="CaixaDeTexto 110"/>
          <p:cNvSpPr txBox="1"/>
          <p:nvPr/>
        </p:nvSpPr>
        <p:spPr>
          <a:xfrm>
            <a:off x="-27296" y="436589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Produto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-22097" y="4638248"/>
            <a:ext cx="15391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Rastreador Inteligente 4450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Antena GPS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Modem </a:t>
            </a:r>
            <a:r>
              <a:rPr lang="pt-BR" sz="1200" dirty="0" err="1" smtClean="0">
                <a:solidFill>
                  <a:schemeClr val="bg1">
                    <a:lumMod val="95000"/>
                  </a:schemeClr>
                </a:solidFill>
              </a:rPr>
              <a:t>Satélital</a:t>
            </a:r>
            <a:endParaRPr lang="pt-B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Teclado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Compacto ou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Multimídia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4" name="CaixaDeTexto 113"/>
          <p:cNvSpPr txBox="1"/>
          <p:nvPr/>
        </p:nvSpPr>
        <p:spPr>
          <a:xfrm>
            <a:off x="1342678" y="4638248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Sensores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Ignição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Botão de 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Porta Cabine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2710830" y="4638248"/>
            <a:ext cx="1553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bg1"/>
                </a:solidFill>
              </a:rPr>
              <a:t>Acion</a:t>
            </a:r>
            <a:r>
              <a:rPr lang="pt-BR" sz="1200" dirty="0" smtClean="0">
                <a:solidFill>
                  <a:schemeClr val="bg1"/>
                </a:solidFill>
              </a:rPr>
              <a:t>. Setas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Bloqueio  Eletrônico do Combustível*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1360094" y="4920310"/>
            <a:ext cx="0" cy="1430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/>
          <p:cNvCxnSpPr/>
          <p:nvPr/>
        </p:nvCxnSpPr>
        <p:spPr>
          <a:xfrm>
            <a:off x="2683534" y="4920310"/>
            <a:ext cx="27296" cy="1430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 117"/>
          <p:cNvSpPr/>
          <p:nvPr/>
        </p:nvSpPr>
        <p:spPr>
          <a:xfrm>
            <a:off x="169726" y="4221882"/>
            <a:ext cx="3595515" cy="7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5" name="Picture 3" descr="Z:\MARKETING 2016\Logos\Soluções\Omniturbo_sem-fund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688" y="138112"/>
            <a:ext cx="3317247" cy="48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1126654" y="6382122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*Caso o veículo  seja  mecânico  é </a:t>
            </a:r>
            <a:r>
              <a:rPr lang="pt-BR" sz="1200" dirty="0">
                <a:solidFill>
                  <a:schemeClr val="bg1"/>
                </a:solidFill>
              </a:rPr>
              <a:t>necessário a compra da válvula solenoide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-97482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3220" y="621482"/>
            <a:ext cx="315903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Omnidual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71956" y="3628075"/>
            <a:ext cx="226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OPCIONAIS</a:t>
            </a:r>
            <a:endParaRPr lang="pt-BR" sz="120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092953" y="733372"/>
            <a:ext cx="7978916" cy="246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PRINCIPAIS </a:t>
            </a:r>
            <a:r>
              <a:rPr lang="pt-BR" sz="16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FUNCIONALIDADES</a:t>
            </a:r>
            <a:endParaRPr lang="pt-BR" sz="16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Fluxograma: Processo 54"/>
          <p:cNvSpPr/>
          <p:nvPr/>
        </p:nvSpPr>
        <p:spPr>
          <a:xfrm>
            <a:off x="4092953" y="1035916"/>
            <a:ext cx="7978917" cy="2480400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6" name="Fluxograma: Processo 55"/>
          <p:cNvSpPr/>
          <p:nvPr/>
        </p:nvSpPr>
        <p:spPr>
          <a:xfrm>
            <a:off x="4080056" y="3907732"/>
            <a:ext cx="7978917" cy="127989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078982" y="3601573"/>
            <a:ext cx="7992888" cy="246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OPCIONAIS</a:t>
            </a:r>
          </a:p>
        </p:txBody>
      </p:sp>
      <p:sp>
        <p:nvSpPr>
          <p:cNvPr id="105" name="Retângulo 104"/>
          <p:cNvSpPr/>
          <p:nvPr/>
        </p:nvSpPr>
        <p:spPr>
          <a:xfrm>
            <a:off x="4727055" y="5326793"/>
            <a:ext cx="7330844" cy="246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ACESSÓRIOS</a:t>
            </a:r>
          </a:p>
        </p:txBody>
      </p:sp>
      <p:sp>
        <p:nvSpPr>
          <p:cNvPr id="108" name="Retângulo 107"/>
          <p:cNvSpPr/>
          <p:nvPr/>
        </p:nvSpPr>
        <p:spPr>
          <a:xfrm rot="16200000">
            <a:off x="4256105" y="6104279"/>
            <a:ext cx="1170000" cy="2039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SENSORES</a:t>
            </a:r>
          </a:p>
        </p:txBody>
      </p:sp>
      <p:sp>
        <p:nvSpPr>
          <p:cNvPr id="109" name="Retângulo 108"/>
          <p:cNvSpPr/>
          <p:nvPr/>
        </p:nvSpPr>
        <p:spPr>
          <a:xfrm rot="16200000">
            <a:off x="6765004" y="6099661"/>
            <a:ext cx="1168608" cy="203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ATUADORES</a:t>
            </a:r>
            <a:endParaRPr lang="pt-BR" sz="1600" b="1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Retângulo 109"/>
          <p:cNvSpPr/>
          <p:nvPr/>
        </p:nvSpPr>
        <p:spPr>
          <a:xfrm rot="16200000">
            <a:off x="9213275" y="6113309"/>
            <a:ext cx="1168608" cy="2039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MAIS...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4727056" y="5614146"/>
            <a:ext cx="7317518" cy="1177105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14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94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pic>
        <p:nvPicPr>
          <p:cNvPr id="115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89" y="1138931"/>
            <a:ext cx="540064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pic>
        <p:nvPicPr>
          <p:cNvPr id="116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58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sp>
        <p:nvSpPr>
          <p:cNvPr id="117" name="Retângulo 116"/>
          <p:cNvSpPr/>
          <p:nvPr/>
        </p:nvSpPr>
        <p:spPr>
          <a:xfrm>
            <a:off x="4479390" y="1698699"/>
            <a:ext cx="1428596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8255446" y="1698699"/>
            <a:ext cx="15611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ia celular (duplo Chip)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7103318" y="1698699"/>
            <a:ext cx="1369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IAS ou Webservice </a:t>
            </a:r>
          </a:p>
        </p:txBody>
      </p:sp>
      <p:pic>
        <p:nvPicPr>
          <p:cNvPr id="120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69" y="1138931"/>
            <a:ext cx="572400" cy="572400"/>
          </a:xfrm>
          <a:prstGeom prst="rect">
            <a:avLst/>
          </a:prstGeom>
          <a:solidFill>
            <a:srgbClr val="3EC0BA"/>
          </a:solidFill>
          <a:ln>
            <a:noFill/>
          </a:ln>
          <a:extLst/>
        </p:spPr>
      </p:pic>
      <p:sp>
        <p:nvSpPr>
          <p:cNvPr id="122" name="Retângulo 121"/>
          <p:cNvSpPr/>
          <p:nvPr/>
        </p:nvSpPr>
        <p:spPr>
          <a:xfrm>
            <a:off x="5879182" y="1698699"/>
            <a:ext cx="1152880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3" name="Picture 2" descr="C:\Users\ivan.avilla\Desktop\Ícones\apresentação omnilink\ÍCONES APRESENTAÇÃO NOVOS OMNILINK-16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45" y="2386743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tângulo 123"/>
          <p:cNvSpPr/>
          <p:nvPr/>
        </p:nvSpPr>
        <p:spPr>
          <a:xfrm>
            <a:off x="5879182" y="2941635"/>
            <a:ext cx="11657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Alvos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Cercas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Rotas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Eletrônicos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 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5" name="Grupo 124"/>
          <p:cNvGrpSpPr/>
          <p:nvPr/>
        </p:nvGrpSpPr>
        <p:grpSpPr>
          <a:xfrm>
            <a:off x="6167214" y="2386743"/>
            <a:ext cx="572400" cy="572400"/>
            <a:chOff x="6513748" y="2386743"/>
            <a:chExt cx="688829" cy="687600"/>
          </a:xfrm>
        </p:grpSpPr>
        <p:sp>
          <p:nvSpPr>
            <p:cNvPr id="126" name="Elipse 125"/>
            <p:cNvSpPr/>
            <p:nvPr/>
          </p:nvSpPr>
          <p:spPr>
            <a:xfrm>
              <a:off x="6513748" y="2386743"/>
              <a:ext cx="688829" cy="687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/>
            <p:cNvSpPr/>
            <p:nvPr/>
          </p:nvSpPr>
          <p:spPr>
            <a:xfrm>
              <a:off x="6621200" y="2486772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/>
            <p:cNvSpPr/>
            <p:nvPr/>
          </p:nvSpPr>
          <p:spPr>
            <a:xfrm>
              <a:off x="6694439" y="2586034"/>
              <a:ext cx="300690" cy="2694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/>
          <p:cNvSpPr/>
          <p:nvPr/>
        </p:nvSpPr>
        <p:spPr>
          <a:xfrm>
            <a:off x="4421587" y="2941635"/>
            <a:ext cx="15296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níveis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Inteligência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Embarcada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1" name="Picture 14" descr="C:\Users\ivan.avilla\Desktop\Ícones\apresentação omnilink\ÍCONES APRESENTAÇÃO NOVOS OMNILINK-6.png"/>
          <p:cNvPicPr>
            <a:picLocks noChangeAspect="1" noChangeArrowheads="1"/>
          </p:cNvPicPr>
          <p:nvPr/>
        </p:nvPicPr>
        <p:blipFill>
          <a:blip r:embed="rId8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499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5" descr="C:\Users\ivan.avilla\Desktop\Ícones\apresentação omnilink\ÍCONES APRESENTAÇÃO NOVOS OMNILINK-7.png"/>
          <p:cNvPicPr>
            <a:picLocks noChangeAspect="1" noChangeArrowheads="1"/>
          </p:cNvPicPr>
          <p:nvPr/>
        </p:nvPicPr>
        <p:blipFill>
          <a:blip r:embed="rId10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32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tângulo 132"/>
          <p:cNvSpPr/>
          <p:nvPr/>
        </p:nvSpPr>
        <p:spPr>
          <a:xfrm>
            <a:off x="5382060" y="4607890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Localizador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Retângulo 133"/>
          <p:cNvSpPr/>
          <p:nvPr/>
        </p:nvSpPr>
        <p:spPr>
          <a:xfrm>
            <a:off x="7830332" y="4607890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Contingência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5" name="Picture 6" descr="C:\Users\ivan.avilla\Desktop\Ícones\apresentação omnilink\ÍCONES APRESENTAÇÃO NOVOS OMNILINK-8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78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etângulo 135"/>
          <p:cNvSpPr/>
          <p:nvPr/>
        </p:nvSpPr>
        <p:spPr>
          <a:xfrm>
            <a:off x="6678204" y="4607890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7" name="Picture 3" descr="C:\Users\ivan.avilla\Desktop\Ícones\apresentação omnilink\ÍCONES APRESENTAÇÃO NOVOS OMNILINK-15.pn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590" y="402037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tângulo 137"/>
          <p:cNvSpPr/>
          <p:nvPr/>
        </p:nvSpPr>
        <p:spPr>
          <a:xfrm>
            <a:off x="9039148" y="4607890"/>
            <a:ext cx="944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Sensores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atuadores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3" name="Fluxograma: Processo 152"/>
          <p:cNvSpPr/>
          <p:nvPr/>
        </p:nvSpPr>
        <p:spPr>
          <a:xfrm>
            <a:off x="9983638" y="5878066"/>
            <a:ext cx="1812070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Antena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Satelital</a:t>
            </a: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** Travas  Baú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 Frigorifica;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Eletromagnética;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 inteligente.</a:t>
            </a:r>
          </a:p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 descr="Z:\MARKETING 2016\Logos\Soluções\Omnidual_sem-fund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887" y="144564"/>
            <a:ext cx="3093983" cy="49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CaixaDeTexto 157"/>
          <p:cNvSpPr txBox="1"/>
          <p:nvPr/>
        </p:nvSpPr>
        <p:spPr>
          <a:xfrm>
            <a:off x="-27296" y="4365898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Produto</a:t>
            </a:r>
          </a:p>
        </p:txBody>
      </p:sp>
      <p:sp>
        <p:nvSpPr>
          <p:cNvPr id="159" name="CaixaDeTexto 158"/>
          <p:cNvSpPr txBox="1"/>
          <p:nvPr/>
        </p:nvSpPr>
        <p:spPr>
          <a:xfrm>
            <a:off x="-22097" y="4638248"/>
            <a:ext cx="1539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Rastreador Inteligente 4450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Antena GPS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Teclado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Compacto ou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Multimídia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0" name="CaixaDeTexto 159"/>
          <p:cNvSpPr txBox="1"/>
          <p:nvPr/>
        </p:nvSpPr>
        <p:spPr>
          <a:xfrm>
            <a:off x="1342678" y="4638248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Sensores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Ignição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Botão de 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Porta Cabine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61" name="Conector reto 160"/>
          <p:cNvCxnSpPr/>
          <p:nvPr/>
        </p:nvCxnSpPr>
        <p:spPr>
          <a:xfrm>
            <a:off x="1360094" y="5008000"/>
            <a:ext cx="0" cy="1430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2683534" y="5008000"/>
            <a:ext cx="27296" cy="14301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tângulo 162"/>
          <p:cNvSpPr/>
          <p:nvPr/>
        </p:nvSpPr>
        <p:spPr>
          <a:xfrm>
            <a:off x="169726" y="4149874"/>
            <a:ext cx="3595515" cy="7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CaixaDeTexto 164"/>
          <p:cNvSpPr txBox="1"/>
          <p:nvPr/>
        </p:nvSpPr>
        <p:spPr>
          <a:xfrm>
            <a:off x="2710830" y="4638248"/>
            <a:ext cx="1553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bg1"/>
                </a:solidFill>
              </a:rPr>
              <a:t>Acion</a:t>
            </a:r>
            <a:r>
              <a:rPr lang="pt-BR" sz="1200" dirty="0" smtClean="0">
                <a:solidFill>
                  <a:schemeClr val="bg1"/>
                </a:solidFill>
              </a:rPr>
              <a:t>. Setas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Bloqueio  Eletrônico do Combustível*</a:t>
            </a:r>
          </a:p>
        </p:txBody>
      </p:sp>
      <p:sp>
        <p:nvSpPr>
          <p:cNvPr id="166" name="Fluxograma: Processo 165"/>
          <p:cNvSpPr/>
          <p:nvPr/>
        </p:nvSpPr>
        <p:spPr>
          <a:xfrm>
            <a:off x="5015086" y="5849500"/>
            <a:ext cx="197714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Temperatura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Porta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Deslocamento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Sensor de engate de carreta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Fluxograma: Processo 166"/>
          <p:cNvSpPr/>
          <p:nvPr/>
        </p:nvSpPr>
        <p:spPr>
          <a:xfrm>
            <a:off x="7535366" y="5720402"/>
            <a:ext cx="163739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Travas Baú**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5º Roda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Bloqueio Inteligente</a:t>
            </a:r>
          </a:p>
        </p:txBody>
      </p:sp>
      <p:sp>
        <p:nvSpPr>
          <p:cNvPr id="168" name="Retângulo 167"/>
          <p:cNvSpPr/>
          <p:nvPr/>
        </p:nvSpPr>
        <p:spPr>
          <a:xfrm>
            <a:off x="1126654" y="6409418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*Caso o veículo  seja  mecânico  é </a:t>
            </a:r>
            <a:r>
              <a:rPr lang="pt-BR" sz="1200" dirty="0">
                <a:solidFill>
                  <a:schemeClr val="bg1"/>
                </a:solidFill>
              </a:rPr>
              <a:t>necessário a compra da válvula solenoide</a:t>
            </a:r>
          </a:p>
        </p:txBody>
      </p:sp>
      <p:sp>
        <p:nvSpPr>
          <p:cNvPr id="172" name="CaixaDeTexto 171"/>
          <p:cNvSpPr txBox="1"/>
          <p:nvPr/>
        </p:nvSpPr>
        <p:spPr>
          <a:xfrm>
            <a:off x="401916" y="1377107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Gestão da Frota com Risco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 Cargas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Alto e Altíssimo  Risco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414258" y="2421682"/>
            <a:ext cx="3344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Autônomos e Agregados;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Embarcadores.</a:t>
            </a:r>
          </a:p>
          <a:p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4" name="CaixaDeTexto 173"/>
          <p:cNvSpPr txBox="1"/>
          <p:nvPr/>
        </p:nvSpPr>
        <p:spPr>
          <a:xfrm>
            <a:off x="473924" y="3512155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Omnilink </a:t>
            </a:r>
            <a:r>
              <a:rPr lang="pt-BR" sz="1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</a:t>
            </a:r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premise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9890537" y="4738498"/>
            <a:ext cx="14612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Jornada Padrão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9" name="Picture 3" descr="C:\Users\ivan.avilla\Desktop\Ícones\apresentação omnilink\ÍCONES APRESENTAÇÃO NOVOS OMNILINK-11.png"/>
          <p:cNvPicPr>
            <a:picLocks noChangeAspect="1" noChangeArrowheads="1"/>
          </p:cNvPicPr>
          <p:nvPr/>
        </p:nvPicPr>
        <p:blipFill>
          <a:blip r:embed="rId16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639" y="4081530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5851" y="654005"/>
            <a:ext cx="315903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Omniwebsat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8582" y="1600558"/>
            <a:ext cx="3384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Gestão de Frota via Web.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Alto, Médio e Baixo Risco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6574" y="3606912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Linker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71956" y="3628075"/>
            <a:ext cx="226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OPCIONAIS</a:t>
            </a:r>
            <a:endParaRPr lang="pt-BR" sz="120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092953" y="733372"/>
            <a:ext cx="7978916" cy="246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PRINCIPAIS </a:t>
            </a:r>
            <a:r>
              <a:rPr lang="pt-BR" sz="1600" b="1" dirty="0" smtClean="0"/>
              <a:t>FUNCIONALIDADES</a:t>
            </a:r>
            <a:endParaRPr lang="pt-BR" sz="1600" b="1" dirty="0"/>
          </a:p>
        </p:txBody>
      </p:sp>
      <p:sp>
        <p:nvSpPr>
          <p:cNvPr id="55" name="Fluxograma: Processo 54"/>
          <p:cNvSpPr/>
          <p:nvPr/>
        </p:nvSpPr>
        <p:spPr>
          <a:xfrm>
            <a:off x="4092953" y="1035916"/>
            <a:ext cx="7978917" cy="2480400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6" name="Fluxograma: Processo 55"/>
          <p:cNvSpPr/>
          <p:nvPr/>
        </p:nvSpPr>
        <p:spPr>
          <a:xfrm>
            <a:off x="4080056" y="3907732"/>
            <a:ext cx="7978917" cy="127989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078982" y="3601573"/>
            <a:ext cx="7992888" cy="246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OPCIONAIS</a:t>
            </a:r>
          </a:p>
        </p:txBody>
      </p:sp>
      <p:pic>
        <p:nvPicPr>
          <p:cNvPr id="67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48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22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80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tângulo 69"/>
          <p:cNvSpPr/>
          <p:nvPr/>
        </p:nvSpPr>
        <p:spPr>
          <a:xfrm>
            <a:off x="7025622" y="2923883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Web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105742" y="2957676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via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Aplicativo Móvel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4295006" y="1723668"/>
            <a:ext cx="14285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8162472" y="1723668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 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7107086" y="1737316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Webservice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6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93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C:\Users\ivan.avilla\Desktop\Ícones\apresentação omnilink\ÍCONES APRESENTAÇÃO NOVOS OMNILINK-10.png"/>
          <p:cNvPicPr>
            <a:picLocks noChangeAspect="1" noChangeArrowheads="1"/>
          </p:cNvPicPr>
          <p:nvPr/>
        </p:nvPicPr>
        <p:blipFill>
          <a:blip r:embed="rId6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28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tângulo 78"/>
          <p:cNvSpPr/>
          <p:nvPr/>
        </p:nvSpPr>
        <p:spPr>
          <a:xfrm>
            <a:off x="5735166" y="1723668"/>
            <a:ext cx="11528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5870839" y="2923883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Gestão do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Motorista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1" name="Picture 2" descr="C:\Users\ivan.avilla\Desktop\Ícones\apresentação omnilink\ÍCONES APRESENTAÇÃO NOVOS OMNILINK-16.png"/>
          <p:cNvPicPr>
            <a:picLocks noChangeAspect="1" noChangeArrowheads="1"/>
          </p:cNvPicPr>
          <p:nvPr/>
        </p:nvPicPr>
        <p:blipFill>
          <a:blip r:embed="rId7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61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tângulo 81"/>
          <p:cNvSpPr/>
          <p:nvPr/>
        </p:nvSpPr>
        <p:spPr>
          <a:xfrm>
            <a:off x="4534833" y="2923883"/>
            <a:ext cx="1034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Macros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Sequenciada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3" name="Picture 7" descr="C:\Users\ivan.avilla\Desktop\Ícones\apresentação omnilink\ÍCONES APRESENTAÇÃO NOVOS OMNILINK-4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81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tângulo 85"/>
          <p:cNvSpPr/>
          <p:nvPr/>
        </p:nvSpPr>
        <p:spPr>
          <a:xfrm>
            <a:off x="9890537" y="4738498"/>
            <a:ext cx="14612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Jornada Padrão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7" name="Picture 14" descr="C:\Users\ivan.avilla\Desktop\Ícones\apresentação omnilink\ÍCONES APRESENTAÇÃO NOVOS OMNILINK-6.png"/>
          <p:cNvPicPr>
            <a:picLocks noChangeAspect="1" noChangeArrowheads="1"/>
          </p:cNvPicPr>
          <p:nvPr/>
        </p:nvPicPr>
        <p:blipFill>
          <a:blip r:embed="rId10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330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5" descr="C:\Users\ivan.avilla\Desktop\Ícones\apresentação omnilink\ÍCONES APRESENTAÇÃO NOVOS OMNILINK-7.png"/>
          <p:cNvPicPr>
            <a:picLocks noChangeAspect="1" noChangeArrowheads="1"/>
          </p:cNvPicPr>
          <p:nvPr/>
        </p:nvPicPr>
        <p:blipFill>
          <a:blip r:embed="rId1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32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tângulo 88"/>
          <p:cNvSpPr/>
          <p:nvPr/>
        </p:nvSpPr>
        <p:spPr>
          <a:xfrm>
            <a:off x="5988204" y="4661554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Localizador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7928070" y="4661554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Contingência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1" name="Picture 6" descr="C:\Users\ivan.avilla\Desktop\Ícones\apresentação omnilink\ÍCONES APRESENTAÇÃO NOVOS OMNILINK-8.pn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79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tângulo 91"/>
          <p:cNvSpPr/>
          <p:nvPr/>
        </p:nvSpPr>
        <p:spPr>
          <a:xfrm>
            <a:off x="6989395" y="466155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3" name="Picture 3" descr="C:\Users\ivan.avilla\Desktop\Ícones\apresentação omnilink\ÍCONES APRESENTAÇÃO NOVOS OMNILINK-15.pn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205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tângulo 93"/>
          <p:cNvSpPr/>
          <p:nvPr/>
        </p:nvSpPr>
        <p:spPr>
          <a:xfrm>
            <a:off x="9071839" y="4685868"/>
            <a:ext cx="944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Sensores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atuadores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5" name="Picture 13" descr="C:\Users\ivan.avilla\Desktop\Ícones\apresentação omnilink\ÍCONES APRESENTAÇÃO NOVOS OMNILINK-12.pn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159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tângulo 95"/>
          <p:cNvSpPr/>
          <p:nvPr/>
        </p:nvSpPr>
        <p:spPr>
          <a:xfrm>
            <a:off x="9484769" y="1723668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Satelital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169726" y="4289864"/>
            <a:ext cx="3595515" cy="76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-22097" y="4797946"/>
            <a:ext cx="1539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RI 0450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Antena GPS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Modem </a:t>
            </a:r>
            <a:r>
              <a:rPr lang="pt-BR" sz="1200" dirty="0" err="1" smtClean="0">
                <a:solidFill>
                  <a:schemeClr val="bg1">
                    <a:lumMod val="95000"/>
                  </a:schemeClr>
                </a:solidFill>
              </a:rPr>
              <a:t>Satelital</a:t>
            </a:r>
            <a:endParaRPr lang="pt-B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Teclado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Compacto ou Multimídia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CaixaDeTexto 98"/>
          <p:cNvSpPr txBox="1"/>
          <p:nvPr/>
        </p:nvSpPr>
        <p:spPr>
          <a:xfrm>
            <a:off x="1342678" y="4797946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Sensores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Ignição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Botão de 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Porta Cabine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2710830" y="4797946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Bloqueio  Eletrônico do </a:t>
            </a:r>
            <a:r>
              <a:rPr lang="pt-BR" sz="1200" dirty="0" smtClean="0">
                <a:solidFill>
                  <a:schemeClr val="bg1"/>
                </a:solidFill>
              </a:rPr>
              <a:t>Combustível*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101" name="Conector reto 100"/>
          <p:cNvCxnSpPr/>
          <p:nvPr/>
        </p:nvCxnSpPr>
        <p:spPr>
          <a:xfrm>
            <a:off x="2710830" y="5136500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-25474" y="443790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Produto</a:t>
            </a:r>
          </a:p>
        </p:txBody>
      </p:sp>
      <p:cxnSp>
        <p:nvCxnSpPr>
          <p:cNvPr id="103" name="Conector reto 102"/>
          <p:cNvCxnSpPr/>
          <p:nvPr/>
        </p:nvCxnSpPr>
        <p:spPr>
          <a:xfrm>
            <a:off x="1369974" y="5136500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uxograma: Processo 109"/>
          <p:cNvSpPr/>
          <p:nvPr/>
        </p:nvSpPr>
        <p:spPr>
          <a:xfrm>
            <a:off x="4766131" y="5734050"/>
            <a:ext cx="197714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Abertura Porta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Conector Cavalo Carreta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Violação Pino da Trava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Movimento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4534833" y="5326793"/>
            <a:ext cx="7489495" cy="246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ACESSÓRIOS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7122105" y="5720402"/>
            <a:ext cx="163739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Travas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5º Roda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Bloqueio Inteligente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inteligente</a:t>
            </a:r>
          </a:p>
        </p:txBody>
      </p:sp>
      <p:sp>
        <p:nvSpPr>
          <p:cNvPr id="114" name="Retângulo 113"/>
          <p:cNvSpPr/>
          <p:nvPr/>
        </p:nvSpPr>
        <p:spPr>
          <a:xfrm rot="16200000">
            <a:off x="4066103" y="6104279"/>
            <a:ext cx="1170000" cy="2039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SENSORES</a:t>
            </a:r>
          </a:p>
        </p:txBody>
      </p:sp>
      <p:sp>
        <p:nvSpPr>
          <p:cNvPr id="115" name="Retângulo 114"/>
          <p:cNvSpPr/>
          <p:nvPr/>
        </p:nvSpPr>
        <p:spPr>
          <a:xfrm rot="16200000">
            <a:off x="6404964" y="6099661"/>
            <a:ext cx="1168608" cy="203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ATUADORES</a:t>
            </a:r>
          </a:p>
        </p:txBody>
      </p:sp>
      <p:sp>
        <p:nvSpPr>
          <p:cNvPr id="116" name="Retângulo 115"/>
          <p:cNvSpPr/>
          <p:nvPr/>
        </p:nvSpPr>
        <p:spPr>
          <a:xfrm rot="16200000">
            <a:off x="8433265" y="6113309"/>
            <a:ext cx="1168608" cy="203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E MAIS...</a:t>
            </a:r>
          </a:p>
        </p:txBody>
      </p:sp>
      <p:sp>
        <p:nvSpPr>
          <p:cNvPr id="117" name="Fluxograma: Processo 116"/>
          <p:cNvSpPr/>
          <p:nvPr/>
        </p:nvSpPr>
        <p:spPr>
          <a:xfrm>
            <a:off x="4534834" y="5614146"/>
            <a:ext cx="7509740" cy="1177105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22" name="Picture 4" descr="C:\Users\ivan.avilla\Desktop\Ícones\apresentação omnilink\ÍCONES APRESENTAÇÃO NOVOS OMNILINK-1.png"/>
          <p:cNvPicPr>
            <a:picLocks noChangeAspect="1" noChangeArrowheads="1"/>
          </p:cNvPicPr>
          <p:nvPr/>
        </p:nvPicPr>
        <p:blipFill>
          <a:blip r:embed="rId19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46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5" descr="C:\Users\ivan.avilla\Desktop\Ícones\apresentação omnilink\ÍCONES APRESENTAÇÃO NOVOS OMNILINK-2.png"/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077" y="2272445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Fluxograma: Processo 126"/>
          <p:cNvSpPr/>
          <p:nvPr/>
        </p:nvSpPr>
        <p:spPr>
          <a:xfrm>
            <a:off x="9335566" y="5878066"/>
            <a:ext cx="1812070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** Travas  Baú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Motorizada.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266" name="Picture 2" descr="Z:\MARKETING 2016\Logos\Soluções\Omniwebsat_sem-fundo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4" y="175687"/>
            <a:ext cx="3797247" cy="46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tângulo 127"/>
          <p:cNvSpPr/>
          <p:nvPr/>
        </p:nvSpPr>
        <p:spPr>
          <a:xfrm>
            <a:off x="4679351" y="4653930"/>
            <a:ext cx="1461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Serviço de apoio à localização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9" name="Picture 3" descr="C:\Users\ivan.avilla\Desktop\Ícones\apresentação omnilink\ÍCONES APRESENTAÇÃO NOVOS OMNILINK-11.png"/>
          <p:cNvPicPr>
            <a:picLocks noChangeAspect="1" noChangeArrowheads="1"/>
          </p:cNvPicPr>
          <p:nvPr/>
        </p:nvPicPr>
        <p:blipFill>
          <a:blip r:embed="rId22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639" y="4081530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CaixaDeTexto 134"/>
          <p:cNvSpPr txBox="1"/>
          <p:nvPr/>
        </p:nvSpPr>
        <p:spPr>
          <a:xfrm>
            <a:off x="414258" y="2404259"/>
            <a:ext cx="3344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Autônomos e Agregados;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Embarcadores.</a:t>
            </a:r>
          </a:p>
          <a:p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1198662" y="6238106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*Caso o veículo  seja  mecânico  é </a:t>
            </a:r>
            <a:r>
              <a:rPr lang="pt-BR" sz="1200" dirty="0">
                <a:solidFill>
                  <a:schemeClr val="bg1"/>
                </a:solidFill>
              </a:rPr>
              <a:t>necessário a compra da válvula solenoide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03220" y="549474"/>
            <a:ext cx="3159035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Omniweb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571956" y="3628075"/>
            <a:ext cx="226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OPCIONAIS</a:t>
            </a:r>
            <a:endParaRPr lang="pt-BR" sz="120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092953" y="733372"/>
            <a:ext cx="7978916" cy="24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PRINCIPAIS </a:t>
            </a:r>
            <a:r>
              <a:rPr lang="pt-BR" sz="1600" b="1" dirty="0" smtClean="0"/>
              <a:t>FUNCIONALIDADES</a:t>
            </a:r>
            <a:endParaRPr lang="pt-BR" sz="1600" b="1" dirty="0"/>
          </a:p>
        </p:txBody>
      </p:sp>
      <p:sp>
        <p:nvSpPr>
          <p:cNvPr id="55" name="Fluxograma: Processo 54"/>
          <p:cNvSpPr/>
          <p:nvPr/>
        </p:nvSpPr>
        <p:spPr>
          <a:xfrm>
            <a:off x="4092953" y="1035916"/>
            <a:ext cx="7978917" cy="2480400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6" name="Fluxograma: Processo 55"/>
          <p:cNvSpPr/>
          <p:nvPr/>
        </p:nvSpPr>
        <p:spPr>
          <a:xfrm>
            <a:off x="4080056" y="3907732"/>
            <a:ext cx="7978917" cy="127989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078982" y="3601573"/>
            <a:ext cx="7992888" cy="24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OPCIONAIS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4550107" y="5734050"/>
            <a:ext cx="197714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Abertura Porta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Conector Cavalo Carreta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Violação Pino da Trava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Movimento</a:t>
            </a:r>
          </a:p>
          <a:p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4295007" y="5326793"/>
            <a:ext cx="7762892" cy="2467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ACESSÓRIOS</a:t>
            </a:r>
          </a:p>
        </p:txBody>
      </p:sp>
      <p:sp>
        <p:nvSpPr>
          <p:cNvPr id="118" name="Fluxograma: Processo 117"/>
          <p:cNvSpPr/>
          <p:nvPr/>
        </p:nvSpPr>
        <p:spPr>
          <a:xfrm>
            <a:off x="6815286" y="5720402"/>
            <a:ext cx="163739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Travas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5º Roda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Bloqueio Inteligente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inteligente</a:t>
            </a:r>
          </a:p>
        </p:txBody>
      </p:sp>
      <p:sp>
        <p:nvSpPr>
          <p:cNvPr id="120" name="Retângulo 119"/>
          <p:cNvSpPr/>
          <p:nvPr/>
        </p:nvSpPr>
        <p:spPr>
          <a:xfrm rot="16200000">
            <a:off x="3824057" y="6104279"/>
            <a:ext cx="1170000" cy="203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SENSORES</a:t>
            </a:r>
          </a:p>
        </p:txBody>
      </p:sp>
      <p:sp>
        <p:nvSpPr>
          <p:cNvPr id="121" name="Retângulo 120"/>
          <p:cNvSpPr/>
          <p:nvPr/>
        </p:nvSpPr>
        <p:spPr>
          <a:xfrm rot="16200000">
            <a:off x="6057001" y="6099661"/>
            <a:ext cx="1168608" cy="2039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ATUADORES</a:t>
            </a:r>
          </a:p>
        </p:txBody>
      </p:sp>
      <p:sp>
        <p:nvSpPr>
          <p:cNvPr id="122" name="Retângulo 121"/>
          <p:cNvSpPr/>
          <p:nvPr/>
        </p:nvSpPr>
        <p:spPr>
          <a:xfrm rot="16200000">
            <a:off x="8205163" y="6113309"/>
            <a:ext cx="1168608" cy="2039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E MAIS...</a:t>
            </a:r>
          </a:p>
        </p:txBody>
      </p:sp>
      <p:sp>
        <p:nvSpPr>
          <p:cNvPr id="123" name="Fluxograma: Processo 122"/>
          <p:cNvSpPr/>
          <p:nvPr/>
        </p:nvSpPr>
        <p:spPr>
          <a:xfrm>
            <a:off x="4295008" y="5614146"/>
            <a:ext cx="7749566" cy="1177105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24" name="Picture 7" descr="C:\Users\ivan.avilla\Desktop\Ícones\apresentação omnilink\ÍCONES APRESENTAÇÃO NOVOS OMNILINK-4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62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tângulo 125"/>
          <p:cNvSpPr/>
          <p:nvPr/>
        </p:nvSpPr>
        <p:spPr>
          <a:xfrm>
            <a:off x="4913636" y="4671427"/>
            <a:ext cx="4171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SVR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7" name="Picture 14" descr="C:\Users\ivan.avilla\Desktop\Ícones\apresentação omnilink\ÍCONES APRESENTAÇÃO NOVOS OMNILINK-6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42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5" descr="C:\Users\ivan.avilla\Desktop\Ícones\apresentação omnilink\ÍCONES APRESENTAÇÃO NOVOS OMNILINK-7.png"/>
          <p:cNvPicPr>
            <a:picLocks noChangeAspect="1" noChangeArrowheads="1"/>
          </p:cNvPicPr>
          <p:nvPr/>
        </p:nvPicPr>
        <p:blipFill>
          <a:blip r:embed="rId6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13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Retângulo 128"/>
          <p:cNvSpPr/>
          <p:nvPr/>
        </p:nvSpPr>
        <p:spPr>
          <a:xfrm>
            <a:off x="5661185" y="4661554"/>
            <a:ext cx="938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Localizador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7954882" y="4661554"/>
            <a:ext cx="1071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Contingência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1" name="Picture 6" descr="C:\Users\ivan.avilla\Desktop\Ícones\apresentação omnilink\ÍCONES APRESENTAÇÃO NOVOS OMNILINK-8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1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Retângulo 131"/>
          <p:cNvSpPr/>
          <p:nvPr/>
        </p:nvSpPr>
        <p:spPr>
          <a:xfrm>
            <a:off x="7016207" y="466155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Rastreador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 Carreta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3" name="Picture 3" descr="C:\Users\ivan.avilla\Desktop\Ícones\apresentação omnilink\ÍCONES APRESENTAÇÃO NOVOS OMNILINK-15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017" y="405355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tângulo 133"/>
          <p:cNvSpPr/>
          <p:nvPr/>
        </p:nvSpPr>
        <p:spPr>
          <a:xfrm>
            <a:off x="9089123" y="4685868"/>
            <a:ext cx="944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Sensores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atuadores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76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11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48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22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13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80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Retângulo 178"/>
          <p:cNvSpPr/>
          <p:nvPr/>
        </p:nvSpPr>
        <p:spPr>
          <a:xfrm>
            <a:off x="8327454" y="2923883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Web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0" name="Retângulo 179"/>
          <p:cNvSpPr/>
          <p:nvPr/>
        </p:nvSpPr>
        <p:spPr>
          <a:xfrm>
            <a:off x="9407574" y="2957676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via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Aplicativo Móvel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1" name="Retângulo 180"/>
          <p:cNvSpPr/>
          <p:nvPr/>
        </p:nvSpPr>
        <p:spPr>
          <a:xfrm>
            <a:off x="4295006" y="1723668"/>
            <a:ext cx="14285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2" name="Retângulo 181"/>
          <p:cNvSpPr/>
          <p:nvPr/>
        </p:nvSpPr>
        <p:spPr>
          <a:xfrm>
            <a:off x="8162472" y="1723668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 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3" name="Retângulo 182"/>
          <p:cNvSpPr/>
          <p:nvPr/>
        </p:nvSpPr>
        <p:spPr>
          <a:xfrm>
            <a:off x="7107086" y="1737316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Webservice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4" name="Picture 3" descr="C:\Users\ivan.avilla\Desktop\Ícones\apresentação omnilink\ÍCONES APRESENTAÇÃO NOVOS OMNILINK-11.pn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50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493" y="11292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5" descr="C:\Users\ivan.avilla\Desktop\Ícones\apresentação omnilink\ÍCONES APRESENTAÇÃO NOVOS OMNILINK-10.png"/>
          <p:cNvPicPr>
            <a:picLocks noChangeAspect="1" noChangeArrowheads="1"/>
          </p:cNvPicPr>
          <p:nvPr/>
        </p:nvPicPr>
        <p:blipFill>
          <a:blip r:embed="rId16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28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Retângulo 186"/>
          <p:cNvSpPr/>
          <p:nvPr/>
        </p:nvSpPr>
        <p:spPr>
          <a:xfrm>
            <a:off x="6998281" y="2923883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 Jornada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5735166" y="1723668"/>
            <a:ext cx="115288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5870839" y="2923883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Gestão do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Motorista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90" name="Picture 2" descr="C:\Users\ivan.avilla\Desktop\Ícones\apresentação omnilink\ÍCONES APRESENTAÇÃO NOVOS OMNILINK-16.png"/>
          <p:cNvPicPr>
            <a:picLocks noChangeAspect="1" noChangeArrowheads="1"/>
          </p:cNvPicPr>
          <p:nvPr/>
        </p:nvPicPr>
        <p:blipFill>
          <a:blip r:embed="rId17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61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tângulo 190"/>
          <p:cNvSpPr/>
          <p:nvPr/>
        </p:nvSpPr>
        <p:spPr>
          <a:xfrm>
            <a:off x="4728795" y="2923883"/>
            <a:ext cx="646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Macros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94" name="Picture 4" descr="C:\Users\ivan.avilla\Desktop\Ícones\apresentação omnilink\ÍCONES APRESENTAÇÃO NOVOS OMNILINK-1.png"/>
          <p:cNvPicPr>
            <a:picLocks noChangeAspect="1" noChangeArrowheads="1"/>
          </p:cNvPicPr>
          <p:nvPr/>
        </p:nvPicPr>
        <p:blipFill>
          <a:blip r:embed="rId18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478" y="232588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5" descr="C:\Users\ivan.avilla\Desktop\Ícones\apresentação omnilink\ÍCONES APRESENTAÇÃO NOVOS OMNILINK-2.png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909" y="2272445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Fluxograma: Processo 195"/>
          <p:cNvSpPr/>
          <p:nvPr/>
        </p:nvSpPr>
        <p:spPr>
          <a:xfrm>
            <a:off x="8963656" y="5777492"/>
            <a:ext cx="1812070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Antena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Satelital</a:t>
            </a: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** Travas  Baú</a:t>
            </a:r>
          </a:p>
          <a:p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Motorizada.</a:t>
            </a:r>
          </a:p>
        </p:txBody>
      </p:sp>
      <p:pic>
        <p:nvPicPr>
          <p:cNvPr id="10243" name="Picture 3" descr="Z:\MARKETING 2016\Logos\Soluções\Omniweb_sem-fundo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371" y="194829"/>
            <a:ext cx="2785498" cy="4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CaixaDeTexto 204"/>
          <p:cNvSpPr txBox="1"/>
          <p:nvPr/>
        </p:nvSpPr>
        <p:spPr>
          <a:xfrm>
            <a:off x="478582" y="1393828"/>
            <a:ext cx="33843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Gestão de Frota via Web.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Gerenciamento de Alto, Médio e Baixo Risco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CaixaDeTexto 205"/>
          <p:cNvSpPr txBox="1"/>
          <p:nvPr/>
        </p:nvSpPr>
        <p:spPr>
          <a:xfrm>
            <a:off x="406574" y="3606912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Linker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7" name="Retângulo 206"/>
          <p:cNvSpPr/>
          <p:nvPr/>
        </p:nvSpPr>
        <p:spPr>
          <a:xfrm>
            <a:off x="169726" y="4289864"/>
            <a:ext cx="3595515" cy="76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CaixaDeTexto 207"/>
          <p:cNvSpPr txBox="1"/>
          <p:nvPr/>
        </p:nvSpPr>
        <p:spPr>
          <a:xfrm>
            <a:off x="-22097" y="4797946"/>
            <a:ext cx="15391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RI 0450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Antena GPS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Teclado</a:t>
            </a:r>
          </a:p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Compacto ou Multimídia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9" name="CaixaDeTexto 208"/>
          <p:cNvSpPr txBox="1"/>
          <p:nvPr/>
        </p:nvSpPr>
        <p:spPr>
          <a:xfrm>
            <a:off x="1342678" y="4797946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Sensores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Painel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Ignição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Botão de Pânico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Porta Cabine</a:t>
            </a:r>
            <a:endParaRPr lang="pt-BR" sz="1200" dirty="0">
              <a:solidFill>
                <a:schemeClr val="bg1"/>
              </a:solidFill>
            </a:endParaRPr>
          </a:p>
        </p:txBody>
      </p:sp>
      <p:cxnSp>
        <p:nvCxnSpPr>
          <p:cNvPr id="210" name="Conector reto 209"/>
          <p:cNvCxnSpPr/>
          <p:nvPr/>
        </p:nvCxnSpPr>
        <p:spPr>
          <a:xfrm>
            <a:off x="2710830" y="5136500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ixaDeTexto 210"/>
          <p:cNvSpPr txBox="1"/>
          <p:nvPr/>
        </p:nvSpPr>
        <p:spPr>
          <a:xfrm>
            <a:off x="-25474" y="443790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Produto</a:t>
            </a:r>
          </a:p>
        </p:txBody>
      </p:sp>
      <p:cxnSp>
        <p:nvCxnSpPr>
          <p:cNvPr id="212" name="Conector reto 211"/>
          <p:cNvCxnSpPr/>
          <p:nvPr/>
        </p:nvCxnSpPr>
        <p:spPr>
          <a:xfrm>
            <a:off x="1369974" y="5136500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/>
          <p:cNvSpPr txBox="1"/>
          <p:nvPr/>
        </p:nvSpPr>
        <p:spPr>
          <a:xfrm>
            <a:off x="414258" y="2404259"/>
            <a:ext cx="3344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Autônomos e Agregados;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Transportadoras; 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Embarcadores.</a:t>
            </a:r>
          </a:p>
          <a:p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4" name="Retângulo 213"/>
          <p:cNvSpPr/>
          <p:nvPr/>
        </p:nvSpPr>
        <p:spPr>
          <a:xfrm>
            <a:off x="1200777" y="6284272"/>
            <a:ext cx="2808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*Caso o veículo  seja  mecânico  é </a:t>
            </a:r>
            <a:r>
              <a:rPr lang="pt-BR" sz="1200" dirty="0">
                <a:solidFill>
                  <a:schemeClr val="bg1"/>
                </a:solidFill>
              </a:rPr>
              <a:t>necessário a compra da válvula solenoide</a:t>
            </a:r>
          </a:p>
        </p:txBody>
      </p:sp>
      <p:sp>
        <p:nvSpPr>
          <p:cNvPr id="215" name="CaixaDeTexto 214"/>
          <p:cNvSpPr txBox="1"/>
          <p:nvPr/>
        </p:nvSpPr>
        <p:spPr>
          <a:xfrm>
            <a:off x="2710830" y="4797946"/>
            <a:ext cx="15538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</a:rPr>
              <a:t>Bloqueio  Eletrônico do </a:t>
            </a:r>
            <a:r>
              <a:rPr lang="pt-BR" sz="1200" dirty="0" smtClean="0">
                <a:solidFill>
                  <a:schemeClr val="bg1"/>
                </a:solidFill>
              </a:rPr>
              <a:t>Combustível*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9901" y="6655346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</a:t>
            </a:r>
            <a:endParaRPr lang="pt-BR" sz="9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9890537" y="4738498"/>
            <a:ext cx="14612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Jornada Padrão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4" name="Picture 3" descr="C:\Users\ivan.avilla\Desktop\Ícones\apresentação omnilink\ÍCONES APRESENTAÇÃO NOVOS OMNILINK-11.png"/>
          <p:cNvPicPr>
            <a:picLocks noChangeAspect="1" noChangeArrowheads="1"/>
          </p:cNvPicPr>
          <p:nvPr/>
        </p:nvPicPr>
        <p:blipFill>
          <a:blip r:embed="rId14" cstate="print">
            <a:grayscl/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639" y="4081530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4092953" y="3726383"/>
            <a:ext cx="7978916" cy="246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FUNCIONALIDADES</a:t>
            </a:r>
          </a:p>
        </p:txBody>
      </p:sp>
      <p:sp>
        <p:nvSpPr>
          <p:cNvPr id="55" name="Fluxograma: Processo 54"/>
          <p:cNvSpPr/>
          <p:nvPr/>
        </p:nvSpPr>
        <p:spPr>
          <a:xfrm>
            <a:off x="4092953" y="4028927"/>
            <a:ext cx="7978917" cy="1249007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22" name="Picture 4" descr="C:\Users\ivan.avilla\Desktop\Ícones\apresentação omnilink\ÍCONES APRESENTAÇÃO NOVOS OMNILINK-1.png"/>
          <p:cNvPicPr>
            <a:picLocks noChangeAspect="1" noChangeArrowheads="1"/>
          </p:cNvPicPr>
          <p:nvPr/>
        </p:nvPicPr>
        <p:blipFill>
          <a:blip r:embed="rId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02" y="4118549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ivan.avilla\Desktop\Ícones\apresentação omnilink\ÍCONES APRESENTAÇÃO NOVOS OMNILINK-2.png"/>
          <p:cNvPicPr>
            <a:picLocks noChangeAspect="1" noChangeArrowheads="1"/>
          </p:cNvPicPr>
          <p:nvPr/>
        </p:nvPicPr>
        <p:blipFill>
          <a:blip r:embed="rId3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86" y="4085575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02" y="4079470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577" y="4104901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89" y="407383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/>
          <p:cNvSpPr/>
          <p:nvPr/>
        </p:nvSpPr>
        <p:spPr>
          <a:xfrm>
            <a:off x="4078982" y="4687517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Web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943078" y="4654543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via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Aplicativo Móvel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034762" y="4648438"/>
            <a:ext cx="14285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8327454" y="4659355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 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407574" y="4628291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Webservice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8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7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17" y="407570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ângulo 38"/>
          <p:cNvSpPr/>
          <p:nvPr/>
        </p:nvSpPr>
        <p:spPr>
          <a:xfrm>
            <a:off x="7319342" y="4644670"/>
            <a:ext cx="1152880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4" name="Picture 2" descr="C:\Users\ivan.avilla\Desktop\Ícones\apresentação omnilink\ÍCONES APRESENTAÇÃO NOVOS OMNILINK-17.png"/>
          <p:cNvPicPr>
            <a:picLocks noChangeAspect="1" noChangeArrowheads="1"/>
          </p:cNvPicPr>
          <p:nvPr/>
        </p:nvPicPr>
        <p:blipFill>
          <a:blip r:embed="rId8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631" y="4046541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10395113" y="4613649"/>
            <a:ext cx="596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Painel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Solar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Fluxograma: Processo 60"/>
          <p:cNvSpPr/>
          <p:nvPr/>
        </p:nvSpPr>
        <p:spPr>
          <a:xfrm>
            <a:off x="4550107" y="5897440"/>
            <a:ext cx="197714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Abertura Porta Baú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Violação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Pino da Trava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Movimento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Engate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4257403" y="5374733"/>
            <a:ext cx="7800496" cy="246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ACESSÓRIOS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6834073" y="5637974"/>
            <a:ext cx="163739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Trava Baú Motorizada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8903518" y="5681416"/>
            <a:ext cx="1562537" cy="89266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Painel Solar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200" dirty="0" smtClean="0">
                <a:solidFill>
                  <a:schemeClr val="bg1">
                    <a:lumMod val="50000"/>
                  </a:schemeClr>
                </a:solidFill>
              </a:rPr>
              <a:t>Antena </a:t>
            </a:r>
            <a:r>
              <a:rPr lang="pt-BR" sz="1200" dirty="0" err="1" smtClean="0">
                <a:solidFill>
                  <a:schemeClr val="bg1">
                    <a:lumMod val="50000"/>
                  </a:schemeClr>
                </a:solidFill>
              </a:rPr>
              <a:t>Satelital</a:t>
            </a:r>
            <a:endParaRPr lang="pt-B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 rot="16200000">
            <a:off x="3785957" y="6152219"/>
            <a:ext cx="1170000" cy="2039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SENSORES</a:t>
            </a:r>
          </a:p>
        </p:txBody>
      </p:sp>
      <p:sp>
        <p:nvSpPr>
          <p:cNvPr id="68" name="Retângulo 67"/>
          <p:cNvSpPr/>
          <p:nvPr/>
        </p:nvSpPr>
        <p:spPr>
          <a:xfrm rot="16200000">
            <a:off x="6116931" y="6147601"/>
            <a:ext cx="1168608" cy="2039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ATUADORES</a:t>
            </a:r>
          </a:p>
        </p:txBody>
      </p:sp>
      <p:sp>
        <p:nvSpPr>
          <p:cNvPr id="69" name="Retângulo 68"/>
          <p:cNvSpPr/>
          <p:nvPr/>
        </p:nvSpPr>
        <p:spPr>
          <a:xfrm rot="16200000">
            <a:off x="8133155" y="6144373"/>
            <a:ext cx="1168608" cy="2039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400" b="1" dirty="0"/>
              <a:t>E MAIS...</a:t>
            </a:r>
          </a:p>
        </p:txBody>
      </p:sp>
      <p:sp>
        <p:nvSpPr>
          <p:cNvPr id="70" name="Fluxograma: Processo 69"/>
          <p:cNvSpPr/>
          <p:nvPr/>
        </p:nvSpPr>
        <p:spPr>
          <a:xfrm>
            <a:off x="4257402" y="5662086"/>
            <a:ext cx="7787171" cy="1177105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71" name="Picture 3" descr="Z:\MARKETING 2016\Logos\Soluções\Omnicarreta_sem-fund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3" y="2853730"/>
            <a:ext cx="3480615" cy="7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tângulo 71"/>
          <p:cNvSpPr/>
          <p:nvPr/>
        </p:nvSpPr>
        <p:spPr>
          <a:xfrm>
            <a:off x="10520684" y="3368852"/>
            <a:ext cx="191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767676"/>
                </a:solidFill>
              </a:rPr>
              <a:t>Rastreador</a:t>
            </a:r>
            <a:endParaRPr lang="pt-BR" sz="2400" dirty="0">
              <a:solidFill>
                <a:srgbClr val="767676"/>
              </a:solidFill>
            </a:endParaRPr>
          </a:p>
        </p:txBody>
      </p:sp>
      <p:pic>
        <p:nvPicPr>
          <p:cNvPr id="73" name="Picture 13" descr="C:\Users\ivan.avilla\Desktop\Ícones\apresentação omnilink\ÍCONES APRESENTAÇÃO NOVOS OMNILINK-12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3" y="4077605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tângulo 73"/>
          <p:cNvSpPr/>
          <p:nvPr/>
        </p:nvSpPr>
        <p:spPr>
          <a:xfrm>
            <a:off x="11042294" y="4613860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</a:t>
            </a:r>
          </a:p>
          <a:p>
            <a:pPr algn="ctr"/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Satelital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5" name="Picture 3" descr="Z:\MARKETING 2016\Logos\Soluções\Omnicarreta_sem-fund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494" y="-170606"/>
            <a:ext cx="3480615" cy="7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tângulo 75"/>
          <p:cNvSpPr/>
          <p:nvPr/>
        </p:nvSpPr>
        <p:spPr>
          <a:xfrm>
            <a:off x="10520684" y="344516"/>
            <a:ext cx="191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767676"/>
                </a:solidFill>
              </a:rPr>
              <a:t>Localizador</a:t>
            </a:r>
            <a:endParaRPr lang="pt-BR" sz="2400" dirty="0">
              <a:solidFill>
                <a:srgbClr val="767676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4106601" y="693490"/>
            <a:ext cx="7978916" cy="246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PRINCIPAIS </a:t>
            </a:r>
            <a:r>
              <a:rPr lang="pt-BR" sz="1600" b="1" dirty="0" smtClean="0"/>
              <a:t>FUNCIONALIDADES</a:t>
            </a:r>
            <a:endParaRPr lang="pt-BR" sz="1600" b="1" dirty="0"/>
          </a:p>
        </p:txBody>
      </p:sp>
      <p:sp>
        <p:nvSpPr>
          <p:cNvPr id="78" name="Fluxograma: Processo 77"/>
          <p:cNvSpPr/>
          <p:nvPr/>
        </p:nvSpPr>
        <p:spPr>
          <a:xfrm>
            <a:off x="4106601" y="996035"/>
            <a:ext cx="7978917" cy="1169742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79" name="Picture 4" descr="C:\Users\ivan.avilla\Desktop\Ícones\apresentação omnilink\ÍCONES APRESENTAÇÃO NOVOS OMNILINK-1.png"/>
          <p:cNvPicPr>
            <a:picLocks noChangeAspect="1" noChangeArrowheads="1"/>
          </p:cNvPicPr>
          <p:nvPr/>
        </p:nvPicPr>
        <p:blipFill>
          <a:blip r:embed="rId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50" y="1085656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5" descr="C:\Users\ivan.avilla\Desktop\Ícones\apresentação omnilink\ÍCONES APRESENTAÇÃO NOVOS OMNILINK-2.png"/>
          <p:cNvPicPr>
            <a:picLocks noChangeAspect="1" noChangeArrowheads="1"/>
          </p:cNvPicPr>
          <p:nvPr/>
        </p:nvPicPr>
        <p:blipFill>
          <a:blip r:embed="rId3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34" y="1052682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50" y="1046577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225" y="1072008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437" y="1040944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tângulo 83"/>
          <p:cNvSpPr/>
          <p:nvPr/>
        </p:nvSpPr>
        <p:spPr>
          <a:xfrm>
            <a:off x="4092630" y="1654624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Web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956726" y="1621650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via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Aplicativo Móvel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048410" y="1615545"/>
            <a:ext cx="14285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da Carga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8341102" y="1626462"/>
            <a:ext cx="1245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 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Retângulo 87"/>
          <p:cNvSpPr/>
          <p:nvPr/>
        </p:nvSpPr>
        <p:spPr>
          <a:xfrm>
            <a:off x="9421222" y="1595398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Webservice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9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7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65" y="1042809"/>
            <a:ext cx="572400" cy="5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tângulo 89"/>
          <p:cNvSpPr/>
          <p:nvPr/>
        </p:nvSpPr>
        <p:spPr>
          <a:xfrm>
            <a:off x="7332990" y="1611777"/>
            <a:ext cx="1152880" cy="553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Monitoramento</a:t>
            </a:r>
          </a:p>
          <a:p>
            <a:pPr algn="ct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Fluxograma: Processo 94"/>
          <p:cNvSpPr/>
          <p:nvPr/>
        </p:nvSpPr>
        <p:spPr>
          <a:xfrm>
            <a:off x="4106601" y="2556891"/>
            <a:ext cx="7978917" cy="512863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4110046" y="2274212"/>
            <a:ext cx="7978916" cy="246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 smtClean="0"/>
              <a:t>OPCIONAIS</a:t>
            </a:r>
            <a:endParaRPr lang="pt-BR" sz="1600" b="1" dirty="0"/>
          </a:p>
        </p:txBody>
      </p:sp>
      <p:pic>
        <p:nvPicPr>
          <p:cNvPr id="97" name="Picture 2" descr="C:\Users\ivan.avilla\Desktop\Ícones\apresentação omnilink\ÍCONES APRESENTAÇÃO NOVOS OMNILINK-17.png"/>
          <p:cNvPicPr>
            <a:picLocks noChangeAspect="1" noChangeArrowheads="1"/>
          </p:cNvPicPr>
          <p:nvPr/>
        </p:nvPicPr>
        <p:blipFill>
          <a:blip r:embed="rId1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22" y="2579346"/>
            <a:ext cx="473058" cy="4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tângulo 97"/>
          <p:cNvSpPr/>
          <p:nvPr/>
        </p:nvSpPr>
        <p:spPr>
          <a:xfrm>
            <a:off x="4799062" y="2653675"/>
            <a:ext cx="596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Painel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Solar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CaixaDeTexto 90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303220" y="17546"/>
            <a:ext cx="3415721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Omnicarreta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34566" y="765498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Gestão da Frota com Risco </a:t>
            </a:r>
          </a:p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 </a:t>
            </a:r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Cargas</a:t>
            </a:r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374688" y="1485578"/>
            <a:ext cx="33442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</a:p>
          <a:p>
            <a:r>
              <a:rPr lang="pt-B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Médias e Grandes Transportadoras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374688" y="2133650"/>
            <a:ext cx="33001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Linker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169726" y="2701913"/>
            <a:ext cx="3595515" cy="76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93927" y="3209995"/>
            <a:ext cx="153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 smtClean="0">
                <a:solidFill>
                  <a:schemeClr val="bg1">
                    <a:lumMod val="95000"/>
                  </a:schemeClr>
                </a:solidFill>
              </a:rPr>
              <a:t>Micromax</a:t>
            </a:r>
            <a:endParaRPr lang="pt-B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Chicote de Inst.</a:t>
            </a:r>
            <a:endParaRPr lang="pt-B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Kit de acessórios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-25475" y="2849955"/>
            <a:ext cx="3960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</a:t>
            </a:r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Produto - Localizador</a:t>
            </a:r>
            <a:endParaRPr lang="pt-BR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2" name="Conector reto 91"/>
          <p:cNvCxnSpPr/>
          <p:nvPr/>
        </p:nvCxnSpPr>
        <p:spPr>
          <a:xfrm>
            <a:off x="1846734" y="3180431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2021071" y="3209995"/>
            <a:ext cx="1553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  <a:endParaRPr lang="pt-BR" sz="1200" dirty="0" smtClean="0">
              <a:solidFill>
                <a:schemeClr val="bg1"/>
              </a:solidFill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191038" y="4588464"/>
            <a:ext cx="3595515" cy="76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98"/>
          <p:cNvSpPr txBox="1"/>
          <p:nvPr/>
        </p:nvSpPr>
        <p:spPr>
          <a:xfrm>
            <a:off x="215239" y="5096546"/>
            <a:ext cx="15391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Equipamentos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RI0482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Antena GPS</a:t>
            </a:r>
            <a:endParaRPr lang="pt-BR" sz="12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</a:rPr>
              <a:t>Módulo complementar</a:t>
            </a:r>
            <a:endParaRPr lang="pt-B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-4163" y="4736506"/>
            <a:ext cx="3960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Composição do </a:t>
            </a:r>
            <a:r>
              <a:rPr lang="pt-BR" sz="1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Produto - Rastreador</a:t>
            </a:r>
            <a:endParaRPr lang="pt-BR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1" name="Conector reto 100"/>
          <p:cNvCxnSpPr/>
          <p:nvPr/>
        </p:nvCxnSpPr>
        <p:spPr>
          <a:xfrm>
            <a:off x="1868046" y="5066982"/>
            <a:ext cx="0" cy="1113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2042383" y="5096546"/>
            <a:ext cx="1553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   Atuadores</a:t>
            </a:r>
          </a:p>
          <a:p>
            <a:endParaRPr lang="pt-BR" sz="1400" b="1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Sirene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>
                <a:solidFill>
                  <a:schemeClr val="bg1"/>
                </a:solidFill>
              </a:rPr>
              <a:t>Painel solar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2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r>
              <a:rPr lang="pt-BR" sz="1400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Obs</a:t>
            </a:r>
            <a:r>
              <a:rPr lang="pt-BR" sz="1400" i="1" dirty="0">
                <a:solidFill>
                  <a:prstClr val="white"/>
                </a:solidFill>
                <a:latin typeface="Century Gothic" panose="020B0502020202020204" pitchFamily="34" charset="0"/>
              </a:rPr>
              <a:t>.: Solução não normatizada pelo Contran</a:t>
            </a:r>
            <a:r>
              <a:rPr lang="pt-BR" sz="1400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.</a:t>
            </a:r>
          </a:p>
          <a:p>
            <a:pPr lvl="0"/>
            <a:endParaRPr lang="pt-BR" sz="1400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i="1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  <a:p>
            <a:pPr lvl="0"/>
            <a:endParaRPr lang="pt-BR" sz="1400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3220" y="693490"/>
            <a:ext cx="3415721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34566" y="1701602"/>
            <a:ext cx="3384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Solução para jornada de trabalho do motorista</a:t>
            </a:r>
          </a:p>
          <a:p>
            <a:r>
              <a:rPr lang="pt-B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Controle inteligente da Jornada de Trabalho.</a:t>
            </a:r>
          </a:p>
          <a:p>
            <a:r>
              <a:rPr lang="pt-B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5204" y="3141762"/>
            <a:ext cx="3344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</a:t>
            </a:r>
          </a:p>
          <a:p>
            <a:endParaRPr lang="pt-B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092953" y="949396"/>
            <a:ext cx="7978916" cy="246774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b="1" dirty="0"/>
              <a:t>PRINCIPAIS </a:t>
            </a:r>
            <a:r>
              <a:rPr lang="pt-BR" sz="1600" b="1" dirty="0" smtClean="0"/>
              <a:t>FUNCIONALIDADES</a:t>
            </a:r>
            <a:endParaRPr lang="pt-BR" sz="1600" b="1" dirty="0"/>
          </a:p>
        </p:txBody>
      </p:sp>
      <p:sp>
        <p:nvSpPr>
          <p:cNvPr id="55" name="Fluxograma: Processo 54"/>
          <p:cNvSpPr/>
          <p:nvPr/>
        </p:nvSpPr>
        <p:spPr>
          <a:xfrm>
            <a:off x="4092954" y="1251940"/>
            <a:ext cx="7966020" cy="2105846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6146" name="Picture 2" descr="Z:\MARKETING 2016\Logos\Soluções\Omni_jorn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54" y="405458"/>
            <a:ext cx="3719999" cy="5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4305864" y="2133650"/>
            <a:ext cx="1573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Identificação </a:t>
            </a:r>
            <a:b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</a:b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do motorista, </a:t>
            </a:r>
            <a:b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</a:b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em qualquer 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</a:b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veículo da frota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692176" y="2113612"/>
            <a:ext cx="169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 solução gera alertas </a:t>
            </a:r>
            <a:r>
              <a:rPr lang="pt-B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pré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determinados de aviso ao motorista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391350" y="2133650"/>
            <a:ext cx="1404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Portal  -Relatórios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</a:b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completos</a:t>
            </a:r>
          </a:p>
          <a:p>
            <a:pPr algn="ctr">
              <a:lnSpc>
                <a:spcPct val="9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 jornada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4750092" y="1417681"/>
            <a:ext cx="645676" cy="6456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6208453" y="1397643"/>
            <a:ext cx="645676" cy="6456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738542" y="1417681"/>
            <a:ext cx="645676" cy="6456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4851270" y="1573812"/>
            <a:ext cx="424552" cy="323654"/>
          </a:xfrm>
          <a:custGeom>
            <a:avLst/>
            <a:gdLst>
              <a:gd name="T0" fmla="*/ 2058 w 2304"/>
              <a:gd name="T1" fmla="*/ 0 h 1756"/>
              <a:gd name="T2" fmla="*/ 246 w 2304"/>
              <a:gd name="T3" fmla="*/ 0 h 1756"/>
              <a:gd name="T4" fmla="*/ 0 w 2304"/>
              <a:gd name="T5" fmla="*/ 251 h 1756"/>
              <a:gd name="T6" fmla="*/ 0 w 2304"/>
              <a:gd name="T7" fmla="*/ 1505 h 1756"/>
              <a:gd name="T8" fmla="*/ 246 w 2304"/>
              <a:gd name="T9" fmla="*/ 1756 h 1756"/>
              <a:gd name="T10" fmla="*/ 2056 w 2304"/>
              <a:gd name="T11" fmla="*/ 1756 h 1756"/>
              <a:gd name="T12" fmla="*/ 2301 w 2304"/>
              <a:gd name="T13" fmla="*/ 1505 h 1756"/>
              <a:gd name="T14" fmla="*/ 2301 w 2304"/>
              <a:gd name="T15" fmla="*/ 251 h 1756"/>
              <a:gd name="T16" fmla="*/ 2058 w 2304"/>
              <a:gd name="T17" fmla="*/ 0 h 1756"/>
              <a:gd name="T18" fmla="*/ 699 w 2304"/>
              <a:gd name="T19" fmla="*/ 335 h 1756"/>
              <a:gd name="T20" fmla="*/ 947 w 2304"/>
              <a:gd name="T21" fmla="*/ 589 h 1756"/>
              <a:gd name="T22" fmla="*/ 699 w 2304"/>
              <a:gd name="T23" fmla="*/ 842 h 1756"/>
              <a:gd name="T24" fmla="*/ 451 w 2304"/>
              <a:gd name="T25" fmla="*/ 589 h 1756"/>
              <a:gd name="T26" fmla="*/ 699 w 2304"/>
              <a:gd name="T27" fmla="*/ 335 h 1756"/>
              <a:gd name="T28" fmla="*/ 1096 w 2304"/>
              <a:gd name="T29" fmla="*/ 1546 h 1756"/>
              <a:gd name="T30" fmla="*/ 302 w 2304"/>
              <a:gd name="T31" fmla="*/ 1546 h 1756"/>
              <a:gd name="T32" fmla="*/ 205 w 2304"/>
              <a:gd name="T33" fmla="*/ 1469 h 1756"/>
              <a:gd name="T34" fmla="*/ 699 w 2304"/>
              <a:gd name="T35" fmla="*/ 939 h 1756"/>
              <a:gd name="T36" fmla="*/ 1193 w 2304"/>
              <a:gd name="T37" fmla="*/ 1469 h 1756"/>
              <a:gd name="T38" fmla="*/ 1096 w 2304"/>
              <a:gd name="T39" fmla="*/ 1546 h 1756"/>
              <a:gd name="T40" fmla="*/ 1974 w 2304"/>
              <a:gd name="T41" fmla="*/ 837 h 1756"/>
              <a:gd name="T42" fmla="*/ 1234 w 2304"/>
              <a:gd name="T43" fmla="*/ 837 h 1756"/>
              <a:gd name="T44" fmla="*/ 1152 w 2304"/>
              <a:gd name="T45" fmla="*/ 753 h 1756"/>
              <a:gd name="T46" fmla="*/ 1234 w 2304"/>
              <a:gd name="T47" fmla="*/ 668 h 1756"/>
              <a:gd name="T48" fmla="*/ 1974 w 2304"/>
              <a:gd name="T49" fmla="*/ 668 h 1756"/>
              <a:gd name="T50" fmla="*/ 2056 w 2304"/>
              <a:gd name="T51" fmla="*/ 753 h 1756"/>
              <a:gd name="T52" fmla="*/ 1974 w 2304"/>
              <a:gd name="T53" fmla="*/ 837 h 1756"/>
              <a:gd name="T54" fmla="*/ 1974 w 2304"/>
              <a:gd name="T55" fmla="*/ 502 h 1756"/>
              <a:gd name="T56" fmla="*/ 1234 w 2304"/>
              <a:gd name="T57" fmla="*/ 502 h 1756"/>
              <a:gd name="T58" fmla="*/ 1152 w 2304"/>
              <a:gd name="T59" fmla="*/ 417 h 1756"/>
              <a:gd name="T60" fmla="*/ 1234 w 2304"/>
              <a:gd name="T61" fmla="*/ 333 h 1756"/>
              <a:gd name="T62" fmla="*/ 1974 w 2304"/>
              <a:gd name="T63" fmla="*/ 333 h 1756"/>
              <a:gd name="T64" fmla="*/ 2056 w 2304"/>
              <a:gd name="T65" fmla="*/ 417 h 1756"/>
              <a:gd name="T66" fmla="*/ 1974 w 2304"/>
              <a:gd name="T67" fmla="*/ 502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4" h="1756">
                <a:moveTo>
                  <a:pt x="2058" y="0"/>
                </a:moveTo>
                <a:cubicBezTo>
                  <a:pt x="246" y="0"/>
                  <a:pt x="246" y="0"/>
                  <a:pt x="246" y="0"/>
                </a:cubicBezTo>
                <a:cubicBezTo>
                  <a:pt x="110" y="0"/>
                  <a:pt x="0" y="113"/>
                  <a:pt x="0" y="251"/>
                </a:cubicBezTo>
                <a:cubicBezTo>
                  <a:pt x="0" y="1505"/>
                  <a:pt x="0" y="1505"/>
                  <a:pt x="0" y="1505"/>
                </a:cubicBezTo>
                <a:cubicBezTo>
                  <a:pt x="0" y="1643"/>
                  <a:pt x="110" y="1756"/>
                  <a:pt x="246" y="1756"/>
                </a:cubicBezTo>
                <a:cubicBezTo>
                  <a:pt x="2056" y="1756"/>
                  <a:pt x="2056" y="1756"/>
                  <a:pt x="2056" y="1756"/>
                </a:cubicBezTo>
                <a:cubicBezTo>
                  <a:pt x="2191" y="1756"/>
                  <a:pt x="2301" y="1643"/>
                  <a:pt x="2301" y="1505"/>
                </a:cubicBezTo>
                <a:cubicBezTo>
                  <a:pt x="2301" y="251"/>
                  <a:pt x="2301" y="251"/>
                  <a:pt x="2301" y="251"/>
                </a:cubicBezTo>
                <a:cubicBezTo>
                  <a:pt x="2304" y="113"/>
                  <a:pt x="2194" y="0"/>
                  <a:pt x="2058" y="0"/>
                </a:cubicBezTo>
                <a:close/>
                <a:moveTo>
                  <a:pt x="699" y="335"/>
                </a:moveTo>
                <a:cubicBezTo>
                  <a:pt x="837" y="335"/>
                  <a:pt x="947" y="448"/>
                  <a:pt x="947" y="589"/>
                </a:cubicBezTo>
                <a:cubicBezTo>
                  <a:pt x="947" y="727"/>
                  <a:pt x="837" y="842"/>
                  <a:pt x="699" y="842"/>
                </a:cubicBezTo>
                <a:cubicBezTo>
                  <a:pt x="561" y="842"/>
                  <a:pt x="451" y="730"/>
                  <a:pt x="451" y="589"/>
                </a:cubicBezTo>
                <a:cubicBezTo>
                  <a:pt x="451" y="448"/>
                  <a:pt x="563" y="335"/>
                  <a:pt x="699" y="335"/>
                </a:cubicBezTo>
                <a:close/>
                <a:moveTo>
                  <a:pt x="1096" y="1546"/>
                </a:moveTo>
                <a:cubicBezTo>
                  <a:pt x="302" y="1546"/>
                  <a:pt x="302" y="1546"/>
                  <a:pt x="302" y="1546"/>
                </a:cubicBezTo>
                <a:cubicBezTo>
                  <a:pt x="256" y="1546"/>
                  <a:pt x="218" y="1513"/>
                  <a:pt x="205" y="1469"/>
                </a:cubicBezTo>
                <a:cubicBezTo>
                  <a:pt x="233" y="1172"/>
                  <a:pt x="443" y="939"/>
                  <a:pt x="699" y="939"/>
                </a:cubicBezTo>
                <a:cubicBezTo>
                  <a:pt x="955" y="939"/>
                  <a:pt x="1165" y="1170"/>
                  <a:pt x="1193" y="1469"/>
                </a:cubicBezTo>
                <a:cubicBezTo>
                  <a:pt x="1183" y="1513"/>
                  <a:pt x="1144" y="1546"/>
                  <a:pt x="1096" y="1546"/>
                </a:cubicBezTo>
                <a:close/>
                <a:moveTo>
                  <a:pt x="1974" y="837"/>
                </a:moveTo>
                <a:cubicBezTo>
                  <a:pt x="1234" y="837"/>
                  <a:pt x="1234" y="837"/>
                  <a:pt x="1234" y="837"/>
                </a:cubicBezTo>
                <a:cubicBezTo>
                  <a:pt x="1188" y="837"/>
                  <a:pt x="1152" y="799"/>
                  <a:pt x="1152" y="753"/>
                </a:cubicBezTo>
                <a:cubicBezTo>
                  <a:pt x="1152" y="706"/>
                  <a:pt x="1188" y="668"/>
                  <a:pt x="1234" y="668"/>
                </a:cubicBezTo>
                <a:cubicBezTo>
                  <a:pt x="1974" y="668"/>
                  <a:pt x="1974" y="668"/>
                  <a:pt x="1974" y="668"/>
                </a:cubicBezTo>
                <a:cubicBezTo>
                  <a:pt x="2020" y="668"/>
                  <a:pt x="2056" y="706"/>
                  <a:pt x="2056" y="753"/>
                </a:cubicBezTo>
                <a:cubicBezTo>
                  <a:pt x="2058" y="799"/>
                  <a:pt x="2020" y="837"/>
                  <a:pt x="1974" y="837"/>
                </a:cubicBezTo>
                <a:close/>
                <a:moveTo>
                  <a:pt x="1974" y="502"/>
                </a:moveTo>
                <a:cubicBezTo>
                  <a:pt x="1234" y="502"/>
                  <a:pt x="1234" y="502"/>
                  <a:pt x="1234" y="502"/>
                </a:cubicBezTo>
                <a:cubicBezTo>
                  <a:pt x="1188" y="502"/>
                  <a:pt x="1152" y="463"/>
                  <a:pt x="1152" y="417"/>
                </a:cubicBezTo>
                <a:cubicBezTo>
                  <a:pt x="1152" y="371"/>
                  <a:pt x="1188" y="333"/>
                  <a:pt x="1234" y="333"/>
                </a:cubicBezTo>
                <a:cubicBezTo>
                  <a:pt x="1974" y="333"/>
                  <a:pt x="1974" y="333"/>
                  <a:pt x="1974" y="333"/>
                </a:cubicBezTo>
                <a:cubicBezTo>
                  <a:pt x="2020" y="333"/>
                  <a:pt x="2056" y="371"/>
                  <a:pt x="2056" y="417"/>
                </a:cubicBezTo>
                <a:cubicBezTo>
                  <a:pt x="2058" y="463"/>
                  <a:pt x="2020" y="502"/>
                  <a:pt x="1974" y="5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grpSp>
        <p:nvGrpSpPr>
          <p:cNvPr id="39" name="Group 8"/>
          <p:cNvGrpSpPr>
            <a:grpSpLocks noChangeAspect="1"/>
          </p:cNvGrpSpPr>
          <p:nvPr/>
        </p:nvGrpSpPr>
        <p:grpSpPr bwMode="auto">
          <a:xfrm>
            <a:off x="6270456" y="1484511"/>
            <a:ext cx="488531" cy="450849"/>
            <a:chOff x="-399" y="-1408"/>
            <a:chExt cx="6560" cy="6054"/>
          </a:xfrm>
          <a:solidFill>
            <a:schemeClr val="bg1"/>
          </a:solidFill>
        </p:grpSpPr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-399" y="-1408"/>
              <a:ext cx="6560" cy="6054"/>
            </a:xfrm>
            <a:custGeom>
              <a:avLst/>
              <a:gdLst>
                <a:gd name="T0" fmla="*/ 1521 w 2774"/>
                <a:gd name="T1" fmla="*/ 1 h 2560"/>
                <a:gd name="T2" fmla="*/ 1513 w 2774"/>
                <a:gd name="T3" fmla="*/ 0 h 2560"/>
                <a:gd name="T4" fmla="*/ 1388 w 2774"/>
                <a:gd name="T5" fmla="*/ 134 h 2560"/>
                <a:gd name="T6" fmla="*/ 1527 w 2774"/>
                <a:gd name="T7" fmla="*/ 267 h 2560"/>
                <a:gd name="T8" fmla="*/ 1527 w 2774"/>
                <a:gd name="T9" fmla="*/ 267 h 2560"/>
                <a:gd name="T10" fmla="*/ 2515 w 2774"/>
                <a:gd name="T11" fmla="*/ 1277 h 2560"/>
                <a:gd name="T12" fmla="*/ 1501 w 2774"/>
                <a:gd name="T13" fmla="*/ 2293 h 2560"/>
                <a:gd name="T14" fmla="*/ 490 w 2774"/>
                <a:gd name="T15" fmla="*/ 1365 h 2560"/>
                <a:gd name="T16" fmla="*/ 724 w 2774"/>
                <a:gd name="T17" fmla="*/ 1365 h 2560"/>
                <a:gd name="T18" fmla="*/ 362 w 2774"/>
                <a:gd name="T19" fmla="*/ 764 h 2560"/>
                <a:gd name="T20" fmla="*/ 0 w 2774"/>
                <a:gd name="T21" fmla="*/ 1365 h 2560"/>
                <a:gd name="T22" fmla="*/ 222 w 2774"/>
                <a:gd name="T23" fmla="*/ 1365 h 2560"/>
                <a:gd name="T24" fmla="*/ 1497 w 2774"/>
                <a:gd name="T25" fmla="*/ 2560 h 2560"/>
                <a:gd name="T26" fmla="*/ 2774 w 2774"/>
                <a:gd name="T27" fmla="*/ 1280 h 2560"/>
                <a:gd name="T28" fmla="*/ 1521 w 2774"/>
                <a:gd name="T29" fmla="*/ 1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4" h="2560">
                  <a:moveTo>
                    <a:pt x="1521" y="1"/>
                  </a:moveTo>
                  <a:cubicBezTo>
                    <a:pt x="1519" y="0"/>
                    <a:pt x="1516" y="0"/>
                    <a:pt x="1513" y="0"/>
                  </a:cubicBezTo>
                  <a:cubicBezTo>
                    <a:pt x="1439" y="0"/>
                    <a:pt x="1388" y="60"/>
                    <a:pt x="1388" y="134"/>
                  </a:cubicBezTo>
                  <a:cubicBezTo>
                    <a:pt x="1388" y="206"/>
                    <a:pt x="1416" y="265"/>
                    <a:pt x="1527" y="267"/>
                  </a:cubicBezTo>
                  <a:cubicBezTo>
                    <a:pt x="1527" y="267"/>
                    <a:pt x="1527" y="267"/>
                    <a:pt x="1527" y="267"/>
                  </a:cubicBezTo>
                  <a:cubicBezTo>
                    <a:pt x="2054" y="274"/>
                    <a:pt x="2515" y="724"/>
                    <a:pt x="2515" y="1277"/>
                  </a:cubicBezTo>
                  <a:cubicBezTo>
                    <a:pt x="2515" y="1834"/>
                    <a:pt x="2058" y="2293"/>
                    <a:pt x="1501" y="2293"/>
                  </a:cubicBezTo>
                  <a:cubicBezTo>
                    <a:pt x="970" y="2293"/>
                    <a:pt x="528" y="1892"/>
                    <a:pt x="490" y="1365"/>
                  </a:cubicBezTo>
                  <a:cubicBezTo>
                    <a:pt x="724" y="1365"/>
                    <a:pt x="724" y="1365"/>
                    <a:pt x="724" y="1365"/>
                  </a:cubicBezTo>
                  <a:cubicBezTo>
                    <a:pt x="362" y="764"/>
                    <a:pt x="362" y="764"/>
                    <a:pt x="362" y="764"/>
                  </a:cubicBezTo>
                  <a:cubicBezTo>
                    <a:pt x="0" y="1365"/>
                    <a:pt x="0" y="1365"/>
                    <a:pt x="0" y="1365"/>
                  </a:cubicBezTo>
                  <a:cubicBezTo>
                    <a:pt x="222" y="1365"/>
                    <a:pt x="222" y="1365"/>
                    <a:pt x="222" y="1365"/>
                  </a:cubicBezTo>
                  <a:cubicBezTo>
                    <a:pt x="261" y="2031"/>
                    <a:pt x="818" y="2560"/>
                    <a:pt x="1497" y="2560"/>
                  </a:cubicBezTo>
                  <a:cubicBezTo>
                    <a:pt x="2201" y="2560"/>
                    <a:pt x="2774" y="1984"/>
                    <a:pt x="2774" y="1280"/>
                  </a:cubicBezTo>
                  <a:cubicBezTo>
                    <a:pt x="2774" y="584"/>
                    <a:pt x="2214" y="14"/>
                    <a:pt x="15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992" y="-212"/>
              <a:ext cx="1483" cy="3170"/>
            </a:xfrm>
            <a:custGeom>
              <a:avLst/>
              <a:gdLst>
                <a:gd name="T0" fmla="*/ 627 w 627"/>
                <a:gd name="T1" fmla="*/ 116 h 1340"/>
                <a:gd name="T2" fmla="*/ 514 w 627"/>
                <a:gd name="T3" fmla="*/ 0 h 1340"/>
                <a:gd name="T4" fmla="*/ 490 w 627"/>
                <a:gd name="T5" fmla="*/ 0 h 1340"/>
                <a:gd name="T6" fmla="*/ 378 w 627"/>
                <a:gd name="T7" fmla="*/ 116 h 1340"/>
                <a:gd name="T8" fmla="*/ 378 w 627"/>
                <a:gd name="T9" fmla="*/ 788 h 1340"/>
                <a:gd name="T10" fmla="*/ 49 w 627"/>
                <a:gd name="T11" fmla="*/ 1116 h 1340"/>
                <a:gd name="T12" fmla="*/ 49 w 627"/>
                <a:gd name="T13" fmla="*/ 1291 h 1340"/>
                <a:gd name="T14" fmla="*/ 224 w 627"/>
                <a:gd name="T15" fmla="*/ 1291 h 1340"/>
                <a:gd name="T16" fmla="*/ 587 w 627"/>
                <a:gd name="T17" fmla="*/ 928 h 1340"/>
                <a:gd name="T18" fmla="*/ 595 w 627"/>
                <a:gd name="T19" fmla="*/ 919 h 1340"/>
                <a:gd name="T20" fmla="*/ 627 w 627"/>
                <a:gd name="T21" fmla="*/ 840 h 1340"/>
                <a:gd name="T22" fmla="*/ 627 w 627"/>
                <a:gd name="T23" fmla="*/ 1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7" h="1340">
                  <a:moveTo>
                    <a:pt x="627" y="116"/>
                  </a:moveTo>
                  <a:cubicBezTo>
                    <a:pt x="627" y="54"/>
                    <a:pt x="577" y="0"/>
                    <a:pt x="51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27" y="0"/>
                    <a:pt x="378" y="54"/>
                    <a:pt x="378" y="116"/>
                  </a:cubicBezTo>
                  <a:cubicBezTo>
                    <a:pt x="378" y="788"/>
                    <a:pt x="378" y="788"/>
                    <a:pt x="378" y="788"/>
                  </a:cubicBezTo>
                  <a:cubicBezTo>
                    <a:pt x="49" y="1116"/>
                    <a:pt x="49" y="1116"/>
                    <a:pt x="49" y="1116"/>
                  </a:cubicBezTo>
                  <a:cubicBezTo>
                    <a:pt x="0" y="1164"/>
                    <a:pt x="3" y="1243"/>
                    <a:pt x="49" y="1291"/>
                  </a:cubicBezTo>
                  <a:cubicBezTo>
                    <a:pt x="95" y="1340"/>
                    <a:pt x="176" y="1340"/>
                    <a:pt x="224" y="1291"/>
                  </a:cubicBezTo>
                  <a:cubicBezTo>
                    <a:pt x="587" y="928"/>
                    <a:pt x="587" y="928"/>
                    <a:pt x="587" y="928"/>
                  </a:cubicBezTo>
                  <a:cubicBezTo>
                    <a:pt x="590" y="925"/>
                    <a:pt x="592" y="922"/>
                    <a:pt x="595" y="919"/>
                  </a:cubicBezTo>
                  <a:cubicBezTo>
                    <a:pt x="615" y="899"/>
                    <a:pt x="627" y="871"/>
                    <a:pt x="627" y="840"/>
                  </a:cubicBezTo>
                  <a:cubicBezTo>
                    <a:pt x="627" y="116"/>
                    <a:pt x="627" y="116"/>
                    <a:pt x="627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14"/>
          <p:cNvSpPr>
            <a:spLocks noEditPoints="1"/>
          </p:cNvSpPr>
          <p:nvPr/>
        </p:nvSpPr>
        <p:spPr bwMode="auto">
          <a:xfrm>
            <a:off x="7901880" y="1534397"/>
            <a:ext cx="351757" cy="401951"/>
          </a:xfrm>
          <a:custGeom>
            <a:avLst/>
            <a:gdLst>
              <a:gd name="T0" fmla="*/ 1600 w 2240"/>
              <a:gd name="T1" fmla="*/ 1920 h 2560"/>
              <a:gd name="T2" fmla="*/ 2240 w 2240"/>
              <a:gd name="T3" fmla="*/ 1920 h 2560"/>
              <a:gd name="T4" fmla="*/ 1600 w 2240"/>
              <a:gd name="T5" fmla="*/ 2560 h 2560"/>
              <a:gd name="T6" fmla="*/ 1600 w 2240"/>
              <a:gd name="T7" fmla="*/ 1920 h 2560"/>
              <a:gd name="T8" fmla="*/ 1440 w 2240"/>
              <a:gd name="T9" fmla="*/ 1840 h 2560"/>
              <a:gd name="T10" fmla="*/ 1440 w 2240"/>
              <a:gd name="T11" fmla="*/ 2560 h 2560"/>
              <a:gd name="T12" fmla="*/ 160 w 2240"/>
              <a:gd name="T13" fmla="*/ 2560 h 2560"/>
              <a:gd name="T14" fmla="*/ 0 w 2240"/>
              <a:gd name="T15" fmla="*/ 2400 h 2560"/>
              <a:gd name="T16" fmla="*/ 0 w 2240"/>
              <a:gd name="T17" fmla="*/ 160 h 2560"/>
              <a:gd name="T18" fmla="*/ 160 w 2240"/>
              <a:gd name="T19" fmla="*/ 0 h 2560"/>
              <a:gd name="T20" fmla="*/ 2080 w 2240"/>
              <a:gd name="T21" fmla="*/ 0 h 2560"/>
              <a:gd name="T22" fmla="*/ 2240 w 2240"/>
              <a:gd name="T23" fmla="*/ 160 h 2560"/>
              <a:gd name="T24" fmla="*/ 2240 w 2240"/>
              <a:gd name="T25" fmla="*/ 1760 h 2560"/>
              <a:gd name="T26" fmla="*/ 1520 w 2240"/>
              <a:gd name="T27" fmla="*/ 1760 h 2560"/>
              <a:gd name="T28" fmla="*/ 1440 w 2240"/>
              <a:gd name="T29" fmla="*/ 1840 h 2560"/>
              <a:gd name="T30" fmla="*/ 320 w 2240"/>
              <a:gd name="T31" fmla="*/ 560 h 2560"/>
              <a:gd name="T32" fmla="*/ 400 w 2240"/>
              <a:gd name="T33" fmla="*/ 640 h 2560"/>
              <a:gd name="T34" fmla="*/ 1840 w 2240"/>
              <a:gd name="T35" fmla="*/ 640 h 2560"/>
              <a:gd name="T36" fmla="*/ 1920 w 2240"/>
              <a:gd name="T37" fmla="*/ 560 h 2560"/>
              <a:gd name="T38" fmla="*/ 1840 w 2240"/>
              <a:gd name="T39" fmla="*/ 480 h 2560"/>
              <a:gd name="T40" fmla="*/ 400 w 2240"/>
              <a:gd name="T41" fmla="*/ 480 h 2560"/>
              <a:gd name="T42" fmla="*/ 320 w 2240"/>
              <a:gd name="T43" fmla="*/ 560 h 2560"/>
              <a:gd name="T44" fmla="*/ 320 w 2240"/>
              <a:gd name="T45" fmla="*/ 1040 h 2560"/>
              <a:gd name="T46" fmla="*/ 400 w 2240"/>
              <a:gd name="T47" fmla="*/ 1120 h 2560"/>
              <a:gd name="T48" fmla="*/ 1840 w 2240"/>
              <a:gd name="T49" fmla="*/ 1120 h 2560"/>
              <a:gd name="T50" fmla="*/ 1920 w 2240"/>
              <a:gd name="T51" fmla="*/ 1040 h 2560"/>
              <a:gd name="T52" fmla="*/ 1840 w 2240"/>
              <a:gd name="T53" fmla="*/ 960 h 2560"/>
              <a:gd name="T54" fmla="*/ 400 w 2240"/>
              <a:gd name="T55" fmla="*/ 960 h 2560"/>
              <a:gd name="T56" fmla="*/ 320 w 2240"/>
              <a:gd name="T57" fmla="*/ 1040 h 2560"/>
              <a:gd name="T58" fmla="*/ 1840 w 2240"/>
              <a:gd name="T59" fmla="*/ 1600 h 2560"/>
              <a:gd name="T60" fmla="*/ 1920 w 2240"/>
              <a:gd name="T61" fmla="*/ 1520 h 2560"/>
              <a:gd name="T62" fmla="*/ 1840 w 2240"/>
              <a:gd name="T63" fmla="*/ 1440 h 2560"/>
              <a:gd name="T64" fmla="*/ 400 w 2240"/>
              <a:gd name="T65" fmla="*/ 1440 h 2560"/>
              <a:gd name="T66" fmla="*/ 320 w 2240"/>
              <a:gd name="T67" fmla="*/ 1520 h 2560"/>
              <a:gd name="T68" fmla="*/ 400 w 2240"/>
              <a:gd name="T69" fmla="*/ 1600 h 2560"/>
              <a:gd name="T70" fmla="*/ 1840 w 2240"/>
              <a:gd name="T71" fmla="*/ 1600 h 2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40" h="2560">
                <a:moveTo>
                  <a:pt x="1600" y="1920"/>
                </a:moveTo>
                <a:cubicBezTo>
                  <a:pt x="2240" y="1920"/>
                  <a:pt x="2240" y="1920"/>
                  <a:pt x="2240" y="1920"/>
                </a:cubicBezTo>
                <a:cubicBezTo>
                  <a:pt x="1600" y="2560"/>
                  <a:pt x="1600" y="2560"/>
                  <a:pt x="1600" y="2560"/>
                </a:cubicBezTo>
                <a:lnTo>
                  <a:pt x="1600" y="1920"/>
                </a:lnTo>
                <a:close/>
                <a:moveTo>
                  <a:pt x="1440" y="1840"/>
                </a:moveTo>
                <a:cubicBezTo>
                  <a:pt x="1440" y="2560"/>
                  <a:pt x="1440" y="2560"/>
                  <a:pt x="1440" y="2560"/>
                </a:cubicBezTo>
                <a:cubicBezTo>
                  <a:pt x="160" y="2560"/>
                  <a:pt x="160" y="2560"/>
                  <a:pt x="160" y="2560"/>
                </a:cubicBezTo>
                <a:cubicBezTo>
                  <a:pt x="72" y="2560"/>
                  <a:pt x="0" y="2488"/>
                  <a:pt x="0" y="240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72"/>
                  <a:pt x="72" y="0"/>
                  <a:pt x="160" y="0"/>
                </a:cubicBezTo>
                <a:cubicBezTo>
                  <a:pt x="2080" y="0"/>
                  <a:pt x="2080" y="0"/>
                  <a:pt x="2080" y="0"/>
                </a:cubicBezTo>
                <a:cubicBezTo>
                  <a:pt x="2168" y="0"/>
                  <a:pt x="2240" y="72"/>
                  <a:pt x="2240" y="160"/>
                </a:cubicBezTo>
                <a:cubicBezTo>
                  <a:pt x="2240" y="1760"/>
                  <a:pt x="2240" y="1760"/>
                  <a:pt x="2240" y="1760"/>
                </a:cubicBezTo>
                <a:cubicBezTo>
                  <a:pt x="1520" y="1760"/>
                  <a:pt x="1520" y="1760"/>
                  <a:pt x="1520" y="1760"/>
                </a:cubicBezTo>
                <a:cubicBezTo>
                  <a:pt x="1476" y="1760"/>
                  <a:pt x="1440" y="1796"/>
                  <a:pt x="1440" y="1840"/>
                </a:cubicBezTo>
                <a:close/>
                <a:moveTo>
                  <a:pt x="320" y="560"/>
                </a:moveTo>
                <a:cubicBezTo>
                  <a:pt x="320" y="604"/>
                  <a:pt x="356" y="640"/>
                  <a:pt x="400" y="640"/>
                </a:cubicBezTo>
                <a:cubicBezTo>
                  <a:pt x="1840" y="640"/>
                  <a:pt x="1840" y="640"/>
                  <a:pt x="1840" y="640"/>
                </a:cubicBezTo>
                <a:cubicBezTo>
                  <a:pt x="1884" y="640"/>
                  <a:pt x="1920" y="604"/>
                  <a:pt x="1920" y="560"/>
                </a:cubicBezTo>
                <a:cubicBezTo>
                  <a:pt x="1920" y="516"/>
                  <a:pt x="1884" y="480"/>
                  <a:pt x="1840" y="480"/>
                </a:cubicBezTo>
                <a:cubicBezTo>
                  <a:pt x="400" y="480"/>
                  <a:pt x="400" y="480"/>
                  <a:pt x="400" y="480"/>
                </a:cubicBezTo>
                <a:cubicBezTo>
                  <a:pt x="356" y="480"/>
                  <a:pt x="320" y="516"/>
                  <a:pt x="320" y="560"/>
                </a:cubicBezTo>
                <a:close/>
                <a:moveTo>
                  <a:pt x="320" y="1040"/>
                </a:moveTo>
                <a:cubicBezTo>
                  <a:pt x="320" y="1084"/>
                  <a:pt x="356" y="1120"/>
                  <a:pt x="400" y="1120"/>
                </a:cubicBezTo>
                <a:cubicBezTo>
                  <a:pt x="1840" y="1120"/>
                  <a:pt x="1840" y="1120"/>
                  <a:pt x="1840" y="1120"/>
                </a:cubicBezTo>
                <a:cubicBezTo>
                  <a:pt x="1884" y="1120"/>
                  <a:pt x="1920" y="1084"/>
                  <a:pt x="1920" y="1040"/>
                </a:cubicBezTo>
                <a:cubicBezTo>
                  <a:pt x="1920" y="996"/>
                  <a:pt x="1884" y="960"/>
                  <a:pt x="1840" y="960"/>
                </a:cubicBezTo>
                <a:cubicBezTo>
                  <a:pt x="400" y="960"/>
                  <a:pt x="400" y="960"/>
                  <a:pt x="400" y="960"/>
                </a:cubicBezTo>
                <a:cubicBezTo>
                  <a:pt x="356" y="960"/>
                  <a:pt x="320" y="996"/>
                  <a:pt x="320" y="1040"/>
                </a:cubicBezTo>
                <a:close/>
                <a:moveTo>
                  <a:pt x="1840" y="1600"/>
                </a:moveTo>
                <a:cubicBezTo>
                  <a:pt x="1884" y="1600"/>
                  <a:pt x="1920" y="1564"/>
                  <a:pt x="1920" y="1520"/>
                </a:cubicBezTo>
                <a:cubicBezTo>
                  <a:pt x="1920" y="1476"/>
                  <a:pt x="1884" y="1440"/>
                  <a:pt x="1840" y="1440"/>
                </a:cubicBezTo>
                <a:cubicBezTo>
                  <a:pt x="400" y="1440"/>
                  <a:pt x="400" y="1440"/>
                  <a:pt x="400" y="1440"/>
                </a:cubicBezTo>
                <a:cubicBezTo>
                  <a:pt x="356" y="1440"/>
                  <a:pt x="320" y="1476"/>
                  <a:pt x="320" y="1520"/>
                </a:cubicBezTo>
                <a:cubicBezTo>
                  <a:pt x="320" y="1564"/>
                  <a:pt x="356" y="1600"/>
                  <a:pt x="400" y="1600"/>
                </a:cubicBezTo>
                <a:lnTo>
                  <a:pt x="1840" y="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prstClr val="black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442403" y="2133650"/>
            <a:ext cx="19012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Até 5 paradas </a:t>
            </a:r>
            <a:r>
              <a:rPr lang="pt-BR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pré</a:t>
            </a:r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determinadas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</a:b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(Espera, descanso, refeição, repouso diário e repouso semanal)</a:t>
            </a:r>
          </a:p>
        </p:txBody>
      </p:sp>
      <p:sp>
        <p:nvSpPr>
          <p:cNvPr id="48" name="Elipse 47"/>
          <p:cNvSpPr/>
          <p:nvPr/>
        </p:nvSpPr>
        <p:spPr>
          <a:xfrm>
            <a:off x="9013365" y="1417681"/>
            <a:ext cx="645676" cy="6456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49" name="Group 8"/>
          <p:cNvGrpSpPr>
            <a:grpSpLocks noChangeAspect="1"/>
          </p:cNvGrpSpPr>
          <p:nvPr/>
        </p:nvGrpSpPr>
        <p:grpSpPr bwMode="auto">
          <a:xfrm>
            <a:off x="9125705" y="1557151"/>
            <a:ext cx="429161" cy="333923"/>
            <a:chOff x="323" y="-368"/>
            <a:chExt cx="5110" cy="3976"/>
          </a:xfrm>
          <a:solidFill>
            <a:schemeClr val="bg1"/>
          </a:solidFill>
        </p:grpSpPr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323" y="3040"/>
              <a:ext cx="5110" cy="568"/>
            </a:xfrm>
            <a:custGeom>
              <a:avLst/>
              <a:gdLst>
                <a:gd name="T0" fmla="*/ 2120 w 2160"/>
                <a:gd name="T1" fmla="*/ 0 h 240"/>
                <a:gd name="T2" fmla="*/ 40 w 2160"/>
                <a:gd name="T3" fmla="*/ 0 h 240"/>
                <a:gd name="T4" fmla="*/ 0 w 2160"/>
                <a:gd name="T5" fmla="*/ 40 h 240"/>
                <a:gd name="T6" fmla="*/ 0 w 2160"/>
                <a:gd name="T7" fmla="*/ 200 h 240"/>
                <a:gd name="T8" fmla="*/ 40 w 2160"/>
                <a:gd name="T9" fmla="*/ 240 h 240"/>
                <a:gd name="T10" fmla="*/ 2120 w 2160"/>
                <a:gd name="T11" fmla="*/ 240 h 240"/>
                <a:gd name="T12" fmla="*/ 2160 w 2160"/>
                <a:gd name="T13" fmla="*/ 200 h 240"/>
                <a:gd name="T14" fmla="*/ 2160 w 2160"/>
                <a:gd name="T15" fmla="*/ 40 h 240"/>
                <a:gd name="T16" fmla="*/ 2120 w 2160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0" h="240">
                  <a:moveTo>
                    <a:pt x="212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22"/>
                    <a:pt x="18" y="240"/>
                    <a:pt x="40" y="240"/>
                  </a:cubicBezTo>
                  <a:cubicBezTo>
                    <a:pt x="2120" y="240"/>
                    <a:pt x="2120" y="240"/>
                    <a:pt x="2120" y="240"/>
                  </a:cubicBezTo>
                  <a:cubicBezTo>
                    <a:pt x="2143" y="240"/>
                    <a:pt x="2160" y="222"/>
                    <a:pt x="2160" y="200"/>
                  </a:cubicBezTo>
                  <a:cubicBezTo>
                    <a:pt x="2160" y="40"/>
                    <a:pt x="2160" y="40"/>
                    <a:pt x="2160" y="40"/>
                  </a:cubicBezTo>
                  <a:cubicBezTo>
                    <a:pt x="2160" y="18"/>
                    <a:pt x="2143" y="0"/>
                    <a:pt x="2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701" y="-368"/>
              <a:ext cx="4353" cy="3219"/>
            </a:xfrm>
            <a:custGeom>
              <a:avLst/>
              <a:gdLst>
                <a:gd name="T0" fmla="*/ 40 w 1840"/>
                <a:gd name="T1" fmla="*/ 1360 h 1360"/>
                <a:gd name="T2" fmla="*/ 1800 w 1840"/>
                <a:gd name="T3" fmla="*/ 1360 h 1360"/>
                <a:gd name="T4" fmla="*/ 1840 w 1840"/>
                <a:gd name="T5" fmla="*/ 1320 h 1360"/>
                <a:gd name="T6" fmla="*/ 1840 w 1840"/>
                <a:gd name="T7" fmla="*/ 40 h 1360"/>
                <a:gd name="T8" fmla="*/ 1800 w 1840"/>
                <a:gd name="T9" fmla="*/ 0 h 1360"/>
                <a:gd name="T10" fmla="*/ 40 w 1840"/>
                <a:gd name="T11" fmla="*/ 0 h 1360"/>
                <a:gd name="T12" fmla="*/ 0 w 1840"/>
                <a:gd name="T13" fmla="*/ 40 h 1360"/>
                <a:gd name="T14" fmla="*/ 0 w 1840"/>
                <a:gd name="T15" fmla="*/ 1320 h 1360"/>
                <a:gd name="T16" fmla="*/ 40 w 1840"/>
                <a:gd name="T17" fmla="*/ 1360 h 1360"/>
                <a:gd name="T18" fmla="*/ 160 w 1840"/>
                <a:gd name="T19" fmla="*/ 200 h 1360"/>
                <a:gd name="T20" fmla="*/ 200 w 1840"/>
                <a:gd name="T21" fmla="*/ 160 h 1360"/>
                <a:gd name="T22" fmla="*/ 1640 w 1840"/>
                <a:gd name="T23" fmla="*/ 160 h 1360"/>
                <a:gd name="T24" fmla="*/ 1680 w 1840"/>
                <a:gd name="T25" fmla="*/ 200 h 1360"/>
                <a:gd name="T26" fmla="*/ 1680 w 1840"/>
                <a:gd name="T27" fmla="*/ 1160 h 1360"/>
                <a:gd name="T28" fmla="*/ 1640 w 1840"/>
                <a:gd name="T29" fmla="*/ 1200 h 1360"/>
                <a:gd name="T30" fmla="*/ 200 w 1840"/>
                <a:gd name="T31" fmla="*/ 1200 h 1360"/>
                <a:gd name="T32" fmla="*/ 160 w 1840"/>
                <a:gd name="T33" fmla="*/ 1160 h 1360"/>
                <a:gd name="T34" fmla="*/ 160 w 1840"/>
                <a:gd name="T35" fmla="*/ 20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0" h="1360">
                  <a:moveTo>
                    <a:pt x="40" y="1360"/>
                  </a:moveTo>
                  <a:cubicBezTo>
                    <a:pt x="1800" y="1360"/>
                    <a:pt x="1800" y="1360"/>
                    <a:pt x="1800" y="1360"/>
                  </a:cubicBezTo>
                  <a:cubicBezTo>
                    <a:pt x="1823" y="1360"/>
                    <a:pt x="1840" y="1342"/>
                    <a:pt x="1840" y="1320"/>
                  </a:cubicBezTo>
                  <a:cubicBezTo>
                    <a:pt x="1840" y="40"/>
                    <a:pt x="1840" y="40"/>
                    <a:pt x="1840" y="40"/>
                  </a:cubicBezTo>
                  <a:cubicBezTo>
                    <a:pt x="1840" y="18"/>
                    <a:pt x="1823" y="0"/>
                    <a:pt x="180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1320"/>
                    <a:pt x="0" y="1320"/>
                    <a:pt x="0" y="1320"/>
                  </a:cubicBezTo>
                  <a:cubicBezTo>
                    <a:pt x="0" y="1342"/>
                    <a:pt x="18" y="1360"/>
                    <a:pt x="40" y="1360"/>
                  </a:cubicBezTo>
                  <a:close/>
                  <a:moveTo>
                    <a:pt x="160" y="200"/>
                  </a:moveTo>
                  <a:cubicBezTo>
                    <a:pt x="160" y="178"/>
                    <a:pt x="178" y="160"/>
                    <a:pt x="200" y="160"/>
                  </a:cubicBezTo>
                  <a:cubicBezTo>
                    <a:pt x="1640" y="160"/>
                    <a:pt x="1640" y="160"/>
                    <a:pt x="1640" y="160"/>
                  </a:cubicBezTo>
                  <a:cubicBezTo>
                    <a:pt x="1663" y="160"/>
                    <a:pt x="1680" y="178"/>
                    <a:pt x="1680" y="200"/>
                  </a:cubicBezTo>
                  <a:cubicBezTo>
                    <a:pt x="1680" y="1160"/>
                    <a:pt x="1680" y="1160"/>
                    <a:pt x="1680" y="1160"/>
                  </a:cubicBezTo>
                  <a:cubicBezTo>
                    <a:pt x="1680" y="1182"/>
                    <a:pt x="1663" y="1200"/>
                    <a:pt x="1640" y="1200"/>
                  </a:cubicBezTo>
                  <a:cubicBezTo>
                    <a:pt x="200" y="1200"/>
                    <a:pt x="200" y="1200"/>
                    <a:pt x="200" y="1200"/>
                  </a:cubicBezTo>
                  <a:cubicBezTo>
                    <a:pt x="178" y="1200"/>
                    <a:pt x="160" y="1182"/>
                    <a:pt x="160" y="1160"/>
                  </a:cubicBezTo>
                  <a:lnTo>
                    <a:pt x="160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1269" y="200"/>
              <a:ext cx="3217" cy="2083"/>
            </a:xfrm>
            <a:custGeom>
              <a:avLst/>
              <a:gdLst>
                <a:gd name="T0" fmla="*/ 3217 w 3217"/>
                <a:gd name="T1" fmla="*/ 0 h 2083"/>
                <a:gd name="T2" fmla="*/ 0 w 3217"/>
                <a:gd name="T3" fmla="*/ 0 h 2083"/>
                <a:gd name="T4" fmla="*/ 0 w 3217"/>
                <a:gd name="T5" fmla="*/ 2083 h 2083"/>
                <a:gd name="T6" fmla="*/ 3217 w 3217"/>
                <a:gd name="T7" fmla="*/ 2083 h 2083"/>
                <a:gd name="T8" fmla="*/ 3217 w 3217"/>
                <a:gd name="T9" fmla="*/ 0 h 2083"/>
                <a:gd name="T10" fmla="*/ 1162 w 3217"/>
                <a:gd name="T11" fmla="*/ 734 h 2083"/>
                <a:gd name="T12" fmla="*/ 722 w 3217"/>
                <a:gd name="T13" fmla="*/ 1018 h 2083"/>
                <a:gd name="T14" fmla="*/ 1162 w 3217"/>
                <a:gd name="T15" fmla="*/ 1328 h 2083"/>
                <a:gd name="T16" fmla="*/ 1162 w 3217"/>
                <a:gd name="T17" fmla="*/ 1489 h 2083"/>
                <a:gd name="T18" fmla="*/ 1124 w 3217"/>
                <a:gd name="T19" fmla="*/ 1463 h 2083"/>
                <a:gd name="T20" fmla="*/ 565 w 3217"/>
                <a:gd name="T21" fmla="*/ 1070 h 2083"/>
                <a:gd name="T22" fmla="*/ 539 w 3217"/>
                <a:gd name="T23" fmla="*/ 1049 h 2083"/>
                <a:gd name="T24" fmla="*/ 539 w 3217"/>
                <a:gd name="T25" fmla="*/ 980 h 2083"/>
                <a:gd name="T26" fmla="*/ 568 w 3217"/>
                <a:gd name="T27" fmla="*/ 961 h 2083"/>
                <a:gd name="T28" fmla="*/ 1126 w 3217"/>
                <a:gd name="T29" fmla="*/ 601 h 2083"/>
                <a:gd name="T30" fmla="*/ 1162 w 3217"/>
                <a:gd name="T31" fmla="*/ 578 h 2083"/>
                <a:gd name="T32" fmla="*/ 1162 w 3217"/>
                <a:gd name="T33" fmla="*/ 734 h 2083"/>
                <a:gd name="T34" fmla="*/ 1434 w 3217"/>
                <a:gd name="T35" fmla="*/ 1671 h 2083"/>
                <a:gd name="T36" fmla="*/ 1296 w 3217"/>
                <a:gd name="T37" fmla="*/ 1671 h 2083"/>
                <a:gd name="T38" fmla="*/ 1755 w 3217"/>
                <a:gd name="T39" fmla="*/ 393 h 2083"/>
                <a:gd name="T40" fmla="*/ 1895 w 3217"/>
                <a:gd name="T41" fmla="*/ 393 h 2083"/>
                <a:gd name="T42" fmla="*/ 1434 w 3217"/>
                <a:gd name="T43" fmla="*/ 1671 h 2083"/>
                <a:gd name="T44" fmla="*/ 2635 w 3217"/>
                <a:gd name="T45" fmla="*/ 1049 h 2083"/>
                <a:gd name="T46" fmla="*/ 2607 w 3217"/>
                <a:gd name="T47" fmla="*/ 1070 h 2083"/>
                <a:gd name="T48" fmla="*/ 2051 w 3217"/>
                <a:gd name="T49" fmla="*/ 1463 h 2083"/>
                <a:gd name="T50" fmla="*/ 2013 w 3217"/>
                <a:gd name="T51" fmla="*/ 1489 h 2083"/>
                <a:gd name="T52" fmla="*/ 2013 w 3217"/>
                <a:gd name="T53" fmla="*/ 1328 h 2083"/>
                <a:gd name="T54" fmla="*/ 2453 w 3217"/>
                <a:gd name="T55" fmla="*/ 1018 h 2083"/>
                <a:gd name="T56" fmla="*/ 2013 w 3217"/>
                <a:gd name="T57" fmla="*/ 734 h 2083"/>
                <a:gd name="T58" fmla="*/ 2013 w 3217"/>
                <a:gd name="T59" fmla="*/ 578 h 2083"/>
                <a:gd name="T60" fmla="*/ 2049 w 3217"/>
                <a:gd name="T61" fmla="*/ 601 h 2083"/>
                <a:gd name="T62" fmla="*/ 2605 w 3217"/>
                <a:gd name="T63" fmla="*/ 961 h 2083"/>
                <a:gd name="T64" fmla="*/ 2635 w 3217"/>
                <a:gd name="T65" fmla="*/ 980 h 2083"/>
                <a:gd name="T66" fmla="*/ 2635 w 3217"/>
                <a:gd name="T67" fmla="*/ 1049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17" h="2083">
                  <a:moveTo>
                    <a:pt x="3217" y="0"/>
                  </a:moveTo>
                  <a:lnTo>
                    <a:pt x="0" y="0"/>
                  </a:lnTo>
                  <a:lnTo>
                    <a:pt x="0" y="2083"/>
                  </a:lnTo>
                  <a:lnTo>
                    <a:pt x="3217" y="2083"/>
                  </a:lnTo>
                  <a:lnTo>
                    <a:pt x="3217" y="0"/>
                  </a:lnTo>
                  <a:close/>
                  <a:moveTo>
                    <a:pt x="1162" y="734"/>
                  </a:moveTo>
                  <a:lnTo>
                    <a:pt x="722" y="1018"/>
                  </a:lnTo>
                  <a:lnTo>
                    <a:pt x="1162" y="1328"/>
                  </a:lnTo>
                  <a:lnTo>
                    <a:pt x="1162" y="1489"/>
                  </a:lnTo>
                  <a:lnTo>
                    <a:pt x="1124" y="1463"/>
                  </a:lnTo>
                  <a:lnTo>
                    <a:pt x="565" y="1070"/>
                  </a:lnTo>
                  <a:lnTo>
                    <a:pt x="539" y="1049"/>
                  </a:lnTo>
                  <a:lnTo>
                    <a:pt x="539" y="980"/>
                  </a:lnTo>
                  <a:lnTo>
                    <a:pt x="568" y="961"/>
                  </a:lnTo>
                  <a:lnTo>
                    <a:pt x="1126" y="601"/>
                  </a:lnTo>
                  <a:lnTo>
                    <a:pt x="1162" y="578"/>
                  </a:lnTo>
                  <a:lnTo>
                    <a:pt x="1162" y="734"/>
                  </a:lnTo>
                  <a:close/>
                  <a:moveTo>
                    <a:pt x="1434" y="1671"/>
                  </a:moveTo>
                  <a:lnTo>
                    <a:pt x="1296" y="1671"/>
                  </a:lnTo>
                  <a:lnTo>
                    <a:pt x="1755" y="393"/>
                  </a:lnTo>
                  <a:lnTo>
                    <a:pt x="1895" y="393"/>
                  </a:lnTo>
                  <a:lnTo>
                    <a:pt x="1434" y="1671"/>
                  </a:lnTo>
                  <a:close/>
                  <a:moveTo>
                    <a:pt x="2635" y="1049"/>
                  </a:moveTo>
                  <a:lnTo>
                    <a:pt x="2607" y="1070"/>
                  </a:lnTo>
                  <a:lnTo>
                    <a:pt x="2051" y="1463"/>
                  </a:lnTo>
                  <a:lnTo>
                    <a:pt x="2013" y="1489"/>
                  </a:lnTo>
                  <a:lnTo>
                    <a:pt x="2013" y="1328"/>
                  </a:lnTo>
                  <a:lnTo>
                    <a:pt x="2453" y="1018"/>
                  </a:lnTo>
                  <a:lnTo>
                    <a:pt x="2013" y="734"/>
                  </a:lnTo>
                  <a:lnTo>
                    <a:pt x="2013" y="578"/>
                  </a:lnTo>
                  <a:lnTo>
                    <a:pt x="2049" y="601"/>
                  </a:lnTo>
                  <a:lnTo>
                    <a:pt x="2605" y="961"/>
                  </a:lnTo>
                  <a:lnTo>
                    <a:pt x="2635" y="980"/>
                  </a:lnTo>
                  <a:lnTo>
                    <a:pt x="2635" y="10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</p:grpSp>
      <p:sp>
        <p:nvSpPr>
          <p:cNvPr id="99" name="Retângulo 98"/>
          <p:cNvSpPr/>
          <p:nvPr/>
        </p:nvSpPr>
        <p:spPr>
          <a:xfrm>
            <a:off x="10271670" y="2177867"/>
            <a:ext cx="14760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Nossa solução pode ser integrada aos seus sistemas de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ERPs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, logístico ou de ponto</a:t>
            </a:r>
          </a:p>
        </p:txBody>
      </p:sp>
      <p:sp>
        <p:nvSpPr>
          <p:cNvPr id="100" name="Elipse 99"/>
          <p:cNvSpPr/>
          <p:nvPr/>
        </p:nvSpPr>
        <p:spPr>
          <a:xfrm>
            <a:off x="10706114" y="1413570"/>
            <a:ext cx="645676" cy="6456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grpSp>
        <p:nvGrpSpPr>
          <p:cNvPr id="101" name="Group 4"/>
          <p:cNvGrpSpPr>
            <a:grpSpLocks noChangeAspect="1"/>
          </p:cNvGrpSpPr>
          <p:nvPr/>
        </p:nvGrpSpPr>
        <p:grpSpPr bwMode="auto">
          <a:xfrm>
            <a:off x="10788907" y="1541767"/>
            <a:ext cx="430825" cy="347896"/>
            <a:chOff x="1174" y="243"/>
            <a:chExt cx="3408" cy="2752"/>
          </a:xfrm>
          <a:solidFill>
            <a:schemeClr val="bg1"/>
          </a:solidFill>
        </p:grpSpPr>
        <p:sp>
          <p:nvSpPr>
            <p:cNvPr id="102" name="Freeform 5"/>
            <p:cNvSpPr>
              <a:spLocks/>
            </p:cNvSpPr>
            <p:nvPr/>
          </p:nvSpPr>
          <p:spPr bwMode="auto">
            <a:xfrm>
              <a:off x="1900" y="2758"/>
              <a:ext cx="1091" cy="237"/>
            </a:xfrm>
            <a:custGeom>
              <a:avLst/>
              <a:gdLst>
                <a:gd name="T0" fmla="*/ 461 w 461"/>
                <a:gd name="T1" fmla="*/ 100 h 100"/>
                <a:gd name="T2" fmla="*/ 0 w 461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1" h="100">
                  <a:moveTo>
                    <a:pt x="461" y="100"/>
                  </a:moveTo>
                  <a:cubicBezTo>
                    <a:pt x="323" y="0"/>
                    <a:pt x="137" y="0"/>
                    <a:pt x="0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03" name="Freeform 6"/>
            <p:cNvSpPr>
              <a:spLocks noEditPoints="1"/>
            </p:cNvSpPr>
            <p:nvPr/>
          </p:nvSpPr>
          <p:spPr bwMode="auto">
            <a:xfrm>
              <a:off x="1174" y="908"/>
              <a:ext cx="2544" cy="1909"/>
            </a:xfrm>
            <a:custGeom>
              <a:avLst/>
              <a:gdLst>
                <a:gd name="T0" fmla="*/ 1023 w 1075"/>
                <a:gd name="T1" fmla="*/ 0 h 806"/>
                <a:gd name="T2" fmla="*/ 52 w 1075"/>
                <a:gd name="T3" fmla="*/ 0 h 806"/>
                <a:gd name="T4" fmla="*/ 0 w 1075"/>
                <a:gd name="T5" fmla="*/ 51 h 806"/>
                <a:gd name="T6" fmla="*/ 0 w 1075"/>
                <a:gd name="T7" fmla="*/ 754 h 806"/>
                <a:gd name="T8" fmla="*/ 52 w 1075"/>
                <a:gd name="T9" fmla="*/ 806 h 806"/>
                <a:gd name="T10" fmla="*/ 1023 w 1075"/>
                <a:gd name="T11" fmla="*/ 806 h 806"/>
                <a:gd name="T12" fmla="*/ 1075 w 1075"/>
                <a:gd name="T13" fmla="*/ 754 h 806"/>
                <a:gd name="T14" fmla="*/ 1075 w 1075"/>
                <a:gd name="T15" fmla="*/ 51 h 806"/>
                <a:gd name="T16" fmla="*/ 1023 w 1075"/>
                <a:gd name="T17" fmla="*/ 0 h 806"/>
                <a:gd name="T18" fmla="*/ 972 w 1075"/>
                <a:gd name="T19" fmla="*/ 703 h 806"/>
                <a:gd name="T20" fmla="*/ 103 w 1075"/>
                <a:gd name="T21" fmla="*/ 703 h 806"/>
                <a:gd name="T22" fmla="*/ 103 w 1075"/>
                <a:gd name="T23" fmla="*/ 103 h 806"/>
                <a:gd name="T24" fmla="*/ 972 w 1075"/>
                <a:gd name="T25" fmla="*/ 103 h 806"/>
                <a:gd name="T26" fmla="*/ 972 w 1075"/>
                <a:gd name="T27" fmla="*/ 70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5" h="806">
                  <a:moveTo>
                    <a:pt x="1023" y="0"/>
                  </a:moveTo>
                  <a:cubicBezTo>
                    <a:pt x="699" y="0"/>
                    <a:pt x="375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86"/>
                    <a:pt x="0" y="520"/>
                    <a:pt x="0" y="754"/>
                  </a:cubicBezTo>
                  <a:cubicBezTo>
                    <a:pt x="0" y="783"/>
                    <a:pt x="23" y="806"/>
                    <a:pt x="52" y="806"/>
                  </a:cubicBezTo>
                  <a:cubicBezTo>
                    <a:pt x="375" y="806"/>
                    <a:pt x="699" y="806"/>
                    <a:pt x="1023" y="806"/>
                  </a:cubicBezTo>
                  <a:cubicBezTo>
                    <a:pt x="1052" y="806"/>
                    <a:pt x="1075" y="783"/>
                    <a:pt x="1075" y="754"/>
                  </a:cubicBezTo>
                  <a:cubicBezTo>
                    <a:pt x="1075" y="520"/>
                    <a:pt x="1075" y="286"/>
                    <a:pt x="1075" y="51"/>
                  </a:cubicBezTo>
                  <a:cubicBezTo>
                    <a:pt x="1075" y="23"/>
                    <a:pt x="1052" y="0"/>
                    <a:pt x="1023" y="0"/>
                  </a:cubicBezTo>
                  <a:close/>
                  <a:moveTo>
                    <a:pt x="972" y="703"/>
                  </a:moveTo>
                  <a:cubicBezTo>
                    <a:pt x="103" y="703"/>
                    <a:pt x="103" y="703"/>
                    <a:pt x="103" y="7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972" y="103"/>
                    <a:pt x="972" y="103"/>
                    <a:pt x="972" y="103"/>
                  </a:cubicBezTo>
                  <a:lnTo>
                    <a:pt x="972" y="7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04" name="Freeform 7"/>
            <p:cNvSpPr>
              <a:spLocks noEditPoints="1"/>
            </p:cNvSpPr>
            <p:nvPr/>
          </p:nvSpPr>
          <p:spPr bwMode="auto">
            <a:xfrm>
              <a:off x="3079" y="243"/>
              <a:ext cx="1503" cy="2752"/>
            </a:xfrm>
            <a:custGeom>
              <a:avLst/>
              <a:gdLst>
                <a:gd name="T0" fmla="*/ 544 w 635"/>
                <a:gd name="T1" fmla="*/ 0 h 1162"/>
                <a:gd name="T2" fmla="*/ 91 w 635"/>
                <a:gd name="T3" fmla="*/ 0 h 1162"/>
                <a:gd name="T4" fmla="*/ 0 w 635"/>
                <a:gd name="T5" fmla="*/ 91 h 1162"/>
                <a:gd name="T6" fmla="*/ 0 w 635"/>
                <a:gd name="T7" fmla="*/ 236 h 1162"/>
                <a:gd name="T8" fmla="*/ 91 w 635"/>
                <a:gd name="T9" fmla="*/ 236 h 1162"/>
                <a:gd name="T10" fmla="*/ 218 w 635"/>
                <a:gd name="T11" fmla="*/ 236 h 1162"/>
                <a:gd name="T12" fmla="*/ 544 w 635"/>
                <a:gd name="T13" fmla="*/ 236 h 1162"/>
                <a:gd name="T14" fmla="*/ 544 w 635"/>
                <a:gd name="T15" fmla="*/ 304 h 1162"/>
                <a:gd name="T16" fmla="*/ 310 w 635"/>
                <a:gd name="T17" fmla="*/ 304 h 1162"/>
                <a:gd name="T18" fmla="*/ 314 w 635"/>
                <a:gd name="T19" fmla="*/ 332 h 1162"/>
                <a:gd name="T20" fmla="*/ 314 w 635"/>
                <a:gd name="T21" fmla="*/ 1035 h 1162"/>
                <a:gd name="T22" fmla="*/ 218 w 635"/>
                <a:gd name="T23" fmla="*/ 1131 h 1162"/>
                <a:gd name="T24" fmla="*/ 23 w 635"/>
                <a:gd name="T25" fmla="*/ 1131 h 1162"/>
                <a:gd name="T26" fmla="*/ 91 w 635"/>
                <a:gd name="T27" fmla="*/ 1162 h 1162"/>
                <a:gd name="T28" fmla="*/ 544 w 635"/>
                <a:gd name="T29" fmla="*/ 1162 h 1162"/>
                <a:gd name="T30" fmla="*/ 635 w 635"/>
                <a:gd name="T31" fmla="*/ 1071 h 1162"/>
                <a:gd name="T32" fmla="*/ 635 w 635"/>
                <a:gd name="T33" fmla="*/ 91 h 1162"/>
                <a:gd name="T34" fmla="*/ 544 w 635"/>
                <a:gd name="T35" fmla="*/ 0 h 1162"/>
                <a:gd name="T36" fmla="*/ 507 w 635"/>
                <a:gd name="T37" fmla="*/ 1000 h 1162"/>
                <a:gd name="T38" fmla="*/ 422 w 635"/>
                <a:gd name="T39" fmla="*/ 1017 h 1162"/>
                <a:gd name="T40" fmla="*/ 405 w 635"/>
                <a:gd name="T41" fmla="*/ 932 h 1162"/>
                <a:gd name="T42" fmla="*/ 490 w 635"/>
                <a:gd name="T43" fmla="*/ 915 h 1162"/>
                <a:gd name="T44" fmla="*/ 507 w 635"/>
                <a:gd name="T45" fmla="*/ 1000 h 1162"/>
                <a:gd name="T46" fmla="*/ 544 w 635"/>
                <a:gd name="T47" fmla="*/ 439 h 1162"/>
                <a:gd name="T48" fmla="*/ 385 w 635"/>
                <a:gd name="T49" fmla="*/ 439 h 1162"/>
                <a:gd name="T50" fmla="*/ 385 w 635"/>
                <a:gd name="T51" fmla="*/ 372 h 1162"/>
                <a:gd name="T52" fmla="*/ 544 w 635"/>
                <a:gd name="T53" fmla="*/ 372 h 1162"/>
                <a:gd name="T54" fmla="*/ 544 w 635"/>
                <a:gd name="T55" fmla="*/ 439 h 1162"/>
                <a:gd name="T56" fmla="*/ 544 w 635"/>
                <a:gd name="T57" fmla="*/ 169 h 1162"/>
                <a:gd name="T58" fmla="*/ 91 w 635"/>
                <a:gd name="T59" fmla="*/ 169 h 1162"/>
                <a:gd name="T60" fmla="*/ 91 w 635"/>
                <a:gd name="T61" fmla="*/ 101 h 1162"/>
                <a:gd name="T62" fmla="*/ 544 w 635"/>
                <a:gd name="T63" fmla="*/ 101 h 1162"/>
                <a:gd name="T64" fmla="*/ 544 w 635"/>
                <a:gd name="T65" fmla="*/ 169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5" h="1162">
                  <a:moveTo>
                    <a:pt x="544" y="0"/>
                  </a:moveTo>
                  <a:cubicBezTo>
                    <a:pt x="393" y="0"/>
                    <a:pt x="2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39"/>
                    <a:pt x="0" y="188"/>
                    <a:pt x="0" y="236"/>
                  </a:cubicBezTo>
                  <a:cubicBezTo>
                    <a:pt x="30" y="236"/>
                    <a:pt x="61" y="236"/>
                    <a:pt x="91" y="236"/>
                  </a:cubicBezTo>
                  <a:cubicBezTo>
                    <a:pt x="133" y="236"/>
                    <a:pt x="176" y="236"/>
                    <a:pt x="218" y="236"/>
                  </a:cubicBezTo>
                  <a:cubicBezTo>
                    <a:pt x="327" y="236"/>
                    <a:pt x="435" y="236"/>
                    <a:pt x="544" y="236"/>
                  </a:cubicBezTo>
                  <a:cubicBezTo>
                    <a:pt x="544" y="259"/>
                    <a:pt x="544" y="281"/>
                    <a:pt x="544" y="304"/>
                  </a:cubicBezTo>
                  <a:cubicBezTo>
                    <a:pt x="466" y="304"/>
                    <a:pt x="388" y="304"/>
                    <a:pt x="310" y="304"/>
                  </a:cubicBezTo>
                  <a:cubicBezTo>
                    <a:pt x="313" y="313"/>
                    <a:pt x="314" y="323"/>
                    <a:pt x="314" y="332"/>
                  </a:cubicBezTo>
                  <a:cubicBezTo>
                    <a:pt x="314" y="567"/>
                    <a:pt x="314" y="801"/>
                    <a:pt x="314" y="1035"/>
                  </a:cubicBezTo>
                  <a:cubicBezTo>
                    <a:pt x="314" y="1088"/>
                    <a:pt x="271" y="1131"/>
                    <a:pt x="218" y="1131"/>
                  </a:cubicBezTo>
                  <a:cubicBezTo>
                    <a:pt x="153" y="1131"/>
                    <a:pt x="88" y="1131"/>
                    <a:pt x="23" y="1131"/>
                  </a:cubicBezTo>
                  <a:cubicBezTo>
                    <a:pt x="40" y="1151"/>
                    <a:pt x="65" y="1162"/>
                    <a:pt x="91" y="1162"/>
                  </a:cubicBezTo>
                  <a:cubicBezTo>
                    <a:pt x="242" y="1162"/>
                    <a:pt x="393" y="1162"/>
                    <a:pt x="544" y="1162"/>
                  </a:cubicBezTo>
                  <a:cubicBezTo>
                    <a:pt x="594" y="1162"/>
                    <a:pt x="635" y="1121"/>
                    <a:pt x="635" y="1071"/>
                  </a:cubicBezTo>
                  <a:cubicBezTo>
                    <a:pt x="635" y="744"/>
                    <a:pt x="635" y="418"/>
                    <a:pt x="635" y="91"/>
                  </a:cubicBezTo>
                  <a:cubicBezTo>
                    <a:pt x="635" y="41"/>
                    <a:pt x="594" y="0"/>
                    <a:pt x="544" y="0"/>
                  </a:cubicBezTo>
                  <a:close/>
                  <a:moveTo>
                    <a:pt x="507" y="1000"/>
                  </a:moveTo>
                  <a:cubicBezTo>
                    <a:pt x="488" y="1028"/>
                    <a:pt x="450" y="1035"/>
                    <a:pt x="422" y="1017"/>
                  </a:cubicBezTo>
                  <a:cubicBezTo>
                    <a:pt x="394" y="998"/>
                    <a:pt x="387" y="960"/>
                    <a:pt x="405" y="932"/>
                  </a:cubicBezTo>
                  <a:cubicBezTo>
                    <a:pt x="424" y="904"/>
                    <a:pt x="462" y="897"/>
                    <a:pt x="490" y="915"/>
                  </a:cubicBezTo>
                  <a:cubicBezTo>
                    <a:pt x="518" y="934"/>
                    <a:pt x="525" y="972"/>
                    <a:pt x="507" y="1000"/>
                  </a:cubicBezTo>
                  <a:close/>
                  <a:moveTo>
                    <a:pt x="544" y="439"/>
                  </a:moveTo>
                  <a:cubicBezTo>
                    <a:pt x="385" y="439"/>
                    <a:pt x="385" y="439"/>
                    <a:pt x="385" y="439"/>
                  </a:cubicBezTo>
                  <a:cubicBezTo>
                    <a:pt x="385" y="372"/>
                    <a:pt x="385" y="372"/>
                    <a:pt x="385" y="372"/>
                  </a:cubicBezTo>
                  <a:cubicBezTo>
                    <a:pt x="544" y="372"/>
                    <a:pt x="544" y="372"/>
                    <a:pt x="544" y="372"/>
                  </a:cubicBezTo>
                  <a:lnTo>
                    <a:pt x="544" y="439"/>
                  </a:lnTo>
                  <a:close/>
                  <a:moveTo>
                    <a:pt x="544" y="169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544" y="101"/>
                    <a:pt x="544" y="101"/>
                    <a:pt x="544" y="101"/>
                  </a:cubicBezTo>
                  <a:cubicBezTo>
                    <a:pt x="544" y="169"/>
                    <a:pt x="544" y="169"/>
                    <a:pt x="544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4"/>
          <p:cNvGrpSpPr>
            <a:grpSpLocks noChangeAspect="1"/>
          </p:cNvGrpSpPr>
          <p:nvPr/>
        </p:nvGrpSpPr>
        <p:grpSpPr bwMode="auto">
          <a:xfrm>
            <a:off x="10818836" y="1541767"/>
            <a:ext cx="430825" cy="347896"/>
            <a:chOff x="1174" y="243"/>
            <a:chExt cx="3408" cy="2752"/>
          </a:xfrm>
          <a:solidFill>
            <a:schemeClr val="bg1"/>
          </a:solidFill>
        </p:grpSpPr>
        <p:sp>
          <p:nvSpPr>
            <p:cNvPr id="106" name="Freeform 5"/>
            <p:cNvSpPr>
              <a:spLocks/>
            </p:cNvSpPr>
            <p:nvPr/>
          </p:nvSpPr>
          <p:spPr bwMode="auto">
            <a:xfrm>
              <a:off x="1900" y="2758"/>
              <a:ext cx="1091" cy="237"/>
            </a:xfrm>
            <a:custGeom>
              <a:avLst/>
              <a:gdLst>
                <a:gd name="T0" fmla="*/ 461 w 461"/>
                <a:gd name="T1" fmla="*/ 100 h 100"/>
                <a:gd name="T2" fmla="*/ 0 w 461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1" h="100">
                  <a:moveTo>
                    <a:pt x="461" y="100"/>
                  </a:moveTo>
                  <a:cubicBezTo>
                    <a:pt x="323" y="0"/>
                    <a:pt x="137" y="0"/>
                    <a:pt x="0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07" name="Freeform 6"/>
            <p:cNvSpPr>
              <a:spLocks noEditPoints="1"/>
            </p:cNvSpPr>
            <p:nvPr/>
          </p:nvSpPr>
          <p:spPr bwMode="auto">
            <a:xfrm>
              <a:off x="1174" y="908"/>
              <a:ext cx="2544" cy="1909"/>
            </a:xfrm>
            <a:custGeom>
              <a:avLst/>
              <a:gdLst>
                <a:gd name="T0" fmla="*/ 1023 w 1075"/>
                <a:gd name="T1" fmla="*/ 0 h 806"/>
                <a:gd name="T2" fmla="*/ 52 w 1075"/>
                <a:gd name="T3" fmla="*/ 0 h 806"/>
                <a:gd name="T4" fmla="*/ 0 w 1075"/>
                <a:gd name="T5" fmla="*/ 51 h 806"/>
                <a:gd name="T6" fmla="*/ 0 w 1075"/>
                <a:gd name="T7" fmla="*/ 754 h 806"/>
                <a:gd name="T8" fmla="*/ 52 w 1075"/>
                <a:gd name="T9" fmla="*/ 806 h 806"/>
                <a:gd name="T10" fmla="*/ 1023 w 1075"/>
                <a:gd name="T11" fmla="*/ 806 h 806"/>
                <a:gd name="T12" fmla="*/ 1075 w 1075"/>
                <a:gd name="T13" fmla="*/ 754 h 806"/>
                <a:gd name="T14" fmla="*/ 1075 w 1075"/>
                <a:gd name="T15" fmla="*/ 51 h 806"/>
                <a:gd name="T16" fmla="*/ 1023 w 1075"/>
                <a:gd name="T17" fmla="*/ 0 h 806"/>
                <a:gd name="T18" fmla="*/ 972 w 1075"/>
                <a:gd name="T19" fmla="*/ 703 h 806"/>
                <a:gd name="T20" fmla="*/ 103 w 1075"/>
                <a:gd name="T21" fmla="*/ 703 h 806"/>
                <a:gd name="T22" fmla="*/ 103 w 1075"/>
                <a:gd name="T23" fmla="*/ 103 h 806"/>
                <a:gd name="T24" fmla="*/ 972 w 1075"/>
                <a:gd name="T25" fmla="*/ 103 h 806"/>
                <a:gd name="T26" fmla="*/ 972 w 1075"/>
                <a:gd name="T27" fmla="*/ 703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5" h="806">
                  <a:moveTo>
                    <a:pt x="1023" y="0"/>
                  </a:moveTo>
                  <a:cubicBezTo>
                    <a:pt x="699" y="0"/>
                    <a:pt x="375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86"/>
                    <a:pt x="0" y="520"/>
                    <a:pt x="0" y="754"/>
                  </a:cubicBezTo>
                  <a:cubicBezTo>
                    <a:pt x="0" y="783"/>
                    <a:pt x="23" y="806"/>
                    <a:pt x="52" y="806"/>
                  </a:cubicBezTo>
                  <a:cubicBezTo>
                    <a:pt x="375" y="806"/>
                    <a:pt x="699" y="806"/>
                    <a:pt x="1023" y="806"/>
                  </a:cubicBezTo>
                  <a:cubicBezTo>
                    <a:pt x="1052" y="806"/>
                    <a:pt x="1075" y="783"/>
                    <a:pt x="1075" y="754"/>
                  </a:cubicBezTo>
                  <a:cubicBezTo>
                    <a:pt x="1075" y="520"/>
                    <a:pt x="1075" y="286"/>
                    <a:pt x="1075" y="51"/>
                  </a:cubicBezTo>
                  <a:cubicBezTo>
                    <a:pt x="1075" y="23"/>
                    <a:pt x="1052" y="0"/>
                    <a:pt x="1023" y="0"/>
                  </a:cubicBezTo>
                  <a:close/>
                  <a:moveTo>
                    <a:pt x="972" y="703"/>
                  </a:moveTo>
                  <a:cubicBezTo>
                    <a:pt x="103" y="703"/>
                    <a:pt x="103" y="703"/>
                    <a:pt x="103" y="7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972" y="103"/>
                    <a:pt x="972" y="103"/>
                    <a:pt x="972" y="103"/>
                  </a:cubicBezTo>
                  <a:lnTo>
                    <a:pt x="972" y="7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08" name="Freeform 7"/>
            <p:cNvSpPr>
              <a:spLocks noEditPoints="1"/>
            </p:cNvSpPr>
            <p:nvPr/>
          </p:nvSpPr>
          <p:spPr bwMode="auto">
            <a:xfrm>
              <a:off x="3079" y="243"/>
              <a:ext cx="1503" cy="2752"/>
            </a:xfrm>
            <a:custGeom>
              <a:avLst/>
              <a:gdLst>
                <a:gd name="T0" fmla="*/ 544 w 635"/>
                <a:gd name="T1" fmla="*/ 0 h 1162"/>
                <a:gd name="T2" fmla="*/ 91 w 635"/>
                <a:gd name="T3" fmla="*/ 0 h 1162"/>
                <a:gd name="T4" fmla="*/ 0 w 635"/>
                <a:gd name="T5" fmla="*/ 91 h 1162"/>
                <a:gd name="T6" fmla="*/ 0 w 635"/>
                <a:gd name="T7" fmla="*/ 236 h 1162"/>
                <a:gd name="T8" fmla="*/ 91 w 635"/>
                <a:gd name="T9" fmla="*/ 236 h 1162"/>
                <a:gd name="T10" fmla="*/ 218 w 635"/>
                <a:gd name="T11" fmla="*/ 236 h 1162"/>
                <a:gd name="T12" fmla="*/ 544 w 635"/>
                <a:gd name="T13" fmla="*/ 236 h 1162"/>
                <a:gd name="T14" fmla="*/ 544 w 635"/>
                <a:gd name="T15" fmla="*/ 304 h 1162"/>
                <a:gd name="T16" fmla="*/ 310 w 635"/>
                <a:gd name="T17" fmla="*/ 304 h 1162"/>
                <a:gd name="T18" fmla="*/ 314 w 635"/>
                <a:gd name="T19" fmla="*/ 332 h 1162"/>
                <a:gd name="T20" fmla="*/ 314 w 635"/>
                <a:gd name="T21" fmla="*/ 1035 h 1162"/>
                <a:gd name="T22" fmla="*/ 218 w 635"/>
                <a:gd name="T23" fmla="*/ 1131 h 1162"/>
                <a:gd name="T24" fmla="*/ 23 w 635"/>
                <a:gd name="T25" fmla="*/ 1131 h 1162"/>
                <a:gd name="T26" fmla="*/ 91 w 635"/>
                <a:gd name="T27" fmla="*/ 1162 h 1162"/>
                <a:gd name="T28" fmla="*/ 544 w 635"/>
                <a:gd name="T29" fmla="*/ 1162 h 1162"/>
                <a:gd name="T30" fmla="*/ 635 w 635"/>
                <a:gd name="T31" fmla="*/ 1071 h 1162"/>
                <a:gd name="T32" fmla="*/ 635 w 635"/>
                <a:gd name="T33" fmla="*/ 91 h 1162"/>
                <a:gd name="T34" fmla="*/ 544 w 635"/>
                <a:gd name="T35" fmla="*/ 0 h 1162"/>
                <a:gd name="T36" fmla="*/ 507 w 635"/>
                <a:gd name="T37" fmla="*/ 1000 h 1162"/>
                <a:gd name="T38" fmla="*/ 422 w 635"/>
                <a:gd name="T39" fmla="*/ 1017 h 1162"/>
                <a:gd name="T40" fmla="*/ 405 w 635"/>
                <a:gd name="T41" fmla="*/ 932 h 1162"/>
                <a:gd name="T42" fmla="*/ 490 w 635"/>
                <a:gd name="T43" fmla="*/ 915 h 1162"/>
                <a:gd name="T44" fmla="*/ 507 w 635"/>
                <a:gd name="T45" fmla="*/ 1000 h 1162"/>
                <a:gd name="T46" fmla="*/ 544 w 635"/>
                <a:gd name="T47" fmla="*/ 439 h 1162"/>
                <a:gd name="T48" fmla="*/ 385 w 635"/>
                <a:gd name="T49" fmla="*/ 439 h 1162"/>
                <a:gd name="T50" fmla="*/ 385 w 635"/>
                <a:gd name="T51" fmla="*/ 372 h 1162"/>
                <a:gd name="T52" fmla="*/ 544 w 635"/>
                <a:gd name="T53" fmla="*/ 372 h 1162"/>
                <a:gd name="T54" fmla="*/ 544 w 635"/>
                <a:gd name="T55" fmla="*/ 439 h 1162"/>
                <a:gd name="T56" fmla="*/ 544 w 635"/>
                <a:gd name="T57" fmla="*/ 169 h 1162"/>
                <a:gd name="T58" fmla="*/ 91 w 635"/>
                <a:gd name="T59" fmla="*/ 169 h 1162"/>
                <a:gd name="T60" fmla="*/ 91 w 635"/>
                <a:gd name="T61" fmla="*/ 101 h 1162"/>
                <a:gd name="T62" fmla="*/ 544 w 635"/>
                <a:gd name="T63" fmla="*/ 101 h 1162"/>
                <a:gd name="T64" fmla="*/ 544 w 635"/>
                <a:gd name="T65" fmla="*/ 169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5" h="1162">
                  <a:moveTo>
                    <a:pt x="544" y="0"/>
                  </a:moveTo>
                  <a:cubicBezTo>
                    <a:pt x="393" y="0"/>
                    <a:pt x="2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39"/>
                    <a:pt x="0" y="188"/>
                    <a:pt x="0" y="236"/>
                  </a:cubicBezTo>
                  <a:cubicBezTo>
                    <a:pt x="30" y="236"/>
                    <a:pt x="61" y="236"/>
                    <a:pt x="91" y="236"/>
                  </a:cubicBezTo>
                  <a:cubicBezTo>
                    <a:pt x="133" y="236"/>
                    <a:pt x="176" y="236"/>
                    <a:pt x="218" y="236"/>
                  </a:cubicBezTo>
                  <a:cubicBezTo>
                    <a:pt x="327" y="236"/>
                    <a:pt x="435" y="236"/>
                    <a:pt x="544" y="236"/>
                  </a:cubicBezTo>
                  <a:cubicBezTo>
                    <a:pt x="544" y="259"/>
                    <a:pt x="544" y="281"/>
                    <a:pt x="544" y="304"/>
                  </a:cubicBezTo>
                  <a:cubicBezTo>
                    <a:pt x="466" y="304"/>
                    <a:pt x="388" y="304"/>
                    <a:pt x="310" y="304"/>
                  </a:cubicBezTo>
                  <a:cubicBezTo>
                    <a:pt x="313" y="313"/>
                    <a:pt x="314" y="323"/>
                    <a:pt x="314" y="332"/>
                  </a:cubicBezTo>
                  <a:cubicBezTo>
                    <a:pt x="314" y="567"/>
                    <a:pt x="314" y="801"/>
                    <a:pt x="314" y="1035"/>
                  </a:cubicBezTo>
                  <a:cubicBezTo>
                    <a:pt x="314" y="1088"/>
                    <a:pt x="271" y="1131"/>
                    <a:pt x="218" y="1131"/>
                  </a:cubicBezTo>
                  <a:cubicBezTo>
                    <a:pt x="153" y="1131"/>
                    <a:pt x="88" y="1131"/>
                    <a:pt x="23" y="1131"/>
                  </a:cubicBezTo>
                  <a:cubicBezTo>
                    <a:pt x="40" y="1151"/>
                    <a:pt x="65" y="1162"/>
                    <a:pt x="91" y="1162"/>
                  </a:cubicBezTo>
                  <a:cubicBezTo>
                    <a:pt x="242" y="1162"/>
                    <a:pt x="393" y="1162"/>
                    <a:pt x="544" y="1162"/>
                  </a:cubicBezTo>
                  <a:cubicBezTo>
                    <a:pt x="594" y="1162"/>
                    <a:pt x="635" y="1121"/>
                    <a:pt x="635" y="1071"/>
                  </a:cubicBezTo>
                  <a:cubicBezTo>
                    <a:pt x="635" y="744"/>
                    <a:pt x="635" y="418"/>
                    <a:pt x="635" y="91"/>
                  </a:cubicBezTo>
                  <a:cubicBezTo>
                    <a:pt x="635" y="41"/>
                    <a:pt x="594" y="0"/>
                    <a:pt x="544" y="0"/>
                  </a:cubicBezTo>
                  <a:close/>
                  <a:moveTo>
                    <a:pt x="507" y="1000"/>
                  </a:moveTo>
                  <a:cubicBezTo>
                    <a:pt x="488" y="1028"/>
                    <a:pt x="450" y="1035"/>
                    <a:pt x="422" y="1017"/>
                  </a:cubicBezTo>
                  <a:cubicBezTo>
                    <a:pt x="394" y="998"/>
                    <a:pt x="387" y="960"/>
                    <a:pt x="405" y="932"/>
                  </a:cubicBezTo>
                  <a:cubicBezTo>
                    <a:pt x="424" y="904"/>
                    <a:pt x="462" y="897"/>
                    <a:pt x="490" y="915"/>
                  </a:cubicBezTo>
                  <a:cubicBezTo>
                    <a:pt x="518" y="934"/>
                    <a:pt x="525" y="972"/>
                    <a:pt x="507" y="1000"/>
                  </a:cubicBezTo>
                  <a:close/>
                  <a:moveTo>
                    <a:pt x="544" y="439"/>
                  </a:moveTo>
                  <a:cubicBezTo>
                    <a:pt x="385" y="439"/>
                    <a:pt x="385" y="439"/>
                    <a:pt x="385" y="439"/>
                  </a:cubicBezTo>
                  <a:cubicBezTo>
                    <a:pt x="385" y="372"/>
                    <a:pt x="385" y="372"/>
                    <a:pt x="385" y="372"/>
                  </a:cubicBezTo>
                  <a:cubicBezTo>
                    <a:pt x="544" y="372"/>
                    <a:pt x="544" y="372"/>
                    <a:pt x="544" y="372"/>
                  </a:cubicBezTo>
                  <a:lnTo>
                    <a:pt x="544" y="439"/>
                  </a:lnTo>
                  <a:close/>
                  <a:moveTo>
                    <a:pt x="544" y="169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544" y="101"/>
                    <a:pt x="544" y="101"/>
                    <a:pt x="544" y="101"/>
                  </a:cubicBezTo>
                  <a:cubicBezTo>
                    <a:pt x="544" y="169"/>
                    <a:pt x="544" y="169"/>
                    <a:pt x="544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>
                <a:solidFill>
                  <a:prstClr val="black"/>
                </a:solidFill>
              </a:endParaRPr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" y="-27391"/>
            <a:ext cx="3934964" cy="6886979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45233" y="654005"/>
            <a:ext cx="3789733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32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  <a:endParaRPr lang="pt-BR" sz="32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34566" y="1629594"/>
            <a:ext cx="33843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Rastreador de Contingência para operações de Gestão de </a:t>
            </a:r>
            <a:r>
              <a:rPr lang="pt-BR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Risco.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Transporte de produtos de alto e altíssimo risco</a:t>
            </a:r>
          </a:p>
          <a:p>
            <a:endParaRPr lang="pt-BR" sz="16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67972" y="3069754"/>
            <a:ext cx="3344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Público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Transportadoras</a:t>
            </a:r>
          </a:p>
          <a:p>
            <a:r>
              <a:rPr lang="pt-BR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Embarcadores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4636086" y="5175075"/>
            <a:ext cx="712385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4092953" y="733372"/>
            <a:ext cx="7978916" cy="246774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dirty="0"/>
              <a:t>FUNCIONALIDADES</a:t>
            </a:r>
          </a:p>
        </p:txBody>
      </p:sp>
      <p:sp>
        <p:nvSpPr>
          <p:cNvPr id="55" name="Fluxograma: Processo 54"/>
          <p:cNvSpPr/>
          <p:nvPr/>
        </p:nvSpPr>
        <p:spPr>
          <a:xfrm>
            <a:off x="4092953" y="1035916"/>
            <a:ext cx="7978917" cy="2480400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6" name="Fluxograma: Processo 55"/>
          <p:cNvSpPr/>
          <p:nvPr/>
        </p:nvSpPr>
        <p:spPr>
          <a:xfrm>
            <a:off x="4080056" y="3907732"/>
            <a:ext cx="7978917" cy="127989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078982" y="3615068"/>
            <a:ext cx="7992888" cy="246774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dirty="0"/>
              <a:t>OPCIONAIS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4092568" y="5560302"/>
            <a:ext cx="3850148" cy="108012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4092568" y="5285522"/>
            <a:ext cx="3850148" cy="246774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dirty="0" smtClean="0"/>
              <a:t>SERVIÇOS</a:t>
            </a:r>
            <a:endParaRPr lang="pt-BR" sz="1600" dirty="0"/>
          </a:p>
        </p:txBody>
      </p:sp>
      <p:sp>
        <p:nvSpPr>
          <p:cNvPr id="65" name="Fluxograma: Processo 64"/>
          <p:cNvSpPr/>
          <p:nvPr/>
        </p:nvSpPr>
        <p:spPr>
          <a:xfrm>
            <a:off x="8198014" y="5560302"/>
            <a:ext cx="3844828" cy="1080121"/>
          </a:xfrm>
          <a:prstGeom prst="flowChartProcess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183438" y="5285522"/>
            <a:ext cx="3859404" cy="246774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pt-BR" sz="1600" dirty="0"/>
              <a:t>ACESSÓRIOS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74688" y="4270678"/>
            <a:ext cx="33001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Plataforma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Linker</a:t>
            </a:r>
            <a:endParaRPr lang="pt-BR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 flipH="1">
            <a:off x="4443958" y="3514482"/>
            <a:ext cx="712385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 descr="C:\Users\ivan.avilla\Desktop\Ícones\apresentação omnilink\ÍCONES APRESENTAÇÃO NOVOS OMNILINK-1.png"/>
          <p:cNvPicPr>
            <a:picLocks noChangeAspect="1" noChangeArrowheads="1"/>
          </p:cNvPicPr>
          <p:nvPr/>
        </p:nvPicPr>
        <p:blipFill>
          <a:blip r:embed="rId2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00" y="10825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" descr="C:\Users\ivan.avilla\Desktop\Ícones\apresentação omnilink\ÍCONES APRESENTAÇÃO NOVOS OMNILINK-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40" y="10825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:\Users\ivan.avilla\Desktop\Ícones\apresentação omnilink\ÍCONES APRESENTAÇÃO NOVOS OMNILINK-3.png"/>
          <p:cNvPicPr>
            <a:picLocks noChangeAspect="1" noChangeArrowheads="1"/>
          </p:cNvPicPr>
          <p:nvPr/>
        </p:nvPicPr>
        <p:blipFill>
          <a:blip r:embed="rId4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72" y="10825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9" descr="C:\Users\ivan.avilla\Desktop\Ícones\apresentação omnilink\ÍCONES APRESENTAÇÃO NOVOS OMNILINK-13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00" y="22776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C:\Users\ivan.avilla\Desktop\Ícones\apresentação omnilink\ÍCONES APRESENTAÇÃO NOVOS OMNILINK-14.png"/>
          <p:cNvPicPr>
            <a:picLocks noChangeAspect="1" noChangeArrowheads="1"/>
          </p:cNvPicPr>
          <p:nvPr/>
        </p:nvPicPr>
        <p:blipFill>
          <a:blip r:embed="rId6" cstate="print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034" y="105353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/>
          <p:cNvSpPr/>
          <p:nvPr/>
        </p:nvSpPr>
        <p:spPr>
          <a:xfrm>
            <a:off x="4617376" y="1724079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Web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5898228" y="1724079"/>
            <a:ext cx="12298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Acesso via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Aplicativo Móvel</a:t>
            </a:r>
          </a:p>
          <a:p>
            <a:pPr algn="ctr"/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7178578" y="1724079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Gerenciamento de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Risco do Veículo 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4496909" y="2919204"/>
            <a:ext cx="12073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Comunicação  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GPRS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Single  Chip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10194715" y="1695068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Integração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Webservice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9" name="Picture 4" descr="C:\Users\ivan.avilla\Desktop\Ícones\apresentação omnilink\ÍCONES APRESENTAÇÃO NOVOS OMNILINK-9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62" y="10825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tângulo 69"/>
          <p:cNvSpPr/>
          <p:nvPr/>
        </p:nvSpPr>
        <p:spPr>
          <a:xfrm>
            <a:off x="8880743" y="1724079"/>
            <a:ext cx="982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Localização </a:t>
            </a:r>
          </a:p>
          <a:p>
            <a:pPr algn="ctr"/>
            <a:r>
              <a:rPr lang="pt-B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do Veículo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218" name="Picture 2" descr="Z:\MARKETING 2016\Logos\Soluções\Omnicontingência_sem-fund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172" y="189434"/>
            <a:ext cx="4485878" cy="4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solidFill>
                  <a:schemeClr val="bg1">
                    <a:lumMod val="95000"/>
                  </a:schemeClr>
                </a:solidFill>
              </a:rPr>
              <a:t>Material para uso interno.</a:t>
            </a:r>
            <a:endParaRPr lang="pt-BR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/>
          <p:cNvSpPr>
            <a:spLocks noChangeArrowheads="1"/>
          </p:cNvSpPr>
          <p:nvPr/>
        </p:nvSpPr>
        <p:spPr bwMode="auto">
          <a:xfrm>
            <a:off x="766614" y="927005"/>
            <a:ext cx="404091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Nova Marca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Portfolio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Vendas Sugestivas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sz="1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-11383" y="1701602"/>
            <a:ext cx="12201796" cy="3528392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Combinações de Produtos </a:t>
            </a: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- </a:t>
            </a:r>
            <a:r>
              <a:rPr lang="pt-BR" sz="3200" b="1" dirty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Vendas Sugestivas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121118" y="1485578"/>
            <a:ext cx="0" cy="403244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90550" y="1865086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 Base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663158" y="1773610"/>
            <a:ext cx="3850103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Produtos Complementares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3830" y="2925738"/>
            <a:ext cx="1929701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33057" y="3213770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Omnidual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  <p:sp>
        <p:nvSpPr>
          <p:cNvPr id="46" name="Retângulo 45"/>
          <p:cNvSpPr/>
          <p:nvPr/>
        </p:nvSpPr>
        <p:spPr>
          <a:xfrm>
            <a:off x="7477873" y="2925738"/>
            <a:ext cx="1929701" cy="1152128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044408" y="2925738"/>
            <a:ext cx="1929701" cy="1152128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7463358" y="3214935"/>
            <a:ext cx="195263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18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18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943078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710830" y="2925738"/>
            <a:ext cx="1929701" cy="11521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834232" y="3214935"/>
            <a:ext cx="1929701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8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Omnicarreta</a:t>
            </a:r>
            <a:endParaRPr lang="pt-BR" sz="18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9768177" y="2925738"/>
            <a:ext cx="1929701" cy="11521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9767614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Omniacessórios</a:t>
            </a:r>
            <a:endParaRPr lang="pt-BR" sz="1700" b="1" i="1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-40944" y="1701602"/>
            <a:ext cx="12201795" cy="3528392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Combinações de Produtos </a:t>
            </a: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- </a:t>
            </a:r>
            <a:r>
              <a:rPr lang="pt-BR" sz="3200" b="1" dirty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Vendas Sugestivas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87478" y="2925738"/>
            <a:ext cx="1929701" cy="1152128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144971" y="3213770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Omniturbo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121118" y="1485578"/>
            <a:ext cx="0" cy="396044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90550" y="1865086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 Base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663158" y="1773610"/>
            <a:ext cx="3850103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Produtos Complementares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  <p:sp>
        <p:nvSpPr>
          <p:cNvPr id="54" name="Retângulo 53"/>
          <p:cNvSpPr/>
          <p:nvPr/>
        </p:nvSpPr>
        <p:spPr>
          <a:xfrm>
            <a:off x="7477873" y="2925738"/>
            <a:ext cx="1929701" cy="1152128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5044408" y="2925738"/>
            <a:ext cx="1929701" cy="1152128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463358" y="3214935"/>
            <a:ext cx="195263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18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18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943078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2710830" y="2925738"/>
            <a:ext cx="1929701" cy="11521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64" name="CaixaDeTexto 63"/>
          <p:cNvSpPr txBox="1"/>
          <p:nvPr/>
        </p:nvSpPr>
        <p:spPr>
          <a:xfrm>
            <a:off x="2834232" y="3214935"/>
            <a:ext cx="1929701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8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Omnicarreta</a:t>
            </a:r>
            <a:endParaRPr lang="pt-BR" sz="18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9768177" y="2925738"/>
            <a:ext cx="1929701" cy="11521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9767614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Omniacessórios</a:t>
            </a:r>
            <a:endParaRPr lang="pt-BR" sz="1700" b="1" i="1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79182" y="1716772"/>
            <a:ext cx="54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“As informações divulgadas neste material são de cunho confidencial e para uso interno. Fica terminantemente vedado copiar, mostrar, modificar, divulgar ou se beneficiar, mediata ou imediatamente, direta ou indiretamente, destas informações sem autorização prévia e expressa, por escrito, da Omnilink”.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66614" y="397718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ATENÇÃO</a:t>
            </a:r>
            <a:endParaRPr lang="pt-BR" sz="40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79182" y="4352037"/>
            <a:ext cx="54006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i="1" spc="3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“</a:t>
            </a:r>
            <a:r>
              <a:rPr lang="pt-BR" sz="1600" b="1" i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Este material NÃO deve ser encaminhado para clientes, fornecedores, concorrentes, etc.”</a:t>
            </a:r>
            <a:endParaRPr lang="pt-BR" sz="1600" b="1" i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17929" r="13253" b="32565"/>
          <a:stretch/>
        </p:blipFill>
        <p:spPr bwMode="auto">
          <a:xfrm>
            <a:off x="2107763" y="2071638"/>
            <a:ext cx="1710190" cy="173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5447134" y="1628800"/>
            <a:ext cx="0" cy="3744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916386" y="116632"/>
            <a:ext cx="677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Aviso Importante</a:t>
            </a:r>
            <a:endParaRPr lang="pt-BR" sz="2400" i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-25474" y="1629594"/>
            <a:ext cx="12211356" cy="3312368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Combinações de Produtos </a:t>
            </a: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- Vendas Sugestivas</a:t>
            </a:r>
            <a:endParaRPr lang="pt-BR" sz="3200" b="1" dirty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8782" y="1396832"/>
            <a:ext cx="0" cy="390517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/>
          <p:cNvSpPr txBox="1"/>
          <p:nvPr/>
        </p:nvSpPr>
        <p:spPr>
          <a:xfrm>
            <a:off x="5035981" y="1899323"/>
            <a:ext cx="3850103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Produtos Complementares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118542" y="1936207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 Base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18542" y="2925738"/>
            <a:ext cx="1929701" cy="1152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18542" y="3214935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  <p:sp>
        <p:nvSpPr>
          <p:cNvPr id="29" name="Retângulo 28"/>
          <p:cNvSpPr/>
          <p:nvPr/>
        </p:nvSpPr>
        <p:spPr>
          <a:xfrm>
            <a:off x="7477873" y="2925738"/>
            <a:ext cx="1929701" cy="1152128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044408" y="2925738"/>
            <a:ext cx="1929701" cy="1152128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7463358" y="3214935"/>
            <a:ext cx="195263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18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18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943078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2710830" y="2925738"/>
            <a:ext cx="1929701" cy="11521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2834232" y="3214935"/>
            <a:ext cx="1929701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8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Omnicarreta</a:t>
            </a:r>
            <a:endParaRPr lang="pt-BR" sz="18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9768177" y="2925738"/>
            <a:ext cx="1929701" cy="11521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9767614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Omniacessórios</a:t>
            </a:r>
            <a:endParaRPr lang="pt-BR" sz="1700" b="1" i="1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-25474" y="1637098"/>
            <a:ext cx="12211356" cy="3448880"/>
          </a:xfrm>
          <a:prstGeom prst="rect">
            <a:avLst/>
          </a:prstGeom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itchFamily="34" charset="0"/>
              </a:rPr>
              <a:t>Combinações de Produtos </a:t>
            </a: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- Vendas Sugestivas</a:t>
            </a:r>
            <a:endParaRPr lang="pt-BR" sz="3200" b="1" dirty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8782" y="1396832"/>
            <a:ext cx="0" cy="4049186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4316" y="2925738"/>
            <a:ext cx="1929701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46534" y="3214935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Omniwebsat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CaixaDeTexto 83"/>
          <p:cNvSpPr txBox="1"/>
          <p:nvPr/>
        </p:nvSpPr>
        <p:spPr>
          <a:xfrm>
            <a:off x="5035981" y="1899323"/>
            <a:ext cx="3850103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Produtos Complementares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118542" y="1936207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rgbClr val="068EEA"/>
                </a:solidFill>
                <a:latin typeface="Century Gothic" panose="020B0502020202020204" pitchFamily="34" charset="0"/>
              </a:rPr>
              <a:t>Produto Base</a:t>
            </a:r>
            <a:endParaRPr lang="pt-BR" sz="2000" b="1" i="1" dirty="0">
              <a:solidFill>
                <a:srgbClr val="068EEA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-113307" y="6670154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  <p:sp>
        <p:nvSpPr>
          <p:cNvPr id="46" name="Retângulo 45"/>
          <p:cNvSpPr/>
          <p:nvPr/>
        </p:nvSpPr>
        <p:spPr>
          <a:xfrm>
            <a:off x="7477873" y="2925738"/>
            <a:ext cx="1929701" cy="1152128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044408" y="2925738"/>
            <a:ext cx="1929701" cy="1152128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7463358" y="3214935"/>
            <a:ext cx="195263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18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18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943078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2710830" y="2925738"/>
            <a:ext cx="1929701" cy="11521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2834232" y="3214935"/>
            <a:ext cx="1929701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8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Omnicarreta</a:t>
            </a:r>
            <a:endParaRPr lang="pt-BR" sz="18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9768177" y="2925738"/>
            <a:ext cx="1929701" cy="11521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9767614" y="3214935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err="1" smtClean="0">
                <a:solidFill>
                  <a:prstClr val="white"/>
                </a:solidFill>
                <a:latin typeface="Century Gothic" panose="020B0502020202020204" pitchFamily="34" charset="0"/>
              </a:rPr>
              <a:t>Omniacessórios</a:t>
            </a:r>
            <a:endParaRPr lang="pt-BR" sz="1700" b="1" i="1" dirty="0" smtClean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79182" y="1716772"/>
            <a:ext cx="54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i="1" dirty="0">
                <a:solidFill>
                  <a:schemeClr val="accent2"/>
                </a:solidFill>
                <a:latin typeface="Century Gothic" panose="020B0502020202020204" pitchFamily="34" charset="0"/>
              </a:rPr>
              <a:t>“As informações divulgadas neste material são de cunho confidencial e para uso interno. Fica terminantemente vedado copiar, mostrar, modificar, divulgar ou se beneficiar, mediata ou imediatamente, direta ou indiretamente, destas informações sem autorização prévia e expressa, por escrito, da Omnilink”.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66614" y="3977188"/>
            <a:ext cx="4392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ATENÇÃO</a:t>
            </a:r>
            <a:endParaRPr lang="pt-BR" sz="4000" b="1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79182" y="4352037"/>
            <a:ext cx="54006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i="1" spc="300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“</a:t>
            </a:r>
            <a:r>
              <a:rPr lang="pt-BR" sz="1600" b="1" i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Este material NÃO deve ser encaminhado para clientes, fornecedores, concorrentes, etc.”</a:t>
            </a:r>
            <a:endParaRPr lang="pt-BR" sz="1600" b="1" i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17929" r="13253" b="32565"/>
          <a:stretch/>
        </p:blipFill>
        <p:spPr bwMode="auto">
          <a:xfrm>
            <a:off x="2107763" y="2071638"/>
            <a:ext cx="1710190" cy="173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reto 5"/>
          <p:cNvCxnSpPr/>
          <p:nvPr/>
        </p:nvCxnSpPr>
        <p:spPr>
          <a:xfrm>
            <a:off x="5447134" y="1628800"/>
            <a:ext cx="0" cy="3744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916386" y="116632"/>
            <a:ext cx="677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Aviso Importante</a:t>
            </a:r>
            <a:endParaRPr lang="pt-BR" sz="2400" i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5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" y="0"/>
            <a:ext cx="12190413" cy="90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1" t="21354" r="41239" b="53993"/>
          <a:stretch/>
        </p:blipFill>
        <p:spPr bwMode="auto">
          <a:xfrm>
            <a:off x="4367014" y="2077819"/>
            <a:ext cx="3234514" cy="180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20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/>
          <p:cNvSpPr>
            <a:spLocks noChangeArrowheads="1"/>
          </p:cNvSpPr>
          <p:nvPr/>
        </p:nvSpPr>
        <p:spPr bwMode="auto">
          <a:xfrm>
            <a:off x="766614" y="927005"/>
            <a:ext cx="404091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Nova Marca</a:t>
            </a: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Portfolio</a:t>
            </a: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Vendas Sugestivas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sz="1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/>
          <p:cNvSpPr>
            <a:spLocks noChangeArrowheads="1"/>
          </p:cNvSpPr>
          <p:nvPr/>
        </p:nvSpPr>
        <p:spPr bwMode="auto">
          <a:xfrm>
            <a:off x="766614" y="927005"/>
            <a:ext cx="404091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Nova Marca</a:t>
            </a: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Portfolio</a:t>
            </a:r>
            <a:endParaRPr lang="pt-BR" sz="2800" b="1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schemeClr val="bg1">
                  <a:lumMod val="75000"/>
                </a:scheme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Vendas Sugestivas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sz="1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Gerência Produtos e Marketing</a:t>
            </a:r>
            <a:endParaRPr lang="pt-BR" sz="3200" b="1" dirty="0" smtClean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262558" y="1878716"/>
            <a:ext cx="5904656" cy="381642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Este </a:t>
            </a:r>
            <a:r>
              <a:rPr lang="pt-BR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“Guia de Produtos” </a:t>
            </a: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 o intuito de direcionar a nossa empresa , informando a composição,</a:t>
            </a:r>
          </a:p>
          <a:p>
            <a:pPr algn="ctr">
              <a:lnSpc>
                <a:spcPct val="150000"/>
              </a:lnSpc>
            </a:pP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funcionalidades, opcionais, serviços e acessórios dos produtos de acordo com o nosso </a:t>
            </a:r>
            <a:r>
              <a:rPr lang="pt-BR" sz="1800" b="1" i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novo portfolio</a:t>
            </a: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que está </a:t>
            </a:r>
            <a:r>
              <a:rPr lang="pt-BR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mais simples </a:t>
            </a: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bem definido, tem as </a:t>
            </a:r>
            <a:r>
              <a:rPr lang="pt-BR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soluções de forma clara </a:t>
            </a:r>
            <a:r>
              <a:rPr lang="pt-BR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 voltada para a </a:t>
            </a:r>
            <a:r>
              <a:rPr lang="pt-BR" sz="1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necessidade do cliente</a:t>
            </a:r>
            <a:endParaRPr lang="pt-BR" sz="1800" b="1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pt-BR" sz="18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i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2" descr="http://static.wixstatic.com/media/4e8659_56c35c3ca2ce443fb0afd8519d50f68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10" y="2061642"/>
            <a:ext cx="4293296" cy="28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to 14"/>
          <p:cNvCxnSpPr/>
          <p:nvPr/>
        </p:nvCxnSpPr>
        <p:spPr>
          <a:xfrm>
            <a:off x="6599262" y="1628800"/>
            <a:ext cx="0" cy="37444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0" y="6596699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7356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Comparativo</a:t>
            </a:r>
            <a:endParaRPr lang="pt-BR" sz="3200" b="1" dirty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800199" y="4174511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Top </a:t>
            </a:r>
            <a:r>
              <a:rPr lang="pt-BR" sz="1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Driving</a:t>
            </a:r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800199" y="4641918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Trailer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1800199" y="5068792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Linker Light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1800199" y="2237372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Omnilink</a:t>
            </a:r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4454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800199" y="1773610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Omnilink 4484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1800199" y="2721377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Linker </a:t>
            </a:r>
            <a:r>
              <a:rPr lang="pt-BR" sz="1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Advanced</a:t>
            </a:r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Sat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1800199" y="3205383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Linker</a:t>
            </a:r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pt-BR" sz="1400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Advanced</a:t>
            </a:r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tângulo de cantos arredondados 39"/>
          <p:cNvSpPr/>
          <p:nvPr/>
        </p:nvSpPr>
        <p:spPr>
          <a:xfrm>
            <a:off x="1800199" y="3693976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Graber Monitor</a:t>
            </a:r>
          </a:p>
        </p:txBody>
      </p:sp>
      <p:pic>
        <p:nvPicPr>
          <p:cNvPr id="75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1788" y="1845618"/>
            <a:ext cx="1542039" cy="22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2024" y="2299534"/>
            <a:ext cx="1481567" cy="23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7431" y="3287199"/>
            <a:ext cx="1390859" cy="2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353" y="2810624"/>
            <a:ext cx="1743017" cy="21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5253" y="4244178"/>
            <a:ext cx="1935108" cy="29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1" descr="C:\Users\denise.santos\Documents\Logos\Graber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7969" y="3630661"/>
            <a:ext cx="949676" cy="53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4781" y="4564736"/>
            <a:ext cx="2056052" cy="44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4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0679" y="5138185"/>
            <a:ext cx="2449123" cy="26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tângulo 42"/>
          <p:cNvSpPr/>
          <p:nvPr/>
        </p:nvSpPr>
        <p:spPr>
          <a:xfrm>
            <a:off x="5293012" y="1675434"/>
            <a:ext cx="4104456" cy="43357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pt-BR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>
            <a:off x="7666298" y="3416711"/>
            <a:ext cx="4130624" cy="648071"/>
          </a:xfrm>
          <a:prstGeom prst="triangle">
            <a:avLst>
              <a:gd name="adj" fmla="val 48895"/>
            </a:avLst>
          </a:prstGeom>
          <a:solidFill>
            <a:schemeClr val="accent1">
              <a:alpha val="2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endParaRPr lang="pt-BR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10009111" y="3285778"/>
            <a:ext cx="2206775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Novo Portfolio</a:t>
            </a:r>
            <a:endParaRPr lang="pt-BR" b="1" i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6" name="CaixaDeTexto 105"/>
          <p:cNvSpPr txBox="1"/>
          <p:nvPr/>
        </p:nvSpPr>
        <p:spPr>
          <a:xfrm>
            <a:off x="-105094" y="3229778"/>
            <a:ext cx="2206775" cy="86177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Antigo</a:t>
            </a:r>
          </a:p>
          <a:p>
            <a:pPr algn="ctr"/>
            <a:r>
              <a:rPr lang="pt-BR" b="1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Portfolio</a:t>
            </a:r>
            <a:endParaRPr lang="pt-BR" b="1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0" y="6596699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11" y="5603682"/>
            <a:ext cx="1719935" cy="28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tângulo de cantos arredondados 23"/>
          <p:cNvSpPr/>
          <p:nvPr/>
        </p:nvSpPr>
        <p:spPr>
          <a:xfrm>
            <a:off x="1786551" y="5518026"/>
            <a:ext cx="8424936" cy="390225"/>
          </a:xfrm>
          <a:prstGeom prst="roundRect">
            <a:avLst/>
          </a:prstGeom>
          <a:solidFill>
            <a:schemeClr val="bg1">
              <a:lumMod val="65000"/>
              <a:alpha val="8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VOLKS Net</a:t>
            </a:r>
            <a:endParaRPr lang="pt-BR" sz="1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6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/>
          <p:cNvSpPr>
            <a:spLocks noChangeArrowheads="1"/>
          </p:cNvSpPr>
          <p:nvPr/>
        </p:nvSpPr>
        <p:spPr bwMode="auto">
          <a:xfrm>
            <a:off x="766614" y="927005"/>
            <a:ext cx="404091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Nova Marca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>
                <a:solidFill>
                  <a:srgbClr val="123E5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Portfolio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 smtClean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r>
              <a:rPr lang="pt-BR" sz="2800" b="1" dirty="0" smtClean="0">
                <a:solidFill>
                  <a:prstClr val="white">
                    <a:lumMod val="75000"/>
                  </a:prstClr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Arial" pitchFamily="34" charset="0"/>
              </a:rPr>
              <a:t>Vendas Sugestivas</a:t>
            </a:r>
          </a:p>
          <a:p>
            <a:pPr marL="457200" indent="-457200"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  <a:buFont typeface="+mj-lt"/>
              <a:buAutoNum type="arabicPeriod"/>
            </a:pPr>
            <a:endParaRPr lang="pt-BR" sz="2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b="1" dirty="0">
              <a:solidFill>
                <a:prstClr val="white">
                  <a:lumMod val="75000"/>
                </a:prstClr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00C6D7"/>
              </a:buClr>
              <a:buSzPct val="200000"/>
            </a:pPr>
            <a:endParaRPr lang="pt-BR" sz="1800" b="1" dirty="0">
              <a:solidFill>
                <a:srgbClr val="123E51"/>
              </a:solidFill>
              <a:latin typeface="Arial" pitchFamily="34" charset="0"/>
              <a:ea typeface="ヒラギノ角ゴ ProN W3" charset="-128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Comparativo - Nova Marca dos Produtos</a:t>
            </a:r>
            <a:endParaRPr lang="pt-BR" sz="3200" b="1" dirty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87478" y="1845618"/>
            <a:ext cx="1929701" cy="1152128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endParaRPr lang="pt-BR" sz="1600" dirty="0" smtClean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A </a:t>
            </a:r>
            <a:r>
              <a:rPr lang="pt-BR" sz="1400" dirty="0">
                <a:solidFill>
                  <a:schemeClr val="bg1"/>
                </a:solidFill>
              </a:rPr>
              <a:t>mais completa solução </a:t>
            </a:r>
            <a:r>
              <a:rPr lang="pt-BR" sz="1400" b="1" dirty="0">
                <a:solidFill>
                  <a:schemeClr val="bg1"/>
                </a:solidFill>
              </a:rPr>
              <a:t>para gestão de risco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87479" y="1917626"/>
            <a:ext cx="19297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Omniturbo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79062" y="4221882"/>
            <a:ext cx="1929701" cy="1152128"/>
          </a:xfrm>
          <a:prstGeom prst="rect">
            <a:avLst/>
          </a:prstGeom>
          <a:solidFill>
            <a:srgbClr val="502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Controle </a:t>
            </a:r>
            <a:r>
              <a:rPr lang="pt-BR" sz="1400" dirty="0"/>
              <a:t>inteligente da jornada do motorista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2304312" y="4221882"/>
            <a:ext cx="1929701" cy="1152128"/>
          </a:xfrm>
          <a:prstGeom prst="rect">
            <a:avLst/>
          </a:prstGeom>
          <a:solidFill>
            <a:srgbClr val="8989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1400" dirty="0" smtClean="0"/>
          </a:p>
          <a:p>
            <a:pPr algn="ctr"/>
            <a:endParaRPr lang="pt-BR" sz="1400" dirty="0"/>
          </a:p>
          <a:p>
            <a:pPr algn="ctr"/>
            <a:r>
              <a:rPr lang="pt-BR" sz="1400" dirty="0" smtClean="0"/>
              <a:t>Redundância ideal para operações de alto risco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4547" y="4293890"/>
            <a:ext cx="1952632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18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Omnijornada</a:t>
            </a:r>
            <a:endParaRPr lang="pt-BR" sz="1800" b="1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CaixaDeTexto 71"/>
          <p:cNvSpPr txBox="1"/>
          <p:nvPr/>
        </p:nvSpPr>
        <p:spPr>
          <a:xfrm>
            <a:off x="2206774" y="4293890"/>
            <a:ext cx="2304256" cy="38471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700" b="1" i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Omnicontigência</a:t>
            </a:r>
          </a:p>
        </p:txBody>
      </p:sp>
      <p:sp>
        <p:nvSpPr>
          <p:cNvPr id="80" name="Retângulo 79"/>
          <p:cNvSpPr/>
          <p:nvPr/>
        </p:nvSpPr>
        <p:spPr>
          <a:xfrm>
            <a:off x="4511030" y="4221882"/>
            <a:ext cx="1929701" cy="11521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1400" dirty="0" smtClean="0"/>
          </a:p>
          <a:p>
            <a:pPr algn="ctr"/>
            <a:endParaRPr lang="pt-BR" sz="1400" dirty="0"/>
          </a:p>
          <a:p>
            <a:pPr algn="ctr"/>
            <a:r>
              <a:rPr lang="pt-BR" sz="1400" dirty="0" smtClean="0"/>
              <a:t>Mais </a:t>
            </a:r>
            <a:r>
              <a:rPr lang="pt-BR" sz="1400" dirty="0"/>
              <a:t>segurança e autonomia na gestão de carretas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4511030" y="4281407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Omnicarreta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671270" y="1839247"/>
            <a:ext cx="1929701" cy="1152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Conexão </a:t>
            </a:r>
            <a:r>
              <a:rPr lang="pt-BR" sz="1400" dirty="0"/>
              <a:t>e controle na gestão de frota 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6671270" y="1860431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2278050" y="1845618"/>
            <a:ext cx="1929701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 sz="1400" dirty="0" smtClean="0">
              <a:solidFill>
                <a:schemeClr val="bg1"/>
              </a:solidFill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Segurança </a:t>
            </a:r>
            <a:r>
              <a:rPr lang="pt-BR" sz="1400" dirty="0">
                <a:solidFill>
                  <a:schemeClr val="bg1"/>
                </a:solidFill>
              </a:rPr>
              <a:t>e controle em todos os pontos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2278050" y="1860431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Omnidual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476804" y="1845618"/>
            <a:ext cx="1929701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pt-BR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pt-BR" sz="1400" dirty="0" smtClean="0">
                <a:solidFill>
                  <a:prstClr val="white"/>
                </a:solidFill>
              </a:rPr>
              <a:t>Tecnologia </a:t>
            </a:r>
            <a:r>
              <a:rPr lang="pt-BR" sz="1400" dirty="0">
                <a:solidFill>
                  <a:prstClr val="white"/>
                </a:solidFill>
              </a:rPr>
              <a:t>a favor da gestão de risco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4439022" y="1845618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Omniwebsat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0" y="1128028"/>
            <a:ext cx="667127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pt-BR"/>
            </a:defPPr>
            <a:lvl1pPr algn="ctr">
              <a:defRPr sz="3200" b="1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pt-BR" sz="2000" i="0" dirty="0" smtClean="0">
                <a:solidFill>
                  <a:srgbClr val="003399"/>
                </a:solidFill>
              </a:rPr>
              <a:t>Soluções de Rastreamento</a:t>
            </a:r>
            <a:endParaRPr lang="pt-BR" sz="2000" i="0" dirty="0">
              <a:solidFill>
                <a:srgbClr val="003399"/>
              </a:solidFill>
            </a:endParaRPr>
          </a:p>
        </p:txBody>
      </p:sp>
      <p:cxnSp>
        <p:nvCxnSpPr>
          <p:cNvPr id="96" name="Conector reto 95"/>
          <p:cNvCxnSpPr/>
          <p:nvPr/>
        </p:nvCxnSpPr>
        <p:spPr>
          <a:xfrm>
            <a:off x="118542" y="3573810"/>
            <a:ext cx="1161443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/>
          <p:nvPr/>
        </p:nvCxnSpPr>
        <p:spPr>
          <a:xfrm flipV="1">
            <a:off x="11711830" y="3313074"/>
            <a:ext cx="216024" cy="26073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-25474" y="3573810"/>
            <a:ext cx="667127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pt-BR"/>
            </a:defPPr>
            <a:lvl1pPr>
              <a:defRPr sz="2000" b="1" i="0">
                <a:solidFill>
                  <a:srgbClr val="0033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 smtClean="0"/>
              <a:t>Soluções Opcionais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5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67310" y="1298625"/>
            <a:ext cx="4078288" cy="54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50590" y="2211507"/>
            <a:ext cx="1147393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Altíssimo</a:t>
            </a:r>
            <a:endParaRPr lang="pt-BR" sz="1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7310" y="3147611"/>
            <a:ext cx="337505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Alto</a:t>
            </a:r>
            <a:endParaRPr lang="pt-BR" sz="1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1339" y="4515763"/>
            <a:ext cx="337505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Médio</a:t>
            </a:r>
            <a:endParaRPr lang="pt-BR" sz="1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94606" y="5811907"/>
            <a:ext cx="3375059" cy="33855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14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Baixo</a:t>
            </a:r>
            <a:endParaRPr lang="pt-BR" sz="1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 rot="16200000">
            <a:off x="-1908116" y="3667906"/>
            <a:ext cx="4524850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pt-BR" sz="3200" b="1" i="1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Risco da Operação</a:t>
            </a:r>
            <a:endParaRPr lang="pt-BR" sz="3200" b="1" i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90108" y="1396154"/>
            <a:ext cx="1929701" cy="1152128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847601" y="1685351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Omniturbo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784572" y="2766081"/>
            <a:ext cx="1929701" cy="1152128"/>
          </a:xfrm>
          <a:prstGeom prst="rect">
            <a:avLst/>
          </a:prstGeom>
          <a:solidFill>
            <a:srgbClr val="3E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2842065" y="3055278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Omniturbo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07670" y="1397929"/>
            <a:ext cx="1929701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907670" y="1743102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Omnidual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84718" y="2748665"/>
            <a:ext cx="1929701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884718" y="3093838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Omnidual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018529" y="2748665"/>
            <a:ext cx="1929701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980747" y="3093838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Omniwebsat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801436" y="4103169"/>
            <a:ext cx="1929701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763654" y="4448342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Omniwebsat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37540" y="5502385"/>
            <a:ext cx="1929701" cy="1152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4699758" y="5847558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Omniwebsat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9106761" y="2721369"/>
            <a:ext cx="1929701" cy="1152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9106761" y="3010566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914014" y="4093289"/>
            <a:ext cx="1929701" cy="1152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914014" y="4382486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859998" y="5502385"/>
            <a:ext cx="1929701" cy="1152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6859998" y="5791582"/>
            <a:ext cx="1929701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Omniweb</a:t>
            </a:r>
            <a:endParaRPr lang="pt-BR" sz="20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746294" y="696724"/>
            <a:ext cx="3375059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pt-BR"/>
            </a:defPPr>
            <a:lvl1pPr algn="ctr">
              <a:defRPr sz="3200" b="1" i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Produtos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1861902" y="116661"/>
            <a:ext cx="10065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Sugestão de Produtos </a:t>
            </a:r>
            <a:r>
              <a:rPr lang="pt-BR" sz="3200" b="1" dirty="0" err="1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vs</a:t>
            </a:r>
            <a:r>
              <a:rPr lang="pt-BR" sz="3200" b="1" dirty="0" smtClean="0">
                <a:solidFill>
                  <a:srgbClr val="1F497D"/>
                </a:solidFill>
                <a:latin typeface="Century Gothic" panose="020B0502020202020204" pitchFamily="34" charset="0"/>
                <a:cs typeface="Arial" pitchFamily="34" charset="0"/>
              </a:rPr>
              <a:t> Risco da Operação  </a:t>
            </a:r>
            <a:endParaRPr lang="pt-BR" sz="3200" b="1" dirty="0">
              <a:solidFill>
                <a:srgbClr val="1F497D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cxnSp>
        <p:nvCxnSpPr>
          <p:cNvPr id="45" name="Conector reto 44"/>
          <p:cNvCxnSpPr/>
          <p:nvPr/>
        </p:nvCxnSpPr>
        <p:spPr>
          <a:xfrm>
            <a:off x="4699758" y="6714866"/>
            <a:ext cx="701207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 flipV="1">
            <a:off x="11711830" y="6454130"/>
            <a:ext cx="216024" cy="26073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3719809" y="5346714"/>
            <a:ext cx="800040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11720214" y="5085978"/>
            <a:ext cx="216024" cy="26073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>
            <a:off x="2706454" y="3999208"/>
            <a:ext cx="9026520" cy="66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V="1">
            <a:off x="11732974" y="3745122"/>
            <a:ext cx="216024" cy="26073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697983" y="2648029"/>
            <a:ext cx="10034991" cy="33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11732974" y="2390618"/>
            <a:ext cx="216024" cy="26073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0" y="6655346"/>
            <a:ext cx="347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Material para uso interno.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4494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38091</TotalTime>
  <Words>1371</Words>
  <Application>Microsoft Office PowerPoint</Application>
  <PresentationFormat>Personalizar</PresentationFormat>
  <Paragraphs>592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Tema do Office</vt:lpstr>
      <vt:lpstr>2_Personalizar design</vt:lpstr>
      <vt:lpstr>8_Tema do Office</vt:lpstr>
      <vt:lpstr>Personalizar design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Avilla</dc:creator>
  <cp:lastModifiedBy>Rafael Esteves</cp:lastModifiedBy>
  <cp:revision>400</cp:revision>
  <cp:lastPrinted>2016-08-11T13:34:16Z</cp:lastPrinted>
  <dcterms:created xsi:type="dcterms:W3CDTF">2016-01-27T13:24:38Z</dcterms:created>
  <dcterms:modified xsi:type="dcterms:W3CDTF">2016-08-11T18:17:31Z</dcterms:modified>
</cp:coreProperties>
</file>