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31"/>
  </p:notesMasterIdLst>
  <p:sldIdLst>
    <p:sldId id="287" r:id="rId5"/>
    <p:sldId id="288" r:id="rId6"/>
    <p:sldId id="260" r:id="rId7"/>
    <p:sldId id="308" r:id="rId8"/>
    <p:sldId id="309" r:id="rId9"/>
    <p:sldId id="289" r:id="rId10"/>
    <p:sldId id="290" r:id="rId11"/>
    <p:sldId id="310" r:id="rId12"/>
    <p:sldId id="304" r:id="rId13"/>
    <p:sldId id="26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6" r:id="rId24"/>
    <p:sldId id="307" r:id="rId25"/>
    <p:sldId id="303" r:id="rId26"/>
    <p:sldId id="305" r:id="rId27"/>
    <p:sldId id="292" r:id="rId28"/>
    <p:sldId id="280" r:id="rId29"/>
    <p:sldId id="31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885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Web APIs with ASP.NET Core 2.0</a:t>
            </a:r>
            <a:endParaRPr lang="pt-BR" dirty="0"/>
          </a:p>
          <a:p>
            <a:r>
              <a:rPr lang="pt-BR" dirty="0"/>
              <a:t>https://channel9.msdn.com/Events/dotnetConf/2017/T322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New in ASP.NET Core 2.0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https://channel9.msdn.com/Events/dotnetConf/2017/T113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Containerized ASP.NET Core Apps with Kubernetes</a:t>
            </a:r>
            <a:endParaRPr lang="pt-BR" dirty="0"/>
          </a:p>
          <a:p>
            <a:r>
              <a:rPr lang="pt-BR" dirty="0"/>
              <a:t>https://channel9.msdn.com/Events/dotnetConf/2017/T211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HttpPost</a:t>
            </a:r>
            <a:r>
              <a:rPr lang="en-US" dirty="0"/>
              <a:t>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shorthand for </a:t>
            </a:r>
            <a:r>
              <a:rPr lang="en-US" dirty="0"/>
              <a:t>[</a:t>
            </a:r>
            <a:r>
              <a:rPr lang="en-US" dirty="0" err="1"/>
              <a:t>AcceptVerbs</a:t>
            </a:r>
            <a:r>
              <a:rPr lang="en-US" dirty="0"/>
              <a:t>(</a:t>
            </a:r>
            <a:r>
              <a:rPr lang="en-US" dirty="0" err="1"/>
              <a:t>HttpVerbs.Post</a:t>
            </a:r>
            <a:r>
              <a:rPr lang="en-US" dirty="0"/>
              <a:t>)]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only difference is that you can't use </a:t>
            </a:r>
            <a:r>
              <a:rPr lang="en-US" dirty="0"/>
              <a:t>[</a:t>
            </a:r>
            <a:r>
              <a:rPr lang="en-US" dirty="0" err="1"/>
              <a:t>HttpGet</a:t>
            </a:r>
            <a:r>
              <a:rPr lang="en-US" dirty="0"/>
              <a:t>, </a:t>
            </a:r>
            <a:r>
              <a:rPr lang="en-US" dirty="0" err="1"/>
              <a:t>HttpPost</a:t>
            </a:r>
            <a:r>
              <a:rPr lang="en-US" dirty="0"/>
              <a:t>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(and similar) together on the same action. If you want an action to respond to both GETs and POSTs, you must use </a:t>
            </a:r>
            <a:r>
              <a:rPr lang="en-US" dirty="0"/>
              <a:t>[</a:t>
            </a:r>
            <a:r>
              <a:rPr lang="en-US" dirty="0" err="1"/>
              <a:t>AcceptVerbs</a:t>
            </a:r>
            <a:r>
              <a:rPr lang="en-US" dirty="0"/>
              <a:t>(</a:t>
            </a:r>
            <a:r>
              <a:rPr lang="en-US" dirty="0" err="1"/>
              <a:t>HttpVerbs.Get</a:t>
            </a:r>
            <a:r>
              <a:rPr lang="en-US" dirty="0"/>
              <a:t> | </a:t>
            </a:r>
            <a:r>
              <a:rPr lang="en-US" dirty="0" err="1"/>
              <a:t>HttpVerbs.Post</a:t>
            </a:r>
            <a:r>
              <a:rPr lang="en-US" dirty="0"/>
              <a:t>)]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1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to [controller] route token</a:t>
            </a:r>
          </a:p>
          <a:p>
            <a:r>
              <a:rPr lang="en-US" dirty="0"/>
              <a:t>Refactor controller name and show route changes</a:t>
            </a:r>
          </a:p>
          <a:p>
            <a:r>
              <a:rPr lang="en-US" dirty="0"/>
              <a:t>Talk to {id} route value</a:t>
            </a:r>
          </a:p>
          <a:p>
            <a:r>
              <a:rPr lang="en-US" dirty="0"/>
              <a:t>Comment out first action and show {id?}</a:t>
            </a:r>
          </a:p>
          <a:p>
            <a:r>
              <a:rPr lang="en-US" dirty="0"/>
              <a:t>Show {id=123}</a:t>
            </a:r>
          </a:p>
          <a:p>
            <a:r>
              <a:rPr lang="en-US" dirty="0"/>
              <a:t>Show {</a:t>
            </a:r>
            <a:r>
              <a:rPr lang="en-US" dirty="0" err="1"/>
              <a:t>id:int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FromUri</a:t>
            </a:r>
            <a:r>
              <a:rPr lang="en-US" dirty="0"/>
              <a:t>  -&gt;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to binding of route values</a:t>
            </a:r>
          </a:p>
          <a:p>
            <a:r>
              <a:rPr lang="en-US" dirty="0"/>
              <a:t>Show binding query string parameter by adding a parameter</a:t>
            </a:r>
          </a:p>
          <a:p>
            <a:r>
              <a:rPr lang="en-US" dirty="0"/>
              <a:t>Show adding [</a:t>
            </a:r>
            <a:r>
              <a:rPr lang="en-US" dirty="0" err="1"/>
              <a:t>FromQuery</a:t>
            </a:r>
            <a:r>
              <a:rPr lang="en-US" dirty="0"/>
              <a:t>] to id</a:t>
            </a:r>
          </a:p>
          <a:p>
            <a:r>
              <a:rPr lang="en-US" dirty="0"/>
              <a:t>Create Value type update Post action</a:t>
            </a:r>
          </a:p>
          <a:p>
            <a:r>
              <a:rPr lang="en-US" dirty="0"/>
              <a:t>Post some JSON</a:t>
            </a:r>
          </a:p>
          <a:p>
            <a:r>
              <a:rPr lang="en-US" dirty="0"/>
              <a:t>Add some data annotations on the string property (not value typed property)</a:t>
            </a:r>
          </a:p>
          <a:p>
            <a:r>
              <a:rPr lang="en-US" dirty="0"/>
              <a:t>Should checking </a:t>
            </a:r>
            <a:r>
              <a:rPr lang="en-US" dirty="0" err="1"/>
              <a:t>ModelState.IsValid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35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7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Get and Post to return </a:t>
            </a:r>
            <a:r>
              <a:rPr lang="en-US" dirty="0" err="1"/>
              <a:t>IActionResult</a:t>
            </a:r>
            <a:endParaRPr lang="en-US" dirty="0"/>
          </a:p>
          <a:p>
            <a:r>
              <a:rPr lang="en-US" dirty="0"/>
              <a:t>Update Get to return Ok(values)</a:t>
            </a:r>
          </a:p>
          <a:p>
            <a:r>
              <a:rPr lang="en-US" dirty="0"/>
              <a:t>Update Post to return </a:t>
            </a:r>
            <a:r>
              <a:rPr lang="en-US" dirty="0" err="1"/>
              <a:t>BadRequest</a:t>
            </a:r>
            <a:r>
              <a:rPr lang="en-US" dirty="0"/>
              <a:t>(</a:t>
            </a:r>
            <a:r>
              <a:rPr lang="en-US" dirty="0" err="1"/>
              <a:t>ModelState</a:t>
            </a:r>
            <a:r>
              <a:rPr lang="en-US" dirty="0"/>
              <a:t>) or </a:t>
            </a:r>
            <a:r>
              <a:rPr lang="en-US" dirty="0" err="1"/>
              <a:t>CreatedAtAction</a:t>
            </a:r>
            <a:r>
              <a:rPr lang="en-US" dirty="0"/>
              <a:t>(“Get”, new { id = </a:t>
            </a:r>
            <a:r>
              <a:rPr lang="en-US" dirty="0" err="1"/>
              <a:t>value.Id</a:t>
            </a:r>
            <a:r>
              <a:rPr lang="en-US" dirty="0"/>
              <a:t> }, value)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3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XML formatters</a:t>
            </a:r>
          </a:p>
          <a:p>
            <a:r>
              <a:rPr lang="en-US" dirty="0"/>
              <a:t>Get some JSON and some XML by specifying the Accept header</a:t>
            </a:r>
          </a:p>
          <a:p>
            <a:r>
              <a:rPr lang="en-US" dirty="0"/>
              <a:t>Add </a:t>
            </a:r>
            <a:r>
              <a:rPr lang="en-US" dirty="0" err="1"/>
              <a:t>ProducesAttribute</a:t>
            </a:r>
            <a:r>
              <a:rPr lang="en-US" dirty="0"/>
              <a:t> to Get to restrict to JSON</a:t>
            </a:r>
          </a:p>
          <a:p>
            <a:r>
              <a:rPr lang="en-US" dirty="0"/>
              <a:t>Update </a:t>
            </a:r>
            <a:r>
              <a:rPr lang="en-US" dirty="0" err="1"/>
              <a:t>ProducesAttribute</a:t>
            </a:r>
            <a:r>
              <a:rPr lang="en-US" dirty="0"/>
              <a:t> to specify application/</a:t>
            </a:r>
            <a:r>
              <a:rPr lang="en-US" dirty="0" err="1"/>
              <a:t>dan+json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16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3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dirty="0" err="1"/>
              <a:t>Todos</a:t>
            </a:r>
            <a:r>
              <a:rPr lang="en-US" dirty="0"/>
              <a:t> class</a:t>
            </a:r>
          </a:p>
          <a:p>
            <a:r>
              <a:rPr lang="en-US" dirty="0"/>
              <a:t>Add a </a:t>
            </a:r>
            <a:r>
              <a:rPr lang="en-US" dirty="0" err="1"/>
              <a:t>TodosContext</a:t>
            </a:r>
            <a:endParaRPr lang="en-US" dirty="0"/>
          </a:p>
          <a:p>
            <a:r>
              <a:rPr lang="en-US" dirty="0"/>
              <a:t>Add config</a:t>
            </a:r>
          </a:p>
          <a:p>
            <a:r>
              <a:rPr lang="en-US" dirty="0"/>
              <a:t>Scaffold a </a:t>
            </a:r>
            <a:r>
              <a:rPr lang="en-US" dirty="0" err="1"/>
              <a:t>TodosController</a:t>
            </a:r>
            <a:endParaRPr lang="en-US" dirty="0"/>
          </a:p>
          <a:p>
            <a:r>
              <a:rPr lang="en-US" dirty="0"/>
              <a:t>Add some </a:t>
            </a:r>
            <a:r>
              <a:rPr lang="en-US" dirty="0" err="1"/>
              <a:t>todos</a:t>
            </a:r>
            <a:r>
              <a:rPr lang="en-US" dirty="0"/>
              <a:t> using postman</a:t>
            </a:r>
          </a:p>
          <a:p>
            <a:r>
              <a:rPr lang="en-US" dirty="0"/>
              <a:t>Get some </a:t>
            </a:r>
            <a:r>
              <a:rPr lang="en-US" dirty="0" err="1"/>
              <a:t>todos</a:t>
            </a:r>
            <a:endParaRPr lang="en-US" dirty="0"/>
          </a:p>
          <a:p>
            <a:r>
              <a:rPr lang="en-US" dirty="0"/>
              <a:t>Delete some </a:t>
            </a:r>
            <a:r>
              <a:rPr lang="en-US" dirty="0" err="1"/>
              <a:t>todos</a:t>
            </a:r>
            <a:endParaRPr lang="en-US" dirty="0"/>
          </a:p>
          <a:p>
            <a:endParaRPr lang="en-US" dirty="0"/>
          </a:p>
          <a:p>
            <a:r>
              <a:rPr lang="pt-BR" dirty="0"/>
              <a:t>https://docs.microsoft.com/en-us/aspnet/core/data/ef-mvc/intro</a:t>
            </a:r>
          </a:p>
          <a:p>
            <a:r>
              <a:rPr lang="pt-BR" dirty="0"/>
              <a:t>https://docs.microsoft.com/en-us/ef/core/miscellaneous/testing/in-memory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instalar</a:t>
            </a:r>
            <a:r>
              <a:rPr lang="en-US" dirty="0"/>
              <a:t> o Community </a:t>
            </a:r>
            <a:r>
              <a:rPr lang="en-US" dirty="0" err="1"/>
              <a:t>marcar</a:t>
            </a:r>
            <a:r>
              <a:rPr lang="en-US" dirty="0"/>
              <a:t> as </a:t>
            </a:r>
            <a:r>
              <a:rPr lang="en-US" dirty="0" err="1"/>
              <a:t>caixinhas</a:t>
            </a:r>
            <a:r>
              <a:rPr lang="en-US" dirty="0"/>
              <a:t> do ASP.NET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4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Swagger </a:t>
            </a:r>
            <a:r>
              <a:rPr lang="en-US" dirty="0" err="1"/>
              <a:t>virou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especificação</a:t>
            </a:r>
            <a:r>
              <a:rPr lang="en-US" dirty="0"/>
              <a:t> de APIs REST</a:t>
            </a:r>
          </a:p>
          <a:p>
            <a:r>
              <a:rPr lang="en-US" sz="1200" dirty="0" err="1"/>
              <a:t>NSwag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8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Angular app</a:t>
            </a:r>
          </a:p>
          <a:p>
            <a:r>
              <a:rPr lang="en-US" dirty="0"/>
              <a:t>Enable Swagger support</a:t>
            </a:r>
          </a:p>
          <a:p>
            <a:r>
              <a:rPr lang="en-US" dirty="0"/>
              <a:t>Add a Xamarin forms app</a:t>
            </a:r>
          </a:p>
          <a:p>
            <a:r>
              <a:rPr lang="en-US" dirty="0"/>
              <a:t>Generate a client using </a:t>
            </a:r>
            <a:r>
              <a:rPr lang="en-US" dirty="0" err="1"/>
              <a:t>NSwag</a:t>
            </a:r>
            <a:endParaRPr lang="en-US" dirty="0"/>
          </a:p>
          <a:p>
            <a:r>
              <a:rPr lang="en-US" dirty="0"/>
              <a:t>Call the Web API from the Xamarin forms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1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https://docs.microsoft.com/en-us/aspnet/core/data/ef-mvc/intro</a:t>
            </a:r>
          </a:p>
          <a:p>
            <a:r>
              <a:rPr lang="pt-BR" dirty="0"/>
              <a:t>https://docs.microsoft.com/en-us/ef/core/miscellaneous/testing/in-memory</a:t>
            </a:r>
          </a:p>
          <a:p>
            <a:r>
              <a:rPr lang="pt-BR" dirty="0"/>
              <a:t>https://docs.microsoft.com/en-us/dotnet/standard/net-standard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https://blogs.msdn.microsoft.com/martinkearn/2015/01/05/introduction-to-rest-and-net-web-api/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bem</a:t>
            </a:r>
            <a:r>
              <a:rPr lang="en-US" dirty="0"/>
              <a:t> simples,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operar</a:t>
            </a:r>
            <a:r>
              <a:rPr lang="en-US" dirty="0"/>
              <a:t> (</a:t>
            </a:r>
            <a:r>
              <a:rPr lang="en-US" dirty="0" err="1"/>
              <a:t>interperabilidade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citar</a:t>
            </a:r>
            <a:r>
              <a:rPr lang="en-US" dirty="0"/>
              <a:t> que agora a MS </a:t>
            </a:r>
            <a:r>
              <a:rPr lang="en-US" dirty="0" err="1"/>
              <a:t>unificou</a:t>
            </a:r>
            <a:r>
              <a:rPr lang="en-US" dirty="0"/>
              <a:t> o MVC e API, </a:t>
            </a:r>
            <a:r>
              <a:rPr lang="en-US" dirty="0" err="1"/>
              <a:t>providenciando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conjuntos de </a:t>
            </a:r>
            <a:r>
              <a:rPr lang="en-US" dirty="0" err="1"/>
              <a:t>funcoinalidades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Refornçando</a:t>
            </a:r>
            <a:r>
              <a:rPr lang="en-US" dirty="0"/>
              <a:t> que </a:t>
            </a:r>
            <a:r>
              <a:rPr lang="en-US" dirty="0" err="1"/>
              <a:t>tudo</a:t>
            </a:r>
            <a:r>
              <a:rPr lang="en-US" dirty="0"/>
              <a:t> é middleware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7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ControllerBase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a view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empty web app</a:t>
            </a:r>
          </a:p>
          <a:p>
            <a:r>
              <a:rPr lang="en-US" dirty="0"/>
              <a:t>Setup MVC</a:t>
            </a:r>
          </a:p>
          <a:p>
            <a:r>
              <a:rPr lang="en-US" dirty="0"/>
              <a:t>Add a Web API controller</a:t>
            </a:r>
          </a:p>
          <a:p>
            <a:r>
              <a:rPr lang="en-US" dirty="0"/>
              <a:t>Run it and browse to </a:t>
            </a:r>
            <a:r>
              <a:rPr lang="en-US" dirty="0" err="1"/>
              <a:t>api</a:t>
            </a:r>
            <a:r>
              <a:rPr lang="en-US" dirty="0"/>
              <a:t>/values and </a:t>
            </a:r>
            <a:r>
              <a:rPr lang="en-US" dirty="0" err="1"/>
              <a:t>api</a:t>
            </a:r>
            <a:r>
              <a:rPr lang="en-US" dirty="0"/>
              <a:t>/values/123</a:t>
            </a:r>
          </a:p>
          <a:p>
            <a:r>
              <a:rPr lang="en-US" dirty="0"/>
              <a:t>Run in the debugger and use Postman to send POST, PUT, and DELETE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.net/c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home" TargetMode="External"/><Relationship Id="rId2" Type="http://schemas.openxmlformats.org/officeDocument/2006/relationships/hyperlink" Target="https://docs.microsoft.com/aspnet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Suter/NSwag" TargetMode="External"/><Relationship Id="rId5" Type="http://schemas.openxmlformats.org/officeDocument/2006/relationships/hyperlink" Target="https://github.com/domaindrivendev/Swashbuckle.AspNetCore" TargetMode="External"/><Relationship Id="rId4" Type="http://schemas.openxmlformats.org/officeDocument/2006/relationships/hyperlink" Target="https://www.getpostman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t.net/core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visualstudio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todolist?priority=importa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761702" y="2078663"/>
            <a:ext cx="10667434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ASP.NET Core 2.0 Web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Giovani Decusati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CWI Software</a:t>
            </a: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 err="1"/>
              <a:t>Sua</a:t>
            </a:r>
            <a:r>
              <a:rPr lang="en-US" sz="6470" dirty="0"/>
              <a:t> </a:t>
            </a:r>
            <a:r>
              <a:rPr lang="en-US" sz="6470" dirty="0" err="1"/>
              <a:t>primeira</a:t>
            </a:r>
            <a:r>
              <a:rPr lang="en-US" sz="6470" dirty="0"/>
              <a:t> Web 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Giovani Decusati</a:t>
            </a:r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6A9292-C10A-4F7D-8624-43CD9E792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[</a:t>
            </a:r>
            <a:r>
              <a:rPr lang="en-US" dirty="0" err="1"/>
              <a:t>HttpGet</a:t>
            </a:r>
            <a:r>
              <a:rPr lang="en-US" dirty="0"/>
              <a:t>/Post/Put/Delete(“</a:t>
            </a:r>
            <a:r>
              <a:rPr lang="en-US" dirty="0" err="1"/>
              <a:t>api</a:t>
            </a:r>
            <a:r>
              <a:rPr lang="en-US" dirty="0"/>
              <a:t>/orders”)]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Múltiplos</a:t>
            </a:r>
            <a:r>
              <a:rPr lang="en-US" dirty="0"/>
              <a:t> HTTP verbs com </a:t>
            </a:r>
            <a:r>
              <a:rPr lang="en-US" b="1" dirty="0" err="1"/>
              <a:t>AcceptVerbsAttribute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/>
              <a:t>Route</a:t>
            </a:r>
            <a:r>
              <a:rPr lang="en-US" dirty="0" err="1"/>
              <a:t>Attribute</a:t>
            </a:r>
            <a:r>
              <a:rPr lang="en-US" dirty="0"/>
              <a:t> para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HTTP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rotas</a:t>
            </a:r>
            <a:r>
              <a:rPr lang="en-US" dirty="0"/>
              <a:t> das </a:t>
            </a:r>
            <a:r>
              <a:rPr lang="en-US" b="1" dirty="0"/>
              <a:t>Controller</a:t>
            </a:r>
            <a:r>
              <a:rPr lang="en-US" dirty="0"/>
              <a:t> inclusive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b="1" dirty="0"/>
              <a:t>Actions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0465F3-8A5B-48E1-BA00-7668E08D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</p:spTree>
    <p:extLst>
      <p:ext uri="{BB962C8B-B14F-4D97-AF65-F5344CB8AC3E}">
        <p14:creationId xmlns:p14="http://schemas.microsoft.com/office/powerpoint/2010/main" val="2231799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6A9292-C10A-4F7D-8624-43CD9E792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25562"/>
          </a:xfrm>
        </p:spPr>
        <p:txBody>
          <a:bodyPr/>
          <a:lstStyle/>
          <a:p>
            <a:r>
              <a:rPr lang="en-US" dirty="0" err="1"/>
              <a:t>Extrair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das </a:t>
            </a:r>
            <a:r>
              <a:rPr lang="en-US" dirty="0" err="1"/>
              <a:t>rotas</a:t>
            </a:r>
            <a:r>
              <a:rPr lang="en-US" dirty="0"/>
              <a:t> (ex “</a:t>
            </a:r>
            <a:r>
              <a:rPr lang="en-US" dirty="0" err="1"/>
              <a:t>api</a:t>
            </a:r>
            <a:r>
              <a:rPr lang="en-US" dirty="0"/>
              <a:t>/orders/{id}”)</a:t>
            </a:r>
          </a:p>
          <a:p>
            <a:r>
              <a:rPr lang="en-US" b="1" dirty="0"/>
              <a:t>Tokens</a:t>
            </a:r>
            <a:r>
              <a:rPr lang="en-US" dirty="0"/>
              <a:t> (ex “</a:t>
            </a:r>
            <a:r>
              <a:rPr lang="en-US" dirty="0" err="1"/>
              <a:t>api</a:t>
            </a:r>
            <a:r>
              <a:rPr lang="en-US" dirty="0"/>
              <a:t>/[controller]”) para </a:t>
            </a:r>
            <a:r>
              <a:rPr lang="en-US" dirty="0" err="1"/>
              <a:t>especificar</a:t>
            </a:r>
            <a:r>
              <a:rPr lang="en-US" dirty="0"/>
              <a:t> a Controller/Action/Area</a:t>
            </a:r>
          </a:p>
          <a:p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b="1" dirty="0" err="1"/>
              <a:t>opcionais</a:t>
            </a:r>
            <a:r>
              <a:rPr lang="en-US" dirty="0"/>
              <a:t> para </a:t>
            </a:r>
            <a:r>
              <a:rPr lang="en-US" dirty="0" err="1"/>
              <a:t>rotas</a:t>
            </a:r>
            <a:r>
              <a:rPr lang="en-US" dirty="0"/>
              <a:t>: {id?}</a:t>
            </a:r>
          </a:p>
          <a:p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padrões</a:t>
            </a:r>
            <a:r>
              <a:rPr lang="en-US" dirty="0"/>
              <a:t> para </a:t>
            </a:r>
            <a:r>
              <a:rPr lang="en-US" dirty="0" err="1"/>
              <a:t>rotas</a:t>
            </a:r>
            <a:r>
              <a:rPr lang="en-US" dirty="0"/>
              <a:t>: {id=latest}</a:t>
            </a:r>
          </a:p>
          <a:p>
            <a:r>
              <a:rPr lang="en-US" b="1" dirty="0"/>
              <a:t>Constraints</a:t>
            </a:r>
            <a:r>
              <a:rPr lang="en-US" dirty="0"/>
              <a:t>: {</a:t>
            </a:r>
            <a:r>
              <a:rPr lang="en-US" dirty="0" err="1"/>
              <a:t>id:int</a:t>
            </a: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0465F3-8A5B-48E1-BA00-7668E08D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templates</a:t>
            </a:r>
          </a:p>
        </p:txBody>
      </p:sp>
    </p:spTree>
    <p:extLst>
      <p:ext uri="{BB962C8B-B14F-4D97-AF65-F5344CB8AC3E}">
        <p14:creationId xmlns:p14="http://schemas.microsoft.com/office/powerpoint/2010/main" val="16840464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Attribute routing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Giovani Decusati</a:t>
            </a:r>
          </a:p>
        </p:txBody>
      </p:sp>
    </p:spTree>
    <p:extLst>
      <p:ext uri="{BB962C8B-B14F-4D97-AF65-F5344CB8AC3E}">
        <p14:creationId xmlns:p14="http://schemas.microsoft.com/office/powerpoint/2010/main" val="22043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42504-7830-41B7-B01D-55FB6D8F2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11628"/>
          </a:xfrm>
        </p:spPr>
        <p:txBody>
          <a:bodyPr/>
          <a:lstStyle/>
          <a:p>
            <a:r>
              <a:rPr lang="en-US" dirty="0"/>
              <a:t>Bind request data to action parameters</a:t>
            </a:r>
          </a:p>
          <a:p>
            <a:r>
              <a:rPr lang="en-US" dirty="0"/>
              <a:t>Bind form data, route values and query string parameters by default</a:t>
            </a:r>
          </a:p>
          <a:p>
            <a:r>
              <a:rPr lang="en-US" dirty="0"/>
              <a:t>Use [</a:t>
            </a:r>
            <a:r>
              <a:rPr lang="en-US" dirty="0" err="1"/>
              <a:t>FromBody</a:t>
            </a:r>
            <a:r>
              <a:rPr lang="en-US" dirty="0"/>
              <a:t>] to bind the request body using formatters</a:t>
            </a:r>
          </a:p>
          <a:p>
            <a:r>
              <a:rPr lang="en-US" dirty="0"/>
              <a:t>Use [</a:t>
            </a:r>
            <a:r>
              <a:rPr lang="en-US" dirty="0" err="1"/>
              <a:t>FromRoute</a:t>
            </a:r>
            <a:r>
              <a:rPr lang="en-US" dirty="0"/>
              <a:t>/Query/Form/Header] to restrict model binding to a particular source</a:t>
            </a:r>
          </a:p>
          <a:p>
            <a:r>
              <a:rPr lang="en-US" dirty="0"/>
              <a:t>Use data annotations and check </a:t>
            </a:r>
            <a:r>
              <a:rPr lang="en-US" dirty="0" err="1"/>
              <a:t>ModelState.IsValid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30DC4-F044-4A9F-8120-491A0454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8683456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976823"/>
          </a:xfrm>
        </p:spPr>
        <p:txBody>
          <a:bodyPr/>
          <a:lstStyle/>
          <a:p>
            <a:r>
              <a:rPr lang="en-US" sz="6470" dirty="0"/>
              <a:t>Model binding and validation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Giovani Decusati</a:t>
            </a:r>
          </a:p>
        </p:txBody>
      </p:sp>
    </p:spTree>
    <p:extLst>
      <p:ext uri="{BB962C8B-B14F-4D97-AF65-F5344CB8AC3E}">
        <p14:creationId xmlns:p14="http://schemas.microsoft.com/office/powerpoint/2010/main" val="35494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740436-E6CE-4C72-AEF5-515002CB9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Used to produce the response</a:t>
            </a:r>
          </a:p>
          <a:p>
            <a:r>
              <a:rPr lang="en-US" dirty="0"/>
              <a:t>Return </a:t>
            </a:r>
            <a:r>
              <a:rPr lang="en-US" dirty="0" err="1"/>
              <a:t>IActionResult</a:t>
            </a:r>
            <a:r>
              <a:rPr lang="en-US" dirty="0"/>
              <a:t> (or Task&lt;</a:t>
            </a:r>
            <a:r>
              <a:rPr lang="en-US" dirty="0" err="1"/>
              <a:t>IActionResult</a:t>
            </a:r>
            <a:r>
              <a:rPr lang="en-US" dirty="0"/>
              <a:t>&gt;)</a:t>
            </a:r>
          </a:p>
          <a:p>
            <a:r>
              <a:rPr lang="en-US" dirty="0"/>
              <a:t>Use helper extension methods on </a:t>
            </a:r>
            <a:r>
              <a:rPr lang="en-US" dirty="0" err="1"/>
              <a:t>ControllerBase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36F2C-D164-4757-8325-40FB3F15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6F5415-F45C-46E9-90A8-F33089E72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34909"/>
              </p:ext>
            </p:extLst>
          </p:nvPr>
        </p:nvGraphicFramePr>
        <p:xfrm>
          <a:off x="441963" y="3494078"/>
          <a:ext cx="11268774" cy="243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8816">
                  <a:extLst>
                    <a:ext uri="{9D8B030D-6E8A-4147-A177-3AD203B41FA5}">
                      <a16:colId xmlns:a16="http://schemas.microsoft.com/office/drawing/2014/main" val="251790189"/>
                    </a:ext>
                  </a:extLst>
                </a:gridCol>
                <a:gridCol w="6079958">
                  <a:extLst>
                    <a:ext uri="{9D8B030D-6E8A-4147-A177-3AD203B41FA5}">
                      <a16:colId xmlns:a16="http://schemas.microsoft.com/office/drawing/2014/main" val="3182821499"/>
                    </a:ext>
                  </a:extLst>
                </a:gridCol>
              </a:tblGrid>
              <a:tr h="487421">
                <a:tc>
                  <a:txBody>
                    <a:bodyPr/>
                    <a:lstStyle/>
                    <a:p>
                      <a:r>
                        <a:rPr lang="en-US" sz="2600" b="1" dirty="0"/>
                        <a:t>200 OK with formatted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OK(object)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48370"/>
                  </a:ext>
                </a:extLst>
              </a:tr>
              <a:tr h="487421">
                <a:tc>
                  <a:txBody>
                    <a:bodyPr/>
                    <a:lstStyle/>
                    <a:p>
                      <a:r>
                        <a:rPr lang="en-US" sz="2600" b="1" dirty="0"/>
                        <a:t>Bad request with invalid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BadRequest</a:t>
                      </a:r>
                      <a:r>
                        <a:rPr lang="en-US" sz="2600" dirty="0"/>
                        <a:t>(</a:t>
                      </a:r>
                      <a:r>
                        <a:rPr lang="en-US" sz="2600" dirty="0" err="1"/>
                        <a:t>ModelState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7644"/>
                  </a:ext>
                </a:extLst>
              </a:tr>
              <a:tr h="487421">
                <a:tc>
                  <a:txBody>
                    <a:bodyPr/>
                    <a:lstStyle/>
                    <a:p>
                      <a:r>
                        <a:rPr lang="en-US" sz="2600" b="1" dirty="0"/>
                        <a:t>Created a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CreatedAtAction</a:t>
                      </a:r>
                      <a:r>
                        <a:rPr lang="en-US" sz="2600" dirty="0"/>
                        <a:t>(“Get”, new { id = 123})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17224"/>
                  </a:ext>
                </a:extLst>
              </a:tr>
              <a:tr h="487421">
                <a:tc>
                  <a:txBody>
                    <a:bodyPr/>
                    <a:lstStyle/>
                    <a:p>
                      <a:r>
                        <a:rPr lang="en-US" sz="2600" b="1" dirty="0"/>
                        <a:t>Return some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Content(“hello!”)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98331"/>
                  </a:ext>
                </a:extLst>
              </a:tr>
              <a:tr h="487421">
                <a:tc>
                  <a:txBody>
                    <a:bodyPr/>
                    <a:lstStyle/>
                    <a:p>
                      <a:r>
                        <a:rPr lang="en-US" sz="2600" b="1" dirty="0"/>
                        <a:t>Return some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Json</a:t>
                      </a:r>
                      <a:r>
                        <a:rPr lang="en-US" sz="2600" dirty="0"/>
                        <a:t>(object)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0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988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80745"/>
          </a:xfrm>
        </p:spPr>
        <p:txBody>
          <a:bodyPr/>
          <a:lstStyle/>
          <a:p>
            <a:r>
              <a:rPr lang="en-US" sz="6470" dirty="0"/>
              <a:t>Action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Giovani Decusati</a:t>
            </a:r>
          </a:p>
        </p:txBody>
      </p:sp>
    </p:spTree>
    <p:extLst>
      <p:ext uri="{BB962C8B-B14F-4D97-AF65-F5344CB8AC3E}">
        <p14:creationId xmlns:p14="http://schemas.microsoft.com/office/powerpoint/2010/main" val="1314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B9D6E-BA6A-49C5-9EA9-B1BCEBF5A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503516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Separação</a:t>
            </a:r>
            <a:r>
              <a:rPr lang="en-US" dirty="0"/>
              <a:t> de </a:t>
            </a:r>
            <a:r>
              <a:rPr lang="en-US" b="1" dirty="0"/>
              <a:t>input </a:t>
            </a:r>
            <a:r>
              <a:rPr lang="en-US" dirty="0"/>
              <a:t>and </a:t>
            </a:r>
            <a:r>
              <a:rPr lang="en-US" b="1" dirty="0"/>
              <a:t>output</a:t>
            </a:r>
            <a:r>
              <a:rPr lang="en-US" dirty="0"/>
              <a:t> </a:t>
            </a:r>
            <a:r>
              <a:rPr lang="en-US" b="1" dirty="0"/>
              <a:t>formatters</a:t>
            </a:r>
          </a:p>
          <a:p>
            <a:r>
              <a:rPr lang="en-US" dirty="0" err="1"/>
              <a:t>Configurar</a:t>
            </a:r>
            <a:r>
              <a:rPr lang="en-US" dirty="0"/>
              <a:t> formatters </a:t>
            </a:r>
            <a:r>
              <a:rPr lang="en-US" dirty="0" err="1"/>
              <a:t>através</a:t>
            </a:r>
            <a:r>
              <a:rPr lang="en-US" dirty="0"/>
              <a:t> das </a:t>
            </a:r>
            <a:r>
              <a:rPr lang="en-US" dirty="0" err="1"/>
              <a:t>opções</a:t>
            </a:r>
            <a:r>
              <a:rPr lang="en-US" dirty="0"/>
              <a:t> do MVC</a:t>
            </a:r>
          </a:p>
          <a:p>
            <a:r>
              <a:rPr lang="en-US" dirty="0"/>
              <a:t>Input formatters handle request body formats</a:t>
            </a:r>
          </a:p>
          <a:p>
            <a:pPr lvl="1"/>
            <a:r>
              <a:rPr lang="en-US" dirty="0"/>
              <a:t>Don’t forget [</a:t>
            </a:r>
            <a:r>
              <a:rPr lang="en-US" dirty="0" err="1"/>
              <a:t>FromBody</a:t>
            </a:r>
            <a:r>
              <a:rPr lang="en-US" dirty="0"/>
              <a:t>]!</a:t>
            </a:r>
          </a:p>
          <a:p>
            <a:r>
              <a:rPr lang="en-US" dirty="0"/>
              <a:t>Output formatters handle response content-negotiation</a:t>
            </a:r>
          </a:p>
          <a:p>
            <a:r>
              <a:rPr lang="en-US" dirty="0"/>
              <a:t>Constrain formats per action using [Produces/Consumes]</a:t>
            </a:r>
          </a:p>
          <a:p>
            <a:r>
              <a:rPr lang="en-US" b="1" dirty="0"/>
              <a:t>New in 2.0: support for media-type suffixes!</a:t>
            </a:r>
          </a:p>
          <a:p>
            <a:pPr lvl="1"/>
            <a:r>
              <a:rPr lang="en-US" dirty="0"/>
              <a:t>Ex application/</a:t>
            </a:r>
            <a:r>
              <a:rPr lang="en-US" dirty="0" err="1"/>
              <a:t>foo+json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8C75B-583B-478B-B74F-3A0F8C5F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</p:spTree>
    <p:extLst>
      <p:ext uri="{BB962C8B-B14F-4D97-AF65-F5344CB8AC3E}">
        <p14:creationId xmlns:p14="http://schemas.microsoft.com/office/powerpoint/2010/main" val="29800030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80745"/>
          </a:xfrm>
        </p:spPr>
        <p:txBody>
          <a:bodyPr/>
          <a:lstStyle/>
          <a:p>
            <a:r>
              <a:rPr lang="en-US" sz="6470" dirty="0"/>
              <a:t>Formatting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Giovani Decusati</a:t>
            </a:r>
          </a:p>
        </p:txBody>
      </p:sp>
    </p:spTree>
    <p:extLst>
      <p:ext uri="{BB962C8B-B14F-4D97-AF65-F5344CB8AC3E}">
        <p14:creationId xmlns:p14="http://schemas.microsoft.com/office/powerpoint/2010/main" val="412445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1ADBE5-4B58-417C-8006-511A5A2A02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Install .NET Core 2.0 from </a:t>
            </a:r>
            <a:r>
              <a:rPr lang="en-US" dirty="0">
                <a:hlinkClick r:id="rId3"/>
              </a:rPr>
              <a:t>https://dot.net/core</a:t>
            </a:r>
            <a:endParaRPr lang="en-US" dirty="0"/>
          </a:p>
          <a:p>
            <a:r>
              <a:rPr lang="en-US" dirty="0"/>
              <a:t>Install Visual Studio from </a:t>
            </a:r>
            <a:r>
              <a:rPr lang="en-US" dirty="0">
                <a:hlinkClick r:id="rId4"/>
              </a:rPr>
              <a:t>https://visualstudio.com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A0A928-1EEE-41DF-9CBB-90C7ED8F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</a:t>
            </a:r>
            <a:r>
              <a:rPr lang="en-US" b="1" dirty="0"/>
              <a:t>ASP.NET Core 2.0</a:t>
            </a:r>
          </a:p>
        </p:txBody>
      </p:sp>
    </p:spTree>
    <p:extLst>
      <p:ext uri="{BB962C8B-B14F-4D97-AF65-F5344CB8AC3E}">
        <p14:creationId xmlns:p14="http://schemas.microsoft.com/office/powerpoint/2010/main" val="13002439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E56DD4-3B46-4D8A-88F2-3A8F5542D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389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Entity Framework Core </a:t>
            </a:r>
            <a:r>
              <a:rPr lang="en-US" dirty="0" err="1"/>
              <a:t>acessa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variedade</a:t>
            </a:r>
            <a:r>
              <a:rPr lang="en-US" dirty="0"/>
              <a:t> de </a:t>
            </a:r>
            <a:r>
              <a:rPr lang="en-US" b="1" dirty="0" err="1"/>
              <a:t>fontes</a:t>
            </a:r>
            <a:r>
              <a:rPr lang="en-US" b="1" dirty="0"/>
              <a:t> de dados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Injeção</a:t>
            </a:r>
            <a:r>
              <a:rPr lang="en-US" dirty="0"/>
              <a:t> do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 API para controllers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Scaffolding</a:t>
            </a:r>
            <a:r>
              <a:rPr lang="en-US" dirty="0"/>
              <a:t> para </a:t>
            </a:r>
            <a:r>
              <a:rPr lang="en-US" dirty="0" err="1"/>
              <a:t>gerar</a:t>
            </a:r>
            <a:r>
              <a:rPr lang="en-US" dirty="0"/>
              <a:t> Web APIs </a:t>
            </a:r>
            <a:r>
              <a:rPr lang="en-US" dirty="0" err="1"/>
              <a:t>baseadas</a:t>
            </a:r>
            <a:r>
              <a:rPr lang="en-US" dirty="0"/>
              <a:t> no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1DD9C4-AF03-44FE-B1F6-D2F19A04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Acesso</a:t>
            </a:r>
            <a:r>
              <a:rPr lang="en-US" dirty="0"/>
              <a:t> a dados</a:t>
            </a:r>
          </a:p>
        </p:txBody>
      </p:sp>
    </p:spTree>
    <p:extLst>
      <p:ext uri="{BB962C8B-B14F-4D97-AF65-F5344CB8AC3E}">
        <p14:creationId xmlns:p14="http://schemas.microsoft.com/office/powerpoint/2010/main" val="236729170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80745"/>
          </a:xfrm>
        </p:spPr>
        <p:txBody>
          <a:bodyPr/>
          <a:lstStyle/>
          <a:p>
            <a:r>
              <a:rPr lang="en-US" sz="6470" dirty="0" err="1"/>
              <a:t>Acessando</a:t>
            </a:r>
            <a:r>
              <a:rPr lang="en-US" sz="6470" dirty="0"/>
              <a:t> dados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Giovani Decusati</a:t>
            </a:r>
          </a:p>
        </p:txBody>
      </p:sp>
    </p:spTree>
    <p:extLst>
      <p:ext uri="{BB962C8B-B14F-4D97-AF65-F5344CB8AC3E}">
        <p14:creationId xmlns:p14="http://schemas.microsoft.com/office/powerpoint/2010/main" val="5891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865B9-8A7B-4AF5-9AD1-000E8F006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545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para </a:t>
            </a:r>
            <a:r>
              <a:rPr lang="en-US" dirty="0" err="1"/>
              <a:t>descrever</a:t>
            </a:r>
            <a:r>
              <a:rPr lang="en-US" dirty="0"/>
              <a:t> Web APIs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Documente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Web APIs</a:t>
            </a:r>
          </a:p>
          <a:p>
            <a:pPr>
              <a:lnSpc>
                <a:spcPct val="150000"/>
              </a:lnSpc>
            </a:pPr>
            <a:r>
              <a:rPr lang="en-US" dirty="0"/>
              <a:t>Gerado </a:t>
            </a:r>
            <a:r>
              <a:rPr lang="en-US" dirty="0" err="1"/>
              <a:t>por</a:t>
            </a:r>
            <a:r>
              <a:rPr lang="en-US" dirty="0"/>
              <a:t> .NET community libraries</a:t>
            </a:r>
          </a:p>
          <a:p>
            <a:pPr>
              <a:lnSpc>
                <a:spcPct val="150000"/>
              </a:lnSpc>
            </a:pPr>
            <a:r>
              <a:rPr lang="en-US" dirty="0"/>
              <a:t>Use .NET community tools for client code generation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6AF0E6-E88A-4674-B8E2-AACECCC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API documents (“Swagger”)</a:t>
            </a:r>
          </a:p>
        </p:txBody>
      </p:sp>
    </p:spTree>
    <p:extLst>
      <p:ext uri="{BB962C8B-B14F-4D97-AF65-F5344CB8AC3E}">
        <p14:creationId xmlns:p14="http://schemas.microsoft.com/office/powerpoint/2010/main" val="18862316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80745"/>
          </a:xfrm>
        </p:spPr>
        <p:txBody>
          <a:bodyPr/>
          <a:lstStyle/>
          <a:p>
            <a:r>
              <a:rPr lang="en-US" sz="6470" dirty="0" err="1"/>
              <a:t>OpenAPI</a:t>
            </a:r>
            <a:endParaRPr lang="en-US" sz="647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Giovani Decusati</a:t>
            </a:r>
          </a:p>
        </p:txBody>
      </p:sp>
    </p:spTree>
    <p:extLst>
      <p:ext uri="{BB962C8B-B14F-4D97-AF65-F5344CB8AC3E}">
        <p14:creationId xmlns:p14="http://schemas.microsoft.com/office/powerpoint/2010/main" val="33392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CFB2A6-FAF1-48EF-BD99-67785AD21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188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Docs: </a:t>
            </a:r>
            <a:r>
              <a:rPr lang="en-US" sz="3200" dirty="0">
                <a:hlinkClick r:id="rId2"/>
              </a:rPr>
              <a:t>https://docs.microsoft.com/aspnet/core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Code: </a:t>
            </a:r>
            <a:r>
              <a:rPr lang="en-US" sz="3200" dirty="0">
                <a:hlinkClick r:id="rId3"/>
              </a:rPr>
              <a:t>https://github.com/aspnet/home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Postman: </a:t>
            </a:r>
            <a:r>
              <a:rPr lang="en-US" sz="3200" dirty="0">
                <a:hlinkClick r:id="rId4"/>
              </a:rPr>
              <a:t>https://www.getpostman.com/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Swashbuckle</a:t>
            </a:r>
            <a:r>
              <a:rPr lang="en-US" sz="3200" dirty="0"/>
              <a:t>: </a:t>
            </a:r>
            <a:r>
              <a:rPr lang="en-US" sz="3200" dirty="0">
                <a:hlinkClick r:id="rId5"/>
              </a:rPr>
              <a:t>https://github.com/domaindrivendev/Swashbuckle.AspNetCore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NSwag</a:t>
            </a:r>
            <a:r>
              <a:rPr lang="en-US" sz="3200" dirty="0"/>
              <a:t>: </a:t>
            </a:r>
            <a:r>
              <a:rPr lang="en-US" sz="3200" dirty="0">
                <a:hlinkClick r:id="rId6"/>
              </a:rPr>
              <a:t>https://github.com/RSuter/NSwag</a:t>
            </a:r>
            <a:r>
              <a:rPr lang="en-US" sz="32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BADA5-D71C-4AD3-B306-9B275B13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6527380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9175B0-63FF-48D2-A326-42D0D562A703}"/>
              </a:ext>
            </a:extLst>
          </p:cNvPr>
          <p:cNvSpPr txBox="1"/>
          <p:nvPr/>
        </p:nvSpPr>
        <p:spPr>
          <a:xfrm>
            <a:off x="7972425" y="621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2F7B36-EE32-4FFC-A1DB-0D8FED04FC78}"/>
              </a:ext>
            </a:extLst>
          </p:cNvPr>
          <p:cNvSpPr txBox="1">
            <a:spLocks/>
          </p:cNvSpPr>
          <p:nvPr/>
        </p:nvSpPr>
        <p:spPr>
          <a:xfrm>
            <a:off x="831850" y="3251635"/>
            <a:ext cx="3989532" cy="1324407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5400" dirty="0">
                <a:solidFill>
                  <a:srgbClr val="F8F8F8"/>
                </a:solidFill>
                <a:latin typeface="+mn-lt"/>
                <a:cs typeface="+mn-cs"/>
              </a:rPr>
              <a:t>Obrigado!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7E179B9-4F9C-4CDE-AB71-8B0710B3854F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000" dirty="0">
                <a:solidFill>
                  <a:srgbClr val="F8F8F8"/>
                </a:solidFill>
              </a:rPr>
              <a:t>Giovani Decusati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1D53424-3B78-429F-8CD5-41E0FA63B759}"/>
              </a:ext>
            </a:extLst>
          </p:cNvPr>
          <p:cNvSpPr txBox="1">
            <a:spLocks/>
          </p:cNvSpPr>
          <p:nvPr/>
        </p:nvSpPr>
        <p:spPr>
          <a:xfrm>
            <a:off x="7009973" y="3251636"/>
            <a:ext cx="5183187" cy="2321144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800" dirty="0" err="1">
                <a:solidFill>
                  <a:srgbClr val="F8F8F8"/>
                </a:solidFill>
              </a:rPr>
              <a:t>giovani-decusati</a:t>
            </a:r>
            <a:endParaRPr lang="en-US" sz="2800" dirty="0">
              <a:solidFill>
                <a:srgbClr val="F8F8F8"/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pt-BR" sz="2800" dirty="0">
                <a:solidFill>
                  <a:srgbClr val="F8F8F8"/>
                </a:solidFill>
              </a:rPr>
              <a:t>giovanidecusati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800" dirty="0">
                <a:solidFill>
                  <a:srgbClr val="F8F8F8"/>
                </a:solidFill>
              </a:rPr>
              <a:t>giovani.decusati@hotmail.com</a:t>
            </a:r>
            <a:endParaRPr lang="pt-BR" sz="2800" dirty="0">
              <a:solidFill>
                <a:srgbClr val="F8F8F8"/>
              </a:solidFill>
            </a:endParaRPr>
          </a:p>
        </p:txBody>
      </p:sp>
      <p:pic>
        <p:nvPicPr>
          <p:cNvPr id="7" name="Picture 2" descr="Image result for linkedin logo">
            <a:extLst>
              <a:ext uri="{FF2B5EF4-FFF2-40B4-BE49-F238E27FC236}">
                <a16:creationId xmlns:a16="http://schemas.microsoft.com/office/drawing/2014/main" id="{45CAB5A3-F515-46C5-923B-821970274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12" y="3549679"/>
            <a:ext cx="423862" cy="423862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8" name="Picture 6" descr="Image result for github">
            <a:extLst>
              <a:ext uri="{FF2B5EF4-FFF2-40B4-BE49-F238E27FC236}">
                <a16:creationId xmlns:a16="http://schemas.microsoft.com/office/drawing/2014/main" id="{448421D5-ED2E-4069-8CCB-9D22DEC53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24804" r="35000" b="19024"/>
          <a:stretch/>
        </p:blipFill>
        <p:spPr bwMode="auto">
          <a:xfrm>
            <a:off x="6521900" y="4287764"/>
            <a:ext cx="530087" cy="5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email">
            <a:extLst>
              <a:ext uri="{FF2B5EF4-FFF2-40B4-BE49-F238E27FC236}">
                <a16:creationId xmlns:a16="http://schemas.microsoft.com/office/drawing/2014/main" id="{CBDCB582-06D9-4B67-9086-E8A8E4E71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913" y="4997488"/>
            <a:ext cx="446060" cy="4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B4B609F-E282-4575-9239-F6C5093B6665}"/>
              </a:ext>
            </a:extLst>
          </p:cNvPr>
          <p:cNvGrpSpPr/>
          <p:nvPr/>
        </p:nvGrpSpPr>
        <p:grpSpPr>
          <a:xfrm>
            <a:off x="0" y="5676760"/>
            <a:ext cx="12193160" cy="1181239"/>
            <a:chOff x="0" y="5676760"/>
            <a:chExt cx="12193160" cy="11812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EF4E84-392A-4649-BE28-C55E8AE29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430" b="1"/>
            <a:stretch/>
          </p:blipFill>
          <p:spPr>
            <a:xfrm>
              <a:off x="0" y="5676760"/>
              <a:ext cx="12193160" cy="11812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D5BB7B-8ECA-41FF-98A7-D7B3C2D22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132" y="5693429"/>
              <a:ext cx="2210840" cy="1000405"/>
            </a:xfrm>
            <a:prstGeom prst="rect">
              <a:avLst/>
            </a:prstGeom>
          </p:spPr>
        </p:pic>
      </p:grp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E1ACC2AD-268B-43E7-9294-7978E948EEF3}"/>
              </a:ext>
            </a:extLst>
          </p:cNvPr>
          <p:cNvSpPr txBox="1">
            <a:spLocks/>
          </p:cNvSpPr>
          <p:nvPr/>
        </p:nvSpPr>
        <p:spPr>
          <a:xfrm>
            <a:off x="269239" y="1189177"/>
            <a:ext cx="11653523" cy="1391407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Install .NET Core 2.0 from </a:t>
            </a:r>
            <a:r>
              <a:rPr lang="en-US">
                <a:solidFill>
                  <a:schemeClr val="bg1"/>
                </a:solidFill>
                <a:hlinkClick r:id="rId8"/>
              </a:rPr>
              <a:t>https://dot.net/core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Install Visual Studio from </a:t>
            </a:r>
            <a:r>
              <a:rPr lang="en-US">
                <a:solidFill>
                  <a:schemeClr val="bg1"/>
                </a:solidFill>
                <a:hlinkClick r:id="rId9"/>
              </a:rPr>
              <a:t>https://visualstudio.com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38C9594F-F237-4609-A12E-CD358228C6F8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Get started today!</a:t>
            </a:r>
          </a:p>
        </p:txBody>
      </p:sp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8121758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545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Um </a:t>
            </a:r>
            <a:r>
              <a:rPr lang="en-US" b="1" dirty="0" err="1"/>
              <a:t>serviço</a:t>
            </a:r>
            <a:r>
              <a:rPr lang="en-US" dirty="0"/>
              <a:t> HTTP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Lógica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/>
              <a:t>dados</a:t>
            </a:r>
            <a:r>
              <a:rPr lang="en-US" dirty="0"/>
              <a:t> </a:t>
            </a:r>
            <a:r>
              <a:rPr lang="en-US" dirty="0" err="1"/>
              <a:t>acessíveis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HTTP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Programável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Amplamente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/>
              <a:t>internet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b="1" dirty="0"/>
              <a:t>Web API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msdnshared.blob.core.windows.net/media/MSDNBlogsFS/prod.evol.blogs.msdn.com/CommunityServer.Blogs.Components.WeblogFiles/00/00/00/56/73/3225.NoAPIArchitecture.PNG">
            <a:extLst>
              <a:ext uri="{FF2B5EF4-FFF2-40B4-BE49-F238E27FC236}">
                <a16:creationId xmlns:a16="http://schemas.microsoft.com/office/drawing/2014/main" id="{AE3108CC-D2BB-4C69-ADD9-CA7524A9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7" y="289511"/>
            <a:ext cx="8189845" cy="561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01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msdnshared.blob.core.windows.net/media/MSDNBlogsFS/prod.evol.blogs.msdn.com/CommunityServer.Blogs.Components.WeblogFiles/00/00/00/56/73/2318.WithAPIArchitecture.PNG">
            <a:extLst>
              <a:ext uri="{FF2B5EF4-FFF2-40B4-BE49-F238E27FC236}">
                <a16:creationId xmlns:a16="http://schemas.microsoft.com/office/drawing/2014/main" id="{B3D91B3F-9990-4956-9F57-A4005BA1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64" y="550265"/>
            <a:ext cx="11454086" cy="50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3215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E17D0-6816-4DA5-BCD5-10C4AF43D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49870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Protocolo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– embrace it!</a:t>
            </a:r>
          </a:p>
          <a:p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identificado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/>
              <a:t>URI</a:t>
            </a:r>
          </a:p>
          <a:p>
            <a:pPr lvl="1"/>
            <a:r>
              <a:rPr lang="en-US" dirty="0"/>
              <a:t>Ex </a:t>
            </a:r>
            <a:r>
              <a:rPr lang="en-US" dirty="0">
                <a:hlinkClick r:id="rId3"/>
              </a:rPr>
              <a:t>http://example.com/todolist?priority=important</a:t>
            </a:r>
            <a:endParaRPr lang="en-US" dirty="0"/>
          </a:p>
          <a:p>
            <a:r>
              <a:rPr lang="en-US" dirty="0" err="1"/>
              <a:t>Acessa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forma </a:t>
            </a:r>
            <a:r>
              <a:rPr lang="en-US" dirty="0" err="1"/>
              <a:t>padronizada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/</a:t>
            </a:r>
            <a:r>
              <a:rPr lang="en-US" b="1" dirty="0"/>
              <a:t>verbs</a:t>
            </a:r>
          </a:p>
          <a:p>
            <a:pPr lvl="1"/>
            <a:r>
              <a:rPr lang="en-US" b="1" dirty="0"/>
              <a:t>GET, POST, PUT, DELETE, etc.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mantém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entre </a:t>
            </a:r>
            <a:r>
              <a:rPr lang="en-US" dirty="0" err="1"/>
              <a:t>requisições</a:t>
            </a:r>
            <a:r>
              <a:rPr lang="en-US" dirty="0"/>
              <a:t> (</a:t>
            </a:r>
            <a:r>
              <a:rPr lang="en-US" b="1" dirty="0"/>
              <a:t>stateless</a:t>
            </a:r>
            <a:r>
              <a:rPr lang="en-US" dirty="0"/>
              <a:t>)</a:t>
            </a:r>
          </a:p>
          <a:p>
            <a:r>
              <a:rPr lang="en-US" dirty="0"/>
              <a:t>Headers e Response Bodies – formats!</a:t>
            </a:r>
          </a:p>
          <a:p>
            <a:r>
              <a:rPr lang="en-US" dirty="0" err="1"/>
              <a:t>Códígos</a:t>
            </a:r>
            <a:r>
              <a:rPr lang="en-US" dirty="0"/>
              <a:t> que </a:t>
            </a:r>
            <a:r>
              <a:rPr lang="en-US" dirty="0" err="1"/>
              <a:t>retornam</a:t>
            </a:r>
            <a:r>
              <a:rPr lang="en-US" dirty="0"/>
              <a:t> o status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resposta</a:t>
            </a:r>
            <a:endParaRPr lang="en-US" dirty="0"/>
          </a:p>
          <a:p>
            <a:pPr lvl="1"/>
            <a:r>
              <a:rPr lang="en-US" b="1" dirty="0"/>
              <a:t>200 OK, 400 Bad Request, 500 Internal Server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B4F2E-BF2F-4C6D-8C14-BCFED040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b="1" dirty="0"/>
              <a:t>HTTP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79996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C90B-A64E-4D7D-8880-6C471C799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11628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servidor</a:t>
            </a:r>
            <a:r>
              <a:rPr lang="en-US" dirty="0"/>
              <a:t> (</a:t>
            </a:r>
            <a:r>
              <a:rPr lang="en-US" b="1" dirty="0"/>
              <a:t>kestrel</a:t>
            </a:r>
            <a:r>
              <a:rPr lang="en-US" dirty="0"/>
              <a:t>) </a:t>
            </a:r>
            <a:r>
              <a:rPr lang="en-US" dirty="0" err="1"/>
              <a:t>escuta</a:t>
            </a:r>
            <a:r>
              <a:rPr lang="en-US" dirty="0"/>
              <a:t> as </a:t>
            </a:r>
            <a:r>
              <a:rPr lang="en-US" dirty="0" err="1"/>
              <a:t>requisições</a:t>
            </a:r>
            <a:endParaRPr lang="en-US" dirty="0"/>
          </a:p>
          <a:p>
            <a:r>
              <a:rPr lang="en-US" dirty="0"/>
              <a:t>O </a:t>
            </a:r>
            <a:r>
              <a:rPr lang="en-US" b="1" dirty="0"/>
              <a:t>middleware</a:t>
            </a:r>
            <a:r>
              <a:rPr lang="en-US" dirty="0"/>
              <a:t> pipeline é </a:t>
            </a:r>
            <a:r>
              <a:rPr lang="en-US" dirty="0" err="1"/>
              <a:t>chamado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  <a:p>
            <a:r>
              <a:rPr lang="en-US" b="1" dirty="0"/>
              <a:t>Use MVC</a:t>
            </a:r>
            <a:r>
              <a:rPr lang="en-US" dirty="0"/>
              <a:t> para </a:t>
            </a:r>
            <a:r>
              <a:rPr lang="en-US" dirty="0" err="1"/>
              <a:t>rotear</a:t>
            </a:r>
            <a:r>
              <a:rPr lang="en-US" dirty="0"/>
              <a:t> as </a:t>
            </a:r>
            <a:r>
              <a:rPr lang="en-US" dirty="0" err="1"/>
              <a:t>requisições</a:t>
            </a:r>
            <a:r>
              <a:rPr lang="en-US" dirty="0"/>
              <a:t> para a controller e action</a:t>
            </a:r>
          </a:p>
          <a:p>
            <a:r>
              <a:rPr lang="en-US" dirty="0"/>
              <a:t>O </a:t>
            </a:r>
            <a:r>
              <a:rPr lang="en-US" dirty="0" err="1"/>
              <a:t>retorno</a:t>
            </a:r>
            <a:r>
              <a:rPr lang="en-US" dirty="0"/>
              <a:t> da </a:t>
            </a:r>
            <a:r>
              <a:rPr lang="en-US" dirty="0" err="1"/>
              <a:t>resposta</a:t>
            </a:r>
            <a:r>
              <a:rPr lang="en-US" dirty="0"/>
              <a:t> segue o </a:t>
            </a:r>
            <a:r>
              <a:rPr lang="en-US" dirty="0" err="1"/>
              <a:t>fluxo</a:t>
            </a:r>
            <a:r>
              <a:rPr lang="en-US" dirty="0"/>
              <a:t> do </a:t>
            </a:r>
            <a:r>
              <a:rPr lang="en-US" dirty="0" err="1"/>
              <a:t>middlware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no pipeline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32C850-0E29-41C4-8DF9-97756EB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Lidando</a:t>
            </a:r>
            <a:r>
              <a:rPr lang="en-US" dirty="0"/>
              <a:t> com </a:t>
            </a:r>
            <a:r>
              <a:rPr lang="en-US" dirty="0" err="1"/>
              <a:t>requisições</a:t>
            </a:r>
            <a:r>
              <a:rPr lang="en-US" dirty="0"/>
              <a:t> HTTP no </a:t>
            </a:r>
            <a:r>
              <a:rPr lang="en-US" sz="4400" dirty="0"/>
              <a:t>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856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A61FC-EF9C-453B-8E1B-123FA5F6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9" y="247947"/>
            <a:ext cx="10343717" cy="58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98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425774-990C-4A73-ABAE-13F79C834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54571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ASP.NET Core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Setup do MVC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controllers que </a:t>
            </a:r>
            <a:r>
              <a:rPr lang="en-US" dirty="0" err="1"/>
              <a:t>herdem</a:t>
            </a:r>
            <a:r>
              <a:rPr lang="en-US" dirty="0"/>
              <a:t> de </a:t>
            </a:r>
            <a:r>
              <a:rPr lang="en-US" b="1" dirty="0" err="1"/>
              <a:t>ControllerBase</a:t>
            </a:r>
            <a:endParaRPr lang="en-US" b="1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das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5CE739-B76D-4A10-A407-2E671EBA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Web API:</a:t>
            </a:r>
          </a:p>
        </p:txBody>
      </p:sp>
    </p:spTree>
    <p:extLst>
      <p:ext uri="{BB962C8B-B14F-4D97-AF65-F5344CB8AC3E}">
        <p14:creationId xmlns:p14="http://schemas.microsoft.com/office/powerpoint/2010/main" val="13836397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ED994DE7-F3AB-4A23-8B22-013D4A87D844}" vid="{77E12752-2A9C-4F35-B3CD-BDB6A0E219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Props1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2051C8-1D54-4CAE-822B-9BF5C05E3E63}">
  <ds:schemaRefs>
    <ds:schemaRef ds:uri="http://schemas.microsoft.com/office/2006/metadata/properties"/>
    <ds:schemaRef ds:uri="b0e4521d-181b-4aee-b4a8-952b2bc14729"/>
    <ds:schemaRef ds:uri="http://schemas.microsoft.com/office/2006/documentManagement/types"/>
    <ds:schemaRef ds:uri="http://purl.org/dc/terms/"/>
    <ds:schemaRef ds:uri="ed971524-76e7-40a8-a01a-f99956bd178c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NETConfTemplate2017</Template>
  <TotalTime>932</TotalTime>
  <Words>1157</Words>
  <Application>Microsoft Office PowerPoint</Application>
  <PresentationFormat>Widescreen</PresentationFormat>
  <Paragraphs>193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Segoe UI</vt:lpstr>
      <vt:lpstr>Segoe UI Light</vt:lpstr>
      <vt:lpstr>Wingdings</vt:lpstr>
      <vt:lpstr>Connect_2016_Template_Light</vt:lpstr>
      <vt:lpstr> Learn. Imagine. Build. .NET Conf  </vt:lpstr>
      <vt:lpstr>Get started with ASP.NET Core 2.0</vt:lpstr>
      <vt:lpstr>O que é Web API?</vt:lpstr>
      <vt:lpstr>PowerPoint Presentation</vt:lpstr>
      <vt:lpstr>PowerPoint Presentation</vt:lpstr>
      <vt:lpstr>O que é mesmo HTTP?</vt:lpstr>
      <vt:lpstr>Lidando com requisições HTTP no ASP.NET Core</vt:lpstr>
      <vt:lpstr>PowerPoint Presentation</vt:lpstr>
      <vt:lpstr>Como criar uma Web API:</vt:lpstr>
      <vt:lpstr>Sua primeira Web API</vt:lpstr>
      <vt:lpstr>Attribute routing</vt:lpstr>
      <vt:lpstr>Route templates</vt:lpstr>
      <vt:lpstr>Attribute routing</vt:lpstr>
      <vt:lpstr>Model binding and validation</vt:lpstr>
      <vt:lpstr>Model binding and validation</vt:lpstr>
      <vt:lpstr>Action results</vt:lpstr>
      <vt:lpstr>Action results</vt:lpstr>
      <vt:lpstr>Formatting</vt:lpstr>
      <vt:lpstr>Formatting</vt:lpstr>
      <vt:lpstr>Acesso a dados</vt:lpstr>
      <vt:lpstr>Acessando dados</vt:lpstr>
      <vt:lpstr>Open API documents (“Swagger”)</vt:lpstr>
      <vt:lpstr>OpenAPI</vt:lpstr>
      <vt:lpstr>Additional 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Learn. Imagine. Build. .NET Conf</dc:title>
  <dc:creator>Daniel Roth</dc:creator>
  <cp:lastModifiedBy>Giovani Decusati</cp:lastModifiedBy>
  <cp:revision>19</cp:revision>
  <dcterms:created xsi:type="dcterms:W3CDTF">2017-09-19T18:22:39Z</dcterms:created>
  <dcterms:modified xsi:type="dcterms:W3CDTF">2017-10-28T15:51:35Z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