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598E-D4D0-4F23-92EC-1442447E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DE44DA-4B98-4B46-A525-2308AB244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BCF3D2-71B0-4B12-9C6D-68136B49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F1E62-2E99-4811-878F-12B0AABD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A246E-F2D5-407C-AAED-79CFD9C8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08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59E71-88FD-4541-8944-65507ACB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8FC89D-1657-4C01-8363-D6C6FDFD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01291-32B9-45C0-AC77-AA146D0F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63256-7B5F-467D-A9C8-1C2E7BD7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73112-E52C-4140-9F21-CF42E7FE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9E02F-B799-42E7-ADFB-4A00E4D5A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241A65-D0E6-47A7-A8F0-1EDFA74D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2587B5-91EE-4846-A0A1-0EF6B0A4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EA38D-F7E7-4E13-8550-DF13C39E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C1009D-4860-4AC7-9446-D14D6BFF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4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5703D-EE49-4857-8CAB-E8E1C9C5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11CDD-825C-4C7F-925E-A5C25EDF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496E8-F263-4F3A-B527-AE2ACCEF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59087D-C6F5-4DA2-BF08-31A252FF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40901-42EE-4BF9-BE8E-44C22FEC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04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B1A33-E1A3-49B5-98B7-24CA1576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29D38B-D94D-4DD8-8878-586A4910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7ED6B-E153-48E8-8F17-82A0ED2B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687135-B637-430C-BC58-F3511C32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4E8160-2F9D-4121-A177-50A8F5DB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54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FD4C4-B441-4B06-BE61-6454CCB5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AD61F-E785-4310-A769-B4B8EA2FE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B18DDE-EF4F-41BD-A7CF-5078515D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EF61B6-465F-41DE-903A-4131FB2C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73E20-1994-4E4C-8D52-6494C383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CAEAA-2C94-4BED-9D70-AD948CC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96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1C729-A8D8-4E92-9A0E-FF64FDE7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30BE3-6D4F-434C-9CDD-C9C1BD88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E4A1F4-9511-4EA6-91D4-DBC546E8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C6350A-DC17-4A3F-825D-CFCDFB3CD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F26C71-0EF5-4783-9733-E206E9C24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41DAC6-DF6B-4B35-B4D1-2A211547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0FA127-5956-4943-864A-3CDE1757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0A23F1-2577-4DC7-A63E-A207EC0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60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2E5CC-47B0-43AE-BC05-3EDFA86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FD6800-5679-441E-AC46-57628BAC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A9D8F-3003-4EE3-B559-41D5DBAB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1D14B0-4E25-4273-B6AA-C8680EB8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56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AE1BEA-DD82-46DC-8594-FDC21DB9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C152CB-176E-41EB-A84E-8CAE33AE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4A1AF6-3861-48E8-9043-09EE34B0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6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0C5D3-3B2F-4D98-9C09-D57EF9F6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2EBFD-50DD-49FD-9EBF-174C70DE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A39527-372A-4BB6-8E16-0771A9763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93CE7A-A58E-4877-9498-D72A857C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C57B8-69A1-44A9-A39C-A132285C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7BA2DA-9658-461A-BC42-9FEA0527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9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D63F-324E-4017-B867-23459C0D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5A8663-988F-47BF-9D2B-C645C1202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5B5A87-20FC-42FE-82D7-EBC48D20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5AAE6-E44B-405E-8BAD-E9A6F36B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E3E608-A653-46A1-ADB3-96480803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426EB3-A094-499D-83BA-1A613832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55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2ACFF3-0A73-42BC-B976-787888B5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F2878A-8DE4-4148-A4F3-8F4BD0A9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1C512-491E-4B36-8F90-AD72BC61A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74D3-0435-4608-83F2-3F2DAC3EFC55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03BCC-B12F-4B7B-BD2D-205A778A8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9B8D7-0729-4241-AA94-6A2179264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1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6D0D14-309E-4993-B2BF-735CDBE3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Homem</a:t>
            </a:r>
          </a:p>
          <a:p>
            <a:r>
              <a:rPr lang="pt-BR" dirty="0"/>
              <a:t>Com renda entre R$ 4.400 a R$ 11.000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28,78 meses </a:t>
            </a:r>
          </a:p>
          <a:p>
            <a:r>
              <a:rPr lang="pt-BR" dirty="0"/>
              <a:t>Espera que dure 34,71 meses </a:t>
            </a:r>
            <a:r>
              <a:rPr lang="pt-BR" dirty="0">
                <a:sym typeface="Wingdings" panose="05000000000000000000" pitchFamily="2" charset="2"/>
              </a:rPr>
              <a:t> dura 5,93 meses menos do que esperado  acredita que seu celular dura mais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5,679/10 </a:t>
            </a:r>
          </a:p>
          <a:p>
            <a:r>
              <a:rPr lang="pt-BR" dirty="0">
                <a:sym typeface="Wingdings" panose="05000000000000000000" pitchFamily="2" charset="2"/>
              </a:rPr>
              <a:t>Não se sentia mais atualizado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A maioria das pessoas que conheço tinha um telefone mais moderno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 funcionava sem defeitos, não tinha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Em aproximadamente metade dos casos (5,68/10)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Nunca considerou levar aparelho para reciclagem</a:t>
            </a:r>
          </a:p>
          <a:p>
            <a:r>
              <a:rPr lang="pt-BR" dirty="0">
                <a:sym typeface="Wingdings" panose="05000000000000000000" pitchFamily="2" charset="2"/>
              </a:rPr>
              <a:t> O celular atual custou entre R$ 2.500 e R$ 4.500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8,03/10 e está 9/10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não atrai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728EDA-6CD8-4DBF-B01C-575A8901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87FF83D-9CEC-4784-B705-78ED39D99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" y="736917"/>
            <a:ext cx="5374640" cy="53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7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5D068-B6AE-4794-A616-95472FE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Homem</a:t>
            </a:r>
          </a:p>
          <a:p>
            <a:r>
              <a:rPr lang="pt-BR" dirty="0"/>
              <a:t>Com renda maior que R$ 22000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30,227  meses </a:t>
            </a:r>
          </a:p>
          <a:p>
            <a:r>
              <a:rPr lang="pt-BR" dirty="0"/>
              <a:t>Espera que dure 38,69 meses </a:t>
            </a:r>
            <a:r>
              <a:rPr lang="pt-BR" dirty="0">
                <a:sym typeface="Wingdings" panose="05000000000000000000" pitchFamily="2" charset="2"/>
              </a:rPr>
              <a:t> dura 8,466 meses menos do que esperado  acredita que seu celular dura igual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5,5/10 </a:t>
            </a:r>
          </a:p>
          <a:p>
            <a:r>
              <a:rPr lang="pt-BR" dirty="0">
                <a:sym typeface="Wingdings" panose="05000000000000000000" pitchFamily="2" charset="2"/>
              </a:rPr>
              <a:t>Ainda se sentia atualizado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a maioria das pessoas que conheço tinha um telefone mais moderno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o telefone funcionava estava com defeitos, tinha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Em aproximadamente metade dos casos (5,95/10)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Nunca considerou levar aparelho para reciclagem</a:t>
            </a:r>
          </a:p>
          <a:p>
            <a:r>
              <a:rPr lang="pt-BR" dirty="0">
                <a:sym typeface="Wingdings" panose="05000000000000000000" pitchFamily="2" charset="2"/>
              </a:rPr>
              <a:t> O celular atual custou entre R$ 2.500 e R$ 4.500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7,83/10 e está 8,511/10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não atrai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4C2892-4040-4235-8FC5-A8BA8722D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942EC1C-39C7-4B3C-8899-35DBDD70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994"/>
            <a:ext cx="5740400" cy="57404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EA73FB58-4DA9-43B5-83CF-874DA15881CB}"/>
              </a:ext>
            </a:extLst>
          </p:cNvPr>
          <p:cNvSpPr/>
          <p:nvPr/>
        </p:nvSpPr>
        <p:spPr>
          <a:xfrm rot="20489508">
            <a:off x="836612" y="3006566"/>
            <a:ext cx="423228" cy="7315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 descr="Destinatário estrutura de tópicos">
            <a:extLst>
              <a:ext uri="{FF2B5EF4-FFF2-40B4-BE49-F238E27FC236}">
                <a16:creationId xmlns:a16="http://schemas.microsoft.com/office/drawing/2014/main" id="{00C8C796-456B-4CFE-8914-A664F1760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450" y="2915844"/>
            <a:ext cx="772230" cy="7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7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B8D76-4BD3-436D-B4B7-8D1DDA4E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Homem</a:t>
            </a:r>
          </a:p>
          <a:p>
            <a:r>
              <a:rPr lang="pt-BR" dirty="0"/>
              <a:t>Com renda de R$ 11.000 a R$ 22.000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28,233 meses </a:t>
            </a:r>
          </a:p>
          <a:p>
            <a:r>
              <a:rPr lang="pt-BR" dirty="0"/>
              <a:t>Espera que dure 42,3 meses </a:t>
            </a:r>
            <a:r>
              <a:rPr lang="pt-BR" dirty="0">
                <a:sym typeface="Wingdings" panose="05000000000000000000" pitchFamily="2" charset="2"/>
              </a:rPr>
              <a:t> dura 3,52 meses menos do que esperado  acredita que seu celular dura igual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5,933/10 </a:t>
            </a:r>
          </a:p>
          <a:p>
            <a:r>
              <a:rPr lang="pt-BR" dirty="0">
                <a:sym typeface="Wingdings" panose="05000000000000000000" pitchFamily="2" charset="2"/>
              </a:rPr>
              <a:t>Ainda se sentia atualizado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A maioria das pessoas que conheço tinha um telefone mais moderno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 funcionava parcialmente sem defeitos ou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Em aproximadamente metade dos casos (5,8/10)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Já considerou reciclagem, porém nunca fez</a:t>
            </a:r>
          </a:p>
          <a:p>
            <a:r>
              <a:rPr lang="pt-BR" dirty="0">
                <a:sym typeface="Wingdings" panose="05000000000000000000" pitchFamily="2" charset="2"/>
              </a:rPr>
              <a:t> O celular atual custou entre R$ 2.500 e R$ 4.500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7,767/10 e está 8,0033/10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não atrai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0A03D3-2857-41E4-9A37-DAF7BAC0D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Desenho de pessoa em pé&#10;&#10;Descrição gerada automaticamente">
            <a:extLst>
              <a:ext uri="{FF2B5EF4-FFF2-40B4-BE49-F238E27FC236}">
                <a16:creationId xmlns:a16="http://schemas.microsoft.com/office/drawing/2014/main" id="{66F699F8-2162-4720-8EFA-CB518F7C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40" y="782320"/>
            <a:ext cx="6004560" cy="6004560"/>
          </a:xfrm>
          <a:prstGeom prst="rect">
            <a:avLst/>
          </a:prstGeom>
        </p:spPr>
      </p:pic>
      <p:pic>
        <p:nvPicPr>
          <p:cNvPr id="8" name="Gráfico 7" descr="Viva-voz estrutura de tópicos">
            <a:extLst>
              <a:ext uri="{FF2B5EF4-FFF2-40B4-BE49-F238E27FC236}">
                <a16:creationId xmlns:a16="http://schemas.microsoft.com/office/drawing/2014/main" id="{B3669AE2-57A3-4988-AE11-4A60DF1F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412" y="3327400"/>
            <a:ext cx="914400" cy="914400"/>
          </a:xfrm>
          <a:prstGeom prst="rect">
            <a:avLst/>
          </a:prstGeom>
        </p:spPr>
      </p:pic>
      <p:pic>
        <p:nvPicPr>
          <p:cNvPr id="10" name="Gráfico 9" descr="Dinheiro com preenchimento sólido">
            <a:extLst>
              <a:ext uri="{FF2B5EF4-FFF2-40B4-BE49-F238E27FC236}">
                <a16:creationId xmlns:a16="http://schemas.microsoft.com/office/drawing/2014/main" id="{85305432-439B-4D92-A553-05EA25B02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0302" y="3327400"/>
            <a:ext cx="914400" cy="914400"/>
          </a:xfrm>
          <a:prstGeom prst="rect">
            <a:avLst/>
          </a:prstGeom>
        </p:spPr>
      </p:pic>
      <p:pic>
        <p:nvPicPr>
          <p:cNvPr id="12" name="Gráfico 11" descr="Usuário estrutura de tópicos">
            <a:extLst>
              <a:ext uri="{FF2B5EF4-FFF2-40B4-BE49-F238E27FC236}">
                <a16:creationId xmlns:a16="http://schemas.microsoft.com/office/drawing/2014/main" id="{6DC4954A-D627-4400-9E84-D33D65A1F8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960" y="1139508"/>
            <a:ext cx="914400" cy="91440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4C9152-5296-42C6-BC3F-5F424BB37C0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83360" y="1596708"/>
            <a:ext cx="629920" cy="3429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BDCACBB-C9BC-4259-8371-BF1E0E66A976}"/>
              </a:ext>
            </a:extLst>
          </p:cNvPr>
          <p:cNvCxnSpPr>
            <a:cxnSpLocks/>
          </p:cNvCxnSpPr>
          <p:nvPr/>
        </p:nvCxnSpPr>
        <p:spPr>
          <a:xfrm flipV="1">
            <a:off x="1124268" y="3048794"/>
            <a:ext cx="917892" cy="4000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2BCB341-6F01-4397-8ECF-AD5FA45A83C3}"/>
              </a:ext>
            </a:extLst>
          </p:cNvPr>
          <p:cNvCxnSpPr>
            <a:cxnSpLocks/>
          </p:cNvCxnSpPr>
          <p:nvPr/>
        </p:nvCxnSpPr>
        <p:spPr>
          <a:xfrm>
            <a:off x="3230880" y="2490867"/>
            <a:ext cx="701040" cy="9579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Classificação 3 estrelas com preenchimento sólido">
            <a:extLst>
              <a:ext uri="{FF2B5EF4-FFF2-40B4-BE49-F238E27FC236}">
                <a16:creationId xmlns:a16="http://schemas.microsoft.com/office/drawing/2014/main" id="{7C4E804C-B9E5-4840-9BA9-1E12972C631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-2488"/>
          <a:stretch/>
        </p:blipFill>
        <p:spPr>
          <a:xfrm>
            <a:off x="7735516" y="140706"/>
            <a:ext cx="937149" cy="914400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84553B8-ECD3-43F8-A898-E9218CB508D5}"/>
              </a:ext>
            </a:extLst>
          </p:cNvPr>
          <p:cNvGrpSpPr/>
          <p:nvPr/>
        </p:nvGrpSpPr>
        <p:grpSpPr>
          <a:xfrm>
            <a:off x="5740927" y="199016"/>
            <a:ext cx="1481032" cy="914788"/>
            <a:chOff x="3566160" y="144252"/>
            <a:chExt cx="1481032" cy="914788"/>
          </a:xfrm>
        </p:grpSpPr>
        <p:pic>
          <p:nvPicPr>
            <p:cNvPr id="22" name="Gráfico 21" descr="Classificação 3 estrelas estrutura de tópicos">
              <a:extLst>
                <a:ext uri="{FF2B5EF4-FFF2-40B4-BE49-F238E27FC236}">
                  <a16:creationId xmlns:a16="http://schemas.microsoft.com/office/drawing/2014/main" id="{DB0FFC29-65EA-4F8E-A7C4-B189912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66160" y="144640"/>
              <a:ext cx="914400" cy="914400"/>
            </a:xfrm>
            <a:prstGeom prst="rect">
              <a:avLst/>
            </a:prstGeom>
          </p:spPr>
        </p:pic>
        <p:pic>
          <p:nvPicPr>
            <p:cNvPr id="23" name="Gráfico 22" descr="Classificação 3 estrelas estrutura de tópicos">
              <a:extLst>
                <a:ext uri="{FF2B5EF4-FFF2-40B4-BE49-F238E27FC236}">
                  <a16:creationId xmlns:a16="http://schemas.microsoft.com/office/drawing/2014/main" id="{BF123AE3-364A-487A-88E8-29F30FC98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r="33924"/>
            <a:stretch/>
          </p:blipFill>
          <p:spPr>
            <a:xfrm>
              <a:off x="4442990" y="144252"/>
              <a:ext cx="604202" cy="914400"/>
            </a:xfrm>
            <a:prstGeom prst="rect">
              <a:avLst/>
            </a:prstGeom>
          </p:spPr>
        </p:pic>
      </p:grpSp>
      <p:pic>
        <p:nvPicPr>
          <p:cNvPr id="24" name="Gráfico 23" descr="Classificação 3 estrelas com preenchimento sólido">
            <a:extLst>
              <a:ext uri="{FF2B5EF4-FFF2-40B4-BE49-F238E27FC236}">
                <a16:creationId xmlns:a16="http://schemas.microsoft.com/office/drawing/2014/main" id="{5200543B-4FEE-4C15-ABC6-DC80F661038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79528"/>
          <a:stretch/>
        </p:blipFill>
        <p:spPr>
          <a:xfrm>
            <a:off x="8611212" y="140706"/>
            <a:ext cx="18718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0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AB1D3-A828-4437-8FAE-FEE0D30B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706" y="1172501"/>
            <a:ext cx="6172200" cy="4873625"/>
          </a:xfrm>
        </p:spPr>
        <p:txBody>
          <a:bodyPr>
            <a:normAutofit fontScale="32500" lnSpcReduction="20000"/>
          </a:bodyPr>
          <a:lstStyle/>
          <a:p>
            <a:r>
              <a:rPr lang="pt-BR" dirty="0"/>
              <a:t>Mulher</a:t>
            </a:r>
          </a:p>
          <a:p>
            <a:r>
              <a:rPr lang="pt-BR" dirty="0"/>
              <a:t>Com renda acima de R$ 22000 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26,308 meses </a:t>
            </a:r>
          </a:p>
          <a:p>
            <a:r>
              <a:rPr lang="pt-BR" dirty="0"/>
              <a:t>Espera que dure 40,769 meses </a:t>
            </a:r>
            <a:r>
              <a:rPr lang="pt-BR" dirty="0">
                <a:sym typeface="Wingdings" panose="05000000000000000000" pitchFamily="2" charset="2"/>
              </a:rPr>
              <a:t> dura 14,462 meses menos do que esperado  acredita que seu celular dura igual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4,692/10</a:t>
            </a:r>
          </a:p>
          <a:p>
            <a:r>
              <a:rPr lang="pt-BR" dirty="0">
                <a:sym typeface="Wingdings" panose="05000000000000000000" pitchFamily="2" charset="2"/>
              </a:rPr>
              <a:t>Não se sentia totalmente atualizada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As pessoas que conhece tem telefone mais moderno e menos modernos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 funcionava em defeitos/sem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Um pouco mais da metade dos casos (6/10)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Nunca considerou levar aparelho para reciclagem</a:t>
            </a:r>
          </a:p>
          <a:p>
            <a:r>
              <a:rPr lang="pt-BR" dirty="0">
                <a:sym typeface="Wingdings" panose="05000000000000000000" pitchFamily="2" charset="2"/>
              </a:rPr>
              <a:t>O celular atual custou entre R$ 7500 a R$ 11000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7,615/10 e está 8,462/10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atrai 7/10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402EA9-A792-4B46-B83D-C9BB1D532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Uma imagem contendo Aplicativo&#10;&#10;Descrição gerada automaticamente">
            <a:extLst>
              <a:ext uri="{FF2B5EF4-FFF2-40B4-BE49-F238E27FC236}">
                <a16:creationId xmlns:a16="http://schemas.microsoft.com/office/drawing/2014/main" id="{851A8DF9-680A-454B-9036-B1BA98F8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852" y="802640"/>
            <a:ext cx="5527040" cy="5527040"/>
          </a:xfrm>
          <a:prstGeom prst="rect">
            <a:avLst/>
          </a:prstGeom>
        </p:spPr>
      </p:pic>
      <p:grpSp>
        <p:nvGrpSpPr>
          <p:cNvPr id="44" name="Agrupar 43">
            <a:extLst>
              <a:ext uri="{FF2B5EF4-FFF2-40B4-BE49-F238E27FC236}">
                <a16:creationId xmlns:a16="http://schemas.microsoft.com/office/drawing/2014/main" id="{70679A33-76B9-40BD-BC9C-3C33E4F05350}"/>
              </a:ext>
            </a:extLst>
          </p:cNvPr>
          <p:cNvGrpSpPr/>
          <p:nvPr/>
        </p:nvGrpSpPr>
        <p:grpSpPr>
          <a:xfrm>
            <a:off x="7567192" y="1994518"/>
            <a:ext cx="1481032" cy="918334"/>
            <a:chOff x="3553992" y="140318"/>
            <a:chExt cx="1481032" cy="918334"/>
          </a:xfrm>
        </p:grpSpPr>
        <p:pic>
          <p:nvPicPr>
            <p:cNvPr id="12" name="Gráfico 11" descr="Classificação 3 estrelas com preenchimento sólido">
              <a:extLst>
                <a:ext uri="{FF2B5EF4-FFF2-40B4-BE49-F238E27FC236}">
                  <a16:creationId xmlns:a16="http://schemas.microsoft.com/office/drawing/2014/main" id="{E375DC3E-43EE-41AF-ADF9-6805EAF60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20787"/>
            <a:stretch/>
          </p:blipFill>
          <p:spPr>
            <a:xfrm>
              <a:off x="3553992" y="144252"/>
              <a:ext cx="724322" cy="914400"/>
            </a:xfrm>
            <a:prstGeom prst="rect">
              <a:avLst/>
            </a:prstGeom>
          </p:spPr>
        </p:pic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FC98015-3FE5-442A-A065-0B61FA72C73D}"/>
                </a:ext>
              </a:extLst>
            </p:cNvPr>
            <p:cNvGrpSpPr/>
            <p:nvPr/>
          </p:nvGrpSpPr>
          <p:grpSpPr>
            <a:xfrm>
              <a:off x="3553992" y="140318"/>
              <a:ext cx="1481032" cy="914788"/>
              <a:chOff x="3566160" y="144252"/>
              <a:chExt cx="1481032" cy="914788"/>
            </a:xfrm>
          </p:grpSpPr>
          <p:pic>
            <p:nvPicPr>
              <p:cNvPr id="10" name="Gráfico 9" descr="Classificação 3 estrelas estrutura de tópicos">
                <a:extLst>
                  <a:ext uri="{FF2B5EF4-FFF2-40B4-BE49-F238E27FC236}">
                    <a16:creationId xmlns:a16="http://schemas.microsoft.com/office/drawing/2014/main" id="{ECBA8F53-9875-4206-95BF-80DE4FCCC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áfico 12" descr="Classificação 3 estrelas estrutura de tópicos">
                <a:extLst>
                  <a:ext uri="{FF2B5EF4-FFF2-40B4-BE49-F238E27FC236}">
                    <a16:creationId xmlns:a16="http://schemas.microsoft.com/office/drawing/2014/main" id="{3376E5ED-EF47-4F1F-ABC6-AF942EA137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9612F238-71A4-4204-86AC-E9F25FA1E594}"/>
              </a:ext>
            </a:extLst>
          </p:cNvPr>
          <p:cNvGrpSpPr/>
          <p:nvPr/>
        </p:nvGrpSpPr>
        <p:grpSpPr>
          <a:xfrm>
            <a:off x="8649058" y="3609313"/>
            <a:ext cx="1481032" cy="917946"/>
            <a:chOff x="5675946" y="141094"/>
            <a:chExt cx="1481032" cy="917946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C47E14EF-5E65-4597-A418-44116902DF71}"/>
                </a:ext>
              </a:extLst>
            </p:cNvPr>
            <p:cNvGrpSpPr/>
            <p:nvPr/>
          </p:nvGrpSpPr>
          <p:grpSpPr>
            <a:xfrm>
              <a:off x="5675946" y="144252"/>
              <a:ext cx="1481032" cy="914788"/>
              <a:chOff x="3566160" y="144252"/>
              <a:chExt cx="1481032" cy="914788"/>
            </a:xfrm>
          </p:grpSpPr>
          <p:pic>
            <p:nvPicPr>
              <p:cNvPr id="16" name="Gráfico 15" descr="Classificação 3 estrelas estrutura de tópicos">
                <a:extLst>
                  <a:ext uri="{FF2B5EF4-FFF2-40B4-BE49-F238E27FC236}">
                    <a16:creationId xmlns:a16="http://schemas.microsoft.com/office/drawing/2014/main" id="{67515A1F-31F0-483F-ABBE-C59774182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áfico 16" descr="Classificação 3 estrelas estrutura de tópicos">
                <a:extLst>
                  <a:ext uri="{FF2B5EF4-FFF2-40B4-BE49-F238E27FC236}">
                    <a16:creationId xmlns:a16="http://schemas.microsoft.com/office/drawing/2014/main" id="{86E9F50E-D28F-42CC-BA51-75164BF9C7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18" name="Gráfico 17" descr="Classificação 3 estrelas com preenchimento sólido">
              <a:extLst>
                <a:ext uri="{FF2B5EF4-FFF2-40B4-BE49-F238E27FC236}">
                  <a16:creationId xmlns:a16="http://schemas.microsoft.com/office/drawing/2014/main" id="{4C22984F-7598-44F2-8464-A85D29748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5675946" y="141094"/>
              <a:ext cx="937149" cy="914400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B2E4B99-B26D-4B61-BE32-9016CCB7EFE4}"/>
              </a:ext>
            </a:extLst>
          </p:cNvPr>
          <p:cNvGrpSpPr/>
          <p:nvPr/>
        </p:nvGrpSpPr>
        <p:grpSpPr>
          <a:xfrm>
            <a:off x="9989540" y="4916374"/>
            <a:ext cx="1481032" cy="914788"/>
            <a:chOff x="7734658" y="749266"/>
            <a:chExt cx="1481032" cy="914788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6D336C8B-6AA1-4B9A-9B95-66AEC7C4F099}"/>
                </a:ext>
              </a:extLst>
            </p:cNvPr>
            <p:cNvGrpSpPr/>
            <p:nvPr/>
          </p:nvGrpSpPr>
          <p:grpSpPr>
            <a:xfrm>
              <a:off x="7734658" y="749266"/>
              <a:ext cx="1481032" cy="914788"/>
              <a:chOff x="3566160" y="144252"/>
              <a:chExt cx="1481032" cy="914788"/>
            </a:xfrm>
          </p:grpSpPr>
          <p:pic>
            <p:nvPicPr>
              <p:cNvPr id="32" name="Gráfico 31" descr="Classificação 3 estrelas estrutura de tópicos">
                <a:extLst>
                  <a:ext uri="{FF2B5EF4-FFF2-40B4-BE49-F238E27FC236}">
                    <a16:creationId xmlns:a16="http://schemas.microsoft.com/office/drawing/2014/main" id="{5E121DFA-B431-4AD2-A243-E2AF03EC1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áfico 32" descr="Classificação 3 estrelas estrutura de tópicos">
                <a:extLst>
                  <a:ext uri="{FF2B5EF4-FFF2-40B4-BE49-F238E27FC236}">
                    <a16:creationId xmlns:a16="http://schemas.microsoft.com/office/drawing/2014/main" id="{316CA438-3D60-4DC3-A525-279B91E15F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37" name="Gráfico 36" descr="Classificação 3 estrelas com preenchimento sólido">
              <a:extLst>
                <a:ext uri="{FF2B5EF4-FFF2-40B4-BE49-F238E27FC236}">
                  <a16:creationId xmlns:a16="http://schemas.microsoft.com/office/drawing/2014/main" id="{62A4B091-9E7E-4AAF-BFF6-36DC81A642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7735516" y="749654"/>
              <a:ext cx="937149" cy="914400"/>
            </a:xfrm>
            <a:prstGeom prst="rect">
              <a:avLst/>
            </a:prstGeom>
          </p:spPr>
        </p:pic>
        <p:pic>
          <p:nvPicPr>
            <p:cNvPr id="38" name="Gráfico 37" descr="Classificação 3 estrelas com preenchimento sólido">
              <a:extLst>
                <a:ext uri="{FF2B5EF4-FFF2-40B4-BE49-F238E27FC236}">
                  <a16:creationId xmlns:a16="http://schemas.microsoft.com/office/drawing/2014/main" id="{3771C193-2CA6-444B-A644-D4F5DB2D9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2" r="57095"/>
            <a:stretch/>
          </p:blipFill>
          <p:spPr>
            <a:xfrm>
              <a:off x="8618332" y="749266"/>
              <a:ext cx="392318" cy="914400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315FA42-BABC-4E02-AE36-400978808401}"/>
              </a:ext>
            </a:extLst>
          </p:cNvPr>
          <p:cNvGrpSpPr/>
          <p:nvPr/>
        </p:nvGrpSpPr>
        <p:grpSpPr>
          <a:xfrm>
            <a:off x="9944304" y="5411594"/>
            <a:ext cx="1481032" cy="914788"/>
            <a:chOff x="9465237" y="1054718"/>
            <a:chExt cx="1481032" cy="914788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AA28C9E5-D3D3-4C5D-AFC5-5509C4854838}"/>
                </a:ext>
              </a:extLst>
            </p:cNvPr>
            <p:cNvGrpSpPr/>
            <p:nvPr/>
          </p:nvGrpSpPr>
          <p:grpSpPr>
            <a:xfrm>
              <a:off x="9465237" y="1054718"/>
              <a:ext cx="1481032" cy="914788"/>
              <a:chOff x="3566160" y="144252"/>
              <a:chExt cx="1481032" cy="914788"/>
            </a:xfrm>
          </p:grpSpPr>
          <p:pic>
            <p:nvPicPr>
              <p:cNvPr id="40" name="Gráfico 39" descr="Classificação 3 estrelas estrutura de tópicos">
                <a:extLst>
                  <a:ext uri="{FF2B5EF4-FFF2-40B4-BE49-F238E27FC236}">
                    <a16:creationId xmlns:a16="http://schemas.microsoft.com/office/drawing/2014/main" id="{2C228A75-8169-4084-AA48-1D13574B6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áfico 40" descr="Classificação 3 estrelas estrutura de tópicos">
                <a:extLst>
                  <a:ext uri="{FF2B5EF4-FFF2-40B4-BE49-F238E27FC236}">
                    <a16:creationId xmlns:a16="http://schemas.microsoft.com/office/drawing/2014/main" id="{6DEE5DF2-E735-4960-AFFA-86FDAEBCB1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42" name="Gráfico 41" descr="Classificação 3 estrelas com preenchimento sólido">
              <a:extLst>
                <a:ext uri="{FF2B5EF4-FFF2-40B4-BE49-F238E27FC236}">
                  <a16:creationId xmlns:a16="http://schemas.microsoft.com/office/drawing/2014/main" id="{BF55D36E-A60B-45C3-A94D-0C6A0F38B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9469547" y="1054718"/>
              <a:ext cx="937149" cy="914400"/>
            </a:xfrm>
            <a:prstGeom prst="rect">
              <a:avLst/>
            </a:prstGeom>
          </p:spPr>
        </p:pic>
        <p:pic>
          <p:nvPicPr>
            <p:cNvPr id="43" name="Gráfico 42" descr="Classificação 3 estrelas com preenchimento sólido">
              <a:extLst>
                <a:ext uri="{FF2B5EF4-FFF2-40B4-BE49-F238E27FC236}">
                  <a16:creationId xmlns:a16="http://schemas.microsoft.com/office/drawing/2014/main" id="{088B1855-A18D-42F8-9647-B4B85BBC8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2" r="81891"/>
            <a:stretch/>
          </p:blipFill>
          <p:spPr>
            <a:xfrm>
              <a:off x="10342068" y="1054718"/>
              <a:ext cx="165596" cy="914400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FA9E040-1C34-445D-B29A-22611E4F2398}"/>
              </a:ext>
            </a:extLst>
          </p:cNvPr>
          <p:cNvGrpSpPr/>
          <p:nvPr/>
        </p:nvGrpSpPr>
        <p:grpSpPr>
          <a:xfrm>
            <a:off x="9989540" y="4445538"/>
            <a:ext cx="1481032" cy="914788"/>
            <a:chOff x="7876745" y="1268078"/>
            <a:chExt cx="1481032" cy="914788"/>
          </a:xfrm>
        </p:grpSpPr>
        <p:pic>
          <p:nvPicPr>
            <p:cNvPr id="49" name="Gráfico 48" descr="Classificação 3 estrelas com preenchimento sólido">
              <a:extLst>
                <a:ext uri="{FF2B5EF4-FFF2-40B4-BE49-F238E27FC236}">
                  <a16:creationId xmlns:a16="http://schemas.microsoft.com/office/drawing/2014/main" id="{4301E89A-AF2E-4234-B034-1F73F47C0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7877603" y="1268466"/>
              <a:ext cx="937149" cy="914400"/>
            </a:xfrm>
            <a:prstGeom prst="rect">
              <a:avLst/>
            </a:prstGeom>
          </p:spPr>
        </p:pic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09B740F0-85E1-4424-9273-DBD0617BCF02}"/>
                </a:ext>
              </a:extLst>
            </p:cNvPr>
            <p:cNvGrpSpPr/>
            <p:nvPr/>
          </p:nvGrpSpPr>
          <p:grpSpPr>
            <a:xfrm>
              <a:off x="7876745" y="1268078"/>
              <a:ext cx="1481032" cy="914788"/>
              <a:chOff x="3566160" y="144252"/>
              <a:chExt cx="1481032" cy="914788"/>
            </a:xfrm>
          </p:grpSpPr>
          <p:pic>
            <p:nvPicPr>
              <p:cNvPr id="51" name="Gráfico 50" descr="Classificação 3 estrelas estrutura de tópicos">
                <a:extLst>
                  <a:ext uri="{FF2B5EF4-FFF2-40B4-BE49-F238E27FC236}">
                    <a16:creationId xmlns:a16="http://schemas.microsoft.com/office/drawing/2014/main" id="{0E637BC3-865C-4EF1-80AB-B98A1E6D3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áfico 51" descr="Classificação 3 estrelas estrutura de tópicos">
                <a:extLst>
                  <a:ext uri="{FF2B5EF4-FFF2-40B4-BE49-F238E27FC236}">
                    <a16:creationId xmlns:a16="http://schemas.microsoft.com/office/drawing/2014/main" id="{1FF61F2F-F527-43AA-BFE8-3DC1B5950C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53" name="Gráfico 52" descr="Classificação 3 estrelas com preenchimento sólido">
              <a:extLst>
                <a:ext uri="{FF2B5EF4-FFF2-40B4-BE49-F238E27FC236}">
                  <a16:creationId xmlns:a16="http://schemas.microsoft.com/office/drawing/2014/main" id="{F1C1B3B0-D9B8-4E28-81A2-40C896EB07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79528"/>
            <a:stretch/>
          </p:blipFill>
          <p:spPr>
            <a:xfrm>
              <a:off x="8753299" y="1268466"/>
              <a:ext cx="187188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372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813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Giovanna Haag Campedelli</dc:creator>
  <cp:lastModifiedBy>Giovanna Haag Campedelli</cp:lastModifiedBy>
  <cp:revision>1</cp:revision>
  <dcterms:created xsi:type="dcterms:W3CDTF">2022-01-14T22:41:04Z</dcterms:created>
  <dcterms:modified xsi:type="dcterms:W3CDTF">2022-01-15T23:15:05Z</dcterms:modified>
</cp:coreProperties>
</file>