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10"/>
    <p:restoredTop sz="96561"/>
  </p:normalViewPr>
  <p:slideViewPr>
    <p:cSldViewPr snapToGrid="0">
      <p:cViewPr>
        <p:scale>
          <a:sx n="108" d="100"/>
          <a:sy n="108" d="100"/>
        </p:scale>
        <p:origin x="1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DA2A1-3EBB-EC47-9B9C-A69582BA4CA9}" type="doc">
      <dgm:prSet loTypeId="urn:microsoft.com/office/officeart/2005/8/layout/hProcess7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3BA55866-E49E-6F4E-BD41-6C18B0DF365C}">
      <dgm:prSet phldrT="[Text]" custT="1"/>
      <dgm:spPr/>
      <dgm:t>
        <a:bodyPr/>
        <a:lstStyle/>
        <a:p>
          <a:r>
            <a:rPr lang="en-GB" sz="4000" dirty="0"/>
            <a:t>Step 1</a:t>
          </a:r>
        </a:p>
      </dgm:t>
    </dgm:pt>
    <dgm:pt modelId="{6DB2488E-4219-524E-8719-B41E503BFE06}" type="parTrans" cxnId="{9E8B48B3-72E8-8642-885E-ACA80D63EA70}">
      <dgm:prSet/>
      <dgm:spPr/>
      <dgm:t>
        <a:bodyPr/>
        <a:lstStyle/>
        <a:p>
          <a:endParaRPr lang="en-GB"/>
        </a:p>
      </dgm:t>
    </dgm:pt>
    <dgm:pt modelId="{21A8557B-C6D9-3B45-B584-623120EBEEE5}" type="sibTrans" cxnId="{9E8B48B3-72E8-8642-885E-ACA80D63EA70}">
      <dgm:prSet/>
      <dgm:spPr/>
      <dgm:t>
        <a:bodyPr/>
        <a:lstStyle/>
        <a:p>
          <a:endParaRPr lang="en-GB"/>
        </a:p>
      </dgm:t>
    </dgm:pt>
    <dgm:pt modelId="{A258448C-BBEC-3E48-A04E-CE90121B60E6}">
      <dgm:prSet phldrT="[Text]" custT="1"/>
      <dgm:spPr/>
      <dgm:t>
        <a:bodyPr/>
        <a:lstStyle/>
        <a:p>
          <a:r>
            <a:rPr lang="en-GB" sz="4000" dirty="0"/>
            <a:t>Step 2</a:t>
          </a:r>
        </a:p>
      </dgm:t>
    </dgm:pt>
    <dgm:pt modelId="{71433E37-89F6-924C-B3BC-63E456398EE0}" type="parTrans" cxnId="{54657EC2-1117-F445-B63C-833277673D94}">
      <dgm:prSet/>
      <dgm:spPr/>
      <dgm:t>
        <a:bodyPr/>
        <a:lstStyle/>
        <a:p>
          <a:endParaRPr lang="en-GB"/>
        </a:p>
      </dgm:t>
    </dgm:pt>
    <dgm:pt modelId="{CB84D3A2-E5D9-1A4D-A744-EAF959EB5043}" type="sibTrans" cxnId="{54657EC2-1117-F445-B63C-833277673D94}">
      <dgm:prSet/>
      <dgm:spPr/>
      <dgm:t>
        <a:bodyPr/>
        <a:lstStyle/>
        <a:p>
          <a:endParaRPr lang="en-GB"/>
        </a:p>
      </dgm:t>
    </dgm:pt>
    <dgm:pt modelId="{1A7412D4-A754-EA41-8E05-F234D7C0B0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dirty="0">
              <a:solidFill>
                <a:schemeClr val="tx1"/>
              </a:solidFill>
            </a:rPr>
            <a:t>Accuracy 0.63</a:t>
          </a:r>
        </a:p>
      </dgm:t>
    </dgm:pt>
    <dgm:pt modelId="{E9143CD5-06A2-AB4B-9C06-B5EEFCF7BE63}" type="parTrans" cxnId="{93582D7B-4314-AA44-BBAE-D6C908E8D3A4}">
      <dgm:prSet/>
      <dgm:spPr/>
      <dgm:t>
        <a:bodyPr/>
        <a:lstStyle/>
        <a:p>
          <a:endParaRPr lang="en-GB"/>
        </a:p>
      </dgm:t>
    </dgm:pt>
    <dgm:pt modelId="{827E925A-D666-3C46-B34B-20671EF217D7}" type="sibTrans" cxnId="{93582D7B-4314-AA44-BBAE-D6C908E8D3A4}">
      <dgm:prSet/>
      <dgm:spPr/>
      <dgm:t>
        <a:bodyPr/>
        <a:lstStyle/>
        <a:p>
          <a:endParaRPr lang="en-GB"/>
        </a:p>
      </dgm:t>
    </dgm:pt>
    <dgm:pt modelId="{B729D5A4-0E35-1249-8FDB-395C8F466D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dirty="0">
              <a:solidFill>
                <a:schemeClr val="tx1"/>
              </a:solidFill>
            </a:rPr>
            <a:t>F1 score 0.62</a:t>
          </a:r>
        </a:p>
      </dgm:t>
    </dgm:pt>
    <dgm:pt modelId="{67B7F17D-2518-4646-BB4E-0C68951219A0}" type="parTrans" cxnId="{CDFB4190-52A4-E34F-8114-343E5198F7B3}">
      <dgm:prSet/>
      <dgm:spPr/>
      <dgm:t>
        <a:bodyPr/>
        <a:lstStyle/>
        <a:p>
          <a:endParaRPr lang="en-GB"/>
        </a:p>
      </dgm:t>
    </dgm:pt>
    <dgm:pt modelId="{E33B9CF0-946F-CA4C-9F31-9450FFC62E81}" type="sibTrans" cxnId="{CDFB4190-52A4-E34F-8114-343E5198F7B3}">
      <dgm:prSet/>
      <dgm:spPr/>
      <dgm:t>
        <a:bodyPr/>
        <a:lstStyle/>
        <a:p>
          <a:endParaRPr lang="en-GB"/>
        </a:p>
      </dgm:t>
    </dgm:pt>
    <dgm:pt modelId="{C13936C1-2FA3-954E-A0AC-CDF2AAE7481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dirty="0">
              <a:solidFill>
                <a:schemeClr val="tx1"/>
              </a:solidFill>
            </a:rPr>
            <a:t>NOT ENOUGH!</a:t>
          </a:r>
        </a:p>
      </dgm:t>
    </dgm:pt>
    <dgm:pt modelId="{5DC6FEA1-0BF8-6F43-A627-A10AC7994223}" type="parTrans" cxnId="{259C2B49-2D55-3D4A-B2AA-568DE808AF29}">
      <dgm:prSet/>
      <dgm:spPr/>
      <dgm:t>
        <a:bodyPr/>
        <a:lstStyle/>
        <a:p>
          <a:endParaRPr lang="en-GB"/>
        </a:p>
      </dgm:t>
    </dgm:pt>
    <dgm:pt modelId="{80654D68-9804-9749-AFB5-ACF30D2DB509}" type="sibTrans" cxnId="{259C2B49-2D55-3D4A-B2AA-568DE808AF29}">
      <dgm:prSet/>
      <dgm:spPr/>
      <dgm:t>
        <a:bodyPr/>
        <a:lstStyle/>
        <a:p>
          <a:endParaRPr lang="en-GB"/>
        </a:p>
      </dgm:t>
    </dgm:pt>
    <dgm:pt modelId="{452E2F51-90FA-9F40-9394-E72303F32D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dirty="0">
              <a:solidFill>
                <a:schemeClr val="tx1"/>
              </a:solidFill>
            </a:rPr>
            <a:t>Distribution-based classifier</a:t>
          </a:r>
        </a:p>
      </dgm:t>
    </dgm:pt>
    <dgm:pt modelId="{DD3B1BEC-9BB9-5545-BD51-C793DF3D1804}" type="sibTrans" cxnId="{A279EE3F-D2AC-9A4E-9E8D-8F907064A8D4}">
      <dgm:prSet/>
      <dgm:spPr/>
      <dgm:t>
        <a:bodyPr/>
        <a:lstStyle/>
        <a:p>
          <a:endParaRPr lang="en-GB"/>
        </a:p>
      </dgm:t>
    </dgm:pt>
    <dgm:pt modelId="{0F6CA9BB-064C-CC4B-B570-0AEE8CBD2364}" type="parTrans" cxnId="{A279EE3F-D2AC-9A4E-9E8D-8F907064A8D4}">
      <dgm:prSet/>
      <dgm:spPr/>
      <dgm:t>
        <a:bodyPr/>
        <a:lstStyle/>
        <a:p>
          <a:endParaRPr lang="en-GB"/>
        </a:p>
      </dgm:t>
    </dgm:pt>
    <dgm:pt modelId="{13742ED3-4D33-9043-B360-B8D4FAD0F474}">
      <dgm:prSet phldrT="[Text]" custT="1"/>
      <dgm:spPr/>
      <dgm:t>
        <a:bodyPr/>
        <a:lstStyle/>
        <a:p>
          <a:endParaRPr lang="en-GB" sz="2400" dirty="0">
            <a:solidFill>
              <a:schemeClr val="tx1"/>
            </a:solidFill>
          </a:endParaRPr>
        </a:p>
      </dgm:t>
    </dgm:pt>
    <dgm:pt modelId="{303F761A-48B2-C04D-8B71-7FFA302300B7}" type="parTrans" cxnId="{C14F293A-0087-184F-B5F2-7049374CE73F}">
      <dgm:prSet/>
      <dgm:spPr/>
      <dgm:t>
        <a:bodyPr/>
        <a:lstStyle/>
        <a:p>
          <a:endParaRPr lang="en-GB"/>
        </a:p>
      </dgm:t>
    </dgm:pt>
    <dgm:pt modelId="{AB91C28F-261F-AF45-BAD3-B37B5B05F499}" type="sibTrans" cxnId="{C14F293A-0087-184F-B5F2-7049374CE73F}">
      <dgm:prSet/>
      <dgm:spPr/>
      <dgm:t>
        <a:bodyPr/>
        <a:lstStyle/>
        <a:p>
          <a:endParaRPr lang="en-GB"/>
        </a:p>
      </dgm:t>
    </dgm:pt>
    <dgm:pt modelId="{2DE43855-7BEA-8F48-A0F5-D27FF1F7FD75}">
      <dgm:prSet phldrT="[Text]"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Deep learning approach [*]</a:t>
          </a:r>
        </a:p>
      </dgm:t>
    </dgm:pt>
    <dgm:pt modelId="{8C508CE0-CEED-0E49-8863-2418CB440275}" type="parTrans" cxnId="{782ECC79-5E6B-F249-82B5-4A6F71287145}">
      <dgm:prSet/>
      <dgm:spPr/>
      <dgm:t>
        <a:bodyPr/>
        <a:lstStyle/>
        <a:p>
          <a:endParaRPr lang="en-GB"/>
        </a:p>
      </dgm:t>
    </dgm:pt>
    <dgm:pt modelId="{8B2BD036-607A-224A-A807-F163D95E9099}" type="sibTrans" cxnId="{782ECC79-5E6B-F249-82B5-4A6F71287145}">
      <dgm:prSet/>
      <dgm:spPr/>
      <dgm:t>
        <a:bodyPr/>
        <a:lstStyle/>
        <a:p>
          <a:endParaRPr lang="en-GB"/>
        </a:p>
      </dgm:t>
    </dgm:pt>
    <dgm:pt modelId="{76F3E757-34BA-484A-85B5-89943249474B}">
      <dgm:prSet phldrT="[Text]"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LSTM</a:t>
          </a:r>
        </a:p>
      </dgm:t>
    </dgm:pt>
    <dgm:pt modelId="{51258A0C-8CC6-0E40-8543-32F141A5001A}" type="parTrans" cxnId="{8480D50D-E788-F546-8824-6FFF7E5CBDD2}">
      <dgm:prSet/>
      <dgm:spPr/>
      <dgm:t>
        <a:bodyPr/>
        <a:lstStyle/>
        <a:p>
          <a:endParaRPr lang="en-GB"/>
        </a:p>
      </dgm:t>
    </dgm:pt>
    <dgm:pt modelId="{5DAA374E-B657-AC44-A919-EC48273493D6}" type="sibTrans" cxnId="{8480D50D-E788-F546-8824-6FFF7E5CBDD2}">
      <dgm:prSet/>
      <dgm:spPr/>
      <dgm:t>
        <a:bodyPr/>
        <a:lstStyle/>
        <a:p>
          <a:endParaRPr lang="en-GB"/>
        </a:p>
      </dgm:t>
    </dgm:pt>
    <dgm:pt modelId="{98EC437B-BF0B-294A-B38B-1184F729B5E9}">
      <dgm:prSet phldrT="[Text]" custT="1"/>
      <dgm:spPr/>
      <dgm:t>
        <a:bodyPr/>
        <a:lstStyle/>
        <a:p>
          <a:endParaRPr lang="en-GB" sz="2400" dirty="0">
            <a:solidFill>
              <a:schemeClr val="tx1"/>
            </a:solidFill>
          </a:endParaRPr>
        </a:p>
      </dgm:t>
    </dgm:pt>
    <dgm:pt modelId="{41A090CD-1953-3C4C-8876-0822C20A0DE4}" type="parTrans" cxnId="{3949B955-E677-1C45-82C0-DFD389788CB5}">
      <dgm:prSet/>
      <dgm:spPr/>
      <dgm:t>
        <a:bodyPr/>
        <a:lstStyle/>
        <a:p>
          <a:endParaRPr lang="en-GB"/>
        </a:p>
      </dgm:t>
    </dgm:pt>
    <dgm:pt modelId="{7F35AD68-E62E-0E47-ADB9-F4BF86279C3E}" type="sibTrans" cxnId="{3949B955-E677-1C45-82C0-DFD389788CB5}">
      <dgm:prSet/>
      <dgm:spPr/>
      <dgm:t>
        <a:bodyPr/>
        <a:lstStyle/>
        <a:p>
          <a:endParaRPr lang="en-GB"/>
        </a:p>
      </dgm:t>
    </dgm:pt>
    <dgm:pt modelId="{7E274450-D5CD-654F-96E1-71BDC5C90C42}">
      <dgm:prSet phldrT="[Text]" custT="1"/>
      <dgm:spPr/>
      <dgm:t>
        <a:bodyPr/>
        <a:lstStyle/>
        <a:p>
          <a:r>
            <a:rPr lang="en-GB" sz="2400" dirty="0" err="1">
              <a:solidFill>
                <a:schemeClr val="tx1"/>
              </a:solidFill>
            </a:rPr>
            <a:t>BiLSTM</a:t>
          </a:r>
          <a:endParaRPr lang="en-GB" sz="2400" dirty="0">
            <a:solidFill>
              <a:schemeClr val="tx1"/>
            </a:solidFill>
          </a:endParaRPr>
        </a:p>
      </dgm:t>
    </dgm:pt>
    <dgm:pt modelId="{43A2289B-5DD1-B94F-BFF3-AE8A225A9CBB}" type="parTrans" cxnId="{C55D97E1-21FC-2840-B2BE-DE7A941A9CCF}">
      <dgm:prSet/>
      <dgm:spPr/>
      <dgm:t>
        <a:bodyPr/>
        <a:lstStyle/>
        <a:p>
          <a:endParaRPr lang="en-GB"/>
        </a:p>
      </dgm:t>
    </dgm:pt>
    <dgm:pt modelId="{A3E0497D-8136-0547-A11F-2DC0BC085EAB}" type="sibTrans" cxnId="{C55D97E1-21FC-2840-B2BE-DE7A941A9CCF}">
      <dgm:prSet/>
      <dgm:spPr/>
      <dgm:t>
        <a:bodyPr/>
        <a:lstStyle/>
        <a:p>
          <a:endParaRPr lang="en-GB"/>
        </a:p>
      </dgm:t>
    </dgm:pt>
    <dgm:pt modelId="{B872995C-646D-054A-A7C2-9036F8ADDDFA}">
      <dgm:prSet phldrT="[Text]" custT="1"/>
      <dgm:spPr/>
      <dgm:t>
        <a:bodyPr/>
        <a:lstStyle/>
        <a:p>
          <a:endParaRPr lang="en-GB" sz="2400" dirty="0">
            <a:solidFill>
              <a:schemeClr val="tx1"/>
            </a:solidFill>
          </a:endParaRPr>
        </a:p>
      </dgm:t>
    </dgm:pt>
    <dgm:pt modelId="{C1D610B7-0A31-1F49-87AC-B2B13F8AE691}" type="parTrans" cxnId="{87D32F91-B1C4-A848-8D90-CECE49E0109E}">
      <dgm:prSet/>
      <dgm:spPr/>
      <dgm:t>
        <a:bodyPr/>
        <a:lstStyle/>
        <a:p>
          <a:endParaRPr lang="en-GB"/>
        </a:p>
      </dgm:t>
    </dgm:pt>
    <dgm:pt modelId="{905D2D88-2CCB-0C4F-BCFC-6F38C0637F75}" type="sibTrans" cxnId="{87D32F91-B1C4-A848-8D90-CECE49E0109E}">
      <dgm:prSet/>
      <dgm:spPr/>
      <dgm:t>
        <a:bodyPr/>
        <a:lstStyle/>
        <a:p>
          <a:endParaRPr lang="en-GB"/>
        </a:p>
      </dgm:t>
    </dgm:pt>
    <dgm:pt modelId="{259188CA-5199-9744-8F49-5B045E0758A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GB" sz="2400" dirty="0">
            <a:solidFill>
              <a:schemeClr val="tx1"/>
            </a:solidFill>
          </a:endParaRPr>
        </a:p>
      </dgm:t>
    </dgm:pt>
    <dgm:pt modelId="{260298EB-C8B2-8F47-B2CD-79B2B5D11CF1}" type="parTrans" cxnId="{D2566950-F006-9747-BB4D-8CC20F4284C8}">
      <dgm:prSet/>
      <dgm:spPr/>
      <dgm:t>
        <a:bodyPr/>
        <a:lstStyle/>
        <a:p>
          <a:endParaRPr lang="en-GB"/>
        </a:p>
      </dgm:t>
    </dgm:pt>
    <dgm:pt modelId="{442B8900-93AB-2945-A718-3FED87BEC903}" type="sibTrans" cxnId="{D2566950-F006-9747-BB4D-8CC20F4284C8}">
      <dgm:prSet/>
      <dgm:spPr/>
      <dgm:t>
        <a:bodyPr/>
        <a:lstStyle/>
        <a:p>
          <a:endParaRPr lang="en-GB"/>
        </a:p>
      </dgm:t>
    </dgm:pt>
    <dgm:pt modelId="{B8207406-3227-CB45-82B1-7EC903E63BBC}" type="pres">
      <dgm:prSet presAssocID="{682DA2A1-3EBB-EC47-9B9C-A69582BA4CA9}" presName="Name0" presStyleCnt="0">
        <dgm:presLayoutVars>
          <dgm:dir/>
          <dgm:animLvl val="lvl"/>
          <dgm:resizeHandles val="exact"/>
        </dgm:presLayoutVars>
      </dgm:prSet>
      <dgm:spPr/>
    </dgm:pt>
    <dgm:pt modelId="{FDB5CC21-7E3D-7148-9BAB-C8782B4182FB}" type="pres">
      <dgm:prSet presAssocID="{3BA55866-E49E-6F4E-BD41-6C18B0DF365C}" presName="compositeNode" presStyleCnt="0">
        <dgm:presLayoutVars>
          <dgm:bulletEnabled val="1"/>
        </dgm:presLayoutVars>
      </dgm:prSet>
      <dgm:spPr/>
    </dgm:pt>
    <dgm:pt modelId="{77AC112A-759A-F34C-8AF4-1CAA9A430258}" type="pres">
      <dgm:prSet presAssocID="{3BA55866-E49E-6F4E-BD41-6C18B0DF365C}" presName="bgRect" presStyleLbl="node1" presStyleIdx="0" presStyleCnt="2"/>
      <dgm:spPr/>
    </dgm:pt>
    <dgm:pt modelId="{9E419AAC-FDD5-CE4D-B322-6DE09664284D}" type="pres">
      <dgm:prSet presAssocID="{3BA55866-E49E-6F4E-BD41-6C18B0DF365C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310A201E-B6B6-6B43-9D8E-C9A0A54BC4DE}" type="pres">
      <dgm:prSet presAssocID="{3BA55866-E49E-6F4E-BD41-6C18B0DF365C}" presName="childNode" presStyleLbl="node1" presStyleIdx="0" presStyleCnt="2">
        <dgm:presLayoutVars>
          <dgm:bulletEnabled val="1"/>
        </dgm:presLayoutVars>
      </dgm:prSet>
      <dgm:spPr/>
    </dgm:pt>
    <dgm:pt modelId="{CAEE3772-523F-234F-8F99-46A4AEF75513}" type="pres">
      <dgm:prSet presAssocID="{21A8557B-C6D9-3B45-B584-623120EBEEE5}" presName="hSp" presStyleCnt="0"/>
      <dgm:spPr/>
    </dgm:pt>
    <dgm:pt modelId="{DAEAEAB4-209A-8043-B6E3-57BF886DA36D}" type="pres">
      <dgm:prSet presAssocID="{21A8557B-C6D9-3B45-B584-623120EBEEE5}" presName="vProcSp" presStyleCnt="0"/>
      <dgm:spPr/>
    </dgm:pt>
    <dgm:pt modelId="{F3A315F8-7A17-1342-B141-AB542F1E4A28}" type="pres">
      <dgm:prSet presAssocID="{21A8557B-C6D9-3B45-B584-623120EBEEE5}" presName="vSp1" presStyleCnt="0"/>
      <dgm:spPr/>
    </dgm:pt>
    <dgm:pt modelId="{3465A6E1-5DA6-A244-BA54-6148BB9F7978}" type="pres">
      <dgm:prSet presAssocID="{21A8557B-C6D9-3B45-B584-623120EBEEE5}" presName="simulatedConn" presStyleLbl="solidFgAcc1" presStyleIdx="0" presStyleCnt="1"/>
      <dgm:spPr/>
    </dgm:pt>
    <dgm:pt modelId="{8BB13C9F-DB39-A449-AAF0-97C1A0FE7DE9}" type="pres">
      <dgm:prSet presAssocID="{21A8557B-C6D9-3B45-B584-623120EBEEE5}" presName="vSp2" presStyleCnt="0"/>
      <dgm:spPr/>
    </dgm:pt>
    <dgm:pt modelId="{8DF23C5B-52B6-C94B-840A-458AC4E3BEF0}" type="pres">
      <dgm:prSet presAssocID="{21A8557B-C6D9-3B45-B584-623120EBEEE5}" presName="sibTrans" presStyleCnt="0"/>
      <dgm:spPr/>
    </dgm:pt>
    <dgm:pt modelId="{3AF7C4B8-4F1A-694F-A664-8DDCC759B85C}" type="pres">
      <dgm:prSet presAssocID="{A258448C-BBEC-3E48-A04E-CE90121B60E6}" presName="compositeNode" presStyleCnt="0">
        <dgm:presLayoutVars>
          <dgm:bulletEnabled val="1"/>
        </dgm:presLayoutVars>
      </dgm:prSet>
      <dgm:spPr/>
    </dgm:pt>
    <dgm:pt modelId="{7A7E28CE-6E4E-B444-BC3F-2ED014B3BA65}" type="pres">
      <dgm:prSet presAssocID="{A258448C-BBEC-3E48-A04E-CE90121B60E6}" presName="bgRect" presStyleLbl="node1" presStyleIdx="1" presStyleCnt="2"/>
      <dgm:spPr/>
    </dgm:pt>
    <dgm:pt modelId="{B499D04E-A845-3F4D-93F4-F5E408D79B83}" type="pres">
      <dgm:prSet presAssocID="{A258448C-BBEC-3E48-A04E-CE90121B60E6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45D79ADB-C599-9342-AE04-F54A94E55384}" type="pres">
      <dgm:prSet presAssocID="{A258448C-BBEC-3E48-A04E-CE90121B60E6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B7776802-778A-8648-9609-2D41A006BED2}" type="presOf" srcId="{452E2F51-90FA-9F40-9394-E72303F32D64}" destId="{310A201E-B6B6-6B43-9D8E-C9A0A54BC4DE}" srcOrd="0" destOrd="1" presId="urn:microsoft.com/office/officeart/2005/8/layout/hProcess7"/>
    <dgm:cxn modelId="{6A831E03-75F4-A342-B4C9-7816CB735413}" type="presOf" srcId="{1A7412D4-A754-EA41-8E05-F234D7C0B014}" destId="{310A201E-B6B6-6B43-9D8E-C9A0A54BC4DE}" srcOrd="0" destOrd="2" presId="urn:microsoft.com/office/officeart/2005/8/layout/hProcess7"/>
    <dgm:cxn modelId="{8480D50D-E788-F546-8824-6FFF7E5CBDD2}" srcId="{2DE43855-7BEA-8F48-A0F5-D27FF1F7FD75}" destId="{76F3E757-34BA-484A-85B5-89943249474B}" srcOrd="0" destOrd="0" parTransId="{51258A0C-8CC6-0E40-8543-32F141A5001A}" sibTransId="{5DAA374E-B657-AC44-A919-EC48273493D6}"/>
    <dgm:cxn modelId="{6DD6660F-1746-D540-9631-6DA4460BFA36}" type="presOf" srcId="{2DE43855-7BEA-8F48-A0F5-D27FF1F7FD75}" destId="{45D79ADB-C599-9342-AE04-F54A94E55384}" srcOrd="0" destOrd="1" presId="urn:microsoft.com/office/officeart/2005/8/layout/hProcess7"/>
    <dgm:cxn modelId="{90293612-6AA8-1D4D-9964-82ADB9054232}" type="presOf" srcId="{B872995C-646D-054A-A7C2-9036F8ADDDFA}" destId="{45D79ADB-C599-9342-AE04-F54A94E55384}" srcOrd="0" destOrd="0" presId="urn:microsoft.com/office/officeart/2005/8/layout/hProcess7"/>
    <dgm:cxn modelId="{EF2B681E-243E-9843-B975-1CEF315A184E}" type="presOf" srcId="{13742ED3-4D33-9043-B360-B8D4FAD0F474}" destId="{310A201E-B6B6-6B43-9D8E-C9A0A54BC4DE}" srcOrd="0" destOrd="0" presId="urn:microsoft.com/office/officeart/2005/8/layout/hProcess7"/>
    <dgm:cxn modelId="{DE2CC430-258E-FE4C-B9B4-4EB5F7E36D00}" type="presOf" srcId="{C13936C1-2FA3-954E-A0AC-CDF2AAE74816}" destId="{310A201E-B6B6-6B43-9D8E-C9A0A54BC4DE}" srcOrd="0" destOrd="5" presId="urn:microsoft.com/office/officeart/2005/8/layout/hProcess7"/>
    <dgm:cxn modelId="{FEA7A338-3061-1E4E-A80D-EE297430CCD4}" type="presOf" srcId="{3BA55866-E49E-6F4E-BD41-6C18B0DF365C}" destId="{9E419AAC-FDD5-CE4D-B322-6DE09664284D}" srcOrd="1" destOrd="0" presId="urn:microsoft.com/office/officeart/2005/8/layout/hProcess7"/>
    <dgm:cxn modelId="{C14F293A-0087-184F-B5F2-7049374CE73F}" srcId="{3BA55866-E49E-6F4E-BD41-6C18B0DF365C}" destId="{13742ED3-4D33-9043-B360-B8D4FAD0F474}" srcOrd="0" destOrd="0" parTransId="{303F761A-48B2-C04D-8B71-7FFA302300B7}" sibTransId="{AB91C28F-261F-AF45-BAD3-B37B5B05F499}"/>
    <dgm:cxn modelId="{A279EE3F-D2AC-9A4E-9E8D-8F907064A8D4}" srcId="{13742ED3-4D33-9043-B360-B8D4FAD0F474}" destId="{452E2F51-90FA-9F40-9394-E72303F32D64}" srcOrd="0" destOrd="0" parTransId="{0F6CA9BB-064C-CC4B-B570-0AEE8CBD2364}" sibTransId="{DD3B1BEC-9BB9-5545-BD51-C793DF3D1804}"/>
    <dgm:cxn modelId="{6EC1EA48-16CF-1648-A166-D5DB7D9F476C}" type="presOf" srcId="{B729D5A4-0E35-1249-8FDB-395C8F466DF9}" destId="{310A201E-B6B6-6B43-9D8E-C9A0A54BC4DE}" srcOrd="0" destOrd="3" presId="urn:microsoft.com/office/officeart/2005/8/layout/hProcess7"/>
    <dgm:cxn modelId="{259C2B49-2D55-3D4A-B2AA-568DE808AF29}" srcId="{3BA55866-E49E-6F4E-BD41-6C18B0DF365C}" destId="{C13936C1-2FA3-954E-A0AC-CDF2AAE74816}" srcOrd="1" destOrd="0" parTransId="{5DC6FEA1-0BF8-6F43-A627-A10AC7994223}" sibTransId="{80654D68-9804-9749-AFB5-ACF30D2DB509}"/>
    <dgm:cxn modelId="{D2566950-F006-9747-BB4D-8CC20F4284C8}" srcId="{13742ED3-4D33-9043-B360-B8D4FAD0F474}" destId="{259188CA-5199-9744-8F49-5B045E0758AF}" srcOrd="3" destOrd="0" parTransId="{260298EB-C8B2-8F47-B2CD-79B2B5D11CF1}" sibTransId="{442B8900-93AB-2945-A718-3FED87BEC903}"/>
    <dgm:cxn modelId="{3949B955-E677-1C45-82C0-DFD389788CB5}" srcId="{B872995C-646D-054A-A7C2-9036F8ADDDFA}" destId="{98EC437B-BF0B-294A-B38B-1184F729B5E9}" srcOrd="1" destOrd="0" parTransId="{41A090CD-1953-3C4C-8876-0822C20A0DE4}" sibTransId="{7F35AD68-E62E-0E47-ADB9-F4BF86279C3E}"/>
    <dgm:cxn modelId="{782ECC79-5E6B-F249-82B5-4A6F71287145}" srcId="{B872995C-646D-054A-A7C2-9036F8ADDDFA}" destId="{2DE43855-7BEA-8F48-A0F5-D27FF1F7FD75}" srcOrd="0" destOrd="0" parTransId="{8C508CE0-CEED-0E49-8863-2418CB440275}" sibTransId="{8B2BD036-607A-224A-A807-F163D95E9099}"/>
    <dgm:cxn modelId="{93582D7B-4314-AA44-BBAE-D6C908E8D3A4}" srcId="{13742ED3-4D33-9043-B360-B8D4FAD0F474}" destId="{1A7412D4-A754-EA41-8E05-F234D7C0B014}" srcOrd="1" destOrd="0" parTransId="{E9143CD5-06A2-AB4B-9C06-B5EEFCF7BE63}" sibTransId="{827E925A-D666-3C46-B34B-20671EF217D7}"/>
    <dgm:cxn modelId="{5003427D-E0DC-DF49-93B7-51368EAB74CD}" type="presOf" srcId="{259188CA-5199-9744-8F49-5B045E0758AF}" destId="{310A201E-B6B6-6B43-9D8E-C9A0A54BC4DE}" srcOrd="0" destOrd="4" presId="urn:microsoft.com/office/officeart/2005/8/layout/hProcess7"/>
    <dgm:cxn modelId="{CDFB4190-52A4-E34F-8114-343E5198F7B3}" srcId="{13742ED3-4D33-9043-B360-B8D4FAD0F474}" destId="{B729D5A4-0E35-1249-8FDB-395C8F466DF9}" srcOrd="2" destOrd="0" parTransId="{67B7F17D-2518-4646-BB4E-0C68951219A0}" sibTransId="{E33B9CF0-946F-CA4C-9F31-9450FFC62E81}"/>
    <dgm:cxn modelId="{87D32F91-B1C4-A848-8D90-CECE49E0109E}" srcId="{A258448C-BBEC-3E48-A04E-CE90121B60E6}" destId="{B872995C-646D-054A-A7C2-9036F8ADDDFA}" srcOrd="0" destOrd="0" parTransId="{C1D610B7-0A31-1F49-87AC-B2B13F8AE691}" sibTransId="{905D2D88-2CCB-0C4F-BCFC-6F38C0637F75}"/>
    <dgm:cxn modelId="{DAD5849D-8206-6E40-B650-641CE9E9979B}" type="presOf" srcId="{A258448C-BBEC-3E48-A04E-CE90121B60E6}" destId="{B499D04E-A845-3F4D-93F4-F5E408D79B83}" srcOrd="1" destOrd="0" presId="urn:microsoft.com/office/officeart/2005/8/layout/hProcess7"/>
    <dgm:cxn modelId="{C1FC62A5-729D-914A-9350-96ACF1256BF1}" type="presOf" srcId="{98EC437B-BF0B-294A-B38B-1184F729B5E9}" destId="{45D79ADB-C599-9342-AE04-F54A94E55384}" srcOrd="0" destOrd="4" presId="urn:microsoft.com/office/officeart/2005/8/layout/hProcess7"/>
    <dgm:cxn modelId="{9E8B48B3-72E8-8642-885E-ACA80D63EA70}" srcId="{682DA2A1-3EBB-EC47-9B9C-A69582BA4CA9}" destId="{3BA55866-E49E-6F4E-BD41-6C18B0DF365C}" srcOrd="0" destOrd="0" parTransId="{6DB2488E-4219-524E-8719-B41E503BFE06}" sibTransId="{21A8557B-C6D9-3B45-B584-623120EBEEE5}"/>
    <dgm:cxn modelId="{54657EC2-1117-F445-B63C-833277673D94}" srcId="{682DA2A1-3EBB-EC47-9B9C-A69582BA4CA9}" destId="{A258448C-BBEC-3E48-A04E-CE90121B60E6}" srcOrd="1" destOrd="0" parTransId="{71433E37-89F6-924C-B3BC-63E456398EE0}" sibTransId="{CB84D3A2-E5D9-1A4D-A744-EAF959EB5043}"/>
    <dgm:cxn modelId="{751B5BCD-33F9-FD46-9262-27E056C08C8F}" type="presOf" srcId="{682DA2A1-3EBB-EC47-9B9C-A69582BA4CA9}" destId="{B8207406-3227-CB45-82B1-7EC903E63BBC}" srcOrd="0" destOrd="0" presId="urn:microsoft.com/office/officeart/2005/8/layout/hProcess7"/>
    <dgm:cxn modelId="{FC41ABCF-3848-024D-8FE7-20609343DB78}" type="presOf" srcId="{7E274450-D5CD-654F-96E1-71BDC5C90C42}" destId="{45D79ADB-C599-9342-AE04-F54A94E55384}" srcOrd="0" destOrd="3" presId="urn:microsoft.com/office/officeart/2005/8/layout/hProcess7"/>
    <dgm:cxn modelId="{6DAC56D8-63BB-6446-AE66-E51A16645C4C}" type="presOf" srcId="{3BA55866-E49E-6F4E-BD41-6C18B0DF365C}" destId="{77AC112A-759A-F34C-8AF4-1CAA9A430258}" srcOrd="0" destOrd="0" presId="urn:microsoft.com/office/officeart/2005/8/layout/hProcess7"/>
    <dgm:cxn modelId="{C55D97E1-21FC-2840-B2BE-DE7A941A9CCF}" srcId="{2DE43855-7BEA-8F48-A0F5-D27FF1F7FD75}" destId="{7E274450-D5CD-654F-96E1-71BDC5C90C42}" srcOrd="1" destOrd="0" parTransId="{43A2289B-5DD1-B94F-BFF3-AE8A225A9CBB}" sibTransId="{A3E0497D-8136-0547-A11F-2DC0BC085EAB}"/>
    <dgm:cxn modelId="{BB67C2E1-E348-364D-9A63-8C3B853B2989}" type="presOf" srcId="{76F3E757-34BA-484A-85B5-89943249474B}" destId="{45D79ADB-C599-9342-AE04-F54A94E55384}" srcOrd="0" destOrd="2" presId="urn:microsoft.com/office/officeart/2005/8/layout/hProcess7"/>
    <dgm:cxn modelId="{F4D575F6-4AAD-3346-9EC0-ABBA9C66CBD4}" type="presOf" srcId="{A258448C-BBEC-3E48-A04E-CE90121B60E6}" destId="{7A7E28CE-6E4E-B444-BC3F-2ED014B3BA65}" srcOrd="0" destOrd="0" presId="urn:microsoft.com/office/officeart/2005/8/layout/hProcess7"/>
    <dgm:cxn modelId="{8D838195-8577-A845-BC73-F74BC9FF22EE}" type="presParOf" srcId="{B8207406-3227-CB45-82B1-7EC903E63BBC}" destId="{FDB5CC21-7E3D-7148-9BAB-C8782B4182FB}" srcOrd="0" destOrd="0" presId="urn:microsoft.com/office/officeart/2005/8/layout/hProcess7"/>
    <dgm:cxn modelId="{96F6C103-419E-F447-8152-9FCF3A7613DA}" type="presParOf" srcId="{FDB5CC21-7E3D-7148-9BAB-C8782B4182FB}" destId="{77AC112A-759A-F34C-8AF4-1CAA9A430258}" srcOrd="0" destOrd="0" presId="urn:microsoft.com/office/officeart/2005/8/layout/hProcess7"/>
    <dgm:cxn modelId="{07B5D0F1-6954-924A-B62E-A7E16B2CF2F2}" type="presParOf" srcId="{FDB5CC21-7E3D-7148-9BAB-C8782B4182FB}" destId="{9E419AAC-FDD5-CE4D-B322-6DE09664284D}" srcOrd="1" destOrd="0" presId="urn:microsoft.com/office/officeart/2005/8/layout/hProcess7"/>
    <dgm:cxn modelId="{6831E79A-A151-E440-82F8-A95C364FA559}" type="presParOf" srcId="{FDB5CC21-7E3D-7148-9BAB-C8782B4182FB}" destId="{310A201E-B6B6-6B43-9D8E-C9A0A54BC4DE}" srcOrd="2" destOrd="0" presId="urn:microsoft.com/office/officeart/2005/8/layout/hProcess7"/>
    <dgm:cxn modelId="{D1915526-2200-E044-B47D-F019730D2584}" type="presParOf" srcId="{B8207406-3227-CB45-82B1-7EC903E63BBC}" destId="{CAEE3772-523F-234F-8F99-46A4AEF75513}" srcOrd="1" destOrd="0" presId="urn:microsoft.com/office/officeart/2005/8/layout/hProcess7"/>
    <dgm:cxn modelId="{D99748C1-3407-3C49-805D-6A6235E34096}" type="presParOf" srcId="{B8207406-3227-CB45-82B1-7EC903E63BBC}" destId="{DAEAEAB4-209A-8043-B6E3-57BF886DA36D}" srcOrd="2" destOrd="0" presId="urn:microsoft.com/office/officeart/2005/8/layout/hProcess7"/>
    <dgm:cxn modelId="{3CDA8F11-67F0-7544-B7EF-1B3504425F15}" type="presParOf" srcId="{DAEAEAB4-209A-8043-B6E3-57BF886DA36D}" destId="{F3A315F8-7A17-1342-B141-AB542F1E4A28}" srcOrd="0" destOrd="0" presId="urn:microsoft.com/office/officeart/2005/8/layout/hProcess7"/>
    <dgm:cxn modelId="{69782289-E88B-A548-9496-9E2FB0E57F2B}" type="presParOf" srcId="{DAEAEAB4-209A-8043-B6E3-57BF886DA36D}" destId="{3465A6E1-5DA6-A244-BA54-6148BB9F7978}" srcOrd="1" destOrd="0" presId="urn:microsoft.com/office/officeart/2005/8/layout/hProcess7"/>
    <dgm:cxn modelId="{8888A8B6-28DD-DC48-B4A9-5F784DE473DE}" type="presParOf" srcId="{DAEAEAB4-209A-8043-B6E3-57BF886DA36D}" destId="{8BB13C9F-DB39-A449-AAF0-97C1A0FE7DE9}" srcOrd="2" destOrd="0" presId="urn:microsoft.com/office/officeart/2005/8/layout/hProcess7"/>
    <dgm:cxn modelId="{BC1BB216-BC80-D34D-8E6E-ECBEAA5F2040}" type="presParOf" srcId="{B8207406-3227-CB45-82B1-7EC903E63BBC}" destId="{8DF23C5B-52B6-C94B-840A-458AC4E3BEF0}" srcOrd="3" destOrd="0" presId="urn:microsoft.com/office/officeart/2005/8/layout/hProcess7"/>
    <dgm:cxn modelId="{A132A909-CDFA-F647-A126-09EE31C0A2F7}" type="presParOf" srcId="{B8207406-3227-CB45-82B1-7EC903E63BBC}" destId="{3AF7C4B8-4F1A-694F-A664-8DDCC759B85C}" srcOrd="4" destOrd="0" presId="urn:microsoft.com/office/officeart/2005/8/layout/hProcess7"/>
    <dgm:cxn modelId="{A2614EC4-B1A0-8943-8378-A84FE9AAD7BE}" type="presParOf" srcId="{3AF7C4B8-4F1A-694F-A664-8DDCC759B85C}" destId="{7A7E28CE-6E4E-B444-BC3F-2ED014B3BA65}" srcOrd="0" destOrd="0" presId="urn:microsoft.com/office/officeart/2005/8/layout/hProcess7"/>
    <dgm:cxn modelId="{D81CF396-F3FD-BA4F-AE43-4AFF24BB3361}" type="presParOf" srcId="{3AF7C4B8-4F1A-694F-A664-8DDCC759B85C}" destId="{B499D04E-A845-3F4D-93F4-F5E408D79B83}" srcOrd="1" destOrd="0" presId="urn:microsoft.com/office/officeart/2005/8/layout/hProcess7"/>
    <dgm:cxn modelId="{D74441E1-0660-1E43-8FFE-4930D9007E57}" type="presParOf" srcId="{3AF7C4B8-4F1A-694F-A664-8DDCC759B85C}" destId="{45D79ADB-C599-9342-AE04-F54A94E5538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C112A-759A-F34C-8AF4-1CAA9A430258}">
      <dsp:nvSpPr>
        <dsp:cNvPr id="0" name=""/>
        <dsp:cNvSpPr/>
      </dsp:nvSpPr>
      <dsp:spPr>
        <a:xfrm>
          <a:off x="2127" y="0"/>
          <a:ext cx="5417949" cy="251998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Step 1</a:t>
          </a:r>
        </a:p>
      </dsp:txBody>
      <dsp:txXfrm rot="16200000">
        <a:off x="-489271" y="491398"/>
        <a:ext cx="2066386" cy="1083589"/>
      </dsp:txXfrm>
    </dsp:sp>
    <dsp:sp modelId="{310A201E-B6B6-6B43-9D8E-C9A0A54BC4DE}">
      <dsp:nvSpPr>
        <dsp:cNvPr id="0" name=""/>
        <dsp:cNvSpPr/>
      </dsp:nvSpPr>
      <dsp:spPr>
        <a:xfrm>
          <a:off x="1085717" y="0"/>
          <a:ext cx="4036372" cy="251998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400" kern="1200" dirty="0">
              <a:solidFill>
                <a:schemeClr val="tx1"/>
              </a:solidFill>
            </a:rPr>
            <a:t>Distribution-based classifier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400" kern="1200" dirty="0">
              <a:solidFill>
                <a:schemeClr val="tx1"/>
              </a:solidFill>
            </a:rPr>
            <a:t>Accuracy 0.63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400" kern="1200" dirty="0">
              <a:solidFill>
                <a:schemeClr val="tx1"/>
              </a:solidFill>
            </a:rPr>
            <a:t>F1 score 0.62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GB" sz="2400" kern="1200" dirty="0">
            <a:solidFill>
              <a:schemeClr val="tx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kern="1200" dirty="0">
              <a:solidFill>
                <a:schemeClr val="tx1"/>
              </a:solidFill>
            </a:rPr>
            <a:t>NOT ENOUGH!</a:t>
          </a:r>
        </a:p>
      </dsp:txBody>
      <dsp:txXfrm>
        <a:off x="1085717" y="0"/>
        <a:ext cx="4036372" cy="2519984"/>
      </dsp:txXfrm>
    </dsp:sp>
    <dsp:sp modelId="{7A7E28CE-6E4E-B444-BC3F-2ED014B3BA65}">
      <dsp:nvSpPr>
        <dsp:cNvPr id="0" name=""/>
        <dsp:cNvSpPr/>
      </dsp:nvSpPr>
      <dsp:spPr>
        <a:xfrm>
          <a:off x="5609705" y="0"/>
          <a:ext cx="5417949" cy="251998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Step 2</a:t>
          </a:r>
        </a:p>
      </dsp:txBody>
      <dsp:txXfrm rot="16200000">
        <a:off x="5118306" y="491398"/>
        <a:ext cx="2066386" cy="1083589"/>
      </dsp:txXfrm>
    </dsp:sp>
    <dsp:sp modelId="{3465A6E1-5DA6-A244-BA54-6148BB9F7978}">
      <dsp:nvSpPr>
        <dsp:cNvPr id="0" name=""/>
        <dsp:cNvSpPr/>
      </dsp:nvSpPr>
      <dsp:spPr>
        <a:xfrm rot="5400000">
          <a:off x="5451596" y="1754303"/>
          <a:ext cx="370397" cy="8126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79ADB-C599-9342-AE04-F54A94E55384}">
      <dsp:nvSpPr>
        <dsp:cNvPr id="0" name=""/>
        <dsp:cNvSpPr/>
      </dsp:nvSpPr>
      <dsp:spPr>
        <a:xfrm>
          <a:off x="6693295" y="0"/>
          <a:ext cx="4036372" cy="251998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tx1"/>
              </a:solidFill>
            </a:rPr>
            <a:t>Deep learning approach [*]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tx1"/>
              </a:solidFill>
            </a:rPr>
            <a:t>LSTM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 err="1">
              <a:solidFill>
                <a:schemeClr val="tx1"/>
              </a:solidFill>
            </a:rPr>
            <a:t>BiLSTM</a:t>
          </a:r>
          <a:endParaRPr lang="en-GB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400" kern="1200" dirty="0">
            <a:solidFill>
              <a:schemeClr val="tx1"/>
            </a:solidFill>
          </a:endParaRPr>
        </a:p>
      </dsp:txBody>
      <dsp:txXfrm>
        <a:off x="6693295" y="0"/>
        <a:ext cx="4036372" cy="2519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5BEEB-A35F-A44E-BA3C-90C78E8C80F4}" type="datetimeFigureOut">
              <a:rPr lang="en-IT" smtClean="0"/>
              <a:t>02/05/23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0DA3B-DE10-3544-80ED-541F580C4D4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116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IT" dirty="0"/>
              <a:t>hat are the steps to create a new language: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Define the purpose and scope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Develop the phonology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Create the grammar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Define the vocabulary: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Test and refine the language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Promote and use the language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0DA3B-DE10-3544-80ED-541F580C4D40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468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8208A5-7388-CF48-9BDE-D10402E41215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E3C-5B50-E04A-A14E-7D3F62294DC5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3022AB-9FFC-CC47-832C-2EEA1A3C583F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AB8A-CAC8-4D48-88C0-D036CF2DB994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267582-7DCB-F44F-98E1-5678A7BA8277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C51E-DF90-CF43-A614-95FA1472F992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EF3E-E4EF-4540-B759-025E1A554ADB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086C-8521-4341-B134-516118CA222D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98C-7FA9-A347-BDBB-E0CBAFA1535F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7575AE-A69B-894D-9FB8-4ED501B16306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4B49-6E8A-0A46-AF66-7C6560BA9AEC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806E7D-98EF-024F-BD00-CE6B89E9D986}" type="datetime1">
              <a:rPr lang="it-IT" smtClean="0"/>
              <a:t>02/05/23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A4CF-EEEC-7A87-0071-D7218265C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Sentiment analysis on League of legends community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0B1D1-465D-6056-6F3B-BD53000F8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/>
              <a:t>P</a:t>
            </a:r>
            <a:r>
              <a:rPr lang="en-IT" cap="none" dirty="0"/>
              <a:t>roject by Giovanna Ferraro (giovanf@stud.ntnu.no)</a:t>
            </a:r>
          </a:p>
        </p:txBody>
      </p:sp>
    </p:spTree>
    <p:extLst>
      <p:ext uri="{BB962C8B-B14F-4D97-AF65-F5344CB8AC3E}">
        <p14:creationId xmlns:p14="http://schemas.microsoft.com/office/powerpoint/2010/main" val="196944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9A7F8-C606-0079-3A1E-27C1DAB889CC}"/>
              </a:ext>
            </a:extLst>
          </p:cNvPr>
          <p:cNvSpPr txBox="1"/>
          <p:nvPr/>
        </p:nvSpPr>
        <p:spPr>
          <a:xfrm>
            <a:off x="3669085" y="2890391"/>
            <a:ext cx="4853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6400" dirty="0"/>
              <a:t>TUSEN TAKK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161DF-6D87-1F10-73EC-B8D3E15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9114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F950-73B0-F37F-0E9B-90CD5D84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IT" dirty="0"/>
              <a:t>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4472-8059-51ED-1EAC-4DFEEACE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sz="2400" dirty="0"/>
              <a:t>Twitch overview</a:t>
            </a:r>
          </a:p>
          <a:p>
            <a:r>
              <a:rPr lang="en-GB" sz="2400" dirty="0"/>
              <a:t>E</a:t>
            </a:r>
            <a:r>
              <a:rPr lang="en-IT" sz="2400" dirty="0"/>
              <a:t>motes</a:t>
            </a:r>
          </a:p>
          <a:p>
            <a:r>
              <a:rPr lang="en-IT" sz="2400" dirty="0"/>
              <a:t>Project goal</a:t>
            </a:r>
          </a:p>
          <a:p>
            <a:r>
              <a:rPr lang="en-IT" sz="2400" dirty="0"/>
              <a:t>Data collection a</a:t>
            </a:r>
            <a:r>
              <a:rPr lang="en-GB" sz="2400" dirty="0" err="1"/>
              <a:t>nd</a:t>
            </a:r>
            <a:r>
              <a:rPr lang="en-IT" sz="2400" dirty="0"/>
              <a:t> lexica</a:t>
            </a:r>
          </a:p>
          <a:p>
            <a:r>
              <a:rPr lang="en-GB" sz="2400" dirty="0"/>
              <a:t>M</a:t>
            </a:r>
            <a:r>
              <a:rPr lang="en-IT" sz="2400" dirty="0"/>
              <a:t>odel development</a:t>
            </a:r>
          </a:p>
          <a:p>
            <a:r>
              <a:rPr lang="en-IT" sz="2400" dirty="0"/>
              <a:t>Results and discussion</a:t>
            </a:r>
          </a:p>
          <a:p>
            <a:r>
              <a:rPr lang="en-IT" sz="2400" dirty="0"/>
              <a:t>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82396-5118-EFCC-AC35-481CDAC7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5862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C8E5-90B1-CC0E-9640-0B75D929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sz="2800" dirty="0"/>
              <a:t>Twitch overview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AFCEEA7-7E7F-949E-E7B3-8373B54B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025" y="3558123"/>
            <a:ext cx="4220541" cy="3167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DA7F-DDF8-FF64-B170-2223BA17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</a:t>
            </a:r>
            <a:r>
              <a:rPr lang="en-IT" sz="2400" dirty="0"/>
              <a:t>witch is the most popular live-streaming platform (2021)</a:t>
            </a:r>
          </a:p>
          <a:p>
            <a:r>
              <a:rPr lang="en-GB" sz="2400" dirty="0"/>
              <a:t>At this moment there are 2,830,00 people watching Twitch</a:t>
            </a:r>
            <a:endParaRPr lang="en-IT" sz="2400" dirty="0"/>
          </a:p>
          <a:p>
            <a:r>
              <a:rPr lang="en-GB" sz="2400" dirty="0"/>
              <a:t>31 million daily active users</a:t>
            </a:r>
          </a:p>
          <a:p>
            <a:r>
              <a:rPr lang="en-GB" sz="2400" dirty="0"/>
              <a:t>L</a:t>
            </a:r>
            <a:r>
              <a:rPr lang="en-IT" sz="2400" dirty="0"/>
              <a:t>ive chats it’s a crucial aspect of the platform</a:t>
            </a:r>
          </a:p>
          <a:p>
            <a:r>
              <a:rPr lang="en-IT" sz="2400" dirty="0"/>
              <a:t>Emotes as a new form of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96550-9C5C-64CE-59D7-76C67576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91049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63C5-B0DB-99B6-EE64-9A0796AF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emotes</a:t>
            </a:r>
          </a:p>
        </p:txBody>
      </p:sp>
      <p:pic>
        <p:nvPicPr>
          <p:cNvPr id="5" name="Content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D050DF0-9D8D-B177-BD6D-911A23675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733" y="2194007"/>
            <a:ext cx="1974209" cy="13161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2073-1AD4-F6E4-228B-926A4C3F3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21" y="4114641"/>
            <a:ext cx="1522125" cy="1522125"/>
          </a:xfrm>
          <a:prstGeom prst="rect">
            <a:avLst/>
          </a:prstGeom>
        </p:spPr>
      </p:pic>
      <p:pic>
        <p:nvPicPr>
          <p:cNvPr id="11" name="Picture 10" descr="A person with his hand on his face&#10;&#10;Description automatically generated with medium confidence">
            <a:extLst>
              <a:ext uri="{FF2B5EF4-FFF2-40B4-BE49-F238E27FC236}">
                <a16:creationId xmlns:a16="http://schemas.microsoft.com/office/drawing/2014/main" id="{0D73EEF1-8403-431F-14E2-871BCC8E6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686" y="2194058"/>
            <a:ext cx="1316089" cy="1316089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F6346FD-35E5-DB49-16C1-86A3353AF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57" y="2188284"/>
            <a:ext cx="1316140" cy="1316140"/>
          </a:xfrm>
          <a:prstGeom prst="rect">
            <a:avLst/>
          </a:prstGeom>
        </p:spPr>
      </p:pic>
      <p:pic>
        <p:nvPicPr>
          <p:cNvPr id="15" name="Picture 14" descr="A picture containing person, person, looking, wearing&#10;&#10;Description automatically generated">
            <a:extLst>
              <a:ext uri="{FF2B5EF4-FFF2-40B4-BE49-F238E27FC236}">
                <a16:creationId xmlns:a16="http://schemas.microsoft.com/office/drawing/2014/main" id="{FB30B99D-E355-68C4-9F82-3FE5DBB28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565" y="4114641"/>
            <a:ext cx="1522125" cy="1522125"/>
          </a:xfrm>
          <a:prstGeom prst="rect">
            <a:avLst/>
          </a:prstGeom>
        </p:spPr>
      </p:pic>
      <p:pic>
        <p:nvPicPr>
          <p:cNvPr id="17" name="Picture 16" descr="A picture containing hairpiece&#10;&#10;Description automatically generated">
            <a:extLst>
              <a:ext uri="{FF2B5EF4-FFF2-40B4-BE49-F238E27FC236}">
                <a16:creationId xmlns:a16="http://schemas.microsoft.com/office/drawing/2014/main" id="{040EAEA1-E3ED-9052-9F21-A8EB28678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781" y="2182726"/>
            <a:ext cx="1096783" cy="131614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AEBA08A-0BD2-8E36-BEB4-418DFF700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3821" y="2188284"/>
            <a:ext cx="1473803" cy="1316140"/>
          </a:xfrm>
          <a:prstGeom prst="rect">
            <a:avLst/>
          </a:prstGeom>
        </p:spPr>
      </p:pic>
      <p:pic>
        <p:nvPicPr>
          <p:cNvPr id="21" name="Picture 20" descr="A picture containing person, white, black, posing&#10;&#10;Description automatically generated">
            <a:extLst>
              <a:ext uri="{FF2B5EF4-FFF2-40B4-BE49-F238E27FC236}">
                <a16:creationId xmlns:a16="http://schemas.microsoft.com/office/drawing/2014/main" id="{135E2F5F-1A4B-88FC-6A5E-011DB1C64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820" y="4114641"/>
            <a:ext cx="1552568" cy="1552568"/>
          </a:xfrm>
          <a:prstGeom prst="rect">
            <a:avLst/>
          </a:prstGeom>
        </p:spPr>
      </p:pic>
      <p:pic>
        <p:nvPicPr>
          <p:cNvPr id="25" name="Picture 24" descr="A picture containing person, person, indoor, wearing&#10;&#10;Description automatically generated">
            <a:extLst>
              <a:ext uri="{FF2B5EF4-FFF2-40B4-BE49-F238E27FC236}">
                <a16:creationId xmlns:a16="http://schemas.microsoft.com/office/drawing/2014/main" id="{1AA560D8-7C14-DB8F-1117-168811940A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1066" y="4120365"/>
            <a:ext cx="2283188" cy="1522125"/>
          </a:xfrm>
          <a:prstGeom prst="rect">
            <a:avLst/>
          </a:prstGeom>
        </p:spPr>
      </p:pic>
      <p:pic>
        <p:nvPicPr>
          <p:cNvPr id="27" name="Picture 26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8D8B0002-A80C-0812-4F84-F3E44FC97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2066" y="4114641"/>
            <a:ext cx="1522125" cy="15221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69660FB-C68D-E869-76A9-76859D79C670}"/>
              </a:ext>
            </a:extLst>
          </p:cNvPr>
          <p:cNvSpPr txBox="1"/>
          <p:nvPr/>
        </p:nvSpPr>
        <p:spPr>
          <a:xfrm>
            <a:off x="957239" y="3626200"/>
            <a:ext cx="83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pepega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5DADB-A61A-2A15-DC65-7F6E2C0B5889}"/>
              </a:ext>
            </a:extLst>
          </p:cNvPr>
          <p:cNvSpPr txBox="1"/>
          <p:nvPr/>
        </p:nvSpPr>
        <p:spPr>
          <a:xfrm>
            <a:off x="3357966" y="3626200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4Head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266BE-3B2D-B010-277F-1A404DC46D64}"/>
              </a:ext>
            </a:extLst>
          </p:cNvPr>
          <p:cNvSpPr txBox="1"/>
          <p:nvPr/>
        </p:nvSpPr>
        <p:spPr>
          <a:xfrm>
            <a:off x="5454413" y="3620642"/>
            <a:ext cx="8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Trihard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564481-8C57-0E5E-2E28-0E0A0B06C1B4}"/>
              </a:ext>
            </a:extLst>
          </p:cNvPr>
          <p:cNvSpPr txBox="1"/>
          <p:nvPr/>
        </p:nvSpPr>
        <p:spPr>
          <a:xfrm>
            <a:off x="7944838" y="3631924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LuL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50F8C1-84F6-9F4D-7B95-87900E9CFB49}"/>
              </a:ext>
            </a:extLst>
          </p:cNvPr>
          <p:cNvSpPr txBox="1"/>
          <p:nvPr/>
        </p:nvSpPr>
        <p:spPr>
          <a:xfrm>
            <a:off x="9847567" y="3626200"/>
            <a:ext cx="12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Triumphbib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1027FB-86A9-545A-F98A-D3A4D9C564A6}"/>
              </a:ext>
            </a:extLst>
          </p:cNvPr>
          <p:cNvSpPr txBox="1"/>
          <p:nvPr/>
        </p:nvSpPr>
        <p:spPr>
          <a:xfrm>
            <a:off x="876931" y="5862651"/>
            <a:ext cx="11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pogchamp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2BF68-66F9-1566-99EE-3CC97D3E9444}"/>
              </a:ext>
            </a:extLst>
          </p:cNvPr>
          <p:cNvSpPr txBox="1"/>
          <p:nvPr/>
        </p:nvSpPr>
        <p:spPr>
          <a:xfrm>
            <a:off x="3055802" y="5862817"/>
            <a:ext cx="153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CoolStoryBob</a:t>
            </a:r>
            <a:endParaRPr lang="en-I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23514-98CA-6A4B-3B1A-A8F47C2993D7}"/>
              </a:ext>
            </a:extLst>
          </p:cNvPr>
          <p:cNvSpPr txBox="1"/>
          <p:nvPr/>
        </p:nvSpPr>
        <p:spPr>
          <a:xfrm>
            <a:off x="5700120" y="5857259"/>
            <a:ext cx="71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kappa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93175C-D8D4-2DF5-491E-2226B329AF1B}"/>
              </a:ext>
            </a:extLst>
          </p:cNvPr>
          <p:cNvSpPr txBox="1"/>
          <p:nvPr/>
        </p:nvSpPr>
        <p:spPr>
          <a:xfrm>
            <a:off x="7524176" y="5868375"/>
            <a:ext cx="114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cmonbruh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573C45-5CB8-48B0-5DE5-F3559D8D2B08}"/>
              </a:ext>
            </a:extLst>
          </p:cNvPr>
          <p:cNvSpPr txBox="1"/>
          <p:nvPr/>
        </p:nvSpPr>
        <p:spPr>
          <a:xfrm>
            <a:off x="10201096" y="5862651"/>
            <a:ext cx="6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kekw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9052F-1958-5543-F38A-7463A576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2864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2CD0-D296-F6FF-791D-ED8C580D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sz="2800" dirty="0"/>
              <a:t>Project goal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2F13-C73E-EA84-67E5-5472261E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Sentiment Analysis of League of </a:t>
            </a:r>
            <a:r>
              <a:rPr lang="it-IT" sz="2400" dirty="0" err="1"/>
              <a:t>Legends</a:t>
            </a:r>
            <a:r>
              <a:rPr lang="it-IT" sz="2400" dirty="0"/>
              <a:t> </a:t>
            </a:r>
            <a:r>
              <a:rPr lang="it-IT" sz="2400" dirty="0" err="1"/>
              <a:t>comments</a:t>
            </a:r>
            <a:r>
              <a:rPr lang="it-IT" sz="2400" dirty="0"/>
              <a:t> on </a:t>
            </a:r>
            <a:r>
              <a:rPr lang="it-IT" sz="2400" dirty="0" err="1"/>
              <a:t>Twitch</a:t>
            </a:r>
            <a:endParaRPr lang="en-IT" sz="2400" dirty="0"/>
          </a:p>
          <a:p>
            <a:r>
              <a:rPr lang="en-IT" sz="2400" dirty="0"/>
              <a:t>Challenges</a:t>
            </a:r>
          </a:p>
          <a:p>
            <a:pPr lvl="1"/>
            <a:r>
              <a:rPr lang="en-GB" sz="2200" dirty="0"/>
              <a:t>Few known lexicon for emotes sentiment</a:t>
            </a:r>
          </a:p>
          <a:p>
            <a:pPr lvl="1"/>
            <a:r>
              <a:rPr lang="en-GB" sz="2200" dirty="0"/>
              <a:t>The sentiment of each emote is context-dependant</a:t>
            </a:r>
          </a:p>
          <a:p>
            <a:pPr lvl="1"/>
            <a:r>
              <a:rPr lang="en-GB" sz="2200" dirty="0"/>
              <a:t>Social media language issues</a:t>
            </a:r>
          </a:p>
          <a:p>
            <a:pPr lvl="1"/>
            <a:r>
              <a:rPr lang="en-GB" sz="2200" dirty="0"/>
              <a:t>No specific grammar</a:t>
            </a:r>
            <a:endParaRPr lang="en-IT" sz="2200" dirty="0"/>
          </a:p>
          <a:p>
            <a:endParaRPr lang="en-I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B1B6B-BBB4-F051-03DF-12B045E5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3474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38C5-22AF-9EB0-3D26-16BF4DC4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sz="2800" dirty="0"/>
              <a:t>Data collection</a:t>
            </a:r>
            <a:r>
              <a:rPr lang="en-IT" dirty="0"/>
              <a:t> and </a:t>
            </a:r>
            <a:r>
              <a:rPr lang="it-IT" sz="2800" dirty="0" err="1"/>
              <a:t>lexica</a:t>
            </a:r>
            <a:endParaRPr lang="en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C1E532-F281-A3E1-3F0A-4ADFB2023BE8}"/>
              </a:ext>
            </a:extLst>
          </p:cNvPr>
          <p:cNvSpPr/>
          <p:nvPr/>
        </p:nvSpPr>
        <p:spPr>
          <a:xfrm>
            <a:off x="941635" y="3617311"/>
            <a:ext cx="1870915" cy="10918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solidFill>
                  <a:sysClr val="windowText" lastClr="000000"/>
                </a:solidFill>
              </a:rPr>
              <a:t>Unlabeled Twitch comments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1DAE44E-DB4C-2DB9-E216-0239975EAA68}"/>
              </a:ext>
            </a:extLst>
          </p:cNvPr>
          <p:cNvSpPr/>
          <p:nvPr/>
        </p:nvSpPr>
        <p:spPr>
          <a:xfrm>
            <a:off x="9302572" y="3617310"/>
            <a:ext cx="2088000" cy="10918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solidFill>
                  <a:sysClr val="windowText" lastClr="000000"/>
                </a:solidFill>
              </a:rPr>
              <a:t>Labeled Twitch comments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93B0B3-B682-BE4C-C3ED-FA6CBED8C96C}"/>
              </a:ext>
            </a:extLst>
          </p:cNvPr>
          <p:cNvSpPr/>
          <p:nvPr/>
        </p:nvSpPr>
        <p:spPr>
          <a:xfrm>
            <a:off x="3764089" y="2145250"/>
            <a:ext cx="2086265" cy="10918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solidFill>
                  <a:sysClr val="windowText" lastClr="000000"/>
                </a:solidFill>
              </a:rPr>
              <a:t>VADER lexicon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C2A391-4992-A69B-69D6-18593296AA6B}"/>
              </a:ext>
            </a:extLst>
          </p:cNvPr>
          <p:cNvSpPr/>
          <p:nvPr/>
        </p:nvSpPr>
        <p:spPr>
          <a:xfrm>
            <a:off x="3764089" y="3617310"/>
            <a:ext cx="2086265" cy="10918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solidFill>
                  <a:sysClr val="windowText" lastClr="000000"/>
                </a:solidFill>
              </a:rPr>
              <a:t>Emoji lexicon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956AD68-BEF9-C3CD-EFAD-1E2CA3F5B51F}"/>
              </a:ext>
            </a:extLst>
          </p:cNvPr>
          <p:cNvSpPr/>
          <p:nvPr/>
        </p:nvSpPr>
        <p:spPr>
          <a:xfrm>
            <a:off x="3764089" y="5090278"/>
            <a:ext cx="2086265" cy="10918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Custom-made</a:t>
            </a:r>
            <a:r>
              <a:rPr lang="en-IT" sz="2400" dirty="0">
                <a:solidFill>
                  <a:sysClr val="windowText" lastClr="000000"/>
                </a:solidFill>
              </a:rPr>
              <a:t> emotes lexicon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6CAD1-3136-5D0A-799B-70ED9D7AC732}"/>
              </a:ext>
            </a:extLst>
          </p:cNvPr>
          <p:cNvSpPr txBox="1"/>
          <p:nvPr/>
        </p:nvSpPr>
        <p:spPr>
          <a:xfrm>
            <a:off x="3021188" y="397856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4D9E7-D19A-BFD8-0C4A-59A04B4B57FD}"/>
              </a:ext>
            </a:extLst>
          </p:cNvPr>
          <p:cNvSpPr txBox="1"/>
          <p:nvPr/>
        </p:nvSpPr>
        <p:spPr>
          <a:xfrm>
            <a:off x="6186643" y="397856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/>
              <a:t>=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5926AC4-99C2-2C90-173C-DADC9B897B1F}"/>
              </a:ext>
            </a:extLst>
          </p:cNvPr>
          <p:cNvSpPr/>
          <p:nvPr/>
        </p:nvSpPr>
        <p:spPr>
          <a:xfrm>
            <a:off x="6893488" y="3617311"/>
            <a:ext cx="2088000" cy="10918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solidFill>
                  <a:sysClr val="windowText" lastClr="000000"/>
                </a:solidFill>
              </a:rPr>
              <a:t>Weakly labeled Twitch 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072D4-5FDB-E98F-A49A-98AA788F6C70}"/>
              </a:ext>
            </a:extLst>
          </p:cNvPr>
          <p:cNvSpPr txBox="1"/>
          <p:nvPr/>
        </p:nvSpPr>
        <p:spPr>
          <a:xfrm>
            <a:off x="8981488" y="3978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+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6FBCEE8-E93D-0E29-166F-DDDA991EA3D5}"/>
              </a:ext>
            </a:extLst>
          </p:cNvPr>
          <p:cNvSpPr/>
          <p:nvPr/>
        </p:nvSpPr>
        <p:spPr>
          <a:xfrm rot="5400000">
            <a:off x="8827583" y="2775064"/>
            <a:ext cx="628893" cy="4497084"/>
          </a:xfrm>
          <a:prstGeom prst="rightBrace">
            <a:avLst>
              <a:gd name="adj1" fmla="val 8333"/>
              <a:gd name="adj2" fmla="val 483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2F76B-9C65-E266-7EA5-D0443B276390}"/>
              </a:ext>
            </a:extLst>
          </p:cNvPr>
          <p:cNvSpPr txBox="1"/>
          <p:nvPr/>
        </p:nvSpPr>
        <p:spPr>
          <a:xfrm>
            <a:off x="8364073" y="5720460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F</a:t>
            </a:r>
            <a:r>
              <a:rPr lang="en-IT" sz="2400" u="sng" dirty="0"/>
              <a:t>inal dataset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A5C770-7D3C-D5F5-9A07-87D2771C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23759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7088-12DB-B032-A8BF-266BAAEE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Model </a:t>
            </a:r>
            <a:r>
              <a:rPr lang="it-IT" dirty="0" err="1">
                <a:solidFill>
                  <a:srgbClr val="FFFFFF"/>
                </a:solidFill>
              </a:rPr>
              <a:t>development</a:t>
            </a:r>
            <a:endParaRPr lang="en-IT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CB757E7-F862-86A0-A40E-9C8604271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883784"/>
              </p:ext>
            </p:extLst>
          </p:nvPr>
        </p:nvGraphicFramePr>
        <p:xfrm>
          <a:off x="581026" y="2622061"/>
          <a:ext cx="11029782" cy="25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5D7370-31F8-9692-FF8B-0336A58A8C13}"/>
              </a:ext>
            </a:extLst>
          </p:cNvPr>
          <p:cNvSpPr txBox="1"/>
          <p:nvPr/>
        </p:nvSpPr>
        <p:spPr>
          <a:xfrm>
            <a:off x="2332950" y="6208985"/>
            <a:ext cx="752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* </a:t>
            </a:r>
            <a:r>
              <a:rPr lang="en-GB" dirty="0"/>
              <a:t>M</a:t>
            </a:r>
            <a:r>
              <a:rPr lang="en-IT" dirty="0"/>
              <a:t>odel courtesy: </a:t>
            </a: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sergiovirahonda</a:t>
            </a:r>
            <a:r>
              <a:rPr lang="en-GB" dirty="0"/>
              <a:t>/</a:t>
            </a:r>
            <a:r>
              <a:rPr lang="en-GB" dirty="0" err="1"/>
              <a:t>TweetsSentimentAnalysis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B148-5DAC-E8CC-F8D5-E388B123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61067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56E4-203A-D8F0-7F04-3066DCFF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IT" dirty="0"/>
              <a:t>esults and discussion - LSTM model</a:t>
            </a:r>
          </a:p>
        </p:txBody>
      </p:sp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12D7933C-AC4A-62EE-DD2F-C6C8CC1B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51" y="5179583"/>
            <a:ext cx="4708861" cy="1560996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AEF96FC7-A841-A687-597F-A20CADEFA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14" y="1939973"/>
            <a:ext cx="5152936" cy="3239610"/>
          </a:xfrm>
          <a:prstGeom prst="rect">
            <a:avLst/>
          </a:prstGeom>
        </p:spPr>
      </p:pic>
      <p:pic>
        <p:nvPicPr>
          <p:cNvPr id="31" name="Content Placeholder 22" descr="Chart, treemap chart&#10;&#10;Description automatically generated">
            <a:extLst>
              <a:ext uri="{FF2B5EF4-FFF2-40B4-BE49-F238E27FC236}">
                <a16:creationId xmlns:a16="http://schemas.microsoft.com/office/drawing/2014/main" id="{EBF06A84-0177-169D-B9BF-A9F520DBC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9" y="1939973"/>
            <a:ext cx="4354348" cy="4650899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D9A131D9-20B0-1864-076D-B6D58184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80291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568E-0F47-E23E-1FE4-22CC1669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IT" dirty="0"/>
              <a:t>esults and discussion – BiLSTM model</a:t>
            </a:r>
          </a:p>
        </p:txBody>
      </p:sp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ABA529C1-B1F0-B63E-7AE9-444E8DE0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77" y="1822174"/>
            <a:ext cx="4354349" cy="494306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352B248-3F85-E247-8EC4-E225576C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2174"/>
            <a:ext cx="5226603" cy="3491586"/>
          </a:xfrm>
          <a:prstGeom prst="rect">
            <a:avLst/>
          </a:prstGeom>
        </p:spPr>
      </p:pic>
      <p:pic>
        <p:nvPicPr>
          <p:cNvPr id="15" name="Picture 14" descr="Table, calendar&#10;&#10;Description automatically generated">
            <a:extLst>
              <a:ext uri="{FF2B5EF4-FFF2-40B4-BE49-F238E27FC236}">
                <a16:creationId xmlns:a16="http://schemas.microsoft.com/office/drawing/2014/main" id="{725AF416-D0D6-515F-4942-B8AB1E7C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378" y="5215401"/>
            <a:ext cx="4733845" cy="1652951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682E7FA-B7E7-F0CB-E269-84FF6AF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7884564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316</TotalTime>
  <Words>256</Words>
  <Application>Microsoft Macintosh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Söhne</vt:lpstr>
      <vt:lpstr>Wingdings 2</vt:lpstr>
      <vt:lpstr>Dividend</vt:lpstr>
      <vt:lpstr>Sentiment analysis on League of legends community comments</vt:lpstr>
      <vt:lpstr>Table of contents</vt:lpstr>
      <vt:lpstr>Twitch overview</vt:lpstr>
      <vt:lpstr>emotes</vt:lpstr>
      <vt:lpstr>Project goal</vt:lpstr>
      <vt:lpstr>Data collection and lexica</vt:lpstr>
      <vt:lpstr>Model development</vt:lpstr>
      <vt:lpstr>Results and discussion - LSTM model</vt:lpstr>
      <vt:lpstr>Results and discussion – BiLSTM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League of legends community comments</dc:title>
  <dc:creator>GIOVANNA FERRARO</dc:creator>
  <cp:lastModifiedBy>GIOVANNA FERRARO</cp:lastModifiedBy>
  <cp:revision>7</cp:revision>
  <dcterms:created xsi:type="dcterms:W3CDTF">2023-05-01T13:38:29Z</dcterms:created>
  <dcterms:modified xsi:type="dcterms:W3CDTF">2023-05-02T09:08:08Z</dcterms:modified>
</cp:coreProperties>
</file>