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1" r:id="rId7"/>
    <p:sldId id="263" r:id="rId8"/>
    <p:sldId id="282" r:id="rId9"/>
    <p:sldId id="264" r:id="rId10"/>
    <p:sldId id="283" r:id="rId11"/>
    <p:sldId id="265" r:id="rId12"/>
    <p:sldId id="266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8" r:id="rId23"/>
    <p:sldId id="279" r:id="rId24"/>
    <p:sldId id="285" r:id="rId25"/>
    <p:sldId id="280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100" b="1" cap="all" dirty="0"/>
              <a:t>Geoprocessamento para dispositivos móveis: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pt-BR" sz="3100" b="1" dirty="0"/>
              <a:t>O que esta acontecendo e aonde esta acontecendo</a:t>
            </a:r>
            <a:r>
              <a:rPr lang="pt-BR" b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x-none" sz="2900" smtClean="0">
                <a:solidFill>
                  <a:schemeClr val="tx1"/>
                </a:solidFill>
              </a:rPr>
              <a:t>Monografia realizada na Universidade FUMEC, no curso de Ciência da Computação, apresentado à disciplina Trabalho de Conclusão de Curso.</a:t>
            </a:r>
            <a:endParaRPr lang="pt-BR" sz="2900" dirty="0" smtClean="0">
              <a:solidFill>
                <a:schemeClr val="tx1"/>
              </a:solidFill>
            </a:endParaRPr>
          </a:p>
          <a:p>
            <a:r>
              <a:rPr lang="pt-BR" sz="2900" dirty="0" smtClean="0">
                <a:solidFill>
                  <a:schemeClr val="tx1"/>
                </a:solidFill>
              </a:rPr>
              <a:t>Aluno: </a:t>
            </a:r>
            <a:r>
              <a:rPr lang="pt-BR" sz="2900" dirty="0" err="1" smtClean="0">
                <a:solidFill>
                  <a:schemeClr val="tx1"/>
                </a:solidFill>
              </a:rPr>
              <a:t>Giovanne</a:t>
            </a:r>
            <a:r>
              <a:rPr lang="pt-BR" sz="2900" dirty="0" smtClean="0">
                <a:solidFill>
                  <a:schemeClr val="tx1"/>
                </a:solidFill>
              </a:rPr>
              <a:t> Emiliano Dias </a:t>
            </a:r>
          </a:p>
          <a:p>
            <a:r>
              <a:rPr lang="pt-BR" sz="2900" dirty="0" smtClean="0">
                <a:solidFill>
                  <a:schemeClr val="tx1"/>
                </a:solidFill>
              </a:rPr>
              <a:t>Orientadores:</a:t>
            </a:r>
            <a:br>
              <a:rPr lang="pt-BR" sz="2900" dirty="0" smtClean="0">
                <a:solidFill>
                  <a:schemeClr val="tx1"/>
                </a:solidFill>
              </a:rPr>
            </a:br>
            <a:r>
              <a:rPr lang="pt-BR" sz="2900" dirty="0" smtClean="0">
                <a:solidFill>
                  <a:schemeClr val="tx1"/>
                </a:solidFill>
              </a:rPr>
              <a:t>Professor Flávio </a:t>
            </a:r>
            <a:r>
              <a:rPr lang="pt-BR" sz="2900" dirty="0" err="1" smtClean="0">
                <a:solidFill>
                  <a:schemeClr val="tx1"/>
                </a:solidFill>
              </a:rPr>
              <a:t>Laper</a:t>
            </a:r>
            <a:r>
              <a:rPr lang="pt-BR" sz="2900" dirty="0" smtClean="0">
                <a:solidFill>
                  <a:schemeClr val="tx1"/>
                </a:solidFill>
              </a:rPr>
              <a:t/>
            </a:r>
            <a:br>
              <a:rPr lang="pt-BR" sz="2900" dirty="0" smtClean="0">
                <a:solidFill>
                  <a:schemeClr val="tx1"/>
                </a:solidFill>
              </a:rPr>
            </a:br>
            <a:r>
              <a:rPr lang="pt-BR" sz="2900" dirty="0" smtClean="0">
                <a:solidFill>
                  <a:schemeClr val="tx1"/>
                </a:solidFill>
              </a:rPr>
              <a:t>Professor Osvaldo Manoel Corrêa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763000" cy="147002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 MOBILIDADE </a:t>
            </a:r>
            <a:r>
              <a:rPr lang="pt-BR" sz="4000" b="1" dirty="0"/>
              <a:t>NO CONTEXTO ATUAL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4914900" cy="325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0600" y="2971800"/>
            <a:ext cx="7086600" cy="3124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Time </a:t>
            </a:r>
            <a:r>
              <a:rPr lang="pt-BR" sz="2800" dirty="0" err="1" smtClean="0">
                <a:solidFill>
                  <a:schemeClr val="tx1"/>
                </a:solidFill>
              </a:rPr>
              <a:t>Division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Multiple</a:t>
            </a:r>
            <a:r>
              <a:rPr lang="pt-BR" sz="2800" dirty="0" smtClean="0">
                <a:solidFill>
                  <a:schemeClr val="tx1"/>
                </a:solidFill>
              </a:rPr>
              <a:t> Access (TDMA</a:t>
            </a:r>
            <a:r>
              <a:rPr lang="pt-BR" sz="2800" dirty="0" smtClean="0">
                <a:solidFill>
                  <a:schemeClr val="tx1"/>
                </a:solidFill>
              </a:rPr>
              <a:t>) 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err="1" smtClean="0">
                <a:solidFill>
                  <a:schemeClr val="tx1"/>
                </a:solidFill>
              </a:rPr>
              <a:t>Code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Division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Multiple</a:t>
            </a:r>
            <a:r>
              <a:rPr lang="pt-BR" sz="2800" dirty="0" smtClean="0">
                <a:solidFill>
                  <a:schemeClr val="tx1"/>
                </a:solidFill>
              </a:rPr>
              <a:t> Access (CDMA</a:t>
            </a:r>
            <a:r>
              <a:rPr lang="pt-BR" sz="2800" dirty="0" smtClean="0">
                <a:solidFill>
                  <a:schemeClr val="tx1"/>
                </a:solidFill>
              </a:rPr>
              <a:t>) 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Global </a:t>
            </a:r>
            <a:r>
              <a:rPr lang="pt-BR" sz="2800" dirty="0" smtClean="0">
                <a:solidFill>
                  <a:schemeClr val="tx1"/>
                </a:solidFill>
              </a:rPr>
              <a:t>System for </a:t>
            </a:r>
            <a:r>
              <a:rPr lang="pt-BR" sz="2800" dirty="0" err="1" smtClean="0">
                <a:solidFill>
                  <a:schemeClr val="tx1"/>
                </a:solidFill>
              </a:rPr>
              <a:t>Mobile</a:t>
            </a:r>
            <a:r>
              <a:rPr lang="pt-BR" sz="2800" dirty="0" smtClean="0">
                <a:solidFill>
                  <a:schemeClr val="tx1"/>
                </a:solidFill>
              </a:rPr>
              <a:t> (GSM</a:t>
            </a:r>
            <a:r>
              <a:rPr lang="pt-BR" sz="28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err="1" smtClean="0">
                <a:solidFill>
                  <a:schemeClr val="tx1"/>
                </a:solidFill>
              </a:rPr>
              <a:t>WiFi</a:t>
            </a:r>
            <a:endParaRPr lang="pt-B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3G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381000" y="1600200"/>
            <a:ext cx="8763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MOBILIDADE NO CONTEXTO ATUAL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7010400" cy="2819400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É um sistema de navegação por satélite que fornece a um aparelho receptor móvel a posição do mesmo, assim como informação horária, sob todas quaisquer condições atmosféricas, a qualquer momento e em qualquer lugar na Terra, desde que o receptor se encontre no campo de visão de quatro satélites GPS.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381000" y="1600200"/>
            <a:ext cx="8763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MOBILIDADE NO CONTEXTO ATUAL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381000" y="1600200"/>
            <a:ext cx="8763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</a:t>
            </a:r>
            <a:r>
              <a:rPr lang="pt-BR" sz="4000" b="1" dirty="0" smtClean="0">
                <a:latin typeface="+mj-lt"/>
                <a:ea typeface="+mj-ea"/>
                <a:cs typeface="+mj-cs"/>
              </a:rPr>
              <a:t>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5908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781800" cy="2209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Para utilizar os recursos proporcionados pelo </a:t>
            </a:r>
            <a:r>
              <a:rPr lang="pt-BR" sz="28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800" dirty="0" smtClean="0">
                <a:solidFill>
                  <a:schemeClr val="tx1"/>
                </a:solidFill>
              </a:rPr>
              <a:t> aliado aos a mobilidade dos dispositivos de hoje, foi necessário que as empresas se movimentassem para tornar essa experiência agradável e com boa usabilidade para o usuário.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724447"/>
            <a:ext cx="2209800" cy="260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Open </a:t>
            </a:r>
            <a:r>
              <a:rPr lang="pt-BR" sz="2800" dirty="0" err="1" smtClean="0">
                <a:solidFill>
                  <a:schemeClr val="tx1"/>
                </a:solidFill>
              </a:rPr>
              <a:t>Handset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Aliance</a:t>
            </a:r>
            <a:r>
              <a:rPr lang="pt-BR" sz="2800" dirty="0" smtClean="0">
                <a:solidFill>
                  <a:schemeClr val="tx1"/>
                </a:solidFill>
              </a:rPr>
              <a:t> (</a:t>
            </a:r>
            <a:r>
              <a:rPr lang="pt-BR" sz="2800" dirty="0" smtClean="0">
                <a:solidFill>
                  <a:schemeClr val="tx1"/>
                </a:solidFill>
              </a:rPr>
              <a:t>Google, HTC, Dell, Intel, </a:t>
            </a:r>
            <a:r>
              <a:rPr lang="pt-BR" sz="2800" dirty="0" smtClean="0">
                <a:solidFill>
                  <a:schemeClr val="tx1"/>
                </a:solidFill>
              </a:rPr>
              <a:t>Motorola...)</a:t>
            </a:r>
            <a:endParaRPr lang="pt-BR" sz="29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</a:rPr>
              <a:t>Gerência de produto e engenharia de processo pela </a:t>
            </a:r>
            <a:r>
              <a:rPr lang="pt-BR" sz="2900" dirty="0" err="1" smtClean="0">
                <a:solidFill>
                  <a:schemeClr val="tx1"/>
                </a:solidFill>
              </a:rPr>
              <a:t>google</a:t>
            </a:r>
            <a:r>
              <a:rPr lang="pt-BR" sz="29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Roda </a:t>
            </a:r>
            <a:r>
              <a:rPr lang="pt-BR" sz="2800" dirty="0" smtClean="0">
                <a:solidFill>
                  <a:schemeClr val="tx1"/>
                </a:solidFill>
              </a:rPr>
              <a:t>sobre o núcleo Linux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 - </a:t>
            </a:r>
            <a:r>
              <a:rPr lang="pt-BR" b="1" dirty="0" err="1" smtClean="0"/>
              <a:t>Android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macmagazine.com.br/wp-content/uploads/2010/11/12-apple_chrom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419474"/>
            <a:ext cx="2857500" cy="3438526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934200" cy="2514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</a:rPr>
              <a:t>Desenvolvido pela Apple</a:t>
            </a:r>
          </a:p>
          <a:p>
            <a:pPr algn="l">
              <a:buFont typeface="Arial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</a:rPr>
              <a:t>Roda apenas no </a:t>
            </a:r>
            <a:r>
              <a:rPr lang="pt-BR" sz="2900" dirty="0" err="1" smtClean="0">
                <a:solidFill>
                  <a:schemeClr val="tx1"/>
                </a:solidFill>
              </a:rPr>
              <a:t>iPod</a:t>
            </a:r>
            <a:r>
              <a:rPr lang="pt-BR" sz="2900" dirty="0" smtClean="0">
                <a:solidFill>
                  <a:schemeClr val="tx1"/>
                </a:solidFill>
              </a:rPr>
              <a:t>, </a:t>
            </a:r>
            <a:r>
              <a:rPr lang="pt-BR" sz="2900" dirty="0" err="1" smtClean="0">
                <a:solidFill>
                  <a:schemeClr val="tx1"/>
                </a:solidFill>
              </a:rPr>
              <a:t>iPhone</a:t>
            </a:r>
            <a:r>
              <a:rPr lang="pt-BR" sz="2900" dirty="0" smtClean="0">
                <a:solidFill>
                  <a:schemeClr val="tx1"/>
                </a:solidFill>
              </a:rPr>
              <a:t>, </a:t>
            </a:r>
            <a:r>
              <a:rPr lang="pt-BR" sz="2900" dirty="0" err="1" smtClean="0">
                <a:solidFill>
                  <a:schemeClr val="tx1"/>
                </a:solidFill>
              </a:rPr>
              <a:t>iPad</a:t>
            </a:r>
            <a:r>
              <a:rPr lang="pt-BR" sz="2900" dirty="0" smtClean="0">
                <a:solidFill>
                  <a:schemeClr val="tx1"/>
                </a:solidFill>
              </a:rPr>
              <a:t> e Apple TV</a:t>
            </a:r>
          </a:p>
          <a:p>
            <a:pPr algn="l">
              <a:buFont typeface="Arial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</a:rPr>
              <a:t>Permite apenas aplicativos autorizados pela </a:t>
            </a:r>
            <a:r>
              <a:rPr lang="pt-BR" sz="2900" dirty="0" err="1" smtClean="0">
                <a:solidFill>
                  <a:schemeClr val="tx1"/>
                </a:solidFill>
              </a:rPr>
              <a:t>Aplle</a:t>
            </a:r>
            <a:r>
              <a:rPr lang="pt-BR" sz="2900" dirty="0" smtClean="0">
                <a:solidFill>
                  <a:schemeClr val="tx1"/>
                </a:solidFill>
              </a:rPr>
              <a:t>.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 - </a:t>
            </a:r>
            <a:r>
              <a:rPr lang="pt-BR" b="1" dirty="0" err="1" smtClean="0"/>
              <a:t>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695700"/>
            <a:ext cx="3048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6934200" cy="3124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Microsoft conta com a popularização do </a:t>
            </a:r>
            <a:r>
              <a:rPr lang="pt-BR" sz="2800" dirty="0" smtClean="0">
                <a:solidFill>
                  <a:schemeClr val="tx1"/>
                </a:solidFill>
              </a:rPr>
              <a:t>Windows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Utiliza o </a:t>
            </a:r>
            <a:r>
              <a:rPr lang="pt-BR" sz="2800" dirty="0" err="1" smtClean="0">
                <a:solidFill>
                  <a:schemeClr val="tx1"/>
                </a:solidFill>
              </a:rPr>
              <a:t>office</a:t>
            </a:r>
            <a:r>
              <a:rPr lang="pt-BR" sz="2800" dirty="0" smtClean="0">
                <a:solidFill>
                  <a:schemeClr val="tx1"/>
                </a:solidFill>
              </a:rPr>
              <a:t> para criação e edição de documentos.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Busca espaço no mercado.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Parceria com a Nokia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 - </a:t>
            </a:r>
            <a:r>
              <a:rPr lang="pt-BR" b="1" dirty="0" smtClean="0"/>
              <a:t>Windows </a:t>
            </a:r>
            <a:r>
              <a:rPr lang="pt-BR" b="1" dirty="0" err="1" smtClean="0"/>
              <a:t>mobile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362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900" dirty="0" err="1" smtClean="0">
                <a:solidFill>
                  <a:schemeClr val="tx1"/>
                </a:solidFill>
              </a:rPr>
              <a:t>Symbiam</a:t>
            </a:r>
            <a:endParaRPr lang="pt-BR" sz="29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900" dirty="0" err="1" smtClean="0">
                <a:solidFill>
                  <a:schemeClr val="tx1"/>
                </a:solidFill>
              </a:rPr>
              <a:t>Blackberry</a:t>
            </a:r>
            <a:endParaRPr lang="pt-BR" sz="29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</a:rPr>
              <a:t>Web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 – Outras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543800" cy="2819400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Usufruindo </a:t>
            </a:r>
            <a:r>
              <a:rPr lang="pt-BR" sz="2800" dirty="0" smtClean="0">
                <a:solidFill>
                  <a:schemeClr val="tx1"/>
                </a:solidFill>
              </a:rPr>
              <a:t>de recursos presentes nos dispositivos, como o </a:t>
            </a:r>
            <a:r>
              <a:rPr lang="pt-BR" sz="2800" dirty="0" smtClean="0">
                <a:solidFill>
                  <a:schemeClr val="tx1"/>
                </a:solidFill>
              </a:rPr>
              <a:t>GPS e </a:t>
            </a:r>
            <a:r>
              <a:rPr lang="pt-BR" sz="2800" dirty="0" smtClean="0">
                <a:solidFill>
                  <a:schemeClr val="tx1"/>
                </a:solidFill>
              </a:rPr>
              <a:t>a </a:t>
            </a:r>
            <a:r>
              <a:rPr lang="pt-BR" sz="2800" dirty="0" smtClean="0">
                <a:solidFill>
                  <a:schemeClr val="tx1"/>
                </a:solidFill>
              </a:rPr>
              <a:t>triangulação </a:t>
            </a:r>
            <a:r>
              <a:rPr lang="pt-BR" sz="2800" dirty="0" smtClean="0">
                <a:solidFill>
                  <a:schemeClr val="tx1"/>
                </a:solidFill>
              </a:rPr>
              <a:t>de sinais é possível identificar o local em que o usuário se </a:t>
            </a:r>
            <a:r>
              <a:rPr lang="pt-BR" sz="2800" dirty="0" smtClean="0">
                <a:solidFill>
                  <a:schemeClr val="tx1"/>
                </a:solidFill>
              </a:rPr>
              <a:t>encontra, </a:t>
            </a:r>
            <a:r>
              <a:rPr lang="pt-BR" sz="2800" dirty="0" smtClean="0">
                <a:solidFill>
                  <a:schemeClr val="tx1"/>
                </a:solidFill>
              </a:rPr>
              <a:t>aliando isso a informações </a:t>
            </a:r>
            <a:r>
              <a:rPr lang="pt-BR" sz="2800" dirty="0" err="1" smtClean="0">
                <a:solidFill>
                  <a:schemeClr val="tx1"/>
                </a:solidFill>
              </a:rPr>
              <a:t>georeferenciadas</a:t>
            </a:r>
            <a:r>
              <a:rPr lang="pt-BR" sz="2800" dirty="0" smtClean="0">
                <a:solidFill>
                  <a:schemeClr val="tx1"/>
                </a:solidFill>
              </a:rPr>
              <a:t>, uma grande variedade de aplicações podem explorar esses dados das mais diversas formas. </a:t>
            </a:r>
          </a:p>
          <a:p>
            <a:pPr algn="l"/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Objetivo</a:t>
            </a:r>
          </a:p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Conclusão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"/>
            <a:ext cx="3467100" cy="112680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8000" r="15625" b="17000"/>
          <a:stretch>
            <a:fillRect/>
          </a:stretch>
        </p:blipFill>
        <p:spPr bwMode="auto">
          <a:xfrm>
            <a:off x="304800" y="2133600"/>
            <a:ext cx="2362200" cy="151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3750" t="11000" r="15000" b="6000"/>
          <a:stretch>
            <a:fillRect/>
          </a:stretch>
        </p:blipFill>
        <p:spPr bwMode="auto">
          <a:xfrm>
            <a:off x="6172200" y="1981200"/>
            <a:ext cx="2133600" cy="155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t="7000" r="23158" b="5000"/>
          <a:stretch>
            <a:fillRect/>
          </a:stretch>
        </p:blipFill>
        <p:spPr bwMode="auto">
          <a:xfrm>
            <a:off x="1186751" y="3962400"/>
            <a:ext cx="2394649" cy="171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t="13000" r="15625" b="6000"/>
          <a:stretch>
            <a:fillRect/>
          </a:stretch>
        </p:blipFill>
        <p:spPr bwMode="auto">
          <a:xfrm>
            <a:off x="4572000" y="4038600"/>
            <a:ext cx="274320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l="9375" t="12000" r="11875" b="10000"/>
          <a:stretch>
            <a:fillRect/>
          </a:stretch>
        </p:blipFill>
        <p:spPr bwMode="auto">
          <a:xfrm>
            <a:off x="3352800" y="2057400"/>
            <a:ext cx="2438400" cy="150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outras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848600" cy="31242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O projeto chamado </a:t>
            </a:r>
            <a:r>
              <a:rPr lang="pt-BR" sz="2800" dirty="0" err="1" smtClean="0">
                <a:solidFill>
                  <a:schemeClr val="tx1"/>
                </a:solidFill>
              </a:rPr>
              <a:t>infoEventos</a:t>
            </a:r>
            <a:r>
              <a:rPr lang="pt-BR" sz="2800" dirty="0" smtClean="0">
                <a:solidFill>
                  <a:schemeClr val="tx1"/>
                </a:solidFill>
              </a:rPr>
              <a:t> tem como objetivo exemplificar uma aplicação que utiliza o </a:t>
            </a:r>
            <a:r>
              <a:rPr lang="pt-BR" sz="28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800" dirty="0" smtClean="0">
                <a:solidFill>
                  <a:schemeClr val="tx1"/>
                </a:solidFill>
              </a:rPr>
              <a:t> para dispositivos móveis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O  </a:t>
            </a:r>
            <a:r>
              <a:rPr lang="pt-BR" sz="2800" dirty="0" err="1" smtClean="0">
                <a:solidFill>
                  <a:schemeClr val="tx1"/>
                </a:solidFill>
              </a:rPr>
              <a:t>infoEventos</a:t>
            </a:r>
            <a:r>
              <a:rPr lang="pt-BR" sz="2800" dirty="0" smtClean="0">
                <a:solidFill>
                  <a:schemeClr val="tx1"/>
                </a:solidFill>
              </a:rPr>
              <a:t> oferece ao usuário a oportunidade de buscar eventos dentro de uma mapa, onde cada evento é relacionado a um estabelecimento. O usuário pode divulgar o evento dentro </a:t>
            </a:r>
            <a:r>
              <a:rPr lang="pt-BR" sz="2800" dirty="0" smtClean="0">
                <a:solidFill>
                  <a:schemeClr val="tx1"/>
                </a:solidFill>
              </a:rPr>
              <a:t>das redes.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Utiliza a plataforma web para contemplar a </a:t>
            </a:r>
            <a:r>
              <a:rPr lang="pt-BR" sz="2800" dirty="0" err="1" smtClean="0">
                <a:solidFill>
                  <a:schemeClr val="tx1"/>
                </a:solidFill>
              </a:rPr>
              <a:t>multi</a:t>
            </a:r>
            <a:r>
              <a:rPr lang="pt-BR" sz="2800" dirty="0" smtClean="0">
                <a:solidFill>
                  <a:schemeClr val="tx1"/>
                </a:solidFill>
              </a:rPr>
              <a:t> plataforma</a:t>
            </a:r>
            <a:endParaRPr lang="pt-B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Mobile (Framework JavaScript)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PHP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API Twitter / </a:t>
            </a:r>
            <a:r>
              <a:rPr lang="en-US" dirty="0" err="1" smtClean="0">
                <a:solidFill>
                  <a:schemeClr val="tx1"/>
                </a:solidFill>
              </a:rPr>
              <a:t>Facebook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r>
              <a:rPr lang="pt-BR" b="1" dirty="0" smtClean="0"/>
              <a:t> - Linguagem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819400"/>
            <a:ext cx="7467600" cy="2743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O objetivo proposto nesse trabalho foi demonstrar como o </a:t>
            </a:r>
            <a:r>
              <a:rPr lang="pt-BR" sz="28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800" dirty="0" smtClean="0">
                <a:solidFill>
                  <a:schemeClr val="tx1"/>
                </a:solidFill>
              </a:rPr>
              <a:t> aliado a mobilidade dos dispositivos vem sendo utilizado pela população. Foi visto que existem diversas possibilidades nesse contexto, e como elas podem auxiliar no cotidiano das pessoas. </a:t>
            </a:r>
            <a:endParaRPr lang="pt-BR" sz="2800" dirty="0" smtClean="0">
              <a:solidFill>
                <a:schemeClr val="tx1"/>
              </a:solidFill>
            </a:endParaRPr>
          </a:p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Apesar de varias aplicações utilizar o </a:t>
            </a:r>
            <a:r>
              <a:rPr lang="pt-BR" sz="28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800" dirty="0" smtClean="0">
                <a:solidFill>
                  <a:schemeClr val="tx1"/>
                </a:solidFill>
              </a:rPr>
              <a:t> para dispositivos móveis, ainda há muito que ser feito, ainda há muita demanda e funcionalidades a sempre implementadas.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Conclusão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Alguma questionamento?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8153400" cy="3276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Expor as aplicações que usufruem do </a:t>
            </a:r>
            <a:r>
              <a:rPr lang="pt-BR" sz="29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900" dirty="0" smtClean="0">
                <a:solidFill>
                  <a:schemeClr val="tx1"/>
                </a:solidFill>
              </a:rPr>
              <a:t> aliado a mobilidade dos dispositivos e exemplificar através de uma aplicação que ainda há idéias a serem implementadas.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124200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400" dirty="0" smtClean="0">
                <a:solidFill>
                  <a:schemeClr val="tx1"/>
                </a:solidFill>
              </a:rPr>
              <a:t> passou por diversas mudanças ao longo do tempo para evoluir e se consolidar como uma tecnologia viável a diversas áreas como é hoje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Mapas para inventário de recursos naturais</a:t>
            </a:r>
          </a:p>
          <a:p>
            <a:pPr algn="l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Utilização da cartografia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772400" cy="2895600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Os sistemas de informação geográficos (SIG) foram desenvolvidos para facilitar a manipulação e armazenamento de dados </a:t>
            </a:r>
            <a:r>
              <a:rPr lang="pt-BR" sz="2800" dirty="0" err="1" smtClean="0">
                <a:solidFill>
                  <a:schemeClr val="tx1"/>
                </a:solidFill>
              </a:rPr>
              <a:t>geoprocessados</a:t>
            </a:r>
            <a:r>
              <a:rPr lang="pt-BR" sz="2800" dirty="0" smtClean="0">
                <a:solidFill>
                  <a:schemeClr val="tx1"/>
                </a:solidFill>
              </a:rPr>
              <a:t>. Com essas ferramentas, é possível uma interpretação mais precisa e clara dos dados por quem os utiliza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73152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Esquema de Sistema de informação geográfica.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 l="34215" t="16740" r="16049" b="45713"/>
          <a:stretch>
            <a:fillRect/>
          </a:stretch>
        </p:blipFill>
        <p:spPr bwMode="auto">
          <a:xfrm>
            <a:off x="2676285" y="2209800"/>
            <a:ext cx="418171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781800" cy="2514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Cartografia: </a:t>
            </a:r>
          </a:p>
          <a:p>
            <a:pPr algn="l"/>
            <a:endParaRPr lang="pt-BR" sz="2900" dirty="0" smtClean="0">
              <a:solidFill>
                <a:schemeClr val="tx1"/>
              </a:solidFill>
            </a:endParaRPr>
          </a:p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“</a:t>
            </a:r>
            <a:r>
              <a:rPr lang="pt-BR" sz="2800" dirty="0" smtClean="0">
                <a:solidFill>
                  <a:schemeClr val="tx1"/>
                </a:solidFill>
              </a:rPr>
              <a:t>A cartografia é a ciência da representação gráfica da superfície terrestre, tendo como produto final o mapa. Ou seja, é a ciência que trata da concepção, produção, difusão, utilização e estudo dos mapas</a:t>
            </a:r>
            <a:r>
              <a:rPr lang="pt-BR" sz="2800" dirty="0" smtClean="0">
                <a:solidFill>
                  <a:schemeClr val="tx1"/>
                </a:solidFill>
              </a:rPr>
              <a:t>.” ()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781800" cy="2514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Os três principais tipos de projeção são:</a:t>
            </a:r>
          </a:p>
          <a:p>
            <a:pPr algn="l"/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044575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  <p:pic>
        <p:nvPicPr>
          <p:cNvPr id="7" name="Imagem 6" descr="http://www.sogeografia.com.br/figuras/cilindric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152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http://www.sogeografia.com.br/figuras/conic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895600"/>
            <a:ext cx="1447800" cy="207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http://www.sogeografia.com.br/figuras/azimutal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895600"/>
            <a:ext cx="1219200" cy="213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5"/>
          <p:cNvSpPr txBox="1">
            <a:spLocks/>
          </p:cNvSpPr>
          <p:nvPr/>
        </p:nvSpPr>
        <p:spPr>
          <a:xfrm>
            <a:off x="1066800" y="4876801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Cilíndricas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ítulo 5"/>
          <p:cNvSpPr txBox="1">
            <a:spLocks/>
          </p:cNvSpPr>
          <p:nvPr/>
        </p:nvSpPr>
        <p:spPr>
          <a:xfrm>
            <a:off x="3200400" y="4876800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Cônicas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5"/>
          <p:cNvSpPr txBox="1">
            <a:spLocks/>
          </p:cNvSpPr>
          <p:nvPr/>
        </p:nvSpPr>
        <p:spPr>
          <a:xfrm>
            <a:off x="5410200" y="4876801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Azimutais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Primeira </a:t>
            </a:r>
            <a:r>
              <a:rPr lang="pt-BR" sz="2800" dirty="0" smtClean="0">
                <a:solidFill>
                  <a:schemeClr val="tx1"/>
                </a:solidFill>
              </a:rPr>
              <a:t>geração de </a:t>
            </a:r>
            <a:r>
              <a:rPr lang="pt-BR" sz="2800" dirty="0" smtClean="0">
                <a:solidFill>
                  <a:schemeClr val="tx1"/>
                </a:solidFill>
              </a:rPr>
              <a:t>celulares</a:t>
            </a:r>
          </a:p>
          <a:p>
            <a:pPr lvl="1" algn="l"/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Grandes, pesados, feitos para serem acoplados aos carros.</a:t>
            </a:r>
          </a:p>
          <a:p>
            <a:pPr lvl="1" algn="l"/>
            <a:endParaRPr lang="pt-B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763000" cy="147002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 MOBILIDADE </a:t>
            </a:r>
            <a:r>
              <a:rPr lang="pt-BR" sz="4000" b="1" dirty="0"/>
              <a:t>NO CONTEXTO ATUAL</a:t>
            </a:r>
            <a:endParaRPr lang="en-US" sz="4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71600" y="43434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Segunda geração de celulares</a:t>
            </a:r>
          </a:p>
          <a:p>
            <a:pPr lvl="1">
              <a:spcBef>
                <a:spcPct val="20000"/>
              </a:spcBef>
            </a:pPr>
            <a:r>
              <a:rPr lang="pt-BR" sz="2400" dirty="0" smtClean="0"/>
              <a:t>Começo </a:t>
            </a:r>
            <a:r>
              <a:rPr lang="pt-BR" sz="2400" dirty="0" smtClean="0"/>
              <a:t>da década de 90, com aparelhos mais ergonômicos para utilização no dia a </a:t>
            </a:r>
            <a:r>
              <a:rPr lang="pt-BR" sz="2400" dirty="0" smtClean="0"/>
              <a:t>dia.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824</Words>
  <Application>Microsoft Office PowerPoint</Application>
  <PresentationFormat>Apresentação na tela (4:3)</PresentationFormat>
  <Paragraphs>105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Geoprocessamento para dispositivos móveis:  O que esta acontecendo e aonde esta acontecendo. </vt:lpstr>
      <vt:lpstr>Sumário</vt:lpstr>
      <vt:lpstr>Objetivo</vt:lpstr>
      <vt:lpstr>Geoprocessamento</vt:lpstr>
      <vt:lpstr>Geoprocessamento</vt:lpstr>
      <vt:lpstr>Geoprocessamento</vt:lpstr>
      <vt:lpstr>Geoprocessamento</vt:lpstr>
      <vt:lpstr>Geoprocessamento</vt:lpstr>
      <vt:lpstr>A MOBILIDADE NO CONTEXTO ATUAL</vt:lpstr>
      <vt:lpstr>A MOBILIDADE NO CONTEXTO ATUAL</vt:lpstr>
      <vt:lpstr>Slide 11</vt:lpstr>
      <vt:lpstr>Slide 12</vt:lpstr>
      <vt:lpstr>Slide 13</vt:lpstr>
      <vt:lpstr>Plataformas</vt:lpstr>
      <vt:lpstr>Plataformas - Android</vt:lpstr>
      <vt:lpstr>Plataformas - iOS</vt:lpstr>
      <vt:lpstr>Plataformas - Windows mobile </vt:lpstr>
      <vt:lpstr>Plataformas – Outras</vt:lpstr>
      <vt:lpstr>Aplicações</vt:lpstr>
      <vt:lpstr>Aplicações</vt:lpstr>
      <vt:lpstr>Aplicações</vt:lpstr>
      <vt:lpstr>InfoEventos</vt:lpstr>
      <vt:lpstr>Infoeventos</vt:lpstr>
      <vt:lpstr>Infoeventos - Linguagem</vt:lpstr>
      <vt:lpstr>Conclusão</vt:lpstr>
      <vt:lpstr>Alguma questionamento?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Geoprocessamento para dispositivos móveis:  O que esta acontecendo e aonde esta acontecendo.</dc:title>
  <dc:creator>giovanne</dc:creator>
  <cp:lastModifiedBy>PBH</cp:lastModifiedBy>
  <cp:revision>21</cp:revision>
  <dcterms:created xsi:type="dcterms:W3CDTF">2011-06-14T03:01:54Z</dcterms:created>
  <dcterms:modified xsi:type="dcterms:W3CDTF">2011-06-14T15:37:10Z</dcterms:modified>
</cp:coreProperties>
</file>