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 SemiBold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regular.fntdata"/><Relationship Id="rId22" Type="http://schemas.openxmlformats.org/officeDocument/2006/relationships/font" Target="fonts/MontserratSemiBold-italic.fntdata"/><Relationship Id="rId21" Type="http://schemas.openxmlformats.org/officeDocument/2006/relationships/font" Target="fonts/MontserratSemiBold-bold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Montserrat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7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2cd5cab7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2cd5cab7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beonlee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2d56d0f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2d56d0f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2cd5cab7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2cd5cab7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4e05264e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4e05264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55dfb2f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55dfb2f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4af705f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4af705f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4b8e25c8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4b8e25c8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2cd5cab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2cd5cab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2cd5cab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2cd5cab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2cd5cab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2cd5cab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2cd5cab7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2cd5cab7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2cd5cab7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2cd5cab7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https://sycophant.files.wordpress.com/2007/04/thurman-1988.pdf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2cd5cab7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2cd5cab7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bronlee introduction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9100" y="1922250"/>
            <a:ext cx="8778000" cy="12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980">
                <a:latin typeface="Montserrat SemiBold"/>
                <a:ea typeface="Montserrat SemiBold"/>
                <a:cs typeface="Montserrat SemiBold"/>
                <a:sym typeface="Montserrat SemiBold"/>
              </a:rPr>
              <a:t>Previsão de consumo energético </a:t>
            </a:r>
            <a:r>
              <a:rPr lang="pt-BR" sz="2980">
                <a:latin typeface="Montserrat SemiBold"/>
                <a:ea typeface="Montserrat SemiBold"/>
                <a:cs typeface="Montserrat SemiBold"/>
                <a:sym typeface="Montserrat SemiBold"/>
              </a:rPr>
              <a:t>no RS </a:t>
            </a:r>
            <a:r>
              <a:rPr lang="pt-BR" sz="2980">
                <a:latin typeface="Montserrat SemiBold"/>
                <a:ea typeface="Montserrat SemiBold"/>
                <a:cs typeface="Montserrat SemiBold"/>
                <a:sym typeface="Montserrat SemiBold"/>
              </a:rPr>
              <a:t>através de imagens de  luminosidade noturna de satélite</a:t>
            </a:r>
            <a:endParaRPr sz="298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430950" y="3167775"/>
            <a:ext cx="2886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Autor: Giovanni Benedetti da Rosa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Orientador: </a:t>
            </a:r>
            <a:r>
              <a:rPr lang="pt-BR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Vinicius</a:t>
            </a:r>
            <a:r>
              <a:rPr lang="pt-BR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Brei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70750" y="4690050"/>
            <a:ext cx="140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P</a:t>
            </a:r>
            <a:r>
              <a:rPr lang="pt-BR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</a:t>
            </a:r>
            <a:r>
              <a:rPr lang="pt-BR" sz="1100">
                <a:solidFill>
                  <a:schemeClr val="dk1"/>
                </a:solidFill>
              </a:rPr>
              <a:t>rto Alegre,  2021</a:t>
            </a:r>
            <a:endParaRPr sz="11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775" y="403350"/>
            <a:ext cx="1337128" cy="9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1277" y="583400"/>
            <a:ext cx="2041673" cy="7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Previsão com LSTM(Long Short Term Memory)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557650" y="1017725"/>
            <a:ext cx="7677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 sz="1800">
                <a:solidFill>
                  <a:schemeClr val="lt2"/>
                </a:solidFill>
              </a:rPr>
              <a:t>Modelo de deep learning;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 sz="1800">
                <a:solidFill>
                  <a:schemeClr val="lt2"/>
                </a:solidFill>
              </a:rPr>
              <a:t>Avalia se as informações dos lag passados ajudam na previsão;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 sz="1800">
                <a:solidFill>
                  <a:schemeClr val="lt2"/>
                </a:solidFill>
              </a:rPr>
              <a:t>75% para treino e 25% para teste;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004" y="2486850"/>
            <a:ext cx="5101996" cy="22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Avaliação dos modelos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25" y="1304550"/>
            <a:ext cx="8018773" cy="24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Resultados preliminares e Discussão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pt-BR">
                <a:latin typeface="Montserrat Medium"/>
                <a:ea typeface="Montserrat Medium"/>
                <a:cs typeface="Montserrat Medium"/>
                <a:sym typeface="Montserrat Medium"/>
              </a:rPr>
              <a:t>Luminosidade noturna pode ajudar na previsão de consumo energético;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pt-BR">
                <a:latin typeface="Montserrat Medium"/>
                <a:ea typeface="Montserrat Medium"/>
                <a:cs typeface="Montserrat Medium"/>
                <a:sym typeface="Montserrat Medium"/>
              </a:rPr>
              <a:t>Modelo ARIMA performou melhor com as luzes noturnas;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pt-BR">
                <a:latin typeface="Montserrat Medium"/>
                <a:ea typeface="Montserrat Medium"/>
                <a:cs typeface="Montserrat Medium"/>
                <a:sym typeface="Montserrat Medium"/>
              </a:rPr>
              <a:t>LSTM univariado é um modelo útil para prever energia;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pt-BR">
                <a:latin typeface="Montserrat Medium"/>
                <a:ea typeface="Montserrat Medium"/>
                <a:cs typeface="Montserrat Medium"/>
                <a:sym typeface="Montserrat Medium"/>
              </a:rPr>
              <a:t>Testar mais modelos;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pt-BR">
                <a:latin typeface="Montserrat Medium"/>
                <a:ea typeface="Montserrat Medium"/>
                <a:cs typeface="Montserrat Medium"/>
                <a:sym typeface="Montserrat Medium"/>
              </a:rPr>
              <a:t>Aumentar o conjunto de dados;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Referências</a:t>
            </a:r>
            <a:r>
              <a:rPr lang="pt-BR"/>
              <a:t> 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1100"/>
              <a:t>[</a:t>
            </a:r>
            <a:r>
              <a:rPr lang="pt-BR" sz="1100">
                <a:latin typeface="Montserrat Medium"/>
                <a:ea typeface="Montserrat Medium"/>
                <a:cs typeface="Montserrat Medium"/>
                <a:sym typeface="Montserrat Medium"/>
              </a:rPr>
              <a:t>1]AMARAL, S. et al. Estimating population and energy consumption in Brazilian Amazonia using DMSP night-time satellite data. Computers, Environment and Urban Systems, SciDirect, v. 29, n. 2, p. 179-195, mar./2005.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t-BR" sz="1100">
                <a:latin typeface="Montserrat Medium"/>
                <a:ea typeface="Montserrat Medium"/>
                <a:cs typeface="Montserrat Medium"/>
                <a:sym typeface="Montserrat Medium"/>
              </a:rPr>
              <a:t>[2]MIN, Brian; GABA, Kwawu Mensan. Tracking Electrification in Vietnam Using Nighttime Lights. Remote Sensing, MDPI, v. 6, n. 10, p. 1, out./2014.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t-BR" sz="1100">
                <a:latin typeface="Montserrat Medium"/>
                <a:ea typeface="Montserrat Medium"/>
                <a:cs typeface="Montserrat Medium"/>
                <a:sym typeface="Montserrat Medium"/>
              </a:rPr>
              <a:t>[3]WANG L, Fan H, Wang Y (2018) Estimation of consumption potentiality using VIIRS night-time light data. PLoS ONE 13(10): e0206230. https://doi.org/10.1371/journal.pone.0206230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t-BR" sz="1100">
                <a:latin typeface="Montserrat Medium"/>
                <a:ea typeface="Montserrat Medium"/>
                <a:cs typeface="Montserrat Medium"/>
                <a:sym typeface="Montserrat Medium"/>
              </a:rPr>
              <a:t>[4]EMPRESA DE PESQUISA ENERGÉTICA. Dados do Anuário Estatístico de Energia Elétrica. Disponível em: https://www.epe.gov.br/pt/publicacoes-dados-abertos/dados-abertos/dados-do-anuario-estatistico-de-energia-eletrica. Acesso em: 13 jul. 2021.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t-BR" sz="1100">
                <a:latin typeface="Montserrat Medium"/>
                <a:ea typeface="Montserrat Medium"/>
                <a:cs typeface="Montserrat Medium"/>
                <a:sym typeface="Montserrat Medium"/>
              </a:rPr>
              <a:t>[5]VALK, Marcio; PUMI, Guilherme. Apostila Econometria, 2015.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t-BR" sz="1100">
                <a:latin typeface="Montserrat Medium"/>
                <a:ea typeface="Montserrat Medium"/>
                <a:cs typeface="Montserrat Medium"/>
                <a:sym typeface="Montserrat Medium"/>
              </a:rPr>
              <a:t>[6]BROWNLEE, Jason. Introduction to Time Series Forecasting with Python: How to prepare Data and Develop Models to Predict the Future. 1. ed. [S.l.]: Machine Learning Mastery, 2018.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pt-BR" sz="1100">
                <a:latin typeface="Montserrat Medium"/>
                <a:ea typeface="Montserrat Medium"/>
                <a:cs typeface="Montserrat Medium"/>
                <a:sym typeface="Montserrat Medium"/>
              </a:rPr>
              <a:t>[7]BROWNLEE, Jason. Deep Learning for Time Series Forecasting: Predict the Future with MLPs, CNNs and LSTMs in Python. Machine Learning Mastery, 2018.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Agradecimentos: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950" y="3242525"/>
            <a:ext cx="3435799" cy="13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6437" y="1333425"/>
            <a:ext cx="6026824" cy="13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Motivação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31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pt-BR">
                <a:latin typeface="Montserrat Medium"/>
                <a:ea typeface="Montserrat Medium"/>
                <a:cs typeface="Montserrat Medium"/>
                <a:sym typeface="Montserrat Medium"/>
              </a:rPr>
              <a:t>Alguns estudos apontam que luminosidade de imagens de satélite são úteis na predição de consumo elétrico;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pt-BR">
                <a:latin typeface="Montserrat Medium"/>
                <a:ea typeface="Montserrat Medium"/>
                <a:cs typeface="Montserrat Medium"/>
                <a:sym typeface="Montserrat Medium"/>
              </a:rPr>
              <a:t>Dados de energia não são frequentemente atualizados;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pt-BR">
                <a:latin typeface="Montserrat Medium"/>
                <a:ea typeface="Montserrat Medium"/>
                <a:cs typeface="Montserrat Medium"/>
                <a:sym typeface="Montserrat Medium"/>
              </a:rPr>
              <a:t>Estimar previsões de baixo custo(Python);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pt-BR">
                <a:latin typeface="Montserrat Medium"/>
                <a:ea typeface="Montserrat Medium"/>
                <a:cs typeface="Montserrat Medium"/>
                <a:sym typeface="Montserrat Medium"/>
              </a:rPr>
              <a:t>Dados abertos;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pt-BR">
                <a:latin typeface="Montserrat Medium"/>
                <a:ea typeface="Montserrat Medium"/>
                <a:cs typeface="Montserrat Medium"/>
                <a:sym typeface="Montserrat Medium"/>
              </a:rPr>
              <a:t>Aplicação para o </a:t>
            </a:r>
            <a:r>
              <a:rPr lang="pt-BR">
                <a:latin typeface="Montserrat Medium"/>
                <a:ea typeface="Montserrat Medium"/>
                <a:cs typeface="Montserrat Medium"/>
                <a:sym typeface="Montserrat Medium"/>
              </a:rPr>
              <a:t>planejamento</a:t>
            </a:r>
            <a:r>
              <a:rPr lang="pt-BR">
                <a:latin typeface="Montserrat Medium"/>
                <a:ea typeface="Montserrat Medium"/>
                <a:cs typeface="Montserrat Medium"/>
                <a:sym typeface="Montserrat Medium"/>
              </a:rPr>
              <a:t> energético;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Dados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97250" y="1541700"/>
            <a:ext cx="3142200" cy="17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pt-BR">
                <a:latin typeface="Montserrat Medium"/>
                <a:ea typeface="Montserrat Medium"/>
                <a:cs typeface="Montserrat Medium"/>
                <a:sym typeface="Montserrat Medium"/>
              </a:rPr>
              <a:t>Empresa de Pesquisa Energética(EPE);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pt-BR">
                <a:latin typeface="Montserrat Medium"/>
                <a:ea typeface="Montserrat Medium"/>
                <a:cs typeface="Montserrat Medium"/>
                <a:sym typeface="Montserrat Medium"/>
              </a:rPr>
              <a:t>Satélite VIIRS-DNB;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pt-BR">
                <a:latin typeface="Montserrat Medium"/>
                <a:ea typeface="Montserrat Medium"/>
                <a:cs typeface="Montserrat Medium"/>
                <a:sym typeface="Montserrat Medium"/>
              </a:rPr>
              <a:t>Pré-processamento;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pt-BR">
                <a:latin typeface="Montserrat Medium"/>
                <a:ea typeface="Montserrat Medium"/>
                <a:cs typeface="Montserrat Medium"/>
                <a:sym typeface="Montserrat Medium"/>
              </a:rPr>
              <a:t>2012 a 2019;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1599" l="139621" r="-148411" t="-10389"/>
          <a:stretch/>
        </p:blipFill>
        <p:spPr>
          <a:xfrm>
            <a:off x="5295875" y="2061550"/>
            <a:ext cx="3707775" cy="29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6096" y="1017725"/>
            <a:ext cx="4130929" cy="37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E</a:t>
            </a: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statística descritiva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175" y="1212575"/>
            <a:ext cx="7485300" cy="33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73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Séries temporais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900" y="846650"/>
            <a:ext cx="5264549" cy="227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2900" y="3117625"/>
            <a:ext cx="5264549" cy="19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Estacionariedade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13013"/>
            <a:ext cx="85206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●"/>
            </a:pPr>
            <a:r>
              <a:rPr lang="pt-BR" sz="1700">
                <a:latin typeface="Montserrat Medium"/>
                <a:ea typeface="Montserrat Medium"/>
                <a:cs typeface="Montserrat Medium"/>
                <a:sym typeface="Montserrat Medium"/>
              </a:rPr>
              <a:t>C</a:t>
            </a:r>
            <a:r>
              <a:rPr lang="pt-BR" sz="1700">
                <a:latin typeface="Montserrat Medium"/>
                <a:ea typeface="Montserrat Medium"/>
                <a:cs typeface="Montserrat Medium"/>
                <a:sym typeface="Montserrat Medium"/>
              </a:rPr>
              <a:t>aracterísticas estatísticas(média, variância, autocorrelação, …) são constantes com o tempo;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●"/>
            </a:pPr>
            <a:r>
              <a:rPr lang="pt-BR" sz="1700">
                <a:latin typeface="Montserrat Medium"/>
                <a:ea typeface="Montserrat Medium"/>
                <a:cs typeface="Montserrat Medium"/>
                <a:sym typeface="Montserrat Medium"/>
              </a:rPr>
              <a:t>Estacionárias após uma diferenciação;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300" y="2568800"/>
            <a:ext cx="3494025" cy="20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225" y="3057550"/>
            <a:ext cx="5088451" cy="11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Correlação e Cointegração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1134150" y="3004850"/>
            <a:ext cx="6875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Medium"/>
              <a:buChar char="●"/>
            </a:pPr>
            <a:r>
              <a:rPr lang="pt-BR"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</a:t>
            </a:r>
            <a:r>
              <a:rPr lang="pt-BR"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ointegradas (teste de Engle- Granger aumentado);</a:t>
            </a:r>
            <a:endParaRPr sz="180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Medium"/>
              <a:buChar char="●"/>
            </a:pPr>
            <a:r>
              <a:rPr lang="pt-BR"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Apresentam relação a longo prazo;</a:t>
            </a:r>
            <a:endParaRPr sz="180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325" y="1229988"/>
            <a:ext cx="7493354" cy="142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Causalidade de Granger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171750" y="1070875"/>
            <a:ext cx="8800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Medium"/>
              <a:buChar char="●"/>
            </a:pPr>
            <a:r>
              <a:rPr lang="pt-BR"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Avalia se  os valores passados de uma série temporal ajudam na previsibilidade de outra;</a:t>
            </a:r>
            <a:endParaRPr sz="180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Medium"/>
              <a:buChar char="●"/>
            </a:pPr>
            <a:r>
              <a:rPr lang="pt-BR"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Hipótese nula de não causalidade, a 5%;</a:t>
            </a:r>
            <a:endParaRPr sz="180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63" y="2640775"/>
            <a:ext cx="8081474" cy="20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91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Previsão com ARIMA(</a:t>
            </a: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modelo </a:t>
            </a: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autorregressivo</a:t>
            </a: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 integrado de médias móveis</a:t>
            </a: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)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307450"/>
            <a:ext cx="85206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1312" lvl="0" marL="457200" rtl="0" algn="l">
              <a:spcBef>
                <a:spcPts val="0"/>
              </a:spcBef>
              <a:spcAft>
                <a:spcPts val="0"/>
              </a:spcAft>
              <a:buSzPts val="1775"/>
              <a:buFont typeface="Montserrat Medium"/>
              <a:buChar char="●"/>
            </a:pPr>
            <a:r>
              <a:rPr lang="pt-BR" sz="1775">
                <a:latin typeface="Montserrat Medium"/>
                <a:ea typeface="Montserrat Medium"/>
                <a:cs typeface="Montserrat Medium"/>
                <a:sym typeface="Montserrat Medium"/>
              </a:rPr>
              <a:t>Menor valor de aic(critério de informação de alkaine);</a:t>
            </a:r>
            <a:endParaRPr sz="1775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1312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775"/>
              <a:buFont typeface="Montserrat Medium"/>
              <a:buChar char="●"/>
            </a:pPr>
            <a:r>
              <a:rPr lang="pt-BR" sz="1775"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O</a:t>
            </a:r>
            <a:r>
              <a:rPr lang="pt-BR" sz="1775"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rder=(1,1,0), Seasonal order=(3,1,1,12);</a:t>
            </a:r>
            <a:endParaRPr sz="1775"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1312" lvl="0" marL="457200" rtl="0" algn="l">
              <a:spcBef>
                <a:spcPts val="0"/>
              </a:spcBef>
              <a:spcAft>
                <a:spcPts val="0"/>
              </a:spcAft>
              <a:buSzPts val="1775"/>
              <a:buFont typeface="Montserrat Medium"/>
              <a:buChar char="●"/>
            </a:pPr>
            <a:r>
              <a:rPr lang="pt-BR" sz="1775">
                <a:latin typeface="Montserrat Medium"/>
                <a:ea typeface="Montserrat Medium"/>
                <a:cs typeface="Montserrat Medium"/>
                <a:sym typeface="Montserrat Medium"/>
              </a:rPr>
              <a:t>Modelo univariado(energia) e outro com a </a:t>
            </a:r>
            <a:r>
              <a:rPr lang="pt-BR" sz="1775">
                <a:latin typeface="Montserrat Medium"/>
                <a:ea typeface="Montserrat Medium"/>
                <a:cs typeface="Montserrat Medium"/>
                <a:sym typeface="Montserrat Medium"/>
              </a:rPr>
              <a:t>influência</a:t>
            </a:r>
            <a:r>
              <a:rPr lang="pt-BR" sz="1775">
                <a:latin typeface="Montserrat Medium"/>
                <a:ea typeface="Montserrat Medium"/>
                <a:cs typeface="Montserrat Medium"/>
                <a:sym typeface="Montserrat Medium"/>
              </a:rPr>
              <a:t> das luminosidade noturna;</a:t>
            </a:r>
            <a:endParaRPr sz="1775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1312" lvl="0" marL="457200" rtl="0" algn="l">
              <a:spcBef>
                <a:spcPts val="0"/>
              </a:spcBef>
              <a:spcAft>
                <a:spcPts val="0"/>
              </a:spcAft>
              <a:buSzPts val="1775"/>
              <a:buFont typeface="Montserrat Medium"/>
              <a:buChar char="●"/>
            </a:pPr>
            <a:r>
              <a:rPr lang="pt-BR" sz="1775">
                <a:latin typeface="Montserrat Medium"/>
                <a:ea typeface="Montserrat Medium"/>
                <a:cs typeface="Montserrat Medium"/>
                <a:sym typeface="Montserrat Medium"/>
              </a:rPr>
              <a:t>Teste de </a:t>
            </a:r>
            <a:r>
              <a:rPr lang="pt-BR" sz="1775">
                <a:latin typeface="Montserrat Medium"/>
                <a:ea typeface="Montserrat Medium"/>
                <a:cs typeface="Montserrat Medium"/>
                <a:sym typeface="Montserrat Medium"/>
              </a:rPr>
              <a:t>Ljung</a:t>
            </a:r>
            <a:r>
              <a:rPr lang="pt-BR" sz="1775">
                <a:latin typeface="Montserrat Medium"/>
                <a:ea typeface="Montserrat Medium"/>
                <a:cs typeface="Montserrat Medium"/>
                <a:sym typeface="Montserrat Medium"/>
              </a:rPr>
              <a:t>-Box e distribuição </a:t>
            </a:r>
            <a:r>
              <a:rPr lang="pt-BR" sz="1775">
                <a:latin typeface="Montserrat Medium"/>
                <a:ea typeface="Montserrat Medium"/>
                <a:cs typeface="Montserrat Medium"/>
                <a:sym typeface="Montserrat Medium"/>
              </a:rPr>
              <a:t>próxima</a:t>
            </a:r>
            <a:r>
              <a:rPr lang="pt-BR" sz="1775">
                <a:latin typeface="Montserrat Medium"/>
                <a:ea typeface="Montserrat Medium"/>
                <a:cs typeface="Montserrat Medium"/>
                <a:sym typeface="Montserrat Medium"/>
              </a:rPr>
              <a:t> à normal;</a:t>
            </a:r>
            <a:endParaRPr sz="1775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50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925" y="3045350"/>
            <a:ext cx="5023175" cy="19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