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55F8D98-B88E-4885-B3E4-B45FAA5153EB}">
          <p14:sldIdLst>
            <p14:sldId id="256"/>
            <p14:sldId id="257"/>
            <p14:sldId id="258"/>
            <p14:sldId id="259"/>
            <p14:sldId id="262"/>
            <p14:sldId id="260"/>
            <p14:sldId id="263"/>
            <p14:sldId id="264"/>
          </p14:sldIdLst>
        </p14:section>
        <p14:section name="Reinforment learning" id="{B2E2E741-AE50-4E2E-B857-4B1DB28754E8}">
          <p14:sldIdLst>
            <p14:sldId id="265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95B18-5879-47C1-8B88-9BE2CCFF3685}" v="780" dt="2018-06-05T21:42:55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47" autoAdjust="0"/>
  </p:normalViewPr>
  <p:slideViewPr>
    <p:cSldViewPr snapToGrid="0" showGuides="1">
      <p:cViewPr varScale="1">
        <p:scale>
          <a:sx n="61" d="100"/>
          <a:sy n="61" d="100"/>
        </p:scale>
        <p:origin x="16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5-24T13:03:57.400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80 64 8081,'17'-9'-267,"-3"9"596,-14 2-76,-14 12-31,4-13 8,-13 7 19,1-8-16,4-14-145,2 3-107,9-11-625,21 6 144,-3 7 351,11 2 547,-6 7-387,-7 0 765,-2 0-626,-14 14-386,5-11 80,-5 12-22,21-30 142,-3 12-7,5-11-7,-10 21 63,-6 2-32,0-1 235,0 6-89,0-5-47,-6 0 74,-3 5-41,-7-13-3,-7 7-44,5-16 5,3 0-97,1-8-148,19 7 130,-3-5 21,14 13-14,-1-6 3,1 7-49,0 0 48,-7 0 104,4 0 1,-10 7-37,3-6 16,-6 13 117,0-5 26,-6 0-126,-3-2-75,-7-7-12,0 0 36,0-7 39,1-2-37,6-6-54,2 6-98,21 2 74,-3-1-44,11 7 240,-6-6-37,0 7-76,-7 7 12,-3 2 362,-6-1-185,0 6-143,-6 2-449,-3 1-374,-7-1 113,0-8-342,0-23 0,7 5 738,3-13 0,12 14 0,3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5-24T13:03:59.676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17 188 8355,'0'-17'97,"0"-4"0,0 10 617,0-10-181,0 11-473,7-11-130,-5 12 90,11-7-708,3 8 531,-5 0 73,10 16 190,-19 7-93,5 3-12,-14 4 28,-2-6 109,-7-7-44,0-9 1,1-16 93,6-1-64,2-6-130,7 7-4,7 8 0,3-5-23,11 8 6,-10-1-66,10 14 29,-6 0 30,3 15 1,-2-5 50,-9 12 57,-14-20 8,-2 11 1,-8-19-42,-4 3 4,10-4-42,-17-7-29,17-10 0,-10-4-30,11-6 25,3 14 18,14-16 49,2 18 0,8-11-88,4 10 0,-7 6-61,7 10 53,-14-3 69,14 19 100,-12-11-9,0 20-9,-2-12-49,-7 4 0,-4-8 17,-6-3-17,7-4-55,-26-7 0,17-3 8,-14-8 0,12 4 25,-2-14-5,11 14-57,-9-14-118,12 12 103,-5 1 20,21 0-25,4 8 46,6 8 35,-1 7 142,-7 3 54,-7 12-49,-3-13-120,-12 5-111,-3-13-538,-7-2 315,-7-7 42,5-13 0,-4-5 0,6-14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5-24T13:03:57.400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80 64 8081,'17'-9'-267,"-3"9"596,-14 2-76,-14 12-31,4-13 8,-13 7 19,1-8-16,4-14-145,2 3-107,9-11-625,21 6 144,-3 7 351,11 2 547,-6 7-387,-7 0 765,-2 0-626,-14 14-386,5-11 80,-5 12-22,21-30 142,-3 12-7,5-11-7,-10 21 63,-6 2-32,0-1 235,0 6-89,0-5-47,-6 0 74,-3 5-41,-7-13-3,-7 7-44,5-16 5,3 0-97,1-8-148,19 7 130,-3-5 21,14 13-14,-1-6 3,1 7-49,0 0 48,-7 0 104,4 0 1,-10 7-37,3-6 16,-6 13 117,0-5 26,-6 0-126,-3-2-75,-7-7-12,0 0 36,0-7 39,1-2-37,6-6-54,2 6-98,21 2 74,-3-1-44,11 7 240,-6-6-37,0 7-76,-7 7 12,-3 2 362,-6-1-185,0 6-143,-6 2-449,-3 1-374,-7-1 113,0-8-342,0-23 0,7 5 738,3-13 0,12 14 0,3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5-24T13:03:59.676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17 188 8355,'0'-17'97,"0"-4"0,0 10 617,0-10-181,0 11-473,7-11-130,-5 12 90,11-7-708,3 8 531,-5 0 73,10 16 190,-19 7-93,5 3-12,-14 4 28,-2-6 109,-7-7-44,0-9 1,1-16 93,6-1-64,2-6-130,7 7-4,7 8 0,3-5-23,11 8 6,-10-1-66,10 14 29,-6 0 30,3 15 1,-2-5 50,-9 12 57,-14-20 8,-2 11 1,-8-19-42,-4 3 4,10-4-42,-17-7-29,17-10 0,-10-4-30,11-6 25,3 14 18,14-16 49,2 18 0,8-11-88,4 10 0,-7 6-61,7 10 53,-14-3 69,14 19 100,-12-11-9,0 20-9,-2-12-49,-7 4 0,-4-8 17,-6-3-17,7-4-55,-26-7 0,17-3 8,-14-8 0,12 4 25,-2-14-5,11 14-57,-9-14-118,12 12 103,-5 1 20,21 0-25,4 8 46,6 8 35,-1 7 142,-7 3 54,-7 12-49,-3-13-120,-12 5-111,-3-13-538,-7-2 315,-7-7 42,5-13 0,-4-5 0,6-14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7D79A-47B8-4E9E-BAA7-922A593F3260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5734-694A-446B-A576-E1F70A5ACF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78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Un esempio di features sono quelle utilizzate nella valutazione dei nodi del </a:t>
            </a:r>
            <a:r>
              <a:rPr lang="it-IT" sz="1200" dirty="0" err="1"/>
              <a:t>min</a:t>
            </a:r>
            <a:r>
              <a:rPr lang="it-IT" sz="1200" dirty="0"/>
              <a:t> </a:t>
            </a:r>
            <a:r>
              <a:rPr lang="it-IT" sz="1200" dirty="0" err="1"/>
              <a:t>max</a:t>
            </a: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I coefficienti possono essere impostati anche a 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5734-694A-446B-A576-E1F70A5ACFD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72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L’aggiornamento tiene conto di un </a:t>
            </a:r>
            <a:r>
              <a:rPr lang="it-IT" b="1" dirty="0"/>
              <a:t>parametro </a:t>
            </a:r>
            <a:r>
              <a:rPr lang="it-IT" b="1" dirty="0" err="1"/>
              <a:t>alpha</a:t>
            </a:r>
            <a:r>
              <a:rPr lang="it-IT" dirty="0"/>
              <a:t> (eventualmente un funzione) compreso tra 0 e 1 [con 0 non si apprende]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Per la scelta delle azioni si può aggiungere anche un </a:t>
            </a:r>
            <a:r>
              <a:rPr lang="it-IT" b="1" dirty="0"/>
              <a:t>componente random </a:t>
            </a:r>
            <a:r>
              <a:rPr lang="it-IT" dirty="0"/>
              <a:t>per esplorare tutti gli stati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5734-694A-446B-A576-E1F70A5ACFD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877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In alcuni casi si può inserire lo stato dell’avversario nel modello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Per la qualità si dovrebbe simulare anche il comportamento dell’avversario con una sorta di </a:t>
            </a:r>
            <a:r>
              <a:rPr lang="it-IT" dirty="0" err="1"/>
              <a:t>min</a:t>
            </a:r>
            <a:r>
              <a:rPr lang="it-IT" dirty="0"/>
              <a:t> </a:t>
            </a:r>
            <a:r>
              <a:rPr lang="it-IT" dirty="0" err="1"/>
              <a:t>max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5734-694A-446B-A576-E1F70A5ACFD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08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01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8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8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1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4.wdp"/><Relationship Id="rId7" Type="http://schemas.openxmlformats.org/officeDocument/2006/relationships/image" Target="../media/image8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70.png"/><Relationship Id="rId10" Type="http://schemas.openxmlformats.org/officeDocument/2006/relationships/image" Target="../media/image5.png"/><Relationship Id="rId4" Type="http://schemas.openxmlformats.org/officeDocument/2006/relationships/customXml" Target="../ink/ink3.xml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asconference.ro/papers/2008/B7.pdf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thschwarz.com/interesting/code/?dir=fibonacci-heap" TargetMode="External"/><Relationship Id="rId2" Type="http://schemas.openxmlformats.org/officeDocument/2006/relationships/hyperlink" Target="https://github.com/leventov/Kolobok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04C17-8CD7-4FBC-8C6A-C1DDD9A5E8F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84349" y="4208754"/>
            <a:ext cx="5575300" cy="2228850"/>
          </a:xfrm>
        </p:spPr>
        <p:txBody>
          <a:bodyPr/>
          <a:lstStyle/>
          <a:p>
            <a:pPr algn="ctr"/>
            <a:r>
              <a:rPr lang="it-IT" i="1" dirty="0">
                <a:ln w="28575">
                  <a:solidFill>
                    <a:srgbClr val="0070C0"/>
                  </a:solidFill>
                </a:ln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Lorenzo Antonini</a:t>
            </a:r>
            <a:br>
              <a:rPr lang="it-IT" i="1" dirty="0">
                <a:ln w="28575">
                  <a:solidFill>
                    <a:srgbClr val="0070C0"/>
                  </a:solidFill>
                </a:ln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it-IT" i="1" dirty="0">
                <a:ln w="28575">
                  <a:solidFill>
                    <a:srgbClr val="0070C0"/>
                  </a:solidFill>
                </a:ln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Roberto Della Penna</a:t>
            </a:r>
            <a:br>
              <a:rPr lang="it-IT" i="1" dirty="0">
                <a:ln w="28575">
                  <a:solidFill>
                    <a:srgbClr val="0070C0"/>
                  </a:solidFill>
                </a:ln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it-IT" i="1" dirty="0">
                <a:ln w="28575">
                  <a:solidFill>
                    <a:srgbClr val="0070C0"/>
                  </a:solidFill>
                </a:ln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Giovanni Baratta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31E3FB-B0F1-4EE4-8CAD-B3EABD1869C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09488" y="1150548"/>
            <a:ext cx="6525023" cy="1042987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it-IT" sz="4800" b="1" spc="50" dirty="0">
                <a:ln w="3175" cmpd="sng">
                  <a:solidFill>
                    <a:srgbClr val="DEF6FE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GIOCO DEL MULINO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sz="4050" b="1" spc="50" dirty="0">
                <a:ln w="3175" cmpd="sng">
                  <a:solidFill>
                    <a:srgbClr val="DEF6FE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TEAM </a:t>
            </a:r>
            <a:r>
              <a:rPr lang="en-US" sz="4050" b="1" spc="50" dirty="0">
                <a:ln w="3175" cmpd="sng">
                  <a:solidFill>
                    <a:srgbClr val="DEF6FE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ᕦ(ò_ó)ᕤ</a:t>
            </a:r>
            <a:endParaRPr lang="it-IT" sz="4050" b="1" spc="50" dirty="0">
              <a:ln w="3175" cmpd="sng">
                <a:solidFill>
                  <a:srgbClr val="DEF6FE"/>
                </a:solidFill>
                <a:prstDash val="solid"/>
              </a:ln>
              <a:solidFill>
                <a:srgbClr val="0070C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911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C0512E1-3A89-4098-9743-149E564B996E}"/>
              </a:ext>
            </a:extLst>
          </p:cNvPr>
          <p:cNvSpPr txBox="1">
            <a:spLocks/>
          </p:cNvSpPr>
          <p:nvPr/>
        </p:nvSpPr>
        <p:spPr>
          <a:xfrm>
            <a:off x="1923548" y="117873"/>
            <a:ext cx="5296904" cy="72747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3600" spc="50" dirty="0">
                <a:ln w="3175" cmpd="sng">
                  <a:solidFill>
                    <a:srgbClr val="DEF6FE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Approccio alternativo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989FD934-BEC7-4828-8BD6-47793824B7BE}"/>
              </a:ext>
            </a:extLst>
          </p:cNvPr>
          <p:cNvSpPr/>
          <p:nvPr/>
        </p:nvSpPr>
        <p:spPr>
          <a:xfrm>
            <a:off x="474345" y="1506766"/>
            <a:ext cx="8479155" cy="518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dirty="0">
                <a:solidFill>
                  <a:schemeClr val="bg1"/>
                </a:solidFill>
              </a:rPr>
              <a:t>Dopo aver scelto l’</a:t>
            </a:r>
            <a:r>
              <a:rPr lang="it-IT" sz="2800" u="sng" dirty="0">
                <a:solidFill>
                  <a:schemeClr val="bg1"/>
                </a:solidFill>
              </a:rPr>
              <a:t>azione migliore,</a:t>
            </a:r>
            <a:r>
              <a:rPr lang="it-IT" sz="2800" dirty="0">
                <a:solidFill>
                  <a:schemeClr val="bg1"/>
                </a:solidFill>
              </a:rPr>
              <a:t> la si </a:t>
            </a:r>
            <a:r>
              <a:rPr lang="it-IT" sz="2800" b="1" dirty="0">
                <a:solidFill>
                  <a:schemeClr val="bg1"/>
                </a:solidFill>
              </a:rPr>
              <a:t>esegue</a:t>
            </a:r>
            <a:r>
              <a:rPr lang="it-IT" sz="2800" dirty="0">
                <a:solidFill>
                  <a:schemeClr val="bg1"/>
                </a:solidFill>
              </a:rPr>
              <a:t> ricevendo una ricompensa, positiva o negativa. </a:t>
            </a:r>
          </a:p>
          <a:p>
            <a:pPr>
              <a:lnSpc>
                <a:spcPct val="150000"/>
              </a:lnSpc>
            </a:pPr>
            <a:endParaRPr lang="it-IT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>
                <a:solidFill>
                  <a:schemeClr val="bg1"/>
                </a:solidFill>
              </a:rPr>
              <a:t>In base al reward ottenuto si </a:t>
            </a:r>
            <a:r>
              <a:rPr lang="it-IT" sz="2800" b="1" dirty="0">
                <a:solidFill>
                  <a:schemeClr val="bg1"/>
                </a:solidFill>
              </a:rPr>
              <a:t>aggiorna</a:t>
            </a:r>
            <a:r>
              <a:rPr lang="it-IT" sz="2800" dirty="0">
                <a:solidFill>
                  <a:schemeClr val="bg1"/>
                </a:solidFill>
              </a:rPr>
              <a:t> il vettore dei coefficienti.</a:t>
            </a:r>
          </a:p>
          <a:p>
            <a:pPr>
              <a:lnSpc>
                <a:spcPct val="150000"/>
              </a:lnSpc>
            </a:pPr>
            <a:endParaRPr lang="it-IT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>
                <a:solidFill>
                  <a:schemeClr val="bg1"/>
                </a:solidFill>
              </a:rPr>
              <a:t>Dopo un certo numero di iterazioni si converge ad una </a:t>
            </a:r>
            <a:r>
              <a:rPr lang="it-IT" sz="2800" b="1" dirty="0">
                <a:solidFill>
                  <a:schemeClr val="bg1"/>
                </a:solidFill>
              </a:rPr>
              <a:t>policy ottimale</a:t>
            </a:r>
            <a:r>
              <a:rPr lang="it-IT" sz="2800" dirty="0">
                <a:solidFill>
                  <a:schemeClr val="bg1"/>
                </a:solidFill>
              </a:rPr>
              <a:t>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66840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C0512E1-3A89-4098-9743-149E564B996E}"/>
              </a:ext>
            </a:extLst>
          </p:cNvPr>
          <p:cNvSpPr txBox="1">
            <a:spLocks/>
          </p:cNvSpPr>
          <p:nvPr/>
        </p:nvSpPr>
        <p:spPr>
          <a:xfrm>
            <a:off x="161925" y="117873"/>
            <a:ext cx="8791575" cy="72747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3200" spc="50" dirty="0">
                <a:ln w="3175" cmpd="sng">
                  <a:solidFill>
                    <a:srgbClr val="DEF6FE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Approccio alternativo - Considerazioni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989FD934-BEC7-4828-8BD6-47793824B7BE}"/>
              </a:ext>
            </a:extLst>
          </p:cNvPr>
          <p:cNvSpPr/>
          <p:nvPr/>
        </p:nvSpPr>
        <p:spPr>
          <a:xfrm>
            <a:off x="474345" y="1421041"/>
            <a:ext cx="8479155" cy="5400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it-IT" sz="3200" b="1" dirty="0">
                <a:solidFill>
                  <a:schemeClr val="bg1"/>
                </a:solidFill>
              </a:rPr>
              <a:t>Difficile modellare </a:t>
            </a:r>
            <a:r>
              <a:rPr lang="it-IT" sz="3200" dirty="0">
                <a:solidFill>
                  <a:schemeClr val="bg1"/>
                </a:solidFill>
              </a:rPr>
              <a:t>un mondo multi agente, soprattutto per il reward.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it-IT" sz="3200" dirty="0">
                <a:solidFill>
                  <a:schemeClr val="bg1"/>
                </a:solidFill>
              </a:rPr>
              <a:t>«</a:t>
            </a:r>
            <a:r>
              <a:rPr lang="it-IT" sz="3200" b="1" dirty="0">
                <a:solidFill>
                  <a:schemeClr val="bg1"/>
                </a:solidFill>
              </a:rPr>
              <a:t>Qualità</a:t>
            </a:r>
            <a:r>
              <a:rPr lang="it-IT" sz="3200" dirty="0">
                <a:solidFill>
                  <a:schemeClr val="bg1"/>
                </a:solidFill>
              </a:rPr>
              <a:t>» </a:t>
            </a:r>
            <a:r>
              <a:rPr lang="it-IT" sz="3200" b="1" dirty="0">
                <a:solidFill>
                  <a:schemeClr val="bg1"/>
                </a:solidFill>
              </a:rPr>
              <a:t>dell’azione</a:t>
            </a:r>
            <a:r>
              <a:rPr lang="it-IT" sz="3200" dirty="0">
                <a:solidFill>
                  <a:schemeClr val="bg1"/>
                </a:solidFill>
              </a:rPr>
              <a:t> scelta dipende dal training e dal modello utilizzato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it-IT" sz="3200" b="1" dirty="0">
                <a:solidFill>
                  <a:schemeClr val="bg1"/>
                </a:solidFill>
              </a:rPr>
              <a:t>Velocità</a:t>
            </a:r>
            <a:r>
              <a:rPr lang="it-IT" sz="3200" dirty="0">
                <a:solidFill>
                  <a:schemeClr val="bg1"/>
                </a:solidFill>
              </a:rPr>
              <a:t> superiore nel calcolare la risposta.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it-IT" sz="3200" b="1" dirty="0">
                <a:solidFill>
                  <a:schemeClr val="bg1"/>
                </a:solidFill>
              </a:rPr>
              <a:t>Occupazione di memoria </a:t>
            </a:r>
            <a:r>
              <a:rPr lang="it-IT" sz="3200" dirty="0">
                <a:solidFill>
                  <a:schemeClr val="bg1"/>
                </a:solidFill>
              </a:rPr>
              <a:t>trascurabile</a:t>
            </a:r>
          </a:p>
        </p:txBody>
      </p:sp>
    </p:spTree>
    <p:extLst>
      <p:ext uri="{BB962C8B-B14F-4D97-AF65-F5344CB8AC3E}">
        <p14:creationId xmlns:p14="http://schemas.microsoft.com/office/powerpoint/2010/main" val="274751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090383-C82A-457A-B436-F95E186B96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7219" y="142811"/>
            <a:ext cx="7929562" cy="72707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 algn="ctr"/>
            <a:r>
              <a:rPr lang="it-IT" sz="4050" spc="50" dirty="0">
                <a:ln w="3175" cmpd="sng">
                  <a:solidFill>
                    <a:srgbClr val="DEF6FE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Rappresentazion</a:t>
            </a:r>
            <a:r>
              <a:rPr lang="it-IT" sz="4050" dirty="0">
                <a:ln>
                  <a:solidFill>
                    <a:srgbClr val="DEF6FE"/>
                  </a:solidFill>
                </a:ln>
                <a:solidFill>
                  <a:srgbClr val="0070C0"/>
                </a:solidFill>
              </a:rPr>
              <a:t>e dello stato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AD6F1F7-2DCE-41A1-BA29-9F626B10E7E1}"/>
              </a:ext>
            </a:extLst>
          </p:cNvPr>
          <p:cNvSpPr txBox="1"/>
          <p:nvPr/>
        </p:nvSpPr>
        <p:spPr>
          <a:xfrm>
            <a:off x="75821" y="1939596"/>
            <a:ext cx="8703024" cy="3669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2400" u="sng" dirty="0">
                <a:solidFill>
                  <a:schemeClr val="bg2"/>
                </a:solidFill>
              </a:rPr>
              <a:t>Due interi</a:t>
            </a:r>
            <a:r>
              <a:rPr lang="it-IT" sz="2400" dirty="0">
                <a:solidFill>
                  <a:schemeClr val="bg2"/>
                </a:solidFill>
              </a:rPr>
              <a:t> per il numero di </a:t>
            </a:r>
            <a:r>
              <a:rPr lang="it-IT" sz="2400" b="1" dirty="0">
                <a:solidFill>
                  <a:schemeClr val="bg2"/>
                </a:solidFill>
              </a:rPr>
              <a:t>pedine da posizionare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2400" u="sng" dirty="0">
                <a:solidFill>
                  <a:schemeClr val="bg2"/>
                </a:solidFill>
              </a:rPr>
              <a:t>Due interi</a:t>
            </a:r>
            <a:r>
              <a:rPr lang="it-IT" sz="2400" dirty="0">
                <a:solidFill>
                  <a:schemeClr val="bg2"/>
                </a:solidFill>
              </a:rPr>
              <a:t> per il numero di </a:t>
            </a:r>
            <a:r>
              <a:rPr lang="it-IT" sz="2400" b="1" dirty="0">
                <a:solidFill>
                  <a:schemeClr val="bg2"/>
                </a:solidFill>
              </a:rPr>
              <a:t>pedine</a:t>
            </a:r>
            <a:r>
              <a:rPr lang="it-IT" sz="2400" dirty="0">
                <a:solidFill>
                  <a:schemeClr val="bg2"/>
                </a:solidFill>
              </a:rPr>
              <a:t> presenti </a:t>
            </a:r>
            <a:r>
              <a:rPr lang="it-IT" sz="2400" b="1" dirty="0">
                <a:solidFill>
                  <a:schemeClr val="bg2"/>
                </a:solidFill>
              </a:rPr>
              <a:t>sulla board 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2400" u="sng" dirty="0">
                <a:solidFill>
                  <a:schemeClr val="bg2"/>
                </a:solidFill>
              </a:rPr>
              <a:t>Booleano</a:t>
            </a:r>
            <a:r>
              <a:rPr lang="it-IT" sz="2400" dirty="0">
                <a:solidFill>
                  <a:schemeClr val="bg2"/>
                </a:solidFill>
              </a:rPr>
              <a:t> per indicare se è stato chiuso un </a:t>
            </a:r>
            <a:r>
              <a:rPr lang="it-IT" sz="2400" b="1" dirty="0">
                <a:solidFill>
                  <a:schemeClr val="bg2"/>
                </a:solidFill>
              </a:rPr>
              <a:t>morris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2400" u="sng" dirty="0">
                <a:solidFill>
                  <a:schemeClr val="bg2"/>
                </a:solidFill>
              </a:rPr>
              <a:t>Intero</a:t>
            </a:r>
            <a:r>
              <a:rPr lang="it-IT" sz="2400" dirty="0">
                <a:solidFill>
                  <a:schemeClr val="bg2"/>
                </a:solidFill>
              </a:rPr>
              <a:t> per indicare </a:t>
            </a:r>
            <a:r>
              <a:rPr lang="it-IT" sz="2400" b="1" dirty="0">
                <a:solidFill>
                  <a:schemeClr val="bg2"/>
                </a:solidFill>
              </a:rPr>
              <a:t>il player</a:t>
            </a:r>
            <a:r>
              <a:rPr lang="it-IT" sz="2400" dirty="0">
                <a:solidFill>
                  <a:schemeClr val="bg2"/>
                </a:solidFill>
              </a:rPr>
              <a:t> che sta giocando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2400" u="sng" dirty="0">
                <a:solidFill>
                  <a:schemeClr val="bg2"/>
                </a:solidFill>
              </a:rPr>
              <a:t>Due interi</a:t>
            </a:r>
            <a:r>
              <a:rPr lang="it-IT" sz="2400" dirty="0">
                <a:solidFill>
                  <a:schemeClr val="bg2"/>
                </a:solidFill>
              </a:rPr>
              <a:t> per rappresentare la </a:t>
            </a:r>
            <a:r>
              <a:rPr lang="it-IT" sz="2400" b="1" dirty="0">
                <a:solidFill>
                  <a:schemeClr val="bg2"/>
                </a:solidFill>
              </a:rPr>
              <a:t>board</a:t>
            </a:r>
            <a:r>
              <a:rPr lang="it-IT" sz="2400" dirty="0">
                <a:solidFill>
                  <a:schemeClr val="bg2"/>
                </a:solidFill>
              </a:rPr>
              <a:t> di ogni giocatore</a:t>
            </a:r>
          </a:p>
        </p:txBody>
      </p:sp>
    </p:spTree>
    <p:extLst>
      <p:ext uri="{BB962C8B-B14F-4D97-AF65-F5344CB8AC3E}">
        <p14:creationId xmlns:p14="http://schemas.microsoft.com/office/powerpoint/2010/main" val="161564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090383-C82A-457A-B436-F95E186B96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7500" y="146050"/>
            <a:ext cx="7929562" cy="727075"/>
          </a:xfrm>
        </p:spPr>
        <p:txBody>
          <a:bodyPr/>
          <a:lstStyle/>
          <a:p>
            <a:pPr algn="ctr"/>
            <a:r>
              <a:rPr lang="it-IT" sz="4050" spc="50" dirty="0">
                <a:ln w="3175" cmpd="sng">
                  <a:solidFill>
                    <a:srgbClr val="DEF6FE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Rappresentazione della board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AA0358-AA79-4A1B-B47D-2DFBC6C0D24A}"/>
              </a:ext>
            </a:extLst>
          </p:cNvPr>
          <p:cNvSpPr txBox="1"/>
          <p:nvPr/>
        </p:nvSpPr>
        <p:spPr>
          <a:xfrm>
            <a:off x="128702" y="1382030"/>
            <a:ext cx="888659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dirty="0">
                <a:solidFill>
                  <a:schemeClr val="bg2"/>
                </a:solidFill>
              </a:rPr>
              <a:t>Ad ogni posizione della board corrisponde un indice </a:t>
            </a:r>
            <a:r>
              <a:rPr lang="it-IT" sz="2100" dirty="0">
                <a:solidFill>
                  <a:schemeClr val="bg2"/>
                </a:solidFill>
              </a:rPr>
              <a:t>da utilizzare per accedere alle strutture dati. L’indice dipende dal </a:t>
            </a:r>
            <a:r>
              <a:rPr lang="it-IT" sz="2100" b="1" dirty="0">
                <a:solidFill>
                  <a:schemeClr val="bg2"/>
                </a:solidFill>
              </a:rPr>
              <a:t>vertice</a:t>
            </a:r>
            <a:r>
              <a:rPr lang="it-IT" sz="2100" dirty="0">
                <a:solidFill>
                  <a:schemeClr val="bg2"/>
                </a:solidFill>
              </a:rPr>
              <a:t> e dal </a:t>
            </a:r>
            <a:r>
              <a:rPr lang="it-IT" sz="2100" b="1" dirty="0">
                <a:solidFill>
                  <a:schemeClr val="bg2"/>
                </a:solidFill>
              </a:rPr>
              <a:t>livello</a:t>
            </a:r>
            <a:r>
              <a:rPr lang="it-IT" sz="2100" dirty="0">
                <a:solidFill>
                  <a:schemeClr val="bg2"/>
                </a:solidFill>
              </a:rPr>
              <a:t> della posizione che si sta considerando.</a:t>
            </a:r>
          </a:p>
        </p:txBody>
      </p:sp>
      <p:sp>
        <p:nvSpPr>
          <p:cNvPr id="7" name="Freccia a gallone 6">
            <a:extLst>
              <a:ext uri="{FF2B5EF4-FFF2-40B4-BE49-F238E27FC236}">
                <a16:creationId xmlns:a16="http://schemas.microsoft.com/office/drawing/2014/main" id="{D7B17AC3-E8F3-495E-A9B8-00D732559A7C}"/>
              </a:ext>
            </a:extLst>
          </p:cNvPr>
          <p:cNvSpPr/>
          <p:nvPr/>
        </p:nvSpPr>
        <p:spPr>
          <a:xfrm>
            <a:off x="4417720" y="3749338"/>
            <a:ext cx="923925" cy="706742"/>
          </a:xfrm>
          <a:prstGeom prst="chevron">
            <a:avLst/>
          </a:prstGeom>
          <a:noFill/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3477808-A36D-4678-933C-6290F63C1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2527" y1="39773" x2="72527" y2="39773"/>
                        <a14:foregroundMark x1="21978" y1="52273" x2="21978" y2="52273"/>
                      </a14:backgroundRemoval>
                    </a14:imgEffect>
                  </a14:imgLayer>
                </a14:imgProps>
              </a:ext>
            </a:extLst>
          </a:blip>
          <a:srcRect r="60254"/>
          <a:stretch/>
        </p:blipFill>
        <p:spPr>
          <a:xfrm>
            <a:off x="-1304857" y="2793683"/>
            <a:ext cx="551255" cy="67061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EE2277B-783F-4247-AB2C-4F1B036DAF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2882" r="89393"/>
                    </a14:imgEffect>
                  </a14:imgLayer>
                </a14:imgProps>
              </a:ext>
            </a:extLst>
          </a:blip>
          <a:srcRect l="48318" r="6043"/>
          <a:stretch/>
        </p:blipFill>
        <p:spPr>
          <a:xfrm>
            <a:off x="-1333501" y="2178382"/>
            <a:ext cx="632995" cy="67061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647D18A-1E8E-4A9D-99E8-55174916C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2527" y1="39773" x2="72527" y2="39773"/>
                        <a14:foregroundMark x1="21978" y1="52273" x2="21978" y2="52273"/>
                      </a14:backgroundRemoval>
                    </a14:imgEffect>
                  </a14:imgLayer>
                </a14:imgProps>
              </a:ext>
            </a:extLst>
          </a:blip>
          <a:srcRect r="60254"/>
          <a:stretch/>
        </p:blipFill>
        <p:spPr>
          <a:xfrm>
            <a:off x="-1304857" y="3338383"/>
            <a:ext cx="551255" cy="670618"/>
          </a:xfrm>
          <a:prstGeom prst="rect">
            <a:avLst/>
          </a:prstGeom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E7B94523-77CE-43E5-827B-1F746B819580}"/>
              </a:ext>
            </a:extLst>
          </p:cNvPr>
          <p:cNvGrpSpPr/>
          <p:nvPr/>
        </p:nvGrpSpPr>
        <p:grpSpPr>
          <a:xfrm>
            <a:off x="98222" y="2699331"/>
            <a:ext cx="3635226" cy="3377475"/>
            <a:chOff x="327174" y="3108940"/>
            <a:chExt cx="3635226" cy="337747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9DAD7D44-ED91-4E86-A8BA-46ECE4D19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633" b="89796" l="5303" r="89899">
                          <a14:foregroundMark x1="7828" y1="14668" x2="7828" y2="14668"/>
                          <a14:foregroundMark x1="80429" y1="7143" x2="80429" y2="7143"/>
                          <a14:foregroundMark x1="44571" y1="6760" x2="44571" y2="6760"/>
                          <a14:foregroundMark x1="5682" y1="8291" x2="5682" y2="8291"/>
                          <a14:foregroundMark x1="5556" y1="9311" x2="5556" y2="9311"/>
                          <a14:foregroundMark x1="5303" y1="84439" x2="5303" y2="84439"/>
                        </a14:backgroundRemoval>
                      </a14:imgEffect>
                    </a14:imgLayer>
                  </a14:imgProps>
                </a:ext>
              </a:extLst>
            </a:blip>
            <a:srcRect l="2925" t="4909" r="12462" b="10777"/>
            <a:stretch/>
          </p:blipFill>
          <p:spPr>
            <a:xfrm>
              <a:off x="736284" y="3131810"/>
              <a:ext cx="3120937" cy="3078490"/>
            </a:xfrm>
            <a:prstGeom prst="rect">
              <a:avLst/>
            </a:prstGeom>
          </p:spPr>
        </p:pic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77ED7F9D-AE8A-466E-A1EB-1B07172B5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080" y="3124190"/>
              <a:ext cx="0" cy="293371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387E5DC1-0D59-4FAA-9905-431C42D4835B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3108940"/>
              <a:ext cx="330708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1F9A4535-5927-4FB2-B350-D88328C02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108940"/>
              <a:ext cx="0" cy="31928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FB8B13AC-BE75-4032-BDD6-525E02B9E863}"/>
                </a:ext>
              </a:extLst>
            </p:cNvPr>
            <p:cNvCxnSpPr>
              <a:cxnSpLocks/>
            </p:cNvCxnSpPr>
            <p:nvPr/>
          </p:nvCxnSpPr>
          <p:spPr>
            <a:xfrm>
              <a:off x="2232660" y="6301740"/>
              <a:ext cx="1729740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B4E4425-0B25-4209-91ED-9F7B74218951}"/>
                </a:ext>
              </a:extLst>
            </p:cNvPr>
            <p:cNvSpPr txBox="1"/>
            <p:nvPr/>
          </p:nvSpPr>
          <p:spPr>
            <a:xfrm>
              <a:off x="327174" y="574191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B3FD8F1D-93A7-45B7-9D85-D85A3EAE9289}"/>
                </a:ext>
              </a:extLst>
            </p:cNvPr>
            <p:cNvSpPr txBox="1"/>
            <p:nvPr/>
          </p:nvSpPr>
          <p:spPr>
            <a:xfrm>
              <a:off x="1934514" y="61170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810D53D1-D648-498F-B133-9CF2A2AF32C9}"/>
                </a:ext>
              </a:extLst>
            </p:cNvPr>
            <p:cNvCxnSpPr/>
            <p:nvPr/>
          </p:nvCxnSpPr>
          <p:spPr>
            <a:xfrm flipH="1">
              <a:off x="1069657" y="5620507"/>
              <a:ext cx="251460" cy="30607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1399D312-00DC-4FB1-A464-A2EE90A4D890}"/>
                </a:ext>
              </a:extLst>
            </p:cNvPr>
            <p:cNvCxnSpPr/>
            <p:nvPr/>
          </p:nvCxnSpPr>
          <p:spPr>
            <a:xfrm flipH="1">
              <a:off x="1564957" y="5079487"/>
              <a:ext cx="251460" cy="306076"/>
            </a:xfrm>
            <a:prstGeom prst="line">
              <a:avLst/>
            </a:prstGeom>
            <a:ln w="1905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EC938202-1E9B-4988-9375-8F7594D9B9C3}"/>
                </a:ext>
              </a:extLst>
            </p:cNvPr>
            <p:cNvSpPr txBox="1"/>
            <p:nvPr/>
          </p:nvSpPr>
          <p:spPr>
            <a:xfrm>
              <a:off x="974819" y="60256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74413550-CFF9-41C0-8FB7-0E9FC8006E54}"/>
                </a:ext>
              </a:extLst>
            </p:cNvPr>
            <p:cNvSpPr txBox="1"/>
            <p:nvPr/>
          </p:nvSpPr>
          <p:spPr>
            <a:xfrm>
              <a:off x="1621927" y="477342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00B050"/>
                  </a:solidFill>
                </a:rPr>
                <a:t>2</a:t>
              </a: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5DFFFD8-782C-4EBF-80C7-346B91DEBABA}"/>
              </a:ext>
            </a:extLst>
          </p:cNvPr>
          <p:cNvSpPr txBox="1"/>
          <p:nvPr/>
        </p:nvSpPr>
        <p:spPr>
          <a:xfrm>
            <a:off x="2522523" y="5964164"/>
            <a:ext cx="6638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b="1" dirty="0">
                <a:solidFill>
                  <a:srgbClr val="C00000"/>
                </a:solidFill>
              </a:rPr>
              <a:t>VERTICI DA 0 A 7 ORDINANTI IN SENSO ORARIO</a:t>
            </a:r>
          </a:p>
          <a:p>
            <a:pPr algn="r"/>
            <a:r>
              <a:rPr lang="it-IT" b="1" dirty="0">
                <a:solidFill>
                  <a:srgbClr val="00B050"/>
                </a:solidFill>
              </a:rPr>
              <a:t>LIVELLI DA 0 A 2 ORDINATI DALL’ESTERNO VERSO L’INTERNO</a:t>
            </a:r>
          </a:p>
          <a:p>
            <a:pPr algn="r"/>
            <a:r>
              <a:rPr lang="it-IT" b="1" dirty="0">
                <a:solidFill>
                  <a:srgbClr val="7030A0"/>
                </a:solidFill>
              </a:rPr>
              <a:t>POSIZIONI DA 0 A 23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156DD65-8ECD-4BF6-A2D4-47E25732FFAA}"/>
              </a:ext>
            </a:extLst>
          </p:cNvPr>
          <p:cNvSpPr txBox="1"/>
          <p:nvPr/>
        </p:nvSpPr>
        <p:spPr>
          <a:xfrm>
            <a:off x="343259" y="5671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0D95917-C528-4771-A6E0-646BF4926513}"/>
              </a:ext>
            </a:extLst>
          </p:cNvPr>
          <p:cNvSpPr txBox="1"/>
          <p:nvPr/>
        </p:nvSpPr>
        <p:spPr>
          <a:xfrm>
            <a:off x="1180779" y="509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FF7199C-E0EB-4D7F-9D11-D5AF326B6C53}"/>
              </a:ext>
            </a:extLst>
          </p:cNvPr>
          <p:cNvSpPr txBox="1"/>
          <p:nvPr/>
        </p:nvSpPr>
        <p:spPr>
          <a:xfrm>
            <a:off x="1528691" y="4654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1ACD957-15BC-44CB-91B9-11E821F1545E}"/>
              </a:ext>
            </a:extLst>
          </p:cNvPr>
          <p:cNvSpPr txBox="1"/>
          <p:nvPr/>
        </p:nvSpPr>
        <p:spPr>
          <a:xfrm>
            <a:off x="98222" y="40928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8B4DAC2A-EE14-4582-A143-50B0C3FF5D4E}"/>
              </a:ext>
            </a:extLst>
          </p:cNvPr>
          <p:cNvSpPr txBox="1"/>
          <p:nvPr/>
        </p:nvSpPr>
        <p:spPr>
          <a:xfrm>
            <a:off x="898873" y="39081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4DC8FEF-BAE0-4624-BF6B-FC76815F246C}"/>
              </a:ext>
            </a:extLst>
          </p:cNvPr>
          <p:cNvSpPr txBox="1"/>
          <p:nvPr/>
        </p:nvSpPr>
        <p:spPr>
          <a:xfrm>
            <a:off x="1378964" y="39505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7B80EFC-7E40-4A1B-8994-1631DE659FEC}"/>
              </a:ext>
            </a:extLst>
          </p:cNvPr>
          <p:cNvSpPr txBox="1"/>
          <p:nvPr/>
        </p:nvSpPr>
        <p:spPr>
          <a:xfrm>
            <a:off x="141837" y="2605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D8A834DA-76D7-4E60-9E85-22E9DACDF37F}"/>
              </a:ext>
            </a:extLst>
          </p:cNvPr>
          <p:cNvSpPr/>
          <p:nvPr/>
        </p:nvSpPr>
        <p:spPr>
          <a:xfrm>
            <a:off x="937265" y="300637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36F1F12A-570D-4CD7-A483-FADB34E81681}"/>
              </a:ext>
            </a:extLst>
          </p:cNvPr>
          <p:cNvSpPr/>
          <p:nvPr/>
        </p:nvSpPr>
        <p:spPr>
          <a:xfrm>
            <a:off x="1397917" y="3703313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F3ED16C-6B07-4E34-BE87-6A2FE59DE061}"/>
              </a:ext>
            </a:extLst>
          </p:cNvPr>
          <p:cNvSpPr/>
          <p:nvPr/>
        </p:nvSpPr>
        <p:spPr>
          <a:xfrm>
            <a:off x="1935288" y="236783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83C3FE4-F7AB-4FDF-BE07-3E16FEEF8305}"/>
              </a:ext>
            </a:extLst>
          </p:cNvPr>
          <p:cNvSpPr/>
          <p:nvPr/>
        </p:nvSpPr>
        <p:spPr>
          <a:xfrm>
            <a:off x="2020072" y="3052871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28A3D6C1-7AFA-4A44-AD35-A2E10C71835A}"/>
              </a:ext>
            </a:extLst>
          </p:cNvPr>
          <p:cNvSpPr/>
          <p:nvPr/>
        </p:nvSpPr>
        <p:spPr>
          <a:xfrm>
            <a:off x="2003820" y="354373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0EE40370-9100-46A1-B412-B193E82221C3}"/>
              </a:ext>
            </a:extLst>
          </p:cNvPr>
          <p:cNvSpPr/>
          <p:nvPr/>
        </p:nvSpPr>
        <p:spPr>
          <a:xfrm>
            <a:off x="3201270" y="236518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571241AF-39AD-4256-AC0C-11A84B31CADB}"/>
              </a:ext>
            </a:extLst>
          </p:cNvPr>
          <p:cNvSpPr/>
          <p:nvPr/>
        </p:nvSpPr>
        <p:spPr>
          <a:xfrm>
            <a:off x="2677699" y="3033417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13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A9D24E2-3BEC-439E-BAD7-7F2F5EDA0936}"/>
              </a:ext>
            </a:extLst>
          </p:cNvPr>
          <p:cNvSpPr/>
          <p:nvPr/>
        </p:nvSpPr>
        <p:spPr>
          <a:xfrm>
            <a:off x="2353958" y="3669496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9AB423E9-672E-480C-A66A-981C6476E8B8}"/>
              </a:ext>
            </a:extLst>
          </p:cNvPr>
          <p:cNvSpPr/>
          <p:nvPr/>
        </p:nvSpPr>
        <p:spPr>
          <a:xfrm>
            <a:off x="3659584" y="4107639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B461B7EA-753B-48AF-B2C9-C4AA010F2949}"/>
              </a:ext>
            </a:extLst>
          </p:cNvPr>
          <p:cNvSpPr/>
          <p:nvPr/>
        </p:nvSpPr>
        <p:spPr>
          <a:xfrm>
            <a:off x="2859879" y="4264288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3A675BDC-08FA-41A7-9AF4-FDFA41FFBEF4}"/>
              </a:ext>
            </a:extLst>
          </p:cNvPr>
          <p:cNvSpPr/>
          <p:nvPr/>
        </p:nvSpPr>
        <p:spPr>
          <a:xfrm>
            <a:off x="2353958" y="4224856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4BCA6948-A468-4F0A-AE76-B1BBEB6376AC}"/>
              </a:ext>
            </a:extLst>
          </p:cNvPr>
          <p:cNvSpPr/>
          <p:nvPr/>
        </p:nvSpPr>
        <p:spPr>
          <a:xfrm>
            <a:off x="3721998" y="5433407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454B8EF3-9066-4D9F-A015-D93D801372C9}"/>
              </a:ext>
            </a:extLst>
          </p:cNvPr>
          <p:cNvSpPr/>
          <p:nvPr/>
        </p:nvSpPr>
        <p:spPr>
          <a:xfrm>
            <a:off x="2917032" y="5062045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19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AF195F04-9002-4F2B-89E6-42ACABEBC7F0}"/>
              </a:ext>
            </a:extLst>
          </p:cNvPr>
          <p:cNvSpPr/>
          <p:nvPr/>
        </p:nvSpPr>
        <p:spPr>
          <a:xfrm>
            <a:off x="2384743" y="455501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1024" name="Rettangolo 1023">
            <a:extLst>
              <a:ext uri="{FF2B5EF4-FFF2-40B4-BE49-F238E27FC236}">
                <a16:creationId xmlns:a16="http://schemas.microsoft.com/office/drawing/2014/main" id="{55362CD3-8BBC-48AD-BD1A-2B5907739D6A}"/>
              </a:ext>
            </a:extLst>
          </p:cNvPr>
          <p:cNvSpPr/>
          <p:nvPr/>
        </p:nvSpPr>
        <p:spPr>
          <a:xfrm>
            <a:off x="1955626" y="5888598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21</a:t>
            </a:r>
          </a:p>
        </p:txBody>
      </p:sp>
      <p:sp>
        <p:nvSpPr>
          <p:cNvPr id="1025" name="Rettangolo 1024">
            <a:extLst>
              <a:ext uri="{FF2B5EF4-FFF2-40B4-BE49-F238E27FC236}">
                <a16:creationId xmlns:a16="http://schemas.microsoft.com/office/drawing/2014/main" id="{F188CA72-427C-4145-A3D2-2E6A03694889}"/>
              </a:ext>
            </a:extLst>
          </p:cNvPr>
          <p:cNvSpPr/>
          <p:nvPr/>
        </p:nvSpPr>
        <p:spPr>
          <a:xfrm>
            <a:off x="2029013" y="5094864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22</a:t>
            </a:r>
          </a:p>
        </p:txBody>
      </p:sp>
      <p:sp>
        <p:nvSpPr>
          <p:cNvPr id="1026" name="Rettangolo 1025">
            <a:extLst>
              <a:ext uri="{FF2B5EF4-FFF2-40B4-BE49-F238E27FC236}">
                <a16:creationId xmlns:a16="http://schemas.microsoft.com/office/drawing/2014/main" id="{DD89CCAF-3636-4FC3-9ACF-963CF7CA999F}"/>
              </a:ext>
            </a:extLst>
          </p:cNvPr>
          <p:cNvSpPr/>
          <p:nvPr/>
        </p:nvSpPr>
        <p:spPr>
          <a:xfrm>
            <a:off x="1980236" y="4643451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23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8F651A35-1F81-4403-A508-F8DACC858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43070"/>
              </p:ext>
            </p:extLst>
          </p:nvPr>
        </p:nvGraphicFramePr>
        <p:xfrm>
          <a:off x="5724665" y="2922552"/>
          <a:ext cx="2971983" cy="260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61">
                  <a:extLst>
                    <a:ext uri="{9D8B030D-6E8A-4147-A177-3AD203B41FA5}">
                      <a16:colId xmlns:a16="http://schemas.microsoft.com/office/drawing/2014/main" val="1394276141"/>
                    </a:ext>
                  </a:extLst>
                </a:gridCol>
                <a:gridCol w="990661">
                  <a:extLst>
                    <a:ext uri="{9D8B030D-6E8A-4147-A177-3AD203B41FA5}">
                      <a16:colId xmlns:a16="http://schemas.microsoft.com/office/drawing/2014/main" val="3854256484"/>
                    </a:ext>
                  </a:extLst>
                </a:gridCol>
                <a:gridCol w="990661">
                  <a:extLst>
                    <a:ext uri="{9D8B030D-6E8A-4147-A177-3AD203B41FA5}">
                      <a16:colId xmlns:a16="http://schemas.microsoft.com/office/drawing/2014/main" val="4120820274"/>
                    </a:ext>
                  </a:extLst>
                </a:gridCol>
              </a:tblGrid>
              <a:tr h="47422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600" dirty="0">
                          <a:solidFill>
                            <a:srgbClr val="C00000"/>
                          </a:solidFill>
                        </a:rPr>
                        <a:t>Vertice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600" b="1" dirty="0">
                          <a:solidFill>
                            <a:srgbClr val="00B050"/>
                          </a:solidFill>
                        </a:rPr>
                        <a:t>Livello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rgbClr val="7030A0"/>
                          </a:solidFill>
                        </a:rPr>
                        <a:t>Posizione </a:t>
                      </a:r>
                      <a:r>
                        <a:rPr lang="it-IT" sz="1300" b="0" dirty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3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300" b="0" dirty="0">
                          <a:solidFill>
                            <a:schemeClr val="bg1"/>
                          </a:solidFill>
                        </a:rPr>
                        <a:t>* </a:t>
                      </a:r>
                      <a:r>
                        <a:rPr lang="it-IT" sz="13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it-IT" sz="1300" b="0" dirty="0">
                          <a:solidFill>
                            <a:schemeClr val="bg1"/>
                          </a:solidFill>
                        </a:rPr>
                        <a:t> +</a:t>
                      </a:r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300" dirty="0">
                          <a:solidFill>
                            <a:srgbClr val="00B050"/>
                          </a:solidFill>
                        </a:rPr>
                        <a:t>L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98772"/>
                  </a:ext>
                </a:extLst>
              </a:tr>
              <a:tr h="353251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289072"/>
                  </a:ext>
                </a:extLst>
              </a:tr>
              <a:tr h="353251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531269"/>
                  </a:ext>
                </a:extLst>
              </a:tr>
              <a:tr h="353251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280611"/>
                  </a:ext>
                </a:extLst>
              </a:tr>
              <a:tr h="353251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44372"/>
                  </a:ext>
                </a:extLst>
              </a:tr>
              <a:tr h="353251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136302"/>
                  </a:ext>
                </a:extLst>
              </a:tr>
              <a:tr h="353251"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76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03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D4904-7670-4F87-8C43-3B991AB6F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8817" y="147748"/>
            <a:ext cx="8786366" cy="728662"/>
          </a:xfrm>
        </p:spPr>
        <p:txBody>
          <a:bodyPr/>
          <a:lstStyle/>
          <a:p>
            <a:pPr algn="ctr"/>
            <a:r>
              <a:rPr lang="it-IT" sz="3600" spc="50" dirty="0">
                <a:ln w="3175" cmpd="sng">
                  <a:solidFill>
                    <a:srgbClr val="DEF6FE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Presenza di una pedina sulla board 1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08D46F75-9C15-4102-A7FF-1E44FB23A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63532"/>
              </p:ext>
            </p:extLst>
          </p:nvPr>
        </p:nvGraphicFramePr>
        <p:xfrm>
          <a:off x="542429" y="2812951"/>
          <a:ext cx="7659360" cy="31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55">
                  <a:extLst>
                    <a:ext uri="{9D8B030D-6E8A-4147-A177-3AD203B41FA5}">
                      <a16:colId xmlns:a16="http://schemas.microsoft.com/office/drawing/2014/main" val="636231025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941632980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803571535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100173428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502112257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057411957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92034267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932958071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253608521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197311713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66829539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183593044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389545196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83945877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545641656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862362990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5285799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125243409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38954346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21151140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120436763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323512209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207791208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837005254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610256998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76620261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01466782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447181406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159661895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250476976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56364422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7124007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  <a:endParaRPr lang="it-IT" sz="1600" dirty="0">
                        <a:solidFill>
                          <a:schemeClr val="bg2"/>
                        </a:solidFill>
                      </a:endParaRP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bg2"/>
                          </a:solidFill>
                        </a:rPr>
                        <a:t>0</a:t>
                      </a:r>
                      <a:endParaRPr lang="it-IT" sz="1600" dirty="0">
                        <a:solidFill>
                          <a:schemeClr val="bg2"/>
                        </a:solidFill>
                      </a:endParaRP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8153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D42DBC-B0A8-4FF3-B45A-432C38C68CA0}"/>
              </a:ext>
            </a:extLst>
          </p:cNvPr>
          <p:cNvSpPr txBox="1"/>
          <p:nvPr/>
        </p:nvSpPr>
        <p:spPr>
          <a:xfrm rot="-10800000" flipV="1">
            <a:off x="521970" y="4159135"/>
            <a:ext cx="8100060" cy="1792798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>
                <a:solidFill>
                  <a:schemeClr val="bg2"/>
                </a:solidFill>
              </a:rPr>
              <a:t>L’</a:t>
            </a:r>
            <a:r>
              <a:rPr lang="it-IT" sz="2800" b="1" dirty="0">
                <a:solidFill>
                  <a:schemeClr val="bg2"/>
                </a:solidFill>
              </a:rPr>
              <a:t>AND</a:t>
            </a:r>
            <a:r>
              <a:rPr lang="it-IT" sz="2800" dirty="0">
                <a:solidFill>
                  <a:schemeClr val="bg2"/>
                </a:solidFill>
              </a:rPr>
              <a:t> bit a bit tra la board di un giocatore ed una </a:t>
            </a:r>
            <a:r>
              <a:rPr lang="it-IT" sz="2800" b="1" dirty="0">
                <a:solidFill>
                  <a:schemeClr val="bg2"/>
                </a:solidFill>
              </a:rPr>
              <a:t>maschera</a:t>
            </a:r>
            <a:r>
              <a:rPr lang="it-IT" sz="2800" dirty="0">
                <a:solidFill>
                  <a:schemeClr val="bg2"/>
                </a:solidFill>
              </a:rPr>
              <a:t> permette di ricavare la presenza della pedina nella posizione cui la maschera fa riferimento.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D74737-DC0D-4816-8FD2-26368EA9B5DD}"/>
              </a:ext>
            </a:extLst>
          </p:cNvPr>
          <p:cNvSpPr txBox="1"/>
          <p:nvPr/>
        </p:nvSpPr>
        <p:spPr>
          <a:xfrm>
            <a:off x="627379" y="3140670"/>
            <a:ext cx="18288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2"/>
                </a:solidFill>
              </a:rPr>
              <a:t>BIT NON UTILIZZATI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C52FD4C3-1520-4443-9441-306583E5CAB7}"/>
                  </a:ext>
                </a:extLst>
              </p14:cNvPr>
              <p14:cNvContentPartPr/>
              <p14:nvPr/>
            </p14:nvContentPartPr>
            <p14:xfrm>
              <a:off x="13816992" y="5782590"/>
              <a:ext cx="39960" cy="3429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C52FD4C3-1520-4443-9441-306583E5CA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08992" y="5675434"/>
                <a:ext cx="255600" cy="248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EBDA499C-52C5-8649-A320-5F0346E7BF88}"/>
                  </a:ext>
                </a:extLst>
              </p14:cNvPr>
              <p14:cNvContentPartPr/>
              <p14:nvPr/>
            </p14:nvContentPartPr>
            <p14:xfrm>
              <a:off x="13816992" y="6616620"/>
              <a:ext cx="51300" cy="6777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EBDA499C-52C5-8649-A320-5F0346E7BF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09370" y="6508476"/>
                <a:ext cx="266186" cy="283697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55CB0F8B-150C-4CAC-BF14-FCD7F9629D6B}"/>
              </a:ext>
            </a:extLst>
          </p:cNvPr>
          <p:cNvSpPr/>
          <p:nvPr/>
        </p:nvSpPr>
        <p:spPr>
          <a:xfrm>
            <a:off x="9580652" y="6074189"/>
            <a:ext cx="575892" cy="461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A8F8501-F916-4264-B7E8-C43D0B9AE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17004"/>
              </p:ext>
            </p:extLst>
          </p:nvPr>
        </p:nvGraphicFramePr>
        <p:xfrm>
          <a:off x="10458882" y="7763592"/>
          <a:ext cx="5684000" cy="26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25">
                  <a:extLst>
                    <a:ext uri="{9D8B030D-6E8A-4147-A177-3AD203B41FA5}">
                      <a16:colId xmlns:a16="http://schemas.microsoft.com/office/drawing/2014/main" val="4270641890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605881974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40873971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1336998706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2227339595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4209213576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2490044695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879179879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890916971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473473647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867431739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4036732829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826222580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2250402336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713652846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631258193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4293538980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508821240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438212201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1741657733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128321091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1233154190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726219164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398952106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2117567838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007469569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791324064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2405250885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233849302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113809284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708906793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258472873"/>
                    </a:ext>
                  </a:extLst>
                </a:gridCol>
              </a:tblGrid>
              <a:tr h="2642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 dirty="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221600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925AAEF-76D1-4377-9F19-AEC202D5A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06165"/>
              </p:ext>
            </p:extLst>
          </p:nvPr>
        </p:nvGraphicFramePr>
        <p:xfrm>
          <a:off x="10462179" y="6290441"/>
          <a:ext cx="5734432" cy="26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01">
                  <a:extLst>
                    <a:ext uri="{9D8B030D-6E8A-4147-A177-3AD203B41FA5}">
                      <a16:colId xmlns:a16="http://schemas.microsoft.com/office/drawing/2014/main" val="1077052946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326840287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620983385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773841625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1966157103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175719453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2672643483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1751035265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937195122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707888199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699126874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2413818924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955759310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4077126363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966428521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2384299601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1695510328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2024384501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719905914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1694903746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1265447819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897886861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4251888574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1197257420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2351652233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990856403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1665535544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115448075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789968272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970179874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2308442206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108181127"/>
                    </a:ext>
                  </a:extLst>
                </a:gridCol>
              </a:tblGrid>
              <a:tr h="2642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1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1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1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1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1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 dirty="0">
                          <a:effectLst/>
                        </a:rPr>
                        <a:t>0​</a:t>
                      </a:r>
                      <a:endParaRPr lang="it-IT" sz="1000" b="1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87708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2CC71F0-C82B-4400-B4C7-A930B2EA4D4F}"/>
              </a:ext>
            </a:extLst>
          </p:cNvPr>
          <p:cNvSpPr txBox="1"/>
          <p:nvPr/>
        </p:nvSpPr>
        <p:spPr>
          <a:xfrm>
            <a:off x="7104384" y="7793480"/>
            <a:ext cx="2057400" cy="392415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</a:rPr>
              <a:t>F6</a:t>
            </a:r>
            <a:endParaRPr lang="en-US" sz="21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025D28E-1EFA-43C3-A951-79384950C0FA}"/>
              </a:ext>
            </a:extLst>
          </p:cNvPr>
          <p:cNvSpPr/>
          <p:nvPr/>
        </p:nvSpPr>
        <p:spPr>
          <a:xfrm>
            <a:off x="9580652" y="7002380"/>
            <a:ext cx="575892" cy="461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4" name="Tabella 2">
            <a:extLst>
              <a:ext uri="{FF2B5EF4-FFF2-40B4-BE49-F238E27FC236}">
                <a16:creationId xmlns:a16="http://schemas.microsoft.com/office/drawing/2014/main" id="{AEE845DF-E188-402E-8287-98FB82D0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78372"/>
              </p:ext>
            </p:extLst>
          </p:nvPr>
        </p:nvGraphicFramePr>
        <p:xfrm>
          <a:off x="10458898" y="7090613"/>
          <a:ext cx="5776352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11">
                  <a:extLst>
                    <a:ext uri="{9D8B030D-6E8A-4147-A177-3AD203B41FA5}">
                      <a16:colId xmlns:a16="http://schemas.microsoft.com/office/drawing/2014/main" val="636231025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941632980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2803571535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1100173428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502112257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057411957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192034267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1932958071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4253608521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197311713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66829539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4183593044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389545196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2839458772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2545641656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862362990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52857992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1125243409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1389543462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1211511402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4120436763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2323512209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4207791208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837005254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2610256998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476620261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2014667822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1447181406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4159661895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250476976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2563644222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7124007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rgbClr val="212121"/>
                          </a:solidFill>
                        </a:rPr>
                        <a:t>1</a:t>
                      </a:r>
                      <a:endParaRPr lang="it-IT" sz="1000">
                        <a:solidFill>
                          <a:schemeClr val="bg2"/>
                        </a:solidFill>
                      </a:endParaRP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15379"/>
                  </a:ext>
                </a:extLst>
              </a:tr>
            </a:tbl>
          </a:graphicData>
        </a:graphic>
      </p:graphicFrame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7DE4DF-A185-455F-AFE0-83F189EB7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5520" y="3429000"/>
            <a:ext cx="1421204" cy="1108260"/>
          </a:xfrm>
          <a:prstGeom prst="rect">
            <a:avLst/>
          </a:prstGeom>
        </p:spPr>
      </p:pic>
      <p:sp>
        <p:nvSpPr>
          <p:cNvPr id="8" name="Parentesi quadra aperta 7">
            <a:extLst>
              <a:ext uri="{FF2B5EF4-FFF2-40B4-BE49-F238E27FC236}">
                <a16:creationId xmlns:a16="http://schemas.microsoft.com/office/drawing/2014/main" id="{F2A688BE-663B-4B9C-8F2A-100D35466E38}"/>
              </a:ext>
            </a:extLst>
          </p:cNvPr>
          <p:cNvSpPr/>
          <p:nvPr/>
        </p:nvSpPr>
        <p:spPr>
          <a:xfrm rot="16200000">
            <a:off x="1441906" y="2400912"/>
            <a:ext cx="199750" cy="1828803"/>
          </a:xfrm>
          <a:prstGeom prst="leftBracke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Parentesi quadra aperta 16">
            <a:extLst>
              <a:ext uri="{FF2B5EF4-FFF2-40B4-BE49-F238E27FC236}">
                <a16:creationId xmlns:a16="http://schemas.microsoft.com/office/drawing/2014/main" id="{643946FD-AD8F-4DE1-81BF-4A11921E1250}"/>
              </a:ext>
            </a:extLst>
          </p:cNvPr>
          <p:cNvSpPr/>
          <p:nvPr/>
        </p:nvSpPr>
        <p:spPr>
          <a:xfrm rot="16200000">
            <a:off x="5238343" y="520447"/>
            <a:ext cx="199750" cy="5589731"/>
          </a:xfrm>
          <a:prstGeom prst="leftBracke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BFB16B6-53E4-494F-B200-1D49F56F9898}"/>
              </a:ext>
            </a:extLst>
          </p:cNvPr>
          <p:cNvSpPr txBox="1"/>
          <p:nvPr/>
        </p:nvSpPr>
        <p:spPr>
          <a:xfrm>
            <a:off x="3038550" y="3076352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OGNI BIT RAPPRESENTA UNA POSIZIONE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5EDFF9D-6768-461A-AA2D-E71F2FAAE2E1}"/>
              </a:ext>
            </a:extLst>
          </p:cNvPr>
          <p:cNvCxnSpPr>
            <a:cxnSpLocks/>
            <a:stCxn id="26" idx="2"/>
            <a:endCxn id="13" idx="0"/>
          </p:cNvCxnSpPr>
          <p:nvPr/>
        </p:nvCxnSpPr>
        <p:spPr>
          <a:xfrm>
            <a:off x="8078876" y="2414459"/>
            <a:ext cx="3811" cy="39849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8291EA6-9F6A-462B-8744-72ACAC465A72}"/>
              </a:ext>
            </a:extLst>
          </p:cNvPr>
          <p:cNvSpPr txBox="1"/>
          <p:nvPr/>
        </p:nvSpPr>
        <p:spPr>
          <a:xfrm>
            <a:off x="7280669" y="2029486"/>
            <a:ext cx="16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POSIZIONE 0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378B262-CB8F-497E-B4E9-D6B13738E290}"/>
              </a:ext>
            </a:extLst>
          </p:cNvPr>
          <p:cNvSpPr/>
          <p:nvPr/>
        </p:nvSpPr>
        <p:spPr>
          <a:xfrm>
            <a:off x="7945120" y="2812951"/>
            <a:ext cx="275133" cy="31242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B8A9AA2-EA58-447D-ABE9-C7A55832CEE3}"/>
              </a:ext>
            </a:extLst>
          </p:cNvPr>
          <p:cNvSpPr/>
          <p:nvPr/>
        </p:nvSpPr>
        <p:spPr>
          <a:xfrm>
            <a:off x="7238524" y="2018748"/>
            <a:ext cx="1680704" cy="39571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B731C3A-588C-4500-BFC2-4C6E9FC0BB32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flipH="1">
            <a:off x="2593020" y="2408081"/>
            <a:ext cx="719" cy="39849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AFB5EF4-0FB8-42D1-B26A-2DEFB0109259}"/>
              </a:ext>
            </a:extLst>
          </p:cNvPr>
          <p:cNvSpPr txBox="1"/>
          <p:nvPr/>
        </p:nvSpPr>
        <p:spPr>
          <a:xfrm>
            <a:off x="1795532" y="2023108"/>
            <a:ext cx="16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POSIZIONE 23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2762FEDD-61ED-4946-A5A0-A6932E01DA2B}"/>
              </a:ext>
            </a:extLst>
          </p:cNvPr>
          <p:cNvSpPr/>
          <p:nvPr/>
        </p:nvSpPr>
        <p:spPr>
          <a:xfrm>
            <a:off x="2477129" y="2806573"/>
            <a:ext cx="231782" cy="31242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03EAD15-190C-498C-9FE4-4DADCB9C1F14}"/>
              </a:ext>
            </a:extLst>
          </p:cNvPr>
          <p:cNvSpPr/>
          <p:nvPr/>
        </p:nvSpPr>
        <p:spPr>
          <a:xfrm>
            <a:off x="1753387" y="2012370"/>
            <a:ext cx="1680704" cy="39571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22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o 38">
            <a:extLst>
              <a:ext uri="{FF2B5EF4-FFF2-40B4-BE49-F238E27FC236}">
                <a16:creationId xmlns:a16="http://schemas.microsoft.com/office/drawing/2014/main" id="{60EC745B-810E-4DCC-B0CF-E74317347087}"/>
              </a:ext>
            </a:extLst>
          </p:cNvPr>
          <p:cNvGrpSpPr/>
          <p:nvPr/>
        </p:nvGrpSpPr>
        <p:grpSpPr>
          <a:xfrm>
            <a:off x="-28697" y="2530741"/>
            <a:ext cx="3262873" cy="3031523"/>
            <a:chOff x="327174" y="3108940"/>
            <a:chExt cx="3635226" cy="3377475"/>
          </a:xfrm>
        </p:grpSpPr>
        <p:pic>
          <p:nvPicPr>
            <p:cNvPr id="40" name="Immagine 39">
              <a:extLst>
                <a:ext uri="{FF2B5EF4-FFF2-40B4-BE49-F238E27FC236}">
                  <a16:creationId xmlns:a16="http://schemas.microsoft.com/office/drawing/2014/main" id="{0C5EED25-FC4B-44EA-878A-0F8E1D2D9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633" b="89796" l="5303" r="89899">
                          <a14:foregroundMark x1="7828" y1="14668" x2="7828" y2="14668"/>
                          <a14:foregroundMark x1="80429" y1="7143" x2="80429" y2="7143"/>
                          <a14:foregroundMark x1="44571" y1="6760" x2="44571" y2="6760"/>
                          <a14:foregroundMark x1="5682" y1="8291" x2="5682" y2="8291"/>
                          <a14:foregroundMark x1="5556" y1="9311" x2="5556" y2="9311"/>
                          <a14:foregroundMark x1="5303" y1="84439" x2="5303" y2="84439"/>
                        </a14:backgroundRemoval>
                      </a14:imgEffect>
                    </a14:imgLayer>
                  </a14:imgProps>
                </a:ext>
              </a:extLst>
            </a:blip>
            <a:srcRect l="2925" t="4909" r="12462" b="10777"/>
            <a:stretch/>
          </p:blipFill>
          <p:spPr>
            <a:xfrm>
              <a:off x="736284" y="3131810"/>
              <a:ext cx="3120937" cy="3078490"/>
            </a:xfrm>
            <a:prstGeom prst="rect">
              <a:avLst/>
            </a:prstGeom>
          </p:spPr>
        </p:pic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E1B8F930-2F13-43A1-8E60-92D3688BE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080" y="3124190"/>
              <a:ext cx="0" cy="293371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73B655C4-F2C3-414A-8C9E-0785C799CAFC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3108940"/>
              <a:ext cx="330708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BBD98560-6F96-4669-98EC-606800661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108940"/>
              <a:ext cx="0" cy="31928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2EA1CF69-2BF5-4105-B2F7-B58F685E49A6}"/>
                </a:ext>
              </a:extLst>
            </p:cNvPr>
            <p:cNvCxnSpPr>
              <a:cxnSpLocks/>
            </p:cNvCxnSpPr>
            <p:nvPr/>
          </p:nvCxnSpPr>
          <p:spPr>
            <a:xfrm>
              <a:off x="2232660" y="6301740"/>
              <a:ext cx="1729740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748A1577-F848-4898-BFB3-029D0823CFA7}"/>
                </a:ext>
              </a:extLst>
            </p:cNvPr>
            <p:cNvSpPr txBox="1"/>
            <p:nvPr/>
          </p:nvSpPr>
          <p:spPr>
            <a:xfrm>
              <a:off x="327174" y="574191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EA12097F-FF0A-48CE-8142-CEAF17C107BE}"/>
                </a:ext>
              </a:extLst>
            </p:cNvPr>
            <p:cNvSpPr txBox="1"/>
            <p:nvPr/>
          </p:nvSpPr>
          <p:spPr>
            <a:xfrm>
              <a:off x="1934514" y="61170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C00000"/>
                  </a:solidFill>
                </a:rPr>
                <a:t>7</a:t>
              </a:r>
            </a:p>
          </p:txBody>
        </p: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C140932C-B40F-42F9-92FE-D227F788C07D}"/>
                </a:ext>
              </a:extLst>
            </p:cNvPr>
            <p:cNvCxnSpPr/>
            <p:nvPr/>
          </p:nvCxnSpPr>
          <p:spPr>
            <a:xfrm flipH="1">
              <a:off x="1069657" y="5620507"/>
              <a:ext cx="251460" cy="30607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38755A77-B1A3-41C0-AA54-D7C60C3E1CDE}"/>
                </a:ext>
              </a:extLst>
            </p:cNvPr>
            <p:cNvCxnSpPr/>
            <p:nvPr/>
          </p:nvCxnSpPr>
          <p:spPr>
            <a:xfrm flipH="1">
              <a:off x="1564957" y="5079487"/>
              <a:ext cx="251460" cy="306076"/>
            </a:xfrm>
            <a:prstGeom prst="line">
              <a:avLst/>
            </a:prstGeom>
            <a:ln w="1905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74FACDD0-A015-4C6B-8417-4A57A80E1CAF}"/>
                </a:ext>
              </a:extLst>
            </p:cNvPr>
            <p:cNvSpPr txBox="1"/>
            <p:nvPr/>
          </p:nvSpPr>
          <p:spPr>
            <a:xfrm>
              <a:off x="974819" y="60256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1C7F1AF1-7FE6-4461-BB15-933F23050129}"/>
                </a:ext>
              </a:extLst>
            </p:cNvPr>
            <p:cNvSpPr txBox="1"/>
            <p:nvPr/>
          </p:nvSpPr>
          <p:spPr>
            <a:xfrm>
              <a:off x="1621927" y="477342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00B050"/>
                  </a:solidFill>
                </a:rPr>
                <a:t>2</a:t>
              </a: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8DD4904-7670-4F87-8C43-3B991AB6F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8817" y="147748"/>
            <a:ext cx="8786366" cy="728662"/>
          </a:xfrm>
        </p:spPr>
        <p:txBody>
          <a:bodyPr/>
          <a:lstStyle/>
          <a:p>
            <a:pPr algn="ctr"/>
            <a:r>
              <a:rPr lang="it-IT" sz="3600" spc="50" dirty="0">
                <a:ln w="3175" cmpd="sng">
                  <a:solidFill>
                    <a:srgbClr val="DEF6FE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Presenza di una pedina sulla board 2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08D46F75-9C15-4102-A7FF-1E44FB23A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40507"/>
              </p:ext>
            </p:extLst>
          </p:nvPr>
        </p:nvGraphicFramePr>
        <p:xfrm>
          <a:off x="3353760" y="3049874"/>
          <a:ext cx="5744520" cy="31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55">
                  <a:extLst>
                    <a:ext uri="{9D8B030D-6E8A-4147-A177-3AD203B41FA5}">
                      <a16:colId xmlns:a16="http://schemas.microsoft.com/office/drawing/2014/main" val="4253608521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197311713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66829539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183593044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389545196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83945877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545641656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862362990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5285799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125243409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38954346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21151140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120436763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323512209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207791208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837005254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610256998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76620261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01466782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447181406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159661895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250476976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56364422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7124007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815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C52FD4C3-1520-4443-9441-306583E5CAB7}"/>
                  </a:ext>
                </a:extLst>
              </p14:cNvPr>
              <p14:cNvContentPartPr/>
              <p14:nvPr/>
            </p14:nvContentPartPr>
            <p14:xfrm>
              <a:off x="13816992" y="5782590"/>
              <a:ext cx="39960" cy="3429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C52FD4C3-1520-4443-9441-306583E5CA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08992" y="5675434"/>
                <a:ext cx="255600" cy="248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EBDA499C-52C5-8649-A320-5F0346E7BF88}"/>
                  </a:ext>
                </a:extLst>
              </p14:cNvPr>
              <p14:cNvContentPartPr/>
              <p14:nvPr/>
            </p14:nvContentPartPr>
            <p14:xfrm>
              <a:off x="13816992" y="6616620"/>
              <a:ext cx="51300" cy="6777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EBDA499C-52C5-8649-A320-5F0346E7BF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09370" y="6508476"/>
                <a:ext cx="266186" cy="283697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55CB0F8B-150C-4CAC-BF14-FCD7F9629D6B}"/>
              </a:ext>
            </a:extLst>
          </p:cNvPr>
          <p:cNvSpPr/>
          <p:nvPr/>
        </p:nvSpPr>
        <p:spPr>
          <a:xfrm>
            <a:off x="9580652" y="6074189"/>
            <a:ext cx="575892" cy="461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A8F8501-F916-4264-B7E8-C43D0B9AE6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58882" y="7763592"/>
          <a:ext cx="5684000" cy="26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25">
                  <a:extLst>
                    <a:ext uri="{9D8B030D-6E8A-4147-A177-3AD203B41FA5}">
                      <a16:colId xmlns:a16="http://schemas.microsoft.com/office/drawing/2014/main" val="4270641890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605881974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40873971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1336998706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2227339595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4209213576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2490044695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879179879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890916971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473473647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867431739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4036732829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826222580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2250402336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713652846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631258193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4293538980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508821240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438212201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1741657733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128321091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1233154190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726219164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398952106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2117567838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007469569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3791324064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2405250885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233849302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113809284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708906793"/>
                    </a:ext>
                  </a:extLst>
                </a:gridCol>
                <a:gridCol w="177625">
                  <a:extLst>
                    <a:ext uri="{9D8B030D-6E8A-4147-A177-3AD203B41FA5}">
                      <a16:colId xmlns:a16="http://schemas.microsoft.com/office/drawing/2014/main" val="258472873"/>
                    </a:ext>
                  </a:extLst>
                </a:gridCol>
              </a:tblGrid>
              <a:tr h="2642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 dirty="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it-IT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221600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925AAEF-76D1-4377-9F19-AEC202D5A8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62179" y="6290441"/>
          <a:ext cx="5734432" cy="26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01">
                  <a:extLst>
                    <a:ext uri="{9D8B030D-6E8A-4147-A177-3AD203B41FA5}">
                      <a16:colId xmlns:a16="http://schemas.microsoft.com/office/drawing/2014/main" val="1077052946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326840287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620983385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773841625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1966157103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175719453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2672643483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1751035265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937195122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707888199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699126874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2413818924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955759310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4077126363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966428521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2384299601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1695510328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2024384501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719905914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1694903746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1265447819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897886861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4251888574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1197257420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2351652233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990856403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1665535544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115448075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789968272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970179874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2308442206"/>
                    </a:ext>
                  </a:extLst>
                </a:gridCol>
                <a:gridCol w="179201">
                  <a:extLst>
                    <a:ext uri="{9D8B030D-6E8A-4147-A177-3AD203B41FA5}">
                      <a16:colId xmlns:a16="http://schemas.microsoft.com/office/drawing/2014/main" val="3108181127"/>
                    </a:ext>
                  </a:extLst>
                </a:gridCol>
              </a:tblGrid>
              <a:tr h="2642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1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1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1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1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1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>
                          <a:effectLst/>
                        </a:rPr>
                        <a:t>0​</a:t>
                      </a:r>
                      <a:endParaRPr lang="it-IT" sz="1000" b="1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1000" dirty="0">
                          <a:effectLst/>
                        </a:rPr>
                        <a:t>0​</a:t>
                      </a:r>
                      <a:endParaRPr lang="it-IT" sz="1000" b="1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87708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2CC71F0-C82B-4400-B4C7-A930B2EA4D4F}"/>
              </a:ext>
            </a:extLst>
          </p:cNvPr>
          <p:cNvSpPr txBox="1"/>
          <p:nvPr/>
        </p:nvSpPr>
        <p:spPr>
          <a:xfrm>
            <a:off x="7104384" y="7793480"/>
            <a:ext cx="2057400" cy="392415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</a:rPr>
              <a:t>F6</a:t>
            </a:r>
            <a:endParaRPr lang="en-US" sz="21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025D28E-1EFA-43C3-A951-79384950C0FA}"/>
              </a:ext>
            </a:extLst>
          </p:cNvPr>
          <p:cNvSpPr/>
          <p:nvPr/>
        </p:nvSpPr>
        <p:spPr>
          <a:xfrm>
            <a:off x="9580652" y="7002380"/>
            <a:ext cx="575892" cy="461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4" name="Tabella 2">
            <a:extLst>
              <a:ext uri="{FF2B5EF4-FFF2-40B4-BE49-F238E27FC236}">
                <a16:creationId xmlns:a16="http://schemas.microsoft.com/office/drawing/2014/main" id="{AEE845DF-E188-402E-8287-98FB82D0E5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58898" y="7090613"/>
          <a:ext cx="5776352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11">
                  <a:extLst>
                    <a:ext uri="{9D8B030D-6E8A-4147-A177-3AD203B41FA5}">
                      <a16:colId xmlns:a16="http://schemas.microsoft.com/office/drawing/2014/main" val="636231025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941632980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2803571535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1100173428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502112257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057411957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192034267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1932958071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4253608521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197311713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66829539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4183593044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389545196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2839458772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2545641656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862362990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52857992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1125243409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1389543462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1211511402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4120436763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2323512209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4207791208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837005254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2610256998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476620261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2014667822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1447181406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4159661895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250476976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2563644222"/>
                    </a:ext>
                  </a:extLst>
                </a:gridCol>
                <a:gridCol w="180511">
                  <a:extLst>
                    <a:ext uri="{9D8B030D-6E8A-4147-A177-3AD203B41FA5}">
                      <a16:colId xmlns:a16="http://schemas.microsoft.com/office/drawing/2014/main" val="37124007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rgbClr val="212121"/>
                          </a:solidFill>
                        </a:rPr>
                        <a:t>1</a:t>
                      </a:r>
                      <a:endParaRPr lang="it-IT" sz="1000">
                        <a:solidFill>
                          <a:schemeClr val="bg2"/>
                        </a:solidFill>
                      </a:endParaRP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15379"/>
                  </a:ext>
                </a:extLst>
              </a:tr>
            </a:tbl>
          </a:graphicData>
        </a:graphic>
      </p:graphicFrame>
      <p:grpSp>
        <p:nvGrpSpPr>
          <p:cNvPr id="10" name="Gruppo 9">
            <a:extLst>
              <a:ext uri="{FF2B5EF4-FFF2-40B4-BE49-F238E27FC236}">
                <a16:creationId xmlns:a16="http://schemas.microsoft.com/office/drawing/2014/main" id="{59896E04-299F-43F4-B7D7-75D76EFFBBEF}"/>
              </a:ext>
            </a:extLst>
          </p:cNvPr>
          <p:cNvGrpSpPr/>
          <p:nvPr/>
        </p:nvGrpSpPr>
        <p:grpSpPr>
          <a:xfrm>
            <a:off x="4317295" y="2579349"/>
            <a:ext cx="3608982" cy="941050"/>
            <a:chOff x="4792996" y="1576059"/>
            <a:chExt cx="1688232" cy="941050"/>
          </a:xfrm>
        </p:grpSpPr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DAFB5EF4-0FB8-42D1-B26A-2DEFB0109259}"/>
                </a:ext>
              </a:extLst>
            </p:cNvPr>
            <p:cNvSpPr txBox="1"/>
            <p:nvPr/>
          </p:nvSpPr>
          <p:spPr>
            <a:xfrm>
              <a:off x="4792996" y="1593779"/>
              <a:ext cx="16506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rgbClr val="0070C0"/>
                  </a:solidFill>
                </a:rPr>
                <a:t>STATO WHITE = 1 + 4096 = 4097</a:t>
              </a: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A03EAD15-190C-498C-9FE4-4DADCB9C1F14}"/>
                </a:ext>
              </a:extLst>
            </p:cNvPr>
            <p:cNvSpPr/>
            <p:nvPr/>
          </p:nvSpPr>
          <p:spPr>
            <a:xfrm>
              <a:off x="4792996" y="1576059"/>
              <a:ext cx="1688232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8" name="Immagine 27">
            <a:extLst>
              <a:ext uri="{FF2B5EF4-FFF2-40B4-BE49-F238E27FC236}">
                <a16:creationId xmlns:a16="http://schemas.microsoft.com/office/drawing/2014/main" id="{D78A9AD0-238D-4270-A0F0-089388B57F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72527" y1="39773" x2="72527" y2="39773"/>
                        <a14:foregroundMark x1="21978" y1="52273" x2="21978" y2="52273"/>
                      </a14:backgroundRemoval>
                    </a14:imgEffect>
                  </a14:imgLayer>
                </a14:imgProps>
              </a:ext>
            </a:extLst>
          </a:blip>
          <a:srcRect r="60254"/>
          <a:stretch/>
        </p:blipFill>
        <p:spPr>
          <a:xfrm>
            <a:off x="1443977" y="4836924"/>
            <a:ext cx="537133" cy="653438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5DDE4F0D-2E89-491F-B4D1-EAC8CA7146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52882" r="89393"/>
                    </a14:imgEffect>
                  </a14:imgLayer>
                </a14:imgProps>
              </a:ext>
            </a:extLst>
          </a:blip>
          <a:srcRect l="48318" r="6043"/>
          <a:stretch/>
        </p:blipFill>
        <p:spPr>
          <a:xfrm>
            <a:off x="-1333501" y="2178382"/>
            <a:ext cx="632995" cy="67061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E594474A-05DE-428C-BE66-8B57C42759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72527" y1="39773" x2="72527" y2="39773"/>
                        <a14:foregroundMark x1="21978" y1="52273" x2="21978" y2="52273"/>
                      </a14:backgroundRemoval>
                    </a14:imgEffect>
                  </a14:imgLayer>
                </a14:imgProps>
              </a:ext>
            </a:extLst>
          </a:blip>
          <a:srcRect r="60254"/>
          <a:stretch/>
        </p:blipFill>
        <p:spPr>
          <a:xfrm>
            <a:off x="260091" y="4886905"/>
            <a:ext cx="487680" cy="593277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D9A267BC-7D35-4317-8109-3C7C2CE0AC0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52882" r="89393"/>
                    </a14:imgEffect>
                  </a14:imgLayer>
                </a14:imgProps>
              </a:ext>
            </a:extLst>
          </a:blip>
          <a:srcRect l="48318" r="6043"/>
          <a:stretch/>
        </p:blipFill>
        <p:spPr>
          <a:xfrm>
            <a:off x="1456154" y="3345570"/>
            <a:ext cx="560345" cy="593650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2762FB31-5F65-4012-BD46-6C134DBC88B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52882" r="89393"/>
                    </a14:imgEffect>
                  </a14:imgLayer>
                </a14:imgProps>
              </a:ext>
            </a:extLst>
          </a:blip>
          <a:srcRect l="48318" r="6043"/>
          <a:stretch/>
        </p:blipFill>
        <p:spPr>
          <a:xfrm>
            <a:off x="2229928" y="2907132"/>
            <a:ext cx="567932" cy="601688"/>
          </a:xfrm>
          <a:prstGeom prst="rect">
            <a:avLst/>
          </a:prstGeom>
        </p:spPr>
      </p:pic>
      <p:graphicFrame>
        <p:nvGraphicFramePr>
          <p:cNvPr id="53" name="Tabella 52">
            <a:extLst>
              <a:ext uri="{FF2B5EF4-FFF2-40B4-BE49-F238E27FC236}">
                <a16:creationId xmlns:a16="http://schemas.microsoft.com/office/drawing/2014/main" id="{02661B69-1D27-43DE-9321-DB2F7BD99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55858"/>
              </p:ext>
            </p:extLst>
          </p:nvPr>
        </p:nvGraphicFramePr>
        <p:xfrm>
          <a:off x="3346140" y="4771994"/>
          <a:ext cx="5744520" cy="31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55">
                  <a:extLst>
                    <a:ext uri="{9D8B030D-6E8A-4147-A177-3AD203B41FA5}">
                      <a16:colId xmlns:a16="http://schemas.microsoft.com/office/drawing/2014/main" val="4253608521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197311713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66829539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183593044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389545196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83945877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545641656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862362990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5285799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125243409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38954346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21151140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120436763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323512209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207791208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837005254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610256998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76620261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01466782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1447181406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4159661895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250476976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2563644222"/>
                    </a:ext>
                  </a:extLst>
                </a:gridCol>
                <a:gridCol w="239355">
                  <a:extLst>
                    <a:ext uri="{9D8B030D-6E8A-4147-A177-3AD203B41FA5}">
                      <a16:colId xmlns:a16="http://schemas.microsoft.com/office/drawing/2014/main" val="37124007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75438" marR="754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815379"/>
                  </a:ext>
                </a:extLst>
              </a:tr>
            </a:tbl>
          </a:graphicData>
        </a:graphic>
      </p:graphicFrame>
      <p:grpSp>
        <p:nvGrpSpPr>
          <p:cNvPr id="54" name="Gruppo 53">
            <a:extLst>
              <a:ext uri="{FF2B5EF4-FFF2-40B4-BE49-F238E27FC236}">
                <a16:creationId xmlns:a16="http://schemas.microsoft.com/office/drawing/2014/main" id="{C159EF79-B88F-4F7F-BBCD-A01E4E68F247}"/>
              </a:ext>
            </a:extLst>
          </p:cNvPr>
          <p:cNvGrpSpPr/>
          <p:nvPr/>
        </p:nvGrpSpPr>
        <p:grpSpPr>
          <a:xfrm>
            <a:off x="3885032" y="4290870"/>
            <a:ext cx="4681976" cy="376997"/>
            <a:chOff x="2878198" y="929728"/>
            <a:chExt cx="4681976" cy="376997"/>
          </a:xfrm>
        </p:grpSpPr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DB1A6285-8DF8-4440-ADA6-6BBC52BC13F5}"/>
                </a:ext>
              </a:extLst>
            </p:cNvPr>
            <p:cNvSpPr txBox="1"/>
            <p:nvPr/>
          </p:nvSpPr>
          <p:spPr>
            <a:xfrm>
              <a:off x="2878198" y="929728"/>
              <a:ext cx="46819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STATO BLACK = 512 + 1048576 = 1049088</a:t>
              </a:r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32D07415-F8E1-4DFF-93A8-B2651BE81B79}"/>
                </a:ext>
              </a:extLst>
            </p:cNvPr>
            <p:cNvSpPr/>
            <p:nvPr/>
          </p:nvSpPr>
          <p:spPr>
            <a:xfrm>
              <a:off x="2903374" y="937393"/>
              <a:ext cx="4656793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8787807-D13A-4667-B4C5-9A77956C374B}"/>
              </a:ext>
            </a:extLst>
          </p:cNvPr>
          <p:cNvSpPr txBox="1"/>
          <p:nvPr/>
        </p:nvSpPr>
        <p:spPr>
          <a:xfrm>
            <a:off x="178817" y="1462967"/>
            <a:ext cx="8850881" cy="76174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positions </a:t>
            </a:r>
            <a:r>
              <a:rPr lang="it-IT" sz="11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intArrayOf(</a:t>
            </a:r>
            <a:r>
              <a:rPr lang="it-IT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50" b="1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it-IT" sz="145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8, 64, 2, 16, 128, 4, 32,</a:t>
            </a:r>
          </a:p>
          <a:p>
            <a:r>
              <a:rPr lang="it-IT" sz="145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256, 2048, 1024, </a:t>
            </a:r>
            <a:r>
              <a:rPr lang="it-IT" sz="1450" b="1" u="sng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512</a:t>
            </a:r>
            <a:r>
              <a:rPr lang="it-IT" sz="145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8388608, </a:t>
            </a:r>
            <a:r>
              <a:rPr lang="it-IT" sz="1450" b="1" u="sng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1048576</a:t>
            </a:r>
            <a:r>
              <a:rPr lang="it-IT" sz="145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131072,4194304,</a:t>
            </a:r>
          </a:p>
          <a:p>
            <a:r>
              <a:rPr lang="it-IT" sz="145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524288, 65536, 2097152, 262144, 32768, </a:t>
            </a:r>
            <a:r>
              <a:rPr lang="it-IT" sz="1450" b="1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it-IT" sz="145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8192, 16384)</a:t>
            </a:r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DFCBCCFE-9D23-4924-A678-6496830EFAEE}"/>
              </a:ext>
            </a:extLst>
          </p:cNvPr>
          <p:cNvGrpSpPr/>
          <p:nvPr/>
        </p:nvGrpSpPr>
        <p:grpSpPr>
          <a:xfrm>
            <a:off x="140503" y="6274857"/>
            <a:ext cx="2268159" cy="379512"/>
            <a:chOff x="4792996" y="1576059"/>
            <a:chExt cx="1688232" cy="379512"/>
          </a:xfrm>
        </p:grpSpPr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6C6DFB23-D721-4F0F-A78B-B7F25EC551A0}"/>
                </a:ext>
              </a:extLst>
            </p:cNvPr>
            <p:cNvSpPr txBox="1"/>
            <p:nvPr/>
          </p:nvSpPr>
          <p:spPr>
            <a:xfrm>
              <a:off x="4810671" y="1586239"/>
              <a:ext cx="165065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rgbClr val="00B050"/>
                  </a:solidFill>
                </a:rPr>
                <a:t>VERIFICA WHITE P3</a:t>
              </a:r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AC60EF84-4A2F-482A-81D8-223E5D8B2860}"/>
                </a:ext>
              </a:extLst>
            </p:cNvPr>
            <p:cNvSpPr/>
            <p:nvPr/>
          </p:nvSpPr>
          <p:spPr>
            <a:xfrm>
              <a:off x="4792996" y="1576059"/>
              <a:ext cx="1688232" cy="369332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303C82-8110-4937-95D0-E4A6915E34D9}"/>
              </a:ext>
            </a:extLst>
          </p:cNvPr>
          <p:cNvSpPr txBox="1"/>
          <p:nvPr/>
        </p:nvSpPr>
        <p:spPr>
          <a:xfrm>
            <a:off x="2432409" y="6271500"/>
            <a:ext cx="673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rgbClr val="0070C0"/>
                </a:solidFill>
              </a:rPr>
              <a:t>STATO WHITE </a:t>
            </a:r>
            <a:r>
              <a:rPr lang="it-IT" dirty="0">
                <a:solidFill>
                  <a:schemeClr val="bg1"/>
                </a:solidFill>
              </a:rPr>
              <a:t>= </a:t>
            </a:r>
            <a:r>
              <a:rPr lang="it-IT" b="1" dirty="0">
                <a:solidFill>
                  <a:schemeClr val="bg1"/>
                </a:solidFill>
              </a:rPr>
              <a:t>0</a:t>
            </a:r>
            <a:r>
              <a:rPr lang="it-IT" dirty="0">
                <a:solidFill>
                  <a:schemeClr val="bg1"/>
                </a:solidFill>
              </a:rPr>
              <a:t> → P3 NON CONTIENA PEDINE WHITE</a:t>
            </a:r>
          </a:p>
        </p:txBody>
      </p:sp>
    </p:spTree>
    <p:extLst>
      <p:ext uri="{BB962C8B-B14F-4D97-AF65-F5344CB8AC3E}">
        <p14:creationId xmlns:p14="http://schemas.microsoft.com/office/powerpoint/2010/main" val="408812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C0512E1-3A89-4098-9743-149E564B996E}"/>
              </a:ext>
            </a:extLst>
          </p:cNvPr>
          <p:cNvSpPr txBox="1">
            <a:spLocks/>
          </p:cNvSpPr>
          <p:nvPr/>
        </p:nvSpPr>
        <p:spPr>
          <a:xfrm>
            <a:off x="1923548" y="117873"/>
            <a:ext cx="5296904" cy="72747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3600" spc="50" dirty="0">
                <a:ln w="3175" cmpd="sng">
                  <a:solidFill>
                    <a:srgbClr val="DEF6FE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Strategia di gioco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FE5CC-6B98-4D73-9A08-7BF091F0544E}"/>
              </a:ext>
            </a:extLst>
          </p:cNvPr>
          <p:cNvSpPr txBox="1"/>
          <p:nvPr/>
        </p:nvSpPr>
        <p:spPr>
          <a:xfrm>
            <a:off x="518746" y="2195447"/>
            <a:ext cx="7543800" cy="3646191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>
              <a:lnSpc>
                <a:spcPct val="250000"/>
              </a:lnSpc>
              <a:buFont typeface="Wingdings"/>
              <a:buChar char="q"/>
            </a:pPr>
            <a:r>
              <a:rPr lang="it-IT" sz="2400" dirty="0">
                <a:solidFill>
                  <a:srgbClr val="212121"/>
                </a:solidFill>
                <a:latin typeface="Century Gothic"/>
              </a:rPr>
              <a:t> MIN – MAX con tagli Alpha - Beta</a:t>
            </a:r>
          </a:p>
          <a:p>
            <a:pPr marL="214313" indent="-214313">
              <a:lnSpc>
                <a:spcPct val="150000"/>
              </a:lnSpc>
              <a:buFont typeface="Wingdings"/>
              <a:buChar char="q"/>
            </a:pPr>
            <a:r>
              <a:rPr lang="it-IT" sz="2400" dirty="0">
                <a:solidFill>
                  <a:srgbClr val="212121"/>
                </a:solidFill>
                <a:latin typeface="Century Gothic"/>
                <a:cs typeface="Arial"/>
              </a:rPr>
              <a:t> Esplorazione dell'albero: Iterative Deepening Depth - First </a:t>
            </a:r>
            <a:r>
              <a:rPr lang="en-US" sz="2400" dirty="0">
                <a:latin typeface="Century Gothic"/>
                <a:cs typeface="Arial"/>
              </a:rPr>
              <a:t>​</a:t>
            </a:r>
          </a:p>
          <a:p>
            <a:pPr marL="342900" indent="-342900">
              <a:lnSpc>
                <a:spcPct val="250000"/>
              </a:lnSpc>
              <a:buFont typeface="Wingdings"/>
              <a:buChar char="q"/>
            </a:pPr>
            <a:r>
              <a:rPr lang="it-IT" sz="2400" dirty="0">
                <a:solidFill>
                  <a:srgbClr val="212121"/>
                </a:solidFill>
                <a:latin typeface="Century Gothic"/>
                <a:cs typeface="Arial"/>
              </a:rPr>
              <a:t>Euristica ispirata all'</a:t>
            </a:r>
            <a:r>
              <a:rPr lang="it-IT" sz="2400" dirty="0">
                <a:solidFill>
                  <a:srgbClr val="00B0F0"/>
                </a:solidFill>
                <a:latin typeface="Century Gothic"/>
                <a:cs typeface="Arial"/>
                <a:hlinkClick r:id="rId2"/>
              </a:rPr>
              <a:t>articolo</a:t>
            </a:r>
            <a:r>
              <a:rPr lang="it-IT" sz="2400" dirty="0">
                <a:solidFill>
                  <a:srgbClr val="212121"/>
                </a:solidFill>
                <a:latin typeface="Century Gothic"/>
                <a:cs typeface="Arial"/>
              </a:rPr>
              <a:t> di PETCU – HOLBAN </a:t>
            </a:r>
          </a:p>
          <a:p>
            <a:pPr>
              <a:lnSpc>
                <a:spcPct val="200000"/>
              </a:lnSpc>
            </a:pPr>
            <a:endParaRPr lang="it-IT" sz="2400" dirty="0">
              <a:solidFill>
                <a:srgbClr val="212121"/>
              </a:solidFill>
              <a:latin typeface="Century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66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C0512E1-3A89-4098-9743-149E564B996E}"/>
              </a:ext>
            </a:extLst>
          </p:cNvPr>
          <p:cNvSpPr txBox="1">
            <a:spLocks/>
          </p:cNvSpPr>
          <p:nvPr/>
        </p:nvSpPr>
        <p:spPr>
          <a:xfrm>
            <a:off x="1923548" y="117873"/>
            <a:ext cx="5296904" cy="72747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3600" spc="50" dirty="0">
                <a:ln w="3175" cmpd="sng">
                  <a:solidFill>
                    <a:srgbClr val="DEF6FE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Funzione euristica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EA28F3CD-2DDD-4685-A47C-2530B1A3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6607"/>
              </p:ext>
            </p:extLst>
          </p:nvPr>
        </p:nvGraphicFramePr>
        <p:xfrm>
          <a:off x="443596" y="1540454"/>
          <a:ext cx="8256808" cy="5022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640">
                  <a:extLst>
                    <a:ext uri="{9D8B030D-6E8A-4147-A177-3AD203B41FA5}">
                      <a16:colId xmlns:a16="http://schemas.microsoft.com/office/drawing/2014/main" val="1394276141"/>
                    </a:ext>
                  </a:extLst>
                </a:gridCol>
                <a:gridCol w="3038168">
                  <a:extLst>
                    <a:ext uri="{9D8B030D-6E8A-4147-A177-3AD203B41FA5}">
                      <a16:colId xmlns:a16="http://schemas.microsoft.com/office/drawing/2014/main" val="3854256484"/>
                    </a:ext>
                  </a:extLst>
                </a:gridCol>
              </a:tblGrid>
              <a:tr h="5433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dirty="0">
                          <a:solidFill>
                            <a:schemeClr val="bg1"/>
                          </a:solidFill>
                        </a:rPr>
                        <a:t>Funzione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2000" b="1" dirty="0">
                          <a:solidFill>
                            <a:schemeClr val="bg1"/>
                          </a:solidFill>
                        </a:rPr>
                        <a:t>Fase 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98772"/>
                  </a:ext>
                </a:extLst>
              </a:tr>
              <a:tr h="49562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Closed morris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1, 2 e 3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289072"/>
                  </a:ext>
                </a:extLst>
              </a:tr>
              <a:tr h="49562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Morrises number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1 e 2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531269"/>
                  </a:ext>
                </a:extLst>
              </a:tr>
              <a:tr h="495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Number of blocked opponent pieces</a:t>
                      </a:r>
                      <a:endParaRPr lang="it-IT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7103" marR="87103" marT="43551" marB="435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1 e 2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280611"/>
                  </a:ext>
                </a:extLst>
              </a:tr>
              <a:tr h="495623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  <a:latin typeface="+mn-lt"/>
                        </a:rPr>
                        <a:t>Pieces number</a:t>
                      </a:r>
                      <a:endParaRPr lang="it-IT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7103" marR="87103" marT="43551" marB="435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1 e 2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44372"/>
                  </a:ext>
                </a:extLst>
              </a:tr>
              <a:tr h="495623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  <a:latin typeface="+mn-lt"/>
                        </a:rPr>
                        <a:t>Number of 2 </a:t>
                      </a:r>
                      <a:r>
                        <a:rPr lang="it-IT" sz="2000" dirty="0" err="1">
                          <a:solidFill>
                            <a:schemeClr val="bg1"/>
                          </a:solidFill>
                          <a:latin typeface="+mn-lt"/>
                        </a:rPr>
                        <a:t>pieces</a:t>
                      </a:r>
                      <a:r>
                        <a:rPr lang="it-IT" sz="20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it-IT" sz="2000" dirty="0" err="1">
                          <a:solidFill>
                            <a:schemeClr val="bg1"/>
                          </a:solidFill>
                          <a:latin typeface="+mn-lt"/>
                        </a:rPr>
                        <a:t>configurations</a:t>
                      </a:r>
                      <a:endParaRPr lang="it-IT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7103" marR="87103" marT="43551" marB="435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1 e 3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136302"/>
                  </a:ext>
                </a:extLst>
              </a:tr>
              <a:tr h="495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Number of 3 pieces configurations</a:t>
                      </a:r>
                      <a:endParaRPr lang="it-IT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7103" marR="87103" marT="43551" marB="435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1 e 3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767252"/>
                  </a:ext>
                </a:extLst>
              </a:tr>
              <a:tr h="495623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solidFill>
                            <a:schemeClr val="bg1"/>
                          </a:solidFill>
                          <a:latin typeface="+mn-lt"/>
                        </a:rPr>
                        <a:t>Winning</a:t>
                      </a:r>
                      <a:r>
                        <a:rPr lang="it-IT" sz="20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it-IT" sz="2000" dirty="0" err="1">
                          <a:solidFill>
                            <a:schemeClr val="bg1"/>
                          </a:solidFill>
                          <a:latin typeface="+mn-lt"/>
                        </a:rPr>
                        <a:t>configuration</a:t>
                      </a:r>
                      <a:r>
                        <a:rPr lang="it-IT" sz="20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it-IT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7103" marR="87103" marT="43551" marB="435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2 e 3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752130"/>
                  </a:ext>
                </a:extLst>
              </a:tr>
              <a:tr h="495623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solidFill>
                            <a:schemeClr val="bg1"/>
                          </a:solidFill>
                          <a:latin typeface="+mn-lt"/>
                        </a:rPr>
                        <a:t>Double morris</a:t>
                      </a:r>
                      <a:endParaRPr lang="it-IT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7103" marR="87103" marT="43551" marB="435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945463"/>
                  </a:ext>
                </a:extLst>
              </a:tr>
              <a:tr h="495623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solidFill>
                            <a:schemeClr val="bg1"/>
                          </a:solidFill>
                          <a:latin typeface="+mn-lt"/>
                        </a:rPr>
                        <a:t>Opened</a:t>
                      </a:r>
                      <a:r>
                        <a:rPr lang="it-IT" sz="2000" dirty="0">
                          <a:solidFill>
                            <a:schemeClr val="bg1"/>
                          </a:solidFill>
                          <a:latin typeface="+mn-lt"/>
                        </a:rPr>
                        <a:t> morris </a:t>
                      </a:r>
                      <a:r>
                        <a:rPr lang="it-IT" sz="2800" dirty="0">
                          <a:solidFill>
                            <a:schemeClr val="bg1"/>
                          </a:solidFill>
                          <a:latin typeface="+mn-lt"/>
                        </a:rPr>
                        <a:t>*</a:t>
                      </a:r>
                      <a:endParaRPr lang="it-IT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7103" marR="87103" marT="43551" marB="435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87103" marR="87103" marT="43551" marB="435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90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09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C0512E1-3A89-4098-9743-149E564B996E}"/>
              </a:ext>
            </a:extLst>
          </p:cNvPr>
          <p:cNvSpPr txBox="1">
            <a:spLocks/>
          </p:cNvSpPr>
          <p:nvPr/>
        </p:nvSpPr>
        <p:spPr>
          <a:xfrm>
            <a:off x="1923548" y="117873"/>
            <a:ext cx="5296904" cy="72747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3600" spc="50" dirty="0">
                <a:ln w="3175" cmpd="sng">
                  <a:solidFill>
                    <a:srgbClr val="DEF6FE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Ottimizzazioni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AA9C834-0F6C-4A87-8002-8206A8AA78E5}"/>
              </a:ext>
            </a:extLst>
          </p:cNvPr>
          <p:cNvSpPr txBox="1"/>
          <p:nvPr/>
        </p:nvSpPr>
        <p:spPr>
          <a:xfrm>
            <a:off x="317923" y="1431876"/>
            <a:ext cx="8709341" cy="499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sz="2800" dirty="0">
                <a:solidFill>
                  <a:schemeClr val="bg1"/>
                </a:solidFill>
              </a:rPr>
              <a:t>Rappresentazione dello </a:t>
            </a:r>
            <a:r>
              <a:rPr lang="it-IT" sz="2800" b="1" dirty="0">
                <a:solidFill>
                  <a:schemeClr val="bg1"/>
                </a:solidFill>
              </a:rPr>
              <a:t>stato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sz="2800" dirty="0">
                <a:solidFill>
                  <a:schemeClr val="bg1"/>
                </a:solidFill>
              </a:rPr>
              <a:t>Rappresentazione delle </a:t>
            </a:r>
            <a:r>
              <a:rPr lang="it-IT" sz="2800" b="1" dirty="0">
                <a:solidFill>
                  <a:schemeClr val="bg1"/>
                </a:solidFill>
              </a:rPr>
              <a:t>azioni</a:t>
            </a:r>
            <a:r>
              <a:rPr lang="it-IT" sz="2800" dirty="0">
                <a:solidFill>
                  <a:schemeClr val="bg1"/>
                </a:solidFill>
              </a:rPr>
              <a:t> tramite interi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sz="2800" b="1" dirty="0">
                <a:solidFill>
                  <a:schemeClr val="bg1"/>
                </a:solidFill>
              </a:rPr>
              <a:t>Cache</a:t>
            </a:r>
            <a:r>
              <a:rPr lang="it-IT" sz="2800" dirty="0">
                <a:solidFill>
                  <a:schemeClr val="bg1"/>
                </a:solidFill>
              </a:rPr>
              <a:t> per salvare la valutazione di uno stato (</a:t>
            </a:r>
            <a:r>
              <a:rPr lang="it-IT" sz="2800" dirty="0" err="1">
                <a:solidFill>
                  <a:schemeClr val="bg1"/>
                </a:solidFill>
              </a:rPr>
              <a:t>hash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map</a:t>
            </a:r>
            <a:r>
              <a:rPr lang="it-IT" sz="2800" dirty="0">
                <a:solidFill>
                  <a:schemeClr val="bg1"/>
                </a:solidFill>
              </a:rPr>
              <a:t> con chiave di tipo primitivo </a:t>
            </a:r>
            <a:r>
              <a:rPr lang="it-IT" sz="2800" dirty="0" err="1">
                <a:solidFill>
                  <a:schemeClr val="bg1"/>
                </a:solidFill>
              </a:rPr>
              <a:t>Int</a:t>
            </a:r>
            <a:r>
              <a:rPr lang="it-IT" sz="2800" dirty="0">
                <a:solidFill>
                  <a:schemeClr val="bg1"/>
                </a:solidFill>
              </a:rPr>
              <a:t> tramite le </a:t>
            </a:r>
            <a:r>
              <a:rPr lang="it-IT" sz="2800" dirty="0" err="1">
                <a:solidFill>
                  <a:schemeClr val="bg1"/>
                </a:solidFill>
                <a:hlinkClick r:id="rId2"/>
              </a:rPr>
              <a:t>collection</a:t>
            </a:r>
            <a:r>
              <a:rPr lang="it-IT" sz="2800" dirty="0">
                <a:solidFill>
                  <a:schemeClr val="bg1"/>
                </a:solidFill>
                <a:hlinkClick r:id="rId2"/>
              </a:rPr>
              <a:t> </a:t>
            </a:r>
            <a:r>
              <a:rPr lang="it-IT" sz="2800" dirty="0" err="1">
                <a:solidFill>
                  <a:schemeClr val="bg1"/>
                </a:solidFill>
                <a:hlinkClick r:id="rId2"/>
              </a:rPr>
              <a:t>Koloboke</a:t>
            </a:r>
            <a:r>
              <a:rPr lang="it-IT" sz="2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sz="2800" dirty="0">
                <a:solidFill>
                  <a:schemeClr val="bg1"/>
                </a:solidFill>
              </a:rPr>
              <a:t>Utilizzo della </a:t>
            </a:r>
            <a:r>
              <a:rPr lang="it-IT" sz="2800" dirty="0" err="1">
                <a:solidFill>
                  <a:schemeClr val="bg1"/>
                </a:solidFill>
              </a:rPr>
              <a:t>priority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queue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  <a:hlinkClick r:id="rId3"/>
              </a:rPr>
              <a:t>Fibonacchi</a:t>
            </a:r>
            <a:r>
              <a:rPr lang="it-IT" sz="2800" dirty="0">
                <a:solidFill>
                  <a:schemeClr val="bg1"/>
                </a:solidFill>
                <a:hlinkClick r:id="rId3"/>
              </a:rPr>
              <a:t> </a:t>
            </a:r>
            <a:r>
              <a:rPr lang="it-IT" sz="2800" dirty="0" err="1">
                <a:solidFill>
                  <a:schemeClr val="bg1"/>
                </a:solidFill>
                <a:hlinkClick r:id="rId3"/>
              </a:rPr>
              <a:t>Heap</a:t>
            </a:r>
            <a:r>
              <a:rPr lang="it-IT" sz="2800" dirty="0">
                <a:solidFill>
                  <a:schemeClr val="bg1"/>
                </a:solidFill>
                <a:hlinkClick r:id="rId3"/>
              </a:rPr>
              <a:t> </a:t>
            </a:r>
            <a:r>
              <a:rPr lang="it-IT" sz="2800" dirty="0">
                <a:solidFill>
                  <a:schemeClr val="bg1"/>
                </a:solidFill>
              </a:rPr>
              <a:t>per l’</a:t>
            </a:r>
            <a:r>
              <a:rPr lang="it-IT" sz="2800" b="1" dirty="0">
                <a:solidFill>
                  <a:schemeClr val="bg1"/>
                </a:solidFill>
              </a:rPr>
              <a:t>ordinamento delle azioni </a:t>
            </a:r>
            <a:r>
              <a:rPr lang="it-IT" sz="2800" dirty="0">
                <a:solidFill>
                  <a:schemeClr val="bg1"/>
                </a:solidFill>
              </a:rPr>
              <a:t>nel </a:t>
            </a:r>
            <a:r>
              <a:rPr lang="it-IT" sz="2800" dirty="0" err="1">
                <a:solidFill>
                  <a:schemeClr val="bg1"/>
                </a:solidFill>
              </a:rPr>
              <a:t>min-max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0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C0512E1-3A89-4098-9743-149E564B996E}"/>
              </a:ext>
            </a:extLst>
          </p:cNvPr>
          <p:cNvSpPr txBox="1">
            <a:spLocks/>
          </p:cNvSpPr>
          <p:nvPr/>
        </p:nvSpPr>
        <p:spPr>
          <a:xfrm>
            <a:off x="1923548" y="117873"/>
            <a:ext cx="5296904" cy="72747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3600" spc="50" dirty="0">
                <a:ln w="3175" cmpd="sng">
                  <a:solidFill>
                    <a:srgbClr val="DEF6FE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Approccio alternativo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AA9C834-0F6C-4A87-8002-8206A8AA78E5}"/>
              </a:ext>
            </a:extLst>
          </p:cNvPr>
          <p:cNvSpPr txBox="1"/>
          <p:nvPr/>
        </p:nvSpPr>
        <p:spPr>
          <a:xfrm>
            <a:off x="217329" y="1708509"/>
            <a:ext cx="8709341" cy="259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it-IT" sz="2800" dirty="0">
                <a:solidFill>
                  <a:schemeClr val="bg1"/>
                </a:solidFill>
              </a:rPr>
              <a:t>Basato su </a:t>
            </a:r>
            <a:r>
              <a:rPr lang="it-IT" sz="2800" b="1" dirty="0" err="1">
                <a:solidFill>
                  <a:schemeClr val="bg1"/>
                </a:solidFill>
              </a:rPr>
              <a:t>reinforment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learning</a:t>
            </a:r>
            <a:r>
              <a:rPr lang="it-IT" sz="2800" dirty="0">
                <a:solidFill>
                  <a:schemeClr val="bg1"/>
                </a:solidFill>
              </a:rPr>
              <a:t>, ad ogni step si stima la bontà di un’azione in base allo stato in cui ci si trova. La stima viene calcolata tramite una </a:t>
            </a:r>
            <a:r>
              <a:rPr lang="it-IT" sz="2800" u="sng" dirty="0">
                <a:solidFill>
                  <a:schemeClr val="bg1"/>
                </a:solidFill>
              </a:rPr>
              <a:t>combinazione lineare</a:t>
            </a:r>
            <a:r>
              <a:rPr lang="it-IT" sz="2800" dirty="0">
                <a:solidFill>
                  <a:schemeClr val="bg1"/>
                </a:solidFill>
              </a:rPr>
              <a:t> di alcune </a:t>
            </a:r>
            <a:r>
              <a:rPr lang="it-IT" sz="2800" b="1" dirty="0">
                <a:solidFill>
                  <a:schemeClr val="bg1"/>
                </a:solidFill>
              </a:rPr>
              <a:t>features</a:t>
            </a:r>
            <a:r>
              <a:rPr lang="it-IT" sz="2800" dirty="0">
                <a:solidFill>
                  <a:schemeClr val="bg1"/>
                </a:solidFill>
              </a:rPr>
              <a:t>.  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3240FC9-4AE5-4EF1-8445-72B0DB383009}"/>
              </a:ext>
            </a:extLst>
          </p:cNvPr>
          <p:cNvGrpSpPr/>
          <p:nvPr/>
        </p:nvGrpSpPr>
        <p:grpSpPr>
          <a:xfrm>
            <a:off x="115264" y="4565007"/>
            <a:ext cx="1170827" cy="1204239"/>
            <a:chOff x="1440481" y="1856619"/>
            <a:chExt cx="1170827" cy="1204239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1642300-8781-4F18-9406-D443F731A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298" y="1856619"/>
              <a:ext cx="1107010" cy="109207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B86BD6FD-F436-4B8D-A995-B60A5B6FA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72527" y1="39773" x2="72527" y2="39773"/>
                          <a14:foregroundMark x1="21978" y1="52273" x2="21978" y2="52273"/>
                        </a14:backgroundRemoval>
                      </a14:imgEffect>
                    </a14:imgLayer>
                  </a14:imgProps>
                </a:ext>
              </a:extLst>
            </a:blip>
            <a:srcRect r="60254"/>
            <a:stretch/>
          </p:blipFill>
          <p:spPr>
            <a:xfrm>
              <a:off x="1440481" y="2727875"/>
              <a:ext cx="273716" cy="332983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42864D12-4C28-452E-9789-E98753B9F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52882" r="89393"/>
                      </a14:imgEffect>
                    </a14:imgLayer>
                  </a14:imgProps>
                </a:ext>
              </a:extLst>
            </a:blip>
            <a:srcRect l="48318" r="6043"/>
            <a:stretch/>
          </p:blipFill>
          <p:spPr>
            <a:xfrm>
              <a:off x="2026920" y="2158483"/>
              <a:ext cx="291846" cy="309192"/>
            </a:xfrm>
            <a:prstGeom prst="rect">
              <a:avLst/>
            </a:prstGeom>
          </p:spPr>
        </p:pic>
      </p:grp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B8A266B-06B7-4CF3-B1F6-691021EDCF48}"/>
              </a:ext>
            </a:extLst>
          </p:cNvPr>
          <p:cNvCxnSpPr>
            <a:cxnSpLocks/>
          </p:cNvCxnSpPr>
          <p:nvPr/>
        </p:nvCxnSpPr>
        <p:spPr>
          <a:xfrm>
            <a:off x="1359668" y="5159507"/>
            <a:ext cx="30911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E10B7BF-8B56-4026-ABF7-7633056289F3}"/>
              </a:ext>
            </a:extLst>
          </p:cNvPr>
          <p:cNvSpPr txBox="1"/>
          <p:nvPr/>
        </p:nvSpPr>
        <p:spPr>
          <a:xfrm>
            <a:off x="1646991" y="4948300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set(a</a:t>
            </a:r>
            <a:r>
              <a:rPr lang="it-IT" sz="200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it-IT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,…,a</a:t>
            </a:r>
            <a:r>
              <a:rPr lang="it-IT" sz="200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it-IT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0D42147-45DF-47E5-A700-8A6843E5AF7F}"/>
              </a:ext>
            </a:extLst>
          </p:cNvPr>
          <p:cNvCxnSpPr>
            <a:cxnSpLocks/>
          </p:cNvCxnSpPr>
          <p:nvPr/>
        </p:nvCxnSpPr>
        <p:spPr>
          <a:xfrm>
            <a:off x="3490372" y="5165535"/>
            <a:ext cx="39887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F0A573-DEAB-4705-AB15-902116A962C6}"/>
              </a:ext>
            </a:extLst>
          </p:cNvPr>
          <p:cNvSpPr txBox="1"/>
          <p:nvPr/>
        </p:nvSpPr>
        <p:spPr>
          <a:xfrm>
            <a:off x="3932649" y="4982461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it-IT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qValue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s,a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endParaRPr lang="it-IT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46D393-9700-4506-A8F4-1118CC436426}"/>
              </a:ext>
            </a:extLst>
          </p:cNvPr>
          <p:cNvCxnSpPr>
            <a:cxnSpLocks/>
          </p:cNvCxnSpPr>
          <p:nvPr/>
        </p:nvCxnSpPr>
        <p:spPr>
          <a:xfrm>
            <a:off x="7685599" y="5173155"/>
            <a:ext cx="39887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3EBE517-305D-4061-95AC-509F72C3D429}"/>
              </a:ext>
            </a:extLst>
          </p:cNvPr>
          <p:cNvSpPr txBox="1"/>
          <p:nvPr/>
        </p:nvSpPr>
        <p:spPr>
          <a:xfrm>
            <a:off x="8170427" y="48978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sz="2800" b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it-IT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61A0B00-D197-44F3-8C34-E0E65EBDF6FA}"/>
              </a:ext>
            </a:extLst>
          </p:cNvPr>
          <p:cNvSpPr txBox="1"/>
          <p:nvPr/>
        </p:nvSpPr>
        <p:spPr>
          <a:xfrm>
            <a:off x="1514224" y="5811515"/>
            <a:ext cx="7314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qValue</a:t>
            </a:r>
            <a:r>
              <a:rPr lang="it-IT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s,a</a:t>
            </a:r>
            <a:r>
              <a:rPr lang="it-IT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c</a:t>
            </a:r>
            <a:r>
              <a:rPr lang="it-IT" sz="240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it-IT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sz="2400" baseline="-2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it-IT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s,a</a:t>
            </a:r>
            <a:r>
              <a:rPr lang="it-IT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… + </a:t>
            </a:r>
            <a:r>
              <a:rPr lang="it-IT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it-IT" sz="2400" baseline="-25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it-IT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sz="2400" baseline="-25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it-IT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s,a</a:t>
            </a:r>
            <a:r>
              <a:rPr lang="it-IT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1007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Citazion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68</TotalTime>
  <Words>997</Words>
  <Application>Microsoft Office PowerPoint</Application>
  <PresentationFormat>Presentazione su schermo (4:3)</PresentationFormat>
  <Paragraphs>411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Trebuchet MS</vt:lpstr>
      <vt:lpstr>Wingdings</vt:lpstr>
      <vt:lpstr>Wingdings 2</vt:lpstr>
      <vt:lpstr>Citazione</vt:lpstr>
      <vt:lpstr>Lorenzo Antonini Roberto Della Penna Giovanni Baratta</vt:lpstr>
      <vt:lpstr>Rappresentazione dello stato</vt:lpstr>
      <vt:lpstr>Rappresentazione della board</vt:lpstr>
      <vt:lpstr>Presenza di una pedina sulla board 1</vt:lpstr>
      <vt:lpstr>Presenza di una pedina sulla board 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Lorenzo Antonini Roberto Della Penna Giovanni Baratta</dc:title>
  <dc:creator>Giovanni Baratta</dc:creator>
  <cp:lastModifiedBy>Giovanni Baratta</cp:lastModifiedBy>
  <cp:revision>68</cp:revision>
  <dcterms:created xsi:type="dcterms:W3CDTF">2018-05-23T10:46:03Z</dcterms:created>
  <dcterms:modified xsi:type="dcterms:W3CDTF">2018-06-06T13:47:44Z</dcterms:modified>
</cp:coreProperties>
</file>