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1" r:id="rId4"/>
  </p:sldMasterIdLst>
  <p:sldIdLst>
    <p:sldId id="256" r:id="rId5"/>
    <p:sldId id="257" r:id="rId6"/>
    <p:sldId id="259" r:id="rId7"/>
    <p:sldId id="269" r:id="rId8"/>
    <p:sldId id="271" r:id="rId9"/>
    <p:sldId id="277" r:id="rId10"/>
    <p:sldId id="275" r:id="rId11"/>
    <p:sldId id="272" r:id="rId12"/>
    <p:sldId id="280" r:id="rId13"/>
    <p:sldId id="281" r:id="rId14"/>
    <p:sldId id="270" r:id="rId15"/>
    <p:sldId id="283" r:id="rId16"/>
    <p:sldId id="284" r:id="rId17"/>
    <p:sldId id="289" r:id="rId18"/>
    <p:sldId id="299" r:id="rId19"/>
    <p:sldId id="297" r:id="rId20"/>
    <p:sldId id="293" r:id="rId21"/>
    <p:sldId id="295" r:id="rId22"/>
    <p:sldId id="300" r:id="rId23"/>
    <p:sldId id="29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EDAB05"/>
    <a:srgbClr val="3578AF"/>
    <a:srgbClr val="CCDD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21D43-E7DB-46D0-9E22-E1207AAB497F}" v="105" dt="2023-05-29T14:15:03.078"/>
    <p1510:client id="{663B0A48-0D3B-4E1A-95AA-9645E1708D4C}" v="21" dt="2023-06-01T13:57:03.28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avedoni" userId="f8866145-139e-47e6-a1a0-25bf9d78597a" providerId="ADAL" clId="{63221D43-E7DB-46D0-9E22-E1207AAB497F}"/>
    <pc:docChg chg="undo custSel modSld sldOrd">
      <pc:chgData name="Federico Cavedoni" userId="f8866145-139e-47e6-a1a0-25bf9d78597a" providerId="ADAL" clId="{63221D43-E7DB-46D0-9E22-E1207AAB497F}" dt="2023-05-29T14:15:03.078" v="133" actId="1076"/>
      <pc:docMkLst>
        <pc:docMk/>
      </pc:docMkLst>
      <pc:sldChg chg="addSp delSp modSp mod">
        <pc:chgData name="Federico Cavedoni" userId="f8866145-139e-47e6-a1a0-25bf9d78597a" providerId="ADAL" clId="{63221D43-E7DB-46D0-9E22-E1207AAB497F}" dt="2023-05-28T15:16:17.319" v="25" actId="27309"/>
        <pc:sldMkLst>
          <pc:docMk/>
          <pc:sldMk cId="137964523" sldId="270"/>
        </pc:sldMkLst>
        <pc:graphicFrameChg chg="add del mod modGraphic">
          <ac:chgData name="Federico Cavedoni" userId="f8866145-139e-47e6-a1a0-25bf9d78597a" providerId="ADAL" clId="{63221D43-E7DB-46D0-9E22-E1207AAB497F}" dt="2023-05-28T15:16:17.319" v="25" actId="27309"/>
          <ac:graphicFrameMkLst>
            <pc:docMk/>
            <pc:sldMk cId="137964523" sldId="270"/>
            <ac:graphicFrameMk id="5" creationId="{DD73C086-D419-43BE-AB15-17BD4A554F4B}"/>
          </ac:graphicFrameMkLst>
        </pc:graphicFrameChg>
      </pc:sldChg>
      <pc:sldChg chg="modSp mod">
        <pc:chgData name="Federico Cavedoni" userId="f8866145-139e-47e6-a1a0-25bf9d78597a" providerId="ADAL" clId="{63221D43-E7DB-46D0-9E22-E1207AAB497F}" dt="2023-05-28T15:00:19.810" v="1" actId="20577"/>
        <pc:sldMkLst>
          <pc:docMk/>
          <pc:sldMk cId="1510388584" sldId="271"/>
        </pc:sldMkLst>
        <pc:spChg chg="mod">
          <ac:chgData name="Federico Cavedoni" userId="f8866145-139e-47e6-a1a0-25bf9d78597a" providerId="ADAL" clId="{63221D43-E7DB-46D0-9E22-E1207AAB497F}" dt="2023-05-28T15:00:19.810" v="1" actId="20577"/>
          <ac:spMkLst>
            <pc:docMk/>
            <pc:sldMk cId="1510388584" sldId="271"/>
            <ac:spMk id="3" creationId="{C80C26FC-E887-2107-EABC-156D864641AF}"/>
          </ac:spMkLst>
        </pc:spChg>
      </pc:sldChg>
      <pc:sldChg chg="addSp delSp modSp mod">
        <pc:chgData name="Federico Cavedoni" userId="f8866145-139e-47e6-a1a0-25bf9d78597a" providerId="ADAL" clId="{63221D43-E7DB-46D0-9E22-E1207AAB497F}" dt="2023-05-28T15:15:23.509" v="15" actId="20577"/>
        <pc:sldMkLst>
          <pc:docMk/>
          <pc:sldMk cId="2680644751" sldId="275"/>
        </pc:sldMkLst>
        <pc:spChg chg="mod">
          <ac:chgData name="Federico Cavedoni" userId="f8866145-139e-47e6-a1a0-25bf9d78597a" providerId="ADAL" clId="{63221D43-E7DB-46D0-9E22-E1207AAB497F}" dt="2023-05-28T15:15:23.509" v="15" actId="20577"/>
          <ac:spMkLst>
            <pc:docMk/>
            <pc:sldMk cId="2680644751" sldId="275"/>
            <ac:spMk id="5" creationId="{60AF6F70-AF19-B034-EA1D-D4A0EDC165A9}"/>
          </ac:spMkLst>
        </pc:spChg>
        <pc:graphicFrameChg chg="add del modGraphic">
          <ac:chgData name="Federico Cavedoni" userId="f8866145-139e-47e6-a1a0-25bf9d78597a" providerId="ADAL" clId="{63221D43-E7DB-46D0-9E22-E1207AAB497F}" dt="2023-05-28T15:14:40.320" v="5" actId="27309"/>
          <ac:graphicFrameMkLst>
            <pc:docMk/>
            <pc:sldMk cId="2680644751" sldId="275"/>
            <ac:graphicFrameMk id="4" creationId="{20DEE567-7FFC-8735-4CD1-C31EFED11C65}"/>
          </ac:graphicFrameMkLst>
        </pc:graphicFrameChg>
        <pc:graphicFrameChg chg="add del mod modGraphic">
          <ac:chgData name="Federico Cavedoni" userId="f8866145-139e-47e6-a1a0-25bf9d78597a" providerId="ADAL" clId="{63221D43-E7DB-46D0-9E22-E1207AAB497F}" dt="2023-05-28T15:15:21.847" v="13" actId="27309"/>
          <ac:graphicFrameMkLst>
            <pc:docMk/>
            <pc:sldMk cId="2680644751" sldId="275"/>
            <ac:graphicFrameMk id="8" creationId="{FE480E99-B374-51A7-FFF2-A29855676C7C}"/>
          </ac:graphicFrameMkLst>
        </pc:graphicFrameChg>
      </pc:sldChg>
      <pc:sldChg chg="modSp mod">
        <pc:chgData name="Federico Cavedoni" userId="f8866145-139e-47e6-a1a0-25bf9d78597a" providerId="ADAL" clId="{63221D43-E7DB-46D0-9E22-E1207AAB497F}" dt="2023-05-28T15:00:24.371" v="2" actId="20577"/>
        <pc:sldMkLst>
          <pc:docMk/>
          <pc:sldMk cId="1298691744" sldId="277"/>
        </pc:sldMkLst>
        <pc:spChg chg="mod">
          <ac:chgData name="Federico Cavedoni" userId="f8866145-139e-47e6-a1a0-25bf9d78597a" providerId="ADAL" clId="{63221D43-E7DB-46D0-9E22-E1207AAB497F}" dt="2023-05-28T15:00:24.371" v="2" actId="20577"/>
          <ac:spMkLst>
            <pc:docMk/>
            <pc:sldMk cId="1298691744" sldId="277"/>
            <ac:spMk id="3" creationId="{C80C26FC-E887-2107-EABC-156D864641AF}"/>
          </ac:spMkLst>
        </pc:spChg>
      </pc:sldChg>
      <pc:sldChg chg="modSp mod">
        <pc:chgData name="Federico Cavedoni" userId="f8866145-139e-47e6-a1a0-25bf9d78597a" providerId="ADAL" clId="{63221D43-E7DB-46D0-9E22-E1207AAB497F}" dt="2023-05-28T15:49:04.929" v="88" actId="1076"/>
        <pc:sldMkLst>
          <pc:docMk/>
          <pc:sldMk cId="1800125290" sldId="280"/>
        </pc:sldMkLst>
        <pc:spChg chg="mod">
          <ac:chgData name="Federico Cavedoni" userId="f8866145-139e-47e6-a1a0-25bf9d78597a" providerId="ADAL" clId="{63221D43-E7DB-46D0-9E22-E1207AAB497F}" dt="2023-05-28T15:49:04.929" v="88" actId="1076"/>
          <ac:spMkLst>
            <pc:docMk/>
            <pc:sldMk cId="1800125290" sldId="280"/>
            <ac:spMk id="6" creationId="{9369BC44-F848-484A-D057-EC76E69FBF54}"/>
          </ac:spMkLst>
        </pc:spChg>
        <pc:graphicFrameChg chg="mod">
          <ac:chgData name="Federico Cavedoni" userId="f8866145-139e-47e6-a1a0-25bf9d78597a" providerId="ADAL" clId="{63221D43-E7DB-46D0-9E22-E1207AAB497F}" dt="2023-05-28T15:47:22.319" v="37" actId="1076"/>
          <ac:graphicFrameMkLst>
            <pc:docMk/>
            <pc:sldMk cId="1800125290" sldId="280"/>
            <ac:graphicFrameMk id="9" creationId="{1FA5A136-9AC6-47B2-9C96-6F39ADE4D951}"/>
          </ac:graphicFrameMkLst>
        </pc:graphicFrameChg>
        <pc:picChg chg="mod modCrop">
          <ac:chgData name="Federico Cavedoni" userId="f8866145-139e-47e6-a1a0-25bf9d78597a" providerId="ADAL" clId="{63221D43-E7DB-46D0-9E22-E1207AAB497F}" dt="2023-05-28T15:47:29.794" v="38" actId="1076"/>
          <ac:picMkLst>
            <pc:docMk/>
            <pc:sldMk cId="1800125290" sldId="280"/>
            <ac:picMk id="8" creationId="{C51E971E-DE60-124E-CDA7-3DC130DD15D3}"/>
          </ac:picMkLst>
        </pc:picChg>
      </pc:sldChg>
      <pc:sldChg chg="addSp delSp modSp mod">
        <pc:chgData name="Federico Cavedoni" userId="f8866145-139e-47e6-a1a0-25bf9d78597a" providerId="ADAL" clId="{63221D43-E7DB-46D0-9E22-E1207AAB497F}" dt="2023-05-28T16:40:14.963" v="94" actId="478"/>
        <pc:sldMkLst>
          <pc:docMk/>
          <pc:sldMk cId="2270766586" sldId="289"/>
        </pc:sldMkLst>
        <pc:spChg chg="add del mod">
          <ac:chgData name="Federico Cavedoni" userId="f8866145-139e-47e6-a1a0-25bf9d78597a" providerId="ADAL" clId="{63221D43-E7DB-46D0-9E22-E1207AAB497F}" dt="2023-05-28T16:40:14.963" v="94" actId="478"/>
          <ac:spMkLst>
            <pc:docMk/>
            <pc:sldMk cId="2270766586" sldId="289"/>
            <ac:spMk id="2" creationId="{E98A15F6-564F-72DA-5DFB-46E371132F34}"/>
          </ac:spMkLst>
        </pc:spChg>
        <pc:spChg chg="add del mod">
          <ac:chgData name="Federico Cavedoni" userId="f8866145-139e-47e6-a1a0-25bf9d78597a" providerId="ADAL" clId="{63221D43-E7DB-46D0-9E22-E1207AAB497F}" dt="2023-05-28T16:40:14.963" v="94" actId="478"/>
          <ac:spMkLst>
            <pc:docMk/>
            <pc:sldMk cId="2270766586" sldId="289"/>
            <ac:spMk id="10" creationId="{7C3B45CB-DDD7-A68E-EE7F-7B992EF8B2E0}"/>
          </ac:spMkLst>
        </pc:spChg>
        <pc:graphicFrameChg chg="mod">
          <ac:chgData name="Federico Cavedoni" userId="f8866145-139e-47e6-a1a0-25bf9d78597a" providerId="ADAL" clId="{63221D43-E7DB-46D0-9E22-E1207AAB497F}" dt="2023-05-28T16:34:58.229" v="89"/>
          <ac:graphicFrameMkLst>
            <pc:docMk/>
            <pc:sldMk cId="2270766586" sldId="289"/>
            <ac:graphicFrameMk id="7" creationId="{23E5FA07-5B79-4FAB-AD44-E730FFA482F0}"/>
          </ac:graphicFrameMkLst>
        </pc:graphicFrameChg>
      </pc:sldChg>
      <pc:sldChg chg="addSp delSp modSp mod modAnim">
        <pc:chgData name="Federico Cavedoni" userId="f8866145-139e-47e6-a1a0-25bf9d78597a" providerId="ADAL" clId="{63221D43-E7DB-46D0-9E22-E1207AAB497F}" dt="2023-05-29T14:15:03.078" v="133" actId="1076"/>
        <pc:sldMkLst>
          <pc:docMk/>
          <pc:sldMk cId="442178269" sldId="293"/>
        </pc:sldMkLst>
        <pc:spChg chg="mod">
          <ac:chgData name="Federico Cavedoni" userId="f8866145-139e-47e6-a1a0-25bf9d78597a" providerId="ADAL" clId="{63221D43-E7DB-46D0-9E22-E1207AAB497F}" dt="2023-05-29T14:15:02.370" v="131" actId="1076"/>
          <ac:spMkLst>
            <pc:docMk/>
            <pc:sldMk cId="442178269" sldId="293"/>
            <ac:spMk id="7" creationId="{4CFF6E1D-7083-E033-CBD0-83EA8BFD9C7C}"/>
          </ac:spMkLst>
        </pc:spChg>
        <pc:picChg chg="mod">
          <ac:chgData name="Federico Cavedoni" userId="f8866145-139e-47e6-a1a0-25bf9d78597a" providerId="ADAL" clId="{63221D43-E7DB-46D0-9E22-E1207AAB497F}" dt="2023-05-29T14:15:03.078" v="133" actId="1076"/>
          <ac:picMkLst>
            <pc:docMk/>
            <pc:sldMk cId="442178269" sldId="293"/>
            <ac:picMk id="8" creationId="{9922800F-EEF1-BC56-61E1-221F8C36650A}"/>
          </ac:picMkLst>
        </pc:picChg>
        <pc:picChg chg="mod">
          <ac:chgData name="Federico Cavedoni" userId="f8866145-139e-47e6-a1a0-25bf9d78597a" providerId="ADAL" clId="{63221D43-E7DB-46D0-9E22-E1207AAB497F}" dt="2023-05-29T14:15:02.657" v="132" actId="1076"/>
          <ac:picMkLst>
            <pc:docMk/>
            <pc:sldMk cId="442178269" sldId="293"/>
            <ac:picMk id="1028" creationId="{2E269865-8768-62C7-4CC7-71C434B2D1EB}"/>
          </ac:picMkLst>
        </pc:picChg>
        <pc:picChg chg="add del mod">
          <ac:chgData name="Federico Cavedoni" userId="f8866145-139e-47e6-a1a0-25bf9d78597a" providerId="ADAL" clId="{63221D43-E7DB-46D0-9E22-E1207AAB497F}" dt="2023-05-29T14:15:01.572" v="129" actId="1076"/>
          <ac:picMkLst>
            <pc:docMk/>
            <pc:sldMk cId="442178269" sldId="293"/>
            <ac:picMk id="1034" creationId="{20B547FA-6CA2-C2B8-1472-D594058668FE}"/>
          </ac:picMkLst>
        </pc:picChg>
      </pc:sldChg>
      <pc:sldChg chg="ord">
        <pc:chgData name="Federico Cavedoni" userId="f8866145-139e-47e6-a1a0-25bf9d78597a" providerId="ADAL" clId="{63221D43-E7DB-46D0-9E22-E1207AAB497F}" dt="2023-05-28T16:54:35.034" v="111"/>
        <pc:sldMkLst>
          <pc:docMk/>
          <pc:sldMk cId="3375044881" sldId="295"/>
        </pc:sldMkLst>
      </pc:sldChg>
      <pc:sldChg chg="addSp modSp modAnim">
        <pc:chgData name="Federico Cavedoni" userId="f8866145-139e-47e6-a1a0-25bf9d78597a" providerId="ADAL" clId="{63221D43-E7DB-46D0-9E22-E1207AAB497F}" dt="2023-05-28T17:04:38.212" v="121" actId="1076"/>
        <pc:sldMkLst>
          <pc:docMk/>
          <pc:sldMk cId="2492858190" sldId="297"/>
        </pc:sldMkLst>
        <pc:picChg chg="add mod">
          <ac:chgData name="Federico Cavedoni" userId="f8866145-139e-47e6-a1a0-25bf9d78597a" providerId="ADAL" clId="{63221D43-E7DB-46D0-9E22-E1207AAB497F}" dt="2023-05-28T17:04:36.080" v="117" actId="571"/>
          <ac:picMkLst>
            <pc:docMk/>
            <pc:sldMk cId="2492858190" sldId="297"/>
            <ac:picMk id="3" creationId="{9129955E-B941-BD90-E0BC-CB2274ECFB74}"/>
          </ac:picMkLst>
        </pc:picChg>
        <pc:picChg chg="mod">
          <ac:chgData name="Federico Cavedoni" userId="f8866145-139e-47e6-a1a0-25bf9d78597a" providerId="ADAL" clId="{63221D43-E7DB-46D0-9E22-E1207AAB497F}" dt="2023-05-28T17:04:36.712" v="118" actId="1076"/>
          <ac:picMkLst>
            <pc:docMk/>
            <pc:sldMk cId="2492858190" sldId="297"/>
            <ac:picMk id="2050" creationId="{01FD3A10-1BDE-5214-AE1C-368FA682A569}"/>
          </ac:picMkLst>
        </pc:picChg>
        <pc:picChg chg="mod">
          <ac:chgData name="Federico Cavedoni" userId="f8866145-139e-47e6-a1a0-25bf9d78597a" providerId="ADAL" clId="{63221D43-E7DB-46D0-9E22-E1207AAB497F}" dt="2023-05-28T17:04:37.735" v="120" actId="1076"/>
          <ac:picMkLst>
            <pc:docMk/>
            <pc:sldMk cId="2492858190" sldId="297"/>
            <ac:picMk id="2054" creationId="{7E5F5CBB-F8D9-D579-DCCD-6F4AB5833FC1}"/>
          </ac:picMkLst>
        </pc:picChg>
        <pc:picChg chg="mod">
          <ac:chgData name="Federico Cavedoni" userId="f8866145-139e-47e6-a1a0-25bf9d78597a" providerId="ADAL" clId="{63221D43-E7DB-46D0-9E22-E1207AAB497F}" dt="2023-05-28T17:04:38.212" v="121" actId="1076"/>
          <ac:picMkLst>
            <pc:docMk/>
            <pc:sldMk cId="2492858190" sldId="297"/>
            <ac:picMk id="2058" creationId="{F08D9AF3-4B64-43F2-467B-FEB760B14CAD}"/>
          </ac:picMkLst>
        </pc:picChg>
      </pc:sldChg>
      <pc:sldChg chg="addSp modSp mod modAnim">
        <pc:chgData name="Federico Cavedoni" userId="f8866145-139e-47e6-a1a0-25bf9d78597a" providerId="ADAL" clId="{63221D43-E7DB-46D0-9E22-E1207AAB497F}" dt="2023-05-28T16:54:30.474" v="108" actId="27918"/>
        <pc:sldMkLst>
          <pc:docMk/>
          <pc:sldMk cId="1733195945" sldId="299"/>
        </pc:sldMkLst>
        <pc:graphicFrameChg chg="mod">
          <ac:chgData name="Federico Cavedoni" userId="f8866145-139e-47e6-a1a0-25bf9d78597a" providerId="ADAL" clId="{63221D43-E7DB-46D0-9E22-E1207AAB497F}" dt="2023-05-28T16:54:29.636" v="107" actId="1076"/>
          <ac:graphicFrameMkLst>
            <pc:docMk/>
            <pc:sldMk cId="1733195945" sldId="299"/>
            <ac:graphicFrameMk id="16" creationId="{4659589A-94BD-FFF1-11BB-65FCB6040965}"/>
          </ac:graphicFrameMkLst>
        </pc:graphicFrameChg>
        <pc:picChg chg="add mod">
          <ac:chgData name="Federico Cavedoni" userId="f8866145-139e-47e6-a1a0-25bf9d78597a" providerId="ADAL" clId="{63221D43-E7DB-46D0-9E22-E1207AAB497F}" dt="2023-05-28T16:54:29.183" v="106" actId="571"/>
          <ac:picMkLst>
            <pc:docMk/>
            <pc:sldMk cId="1733195945" sldId="299"/>
            <ac:picMk id="3" creationId="{327DD98F-FF60-3BAA-8A0F-7163565E814C}"/>
          </ac:picMkLst>
        </pc:picChg>
        <pc:picChg chg="mod">
          <ac:chgData name="Federico Cavedoni" userId="f8866145-139e-47e6-a1a0-25bf9d78597a" providerId="ADAL" clId="{63221D43-E7DB-46D0-9E22-E1207AAB497F}" dt="2023-05-28T16:54:02.105" v="104" actId="1076"/>
          <ac:picMkLst>
            <pc:docMk/>
            <pc:sldMk cId="1733195945" sldId="299"/>
            <ac:picMk id="10" creationId="{49495E9A-A6C5-A960-35F5-0E2F29C818A1}"/>
          </ac:picMkLst>
        </pc:picChg>
        <pc:picChg chg="mod">
          <ac:chgData name="Federico Cavedoni" userId="f8866145-139e-47e6-a1a0-25bf9d78597a" providerId="ADAL" clId="{63221D43-E7DB-46D0-9E22-E1207AAB497F}" dt="2023-05-28T16:54:01.913" v="103" actId="1076"/>
          <ac:picMkLst>
            <pc:docMk/>
            <pc:sldMk cId="1733195945" sldId="299"/>
            <ac:picMk id="1026" creationId="{7ABA9F39-DE99-B4DB-7640-F2E2D8FF5DC4}"/>
          </ac:picMkLst>
        </pc:picChg>
      </pc:sldChg>
    </pc:docChg>
  </pc:docChgLst>
  <pc:docChgLst>
    <pc:chgData name="Giovanni Barbieri" userId="S::g.barbieri13@studenti.unipi.it::1d55cdec-ad0a-4796-bcb3-9e7ecad0637c" providerId="AD" clId="Web-{CE8307E6-3555-4D23-9FD6-76538835577D}"/>
    <pc:docChg chg="modSld">
      <pc:chgData name="Giovanni Barbieri" userId="S::g.barbieri13@studenti.unipi.it::1d55cdec-ad0a-4796-bcb3-9e7ecad0637c" providerId="AD" clId="Web-{CE8307E6-3555-4D23-9FD6-76538835577D}" dt="2023-05-28T15:47:54.812" v="3" actId="1076"/>
      <pc:docMkLst>
        <pc:docMk/>
      </pc:docMkLst>
      <pc:sldChg chg="modSp">
        <pc:chgData name="Giovanni Barbieri" userId="S::g.barbieri13@studenti.unipi.it::1d55cdec-ad0a-4796-bcb3-9e7ecad0637c" providerId="AD" clId="Web-{CE8307E6-3555-4D23-9FD6-76538835577D}" dt="2023-05-28T15:47:54.812" v="3" actId="1076"/>
        <pc:sldMkLst>
          <pc:docMk/>
          <pc:sldMk cId="1800125290" sldId="280"/>
        </pc:sldMkLst>
        <pc:picChg chg="mod">
          <ac:chgData name="Giovanni Barbieri" userId="S::g.barbieri13@studenti.unipi.it::1d55cdec-ad0a-4796-bcb3-9e7ecad0637c" providerId="AD" clId="Web-{CE8307E6-3555-4D23-9FD6-76538835577D}" dt="2023-05-28T15:47:54.812" v="3" actId="1076"/>
          <ac:picMkLst>
            <pc:docMk/>
            <pc:sldMk cId="1800125290" sldId="280"/>
            <ac:picMk id="8" creationId="{C51E971E-DE60-124E-CDA7-3DC130DD15D3}"/>
          </ac:picMkLst>
        </pc:picChg>
      </pc:sldChg>
    </pc:docChg>
  </pc:docChgLst>
  <pc:docChgLst>
    <pc:chgData name="Alessio Di Ricco" userId="S::a.diricco@studenti.unipi.it::b86bca6f-50ca-4448-808d-bf96027138cf" providerId="AD" clId="Web-{663B0A48-0D3B-4E1A-95AA-9645E1708D4C}"/>
    <pc:docChg chg="modSld">
      <pc:chgData name="Alessio Di Ricco" userId="S::a.diricco@studenti.unipi.it::b86bca6f-50ca-4448-808d-bf96027138cf" providerId="AD" clId="Web-{663B0A48-0D3B-4E1A-95AA-9645E1708D4C}" dt="2023-06-01T13:57:03.286" v="22"/>
      <pc:docMkLst>
        <pc:docMk/>
      </pc:docMkLst>
      <pc:sldChg chg="addSp modSp">
        <pc:chgData name="Alessio Di Ricco" userId="S::a.diricco@studenti.unipi.it::b86bca6f-50ca-4448-808d-bf96027138cf" providerId="AD" clId="Web-{663B0A48-0D3B-4E1A-95AA-9645E1708D4C}" dt="2023-06-01T13:53:36.828" v="3" actId="1076"/>
        <pc:sldMkLst>
          <pc:docMk/>
          <pc:sldMk cId="1510388584" sldId="271"/>
        </pc:sldMkLst>
        <pc:spChg chg="add mod">
          <ac:chgData name="Alessio Di Ricco" userId="S::a.diricco@studenti.unipi.it::b86bca6f-50ca-4448-808d-bf96027138cf" providerId="AD" clId="Web-{663B0A48-0D3B-4E1A-95AA-9645E1708D4C}" dt="2023-06-01T13:53:36.812" v="2" actId="1076"/>
          <ac:spMkLst>
            <pc:docMk/>
            <pc:sldMk cId="1510388584" sldId="271"/>
            <ac:spMk id="5" creationId="{CA4982F7-875C-CCAD-F463-17EFB5F760EA}"/>
          </ac:spMkLst>
        </pc:spChg>
        <pc:spChg chg="add mod">
          <ac:chgData name="Alessio Di Ricco" userId="S::a.diricco@studenti.unipi.it::b86bca6f-50ca-4448-808d-bf96027138cf" providerId="AD" clId="Web-{663B0A48-0D3B-4E1A-95AA-9645E1708D4C}" dt="2023-06-01T13:53:36.828" v="3" actId="1076"/>
          <ac:spMkLst>
            <pc:docMk/>
            <pc:sldMk cId="1510388584" sldId="271"/>
            <ac:spMk id="8" creationId="{49DF9BF0-1973-396E-16CD-C1F57C5C8C83}"/>
          </ac:spMkLst>
        </pc:spChg>
      </pc:sldChg>
      <pc:sldChg chg="addSp modSp">
        <pc:chgData name="Alessio Di Ricco" userId="S::a.diricco@studenti.unipi.it::b86bca6f-50ca-4448-808d-bf96027138cf" providerId="AD" clId="Web-{663B0A48-0D3B-4E1A-95AA-9645E1708D4C}" dt="2023-06-01T13:56:05.394" v="15" actId="1076"/>
        <pc:sldMkLst>
          <pc:docMk/>
          <pc:sldMk cId="2680644751" sldId="275"/>
        </pc:sldMkLst>
        <pc:spChg chg="add mod">
          <ac:chgData name="Alessio Di Ricco" userId="S::a.diricco@studenti.unipi.it::b86bca6f-50ca-4448-808d-bf96027138cf" providerId="AD" clId="Web-{663B0A48-0D3B-4E1A-95AA-9645E1708D4C}" dt="2023-06-01T13:56:05.394" v="15" actId="1076"/>
          <ac:spMkLst>
            <pc:docMk/>
            <pc:sldMk cId="2680644751" sldId="275"/>
            <ac:spMk id="3" creationId="{057847CF-AC37-A6F1-BD5A-6841FEAC2781}"/>
          </ac:spMkLst>
        </pc:spChg>
      </pc:sldChg>
      <pc:sldChg chg="addSp delSp modSp">
        <pc:chgData name="Alessio Di Ricco" userId="S::a.diricco@studenti.unipi.it::b86bca6f-50ca-4448-808d-bf96027138cf" providerId="AD" clId="Web-{663B0A48-0D3B-4E1A-95AA-9645E1708D4C}" dt="2023-06-01T13:57:03.286" v="22"/>
        <pc:sldMkLst>
          <pc:docMk/>
          <pc:sldMk cId="2270766586" sldId="289"/>
        </pc:sldMkLst>
        <pc:spChg chg="add del mod">
          <ac:chgData name="Alessio Di Ricco" userId="S::a.diricco@studenti.unipi.it::b86bca6f-50ca-4448-808d-bf96027138cf" providerId="AD" clId="Web-{663B0A48-0D3B-4E1A-95AA-9645E1708D4C}" dt="2023-06-01T13:57:03.286" v="22"/>
          <ac:spMkLst>
            <pc:docMk/>
            <pc:sldMk cId="2270766586" sldId="289"/>
            <ac:spMk id="3" creationId="{448E32D8-AB85-767D-F5AE-AF28BFEBE683}"/>
          </ac:spMkLst>
        </pc:spChg>
        <pc:graphicFrameChg chg="mod">
          <ac:chgData name="Alessio Di Ricco" userId="S::a.diricco@studenti.unipi.it::b86bca6f-50ca-4448-808d-bf96027138cf" providerId="AD" clId="Web-{663B0A48-0D3B-4E1A-95AA-9645E1708D4C}" dt="2023-06-01T13:56:58.411" v="20" actId="1076"/>
          <ac:graphicFrameMkLst>
            <pc:docMk/>
            <pc:sldMk cId="2270766586" sldId="289"/>
            <ac:graphicFrameMk id="7" creationId="{23E5FA07-5B79-4FAB-AD44-E730FFA482F0}"/>
          </ac:graphicFrameMkLst>
        </pc:graphicFrameChg>
      </pc:sldChg>
    </pc:docChg>
  </pc:docChgLst>
  <pc:docChgLst>
    <pc:chgData name="Federico Cavedoni" userId="f8866145-139e-47e6-a1a0-25bf9d78597a" providerId="ADAL" clId="{D414B16E-B27D-49D9-AA0B-036E032B820F}"/>
    <pc:docChg chg="modSld sldOrd">
      <pc:chgData name="Federico Cavedoni" userId="f8866145-139e-47e6-a1a0-25bf9d78597a" providerId="ADAL" clId="{D414B16E-B27D-49D9-AA0B-036E032B820F}" dt="2023-05-29T17:59:37.243" v="9" actId="20577"/>
      <pc:docMkLst>
        <pc:docMk/>
      </pc:docMkLst>
      <pc:sldChg chg="ord">
        <pc:chgData name="Federico Cavedoni" userId="f8866145-139e-47e6-a1a0-25bf9d78597a" providerId="ADAL" clId="{D414B16E-B27D-49D9-AA0B-036E032B820F}" dt="2023-05-29T16:04:16.889" v="1"/>
        <pc:sldMkLst>
          <pc:docMk/>
          <pc:sldMk cId="137964523" sldId="270"/>
        </pc:sldMkLst>
      </pc:sldChg>
      <pc:sldChg chg="modSp mod">
        <pc:chgData name="Federico Cavedoni" userId="f8866145-139e-47e6-a1a0-25bf9d78597a" providerId="ADAL" clId="{D414B16E-B27D-49D9-AA0B-036E032B820F}" dt="2023-05-29T17:59:37.243" v="9" actId="20577"/>
        <pc:sldMkLst>
          <pc:docMk/>
          <pc:sldMk cId="3368335468" sldId="298"/>
        </pc:sldMkLst>
        <pc:spChg chg="mod">
          <ac:chgData name="Federico Cavedoni" userId="f8866145-139e-47e6-a1a0-25bf9d78597a" providerId="ADAL" clId="{D414B16E-B27D-49D9-AA0B-036E032B820F}" dt="2023-05-29T17:59:37.243" v="9" actId="20577"/>
          <ac:spMkLst>
            <pc:docMk/>
            <pc:sldMk cId="3368335468" sldId="298"/>
            <ac:spMk id="5" creationId="{EA05D100-EBC4-C10E-733D-820262BFA0F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less\Desktop\Computer%20Architecture\ComputerArch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ess\Desktop\Computer%20Architecture\ComputerArch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ess\Desktop\Computer%20Architecture\ComputerArch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ess\Desktop\Computer%20Architecture\ComputerArchi%20-%20Copi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ess\Desktop\Computer%20Architecture\ComputerArchi%20-%20Copia%20(version%201).xls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less\Desktop\Computer%20Architecture\ComputerArchi%20-%20Copia%20(version%201).xlsb.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less\Desktop\Computer%20Architecture\Comp%20NUOVO.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Execution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1"/>
          <c:order val="0"/>
          <c:tx>
            <c:v>Execution 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Foglio1!$Y$3:$AR$3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Foglio1!$Y$4:$AR$4</c:f>
              <c:numCache>
                <c:formatCode>General</c:formatCode>
                <c:ptCount val="20"/>
                <c:pt idx="0">
                  <c:v>22.652899999999999</c:v>
                </c:pt>
                <c:pt idx="1">
                  <c:v>18.678699999999999</c:v>
                </c:pt>
                <c:pt idx="2">
                  <c:v>14.3398</c:v>
                </c:pt>
                <c:pt idx="3">
                  <c:v>10.2431</c:v>
                </c:pt>
                <c:pt idx="4">
                  <c:v>8.2188999999999997</c:v>
                </c:pt>
                <c:pt idx="5">
                  <c:v>6.47</c:v>
                </c:pt>
                <c:pt idx="6">
                  <c:v>5.0422000000000002</c:v>
                </c:pt>
                <c:pt idx="7">
                  <c:v>4.7674000000000003</c:v>
                </c:pt>
                <c:pt idx="8">
                  <c:v>4.7221000000000002</c:v>
                </c:pt>
                <c:pt idx="9">
                  <c:v>4.5876000000000001</c:v>
                </c:pt>
                <c:pt idx="10">
                  <c:v>4.4128999999999996</c:v>
                </c:pt>
                <c:pt idx="11">
                  <c:v>4.1698000000000004</c:v>
                </c:pt>
                <c:pt idx="12">
                  <c:v>4.1102999999999996</c:v>
                </c:pt>
                <c:pt idx="13">
                  <c:v>4.0057</c:v>
                </c:pt>
                <c:pt idx="14">
                  <c:v>3.9476</c:v>
                </c:pt>
                <c:pt idx="15">
                  <c:v>3.8738000000000001</c:v>
                </c:pt>
                <c:pt idx="16">
                  <c:v>3.9226000000000001</c:v>
                </c:pt>
                <c:pt idx="17">
                  <c:v>3.9975000000000001</c:v>
                </c:pt>
                <c:pt idx="18">
                  <c:v>4.1035000000000004</c:v>
                </c:pt>
                <c:pt idx="19">
                  <c:v>4.2314999999999996</c:v>
                </c:pt>
              </c:numCache>
            </c:numRef>
          </c:val>
          <c:smooth val="0"/>
          <c:extLst>
            <c:ext xmlns:c16="http://schemas.microsoft.com/office/drawing/2014/chart" uri="{C3380CC4-5D6E-409C-BE32-E72D297353CC}">
              <c16:uniqueId val="{00000000-D9F7-4711-BFF5-C0A031345A34}"/>
            </c:ext>
          </c:extLst>
        </c:ser>
        <c:dLbls>
          <c:showLegendKey val="0"/>
          <c:showVal val="0"/>
          <c:showCatName val="0"/>
          <c:showSerName val="0"/>
          <c:showPercent val="0"/>
          <c:showBubbleSize val="0"/>
        </c:dLbls>
        <c:marker val="1"/>
        <c:smooth val="0"/>
        <c:axId val="1681588975"/>
        <c:axId val="1588075871"/>
      </c:lineChart>
      <c:catAx>
        <c:axId val="1681588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Threads</a:t>
                </a:r>
                <a:r>
                  <a:rPr lang="en-US" sz="2400" baseline="0">
                    <a:latin typeface="Calibri" panose="020F0502020204030204" pitchFamily="34" charset="0"/>
                    <a:ea typeface="Calibri" panose="020F0502020204030204" pitchFamily="34" charset="0"/>
                    <a:cs typeface="Calibri" panose="020F0502020204030204" pitchFamily="34" charset="0"/>
                  </a:rPr>
                  <a:t> number</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588075871"/>
        <c:crosses val="autoZero"/>
        <c:auto val="1"/>
        <c:lblAlgn val="ctr"/>
        <c:lblOffset val="100"/>
        <c:tickLblSkip val="1"/>
        <c:noMultiLvlLbl val="0"/>
      </c:catAx>
      <c:valAx>
        <c:axId val="1588075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Execution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158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err="1">
                <a:latin typeface="Calibri" panose="020F0502020204030204" pitchFamily="34" charset="0"/>
                <a:ea typeface="Calibri" panose="020F0502020204030204" pitchFamily="34" charset="0"/>
                <a:cs typeface="Calibri" panose="020F0502020204030204" pitchFamily="34" charset="0"/>
              </a:rPr>
              <a:t>SpeedUp</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1"/>
          <c:order val="0"/>
          <c:tx>
            <c:v>SpeedUp</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Foglio1!$Y$3:$AR$3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Foglio1!$Y$5:$AR$5</c:f>
              <c:numCache>
                <c:formatCode>General</c:formatCode>
                <c:ptCount val="20"/>
                <c:pt idx="0">
                  <c:v>1</c:v>
                </c:pt>
                <c:pt idx="1">
                  <c:v>1.2127664130801394</c:v>
                </c:pt>
                <c:pt idx="2">
                  <c:v>1.579722171857348</c:v>
                </c:pt>
                <c:pt idx="3">
                  <c:v>2.2115277601507355</c:v>
                </c:pt>
                <c:pt idx="4">
                  <c:v>2.7561960846341966</c:v>
                </c:pt>
                <c:pt idx="5">
                  <c:v>3.5012210200927356</c:v>
                </c:pt>
                <c:pt idx="6">
                  <c:v>4.4926619332830899</c:v>
                </c:pt>
                <c:pt idx="7">
                  <c:v>4.7516256240298693</c:v>
                </c:pt>
                <c:pt idx="8">
                  <c:v>4.7972088689354306</c:v>
                </c:pt>
                <c:pt idx="9">
                  <c:v>4.9378542157119183</c:v>
                </c:pt>
                <c:pt idx="10">
                  <c:v>5.1333363547780371</c:v>
                </c:pt>
                <c:pt idx="11">
                  <c:v>5.4326106767710671</c:v>
                </c:pt>
                <c:pt idx="12">
                  <c:v>5.5112522200326008</c:v>
                </c:pt>
                <c:pt idx="13">
                  <c:v>5.6551663878972462</c:v>
                </c:pt>
                <c:pt idx="14">
                  <c:v>5.7383980139831792</c:v>
                </c:pt>
                <c:pt idx="15">
                  <c:v>5.8477205844390516</c:v>
                </c:pt>
                <c:pt idx="16">
                  <c:v>5.774970682710447</c:v>
                </c:pt>
                <c:pt idx="17">
                  <c:v>5.6667667292057535</c:v>
                </c:pt>
                <c:pt idx="18">
                  <c:v>5.520385037163396</c:v>
                </c:pt>
                <c:pt idx="19">
                  <c:v>5.3533971404939154</c:v>
                </c:pt>
              </c:numCache>
            </c:numRef>
          </c:val>
          <c:smooth val="0"/>
          <c:extLst>
            <c:ext xmlns:c16="http://schemas.microsoft.com/office/drawing/2014/chart" uri="{C3380CC4-5D6E-409C-BE32-E72D297353CC}">
              <c16:uniqueId val="{00000000-3080-4B73-ABEB-88A94D1CC111}"/>
            </c:ext>
          </c:extLst>
        </c:ser>
        <c:dLbls>
          <c:showLegendKey val="0"/>
          <c:showVal val="0"/>
          <c:showCatName val="0"/>
          <c:showSerName val="0"/>
          <c:showPercent val="0"/>
          <c:showBubbleSize val="0"/>
        </c:dLbls>
        <c:marker val="1"/>
        <c:smooth val="0"/>
        <c:axId val="1681588975"/>
        <c:axId val="1588075871"/>
      </c:lineChart>
      <c:catAx>
        <c:axId val="1681588975"/>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2400">
                    <a:latin typeface="Calibri" panose="020F0502020204030204" pitchFamily="34" charset="0"/>
                    <a:ea typeface="Calibri" panose="020F0502020204030204" pitchFamily="34" charset="0"/>
                    <a:cs typeface="Calibri" panose="020F0502020204030204" pitchFamily="34" charset="0"/>
                  </a:rPr>
                  <a:t>Threads</a:t>
                </a:r>
                <a:r>
                  <a:rPr lang="en-US" sz="2400" baseline="0">
                    <a:latin typeface="Calibri" panose="020F0502020204030204" pitchFamily="34" charset="0"/>
                    <a:ea typeface="Calibri" panose="020F0502020204030204" pitchFamily="34" charset="0"/>
                    <a:cs typeface="Calibri" panose="020F0502020204030204" pitchFamily="34" charset="0"/>
                  </a:rPr>
                  <a:t> number</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588075871"/>
        <c:crosses val="autoZero"/>
        <c:auto val="1"/>
        <c:lblAlgn val="ctr"/>
        <c:lblOffset val="100"/>
        <c:tickLblSkip val="1"/>
        <c:noMultiLvlLbl val="0"/>
      </c:catAx>
      <c:valAx>
        <c:axId val="1588075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2400">
                    <a:latin typeface="Calibri" panose="020F0502020204030204" pitchFamily="34" charset="0"/>
                    <a:ea typeface="Calibri" panose="020F0502020204030204" pitchFamily="34" charset="0"/>
                    <a:cs typeface="Calibri" panose="020F0502020204030204" pitchFamily="34" charset="0"/>
                  </a:rPr>
                  <a:t>SpeedUp</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158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Step </a:t>
            </a:r>
            <a:r>
              <a:rPr lang="en-US" sz="2400" err="1">
                <a:latin typeface="Calibri" panose="020F0502020204030204" pitchFamily="34" charset="0"/>
                <a:ea typeface="Calibri" panose="020F0502020204030204" pitchFamily="34" charset="0"/>
                <a:cs typeface="Calibri" panose="020F0502020204030204" pitchFamily="34" charset="0"/>
              </a:rPr>
              <a:t>SpeedUp</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1"/>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Foglio1!$Z$3:$AN$3</c:f>
              <c:numCache>
                <c:formatCode>General</c:formatCode>
                <c:ptCount val="15"/>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numCache>
            </c:numRef>
          </c:cat>
          <c:val>
            <c:numRef>
              <c:f>Foglio1!$Z$6:$AN$6</c:f>
              <c:numCache>
                <c:formatCode>General</c:formatCode>
                <c:ptCount val="15"/>
                <c:pt idx="0">
                  <c:v>1.2127664130801394</c:v>
                </c:pt>
                <c:pt idx="1">
                  <c:v>1.3025774418053249</c:v>
                </c:pt>
                <c:pt idx="2">
                  <c:v>1.3999472815846765</c:v>
                </c:pt>
                <c:pt idx="3">
                  <c:v>1.2462859993429778</c:v>
                </c:pt>
                <c:pt idx="4">
                  <c:v>1.2703091190108191</c:v>
                </c:pt>
                <c:pt idx="5">
                  <c:v>1.2831700448217047</c:v>
                </c:pt>
                <c:pt idx="6">
                  <c:v>1.0576414817300837</c:v>
                </c:pt>
                <c:pt idx="7">
                  <c:v>1.0095931894707861</c:v>
                </c:pt>
                <c:pt idx="8">
                  <c:v>1.0293181620019183</c:v>
                </c:pt>
                <c:pt idx="9">
                  <c:v>1.0395884792313446</c:v>
                </c:pt>
                <c:pt idx="10">
                  <c:v>1.0583001582809726</c:v>
                </c:pt>
                <c:pt idx="11">
                  <c:v>1.0144758290149138</c:v>
                </c:pt>
                <c:pt idx="12">
                  <c:v>1.0261127892752828</c:v>
                </c:pt>
                <c:pt idx="13">
                  <c:v>1.0147178032222108</c:v>
                </c:pt>
                <c:pt idx="14">
                  <c:v>1.0190510609737209</c:v>
                </c:pt>
              </c:numCache>
            </c:numRef>
          </c:val>
          <c:smooth val="0"/>
          <c:extLst>
            <c:ext xmlns:c16="http://schemas.microsoft.com/office/drawing/2014/chart" uri="{C3380CC4-5D6E-409C-BE32-E72D297353CC}">
              <c16:uniqueId val="{00000000-03B5-45CC-826E-C1BD6ED30E02}"/>
            </c:ext>
          </c:extLst>
        </c:ser>
        <c:dLbls>
          <c:showLegendKey val="0"/>
          <c:showVal val="0"/>
          <c:showCatName val="0"/>
          <c:showSerName val="0"/>
          <c:showPercent val="0"/>
          <c:showBubbleSize val="0"/>
        </c:dLbls>
        <c:marker val="1"/>
        <c:smooth val="0"/>
        <c:axId val="1681588975"/>
        <c:axId val="1588075871"/>
      </c:lineChart>
      <c:catAx>
        <c:axId val="1681588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Threads</a:t>
                </a:r>
                <a:r>
                  <a:rPr lang="en-US" sz="2400" baseline="0">
                    <a:latin typeface="Calibri" panose="020F0502020204030204" pitchFamily="34" charset="0"/>
                    <a:ea typeface="Calibri" panose="020F0502020204030204" pitchFamily="34" charset="0"/>
                    <a:cs typeface="Calibri" panose="020F0502020204030204" pitchFamily="34" charset="0"/>
                  </a:rPr>
                  <a:t> number</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588075871"/>
        <c:crosses val="autoZero"/>
        <c:auto val="1"/>
        <c:lblAlgn val="ctr"/>
        <c:lblOffset val="100"/>
        <c:tickLblSkip val="1"/>
        <c:noMultiLvlLbl val="0"/>
      </c:catAx>
      <c:valAx>
        <c:axId val="1588075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latin typeface="Calibri" panose="020F0502020204030204" pitchFamily="34" charset="0"/>
                    <a:ea typeface="Calibri" panose="020F0502020204030204" pitchFamily="34" charset="0"/>
                    <a:cs typeface="Calibri" panose="020F0502020204030204" pitchFamily="34" charset="0"/>
                  </a:rPr>
                  <a:t>Step</a:t>
                </a:r>
                <a:r>
                  <a:rPr lang="en-US" sz="2400" baseline="0">
                    <a:latin typeface="Calibri" panose="020F0502020204030204" pitchFamily="34" charset="0"/>
                    <a:ea typeface="Calibri" panose="020F0502020204030204" pitchFamily="34" charset="0"/>
                    <a:cs typeface="Calibri" panose="020F0502020204030204" pitchFamily="34" charset="0"/>
                  </a:rPr>
                  <a:t> </a:t>
                </a:r>
                <a:r>
                  <a:rPr lang="en-US" sz="2400" baseline="0" err="1">
                    <a:latin typeface="Calibri" panose="020F0502020204030204" pitchFamily="34" charset="0"/>
                    <a:ea typeface="Calibri" panose="020F0502020204030204" pitchFamily="34" charset="0"/>
                    <a:cs typeface="Calibri" panose="020F0502020204030204" pitchFamily="34" charset="0"/>
                  </a:rPr>
                  <a:t>SpeedUp</a:t>
                </a:r>
                <a:endParaRPr lang="en-US" sz="24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158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latin typeface="Calibri" panose="020F0502020204030204" pitchFamily="34" charset="0"/>
                <a:ea typeface="Calibri" panose="020F0502020204030204" pitchFamily="34" charset="0"/>
                <a:cs typeface="Calibri" panose="020F0502020204030204" pitchFamily="34" charset="0"/>
              </a:rPr>
              <a:t>Speed Up</a:t>
            </a:r>
            <a:r>
              <a:rPr lang="en-US" sz="1800" baseline="0">
                <a:latin typeface="Calibri" panose="020F0502020204030204" pitchFamily="34" charset="0"/>
                <a:ea typeface="Calibri" panose="020F0502020204030204" pitchFamily="34" charset="0"/>
                <a:cs typeface="Calibri" panose="020F0502020204030204" pitchFamily="34" charset="0"/>
              </a:rPr>
              <a:t> varying array size</a:t>
            </a:r>
            <a:endParaRPr lang="en-US" sz="18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16 Thread</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Foglio1!$B$26:$B$31</c:f>
              <c:strCache>
                <c:ptCount val="6"/>
                <c:pt idx="0">
                  <c:v>1K</c:v>
                </c:pt>
                <c:pt idx="1">
                  <c:v>10K</c:v>
                </c:pt>
                <c:pt idx="2">
                  <c:v>100K</c:v>
                </c:pt>
                <c:pt idx="3">
                  <c:v>1M</c:v>
                </c:pt>
                <c:pt idx="4">
                  <c:v>10M</c:v>
                </c:pt>
                <c:pt idx="5">
                  <c:v>100M</c:v>
                </c:pt>
              </c:strCache>
            </c:strRef>
          </c:cat>
          <c:val>
            <c:numRef>
              <c:f>Foglio1!$G$26:$G$31</c:f>
              <c:numCache>
                <c:formatCode>General</c:formatCode>
                <c:ptCount val="6"/>
                <c:pt idx="0">
                  <c:v>0.5</c:v>
                </c:pt>
                <c:pt idx="1">
                  <c:v>0.5</c:v>
                </c:pt>
                <c:pt idx="2">
                  <c:v>4.3999999999999995</c:v>
                </c:pt>
                <c:pt idx="3">
                  <c:v>4.7555555555555555</c:v>
                </c:pt>
                <c:pt idx="4">
                  <c:v>5.7333333333333334</c:v>
                </c:pt>
                <c:pt idx="5">
                  <c:v>5.8477205844390516</c:v>
                </c:pt>
              </c:numCache>
            </c:numRef>
          </c:val>
          <c:smooth val="0"/>
          <c:extLst>
            <c:ext xmlns:c16="http://schemas.microsoft.com/office/drawing/2014/chart" uri="{C3380CC4-5D6E-409C-BE32-E72D297353CC}">
              <c16:uniqueId val="{00000000-D1C4-47D0-AE1A-B09C65C26746}"/>
            </c:ext>
          </c:extLst>
        </c:ser>
        <c:ser>
          <c:idx val="1"/>
          <c:order val="1"/>
          <c:tx>
            <c:v>8 Thread</c:v>
          </c:tx>
          <c:spPr>
            <a:ln w="28575" cap="rnd">
              <a:solidFill>
                <a:srgbClr val="EDAB05"/>
              </a:solidFill>
              <a:round/>
            </a:ln>
            <a:effectLst/>
          </c:spPr>
          <c:marker>
            <c:symbol val="circle"/>
            <c:size val="5"/>
            <c:spPr>
              <a:solidFill>
                <a:srgbClr val="FFC000"/>
              </a:solidFill>
              <a:ln w="9525">
                <a:solidFill>
                  <a:srgbClr val="EDAB05"/>
                </a:solidFill>
              </a:ln>
              <a:effectLst/>
            </c:spPr>
          </c:marker>
          <c:val>
            <c:numRef>
              <c:f>Foglio1!$F$26:$F$31</c:f>
              <c:numCache>
                <c:formatCode>General</c:formatCode>
                <c:ptCount val="6"/>
                <c:pt idx="0">
                  <c:v>0.5</c:v>
                </c:pt>
                <c:pt idx="1">
                  <c:v>1</c:v>
                </c:pt>
                <c:pt idx="2">
                  <c:v>3.6666666666666665</c:v>
                </c:pt>
                <c:pt idx="3">
                  <c:v>4.1153846153846159</c:v>
                </c:pt>
                <c:pt idx="4">
                  <c:v>4.3166023166023173</c:v>
                </c:pt>
                <c:pt idx="5">
                  <c:v>4.7516256240298693</c:v>
                </c:pt>
              </c:numCache>
            </c:numRef>
          </c:val>
          <c:smooth val="0"/>
          <c:extLst>
            <c:ext xmlns:c16="http://schemas.microsoft.com/office/drawing/2014/chart" uri="{C3380CC4-5D6E-409C-BE32-E72D297353CC}">
              <c16:uniqueId val="{00000001-D1C4-47D0-AE1A-B09C65C26746}"/>
            </c:ext>
          </c:extLst>
        </c:ser>
        <c:ser>
          <c:idx val="2"/>
          <c:order val="2"/>
          <c:tx>
            <c:v>4 thread</c:v>
          </c:tx>
          <c:spPr>
            <a:ln w="28575" cap="rnd">
              <a:solidFill>
                <a:srgbClr val="92D050"/>
              </a:solidFill>
              <a:round/>
            </a:ln>
            <a:effectLst/>
          </c:spPr>
          <c:marker>
            <c:symbol val="circle"/>
            <c:size val="5"/>
            <c:spPr>
              <a:solidFill>
                <a:srgbClr val="92D050"/>
              </a:solidFill>
              <a:ln w="9525">
                <a:solidFill>
                  <a:srgbClr val="92D050"/>
                </a:solidFill>
              </a:ln>
              <a:effectLst/>
            </c:spPr>
          </c:marker>
          <c:val>
            <c:numRef>
              <c:f>Foglio1!$H$26:$H$31</c:f>
              <c:numCache>
                <c:formatCode>General</c:formatCode>
                <c:ptCount val="6"/>
                <c:pt idx="0">
                  <c:v>1</c:v>
                </c:pt>
                <c:pt idx="1">
                  <c:v>1.5234000000000001</c:v>
                </c:pt>
                <c:pt idx="2">
                  <c:v>1.60324</c:v>
                </c:pt>
                <c:pt idx="3">
                  <c:v>1.7234229999999999</c:v>
                </c:pt>
                <c:pt idx="4">
                  <c:v>1.9247000000000001</c:v>
                </c:pt>
                <c:pt idx="5">
                  <c:v>2.2675700000000001</c:v>
                </c:pt>
              </c:numCache>
            </c:numRef>
          </c:val>
          <c:smooth val="0"/>
          <c:extLst>
            <c:ext xmlns:c16="http://schemas.microsoft.com/office/drawing/2014/chart" uri="{C3380CC4-5D6E-409C-BE32-E72D297353CC}">
              <c16:uniqueId val="{00000002-D1C4-47D0-AE1A-B09C65C26746}"/>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Array size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err="1">
                    <a:latin typeface="Calibri" panose="020F0502020204030204" pitchFamily="34" charset="0"/>
                    <a:ea typeface="Calibri" panose="020F0502020204030204" pitchFamily="34" charset="0"/>
                    <a:cs typeface="Calibri" panose="020F0502020204030204" pitchFamily="34" charset="0"/>
                  </a:rPr>
                  <a:t>SpeedUp</a:t>
                </a:r>
                <a:endParaRPr lang="en-US" sz="18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962329598668006E-2"/>
          <c:y val="3.1165562688859633E-2"/>
          <c:w val="0.90328552572245413"/>
          <c:h val="0.78755477837774324"/>
        </c:manualLayout>
      </c:layout>
      <c:lineChart>
        <c:grouping val="standard"/>
        <c:varyColors val="0"/>
        <c:ser>
          <c:idx val="1"/>
          <c:order val="0"/>
          <c:tx>
            <c:v>216Thread</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Foglio1!$C$69:$Y$69</c:f>
              <c:numCache>
                <c:formatCode>General</c:formatCode>
                <c:ptCount val="23"/>
                <c:pt idx="0">
                  <c:v>1</c:v>
                </c:pt>
                <c:pt idx="1">
                  <c:v>1</c:v>
                </c:pt>
                <c:pt idx="2">
                  <c:v>1</c:v>
                </c:pt>
                <c:pt idx="3">
                  <c:v>1</c:v>
                </c:pt>
                <c:pt idx="4">
                  <c:v>1</c:v>
                </c:pt>
                <c:pt idx="5">
                  <c:v>1</c:v>
                </c:pt>
                <c:pt idx="6">
                  <c:v>1</c:v>
                </c:pt>
                <c:pt idx="7">
                  <c:v>2</c:v>
                </c:pt>
                <c:pt idx="8">
                  <c:v>4</c:v>
                </c:pt>
                <c:pt idx="9">
                  <c:v>8</c:v>
                </c:pt>
                <c:pt idx="10">
                  <c:v>16</c:v>
                </c:pt>
                <c:pt idx="11">
                  <c:v>32</c:v>
                </c:pt>
                <c:pt idx="12">
                  <c:v>64</c:v>
                </c:pt>
                <c:pt idx="13">
                  <c:v>128</c:v>
                </c:pt>
                <c:pt idx="14">
                  <c:v>256</c:v>
                </c:pt>
                <c:pt idx="15">
                  <c:v>512</c:v>
                </c:pt>
                <c:pt idx="16">
                  <c:v>1024</c:v>
                </c:pt>
                <c:pt idx="17">
                  <c:v>2048</c:v>
                </c:pt>
                <c:pt idx="18">
                  <c:v>4096</c:v>
                </c:pt>
                <c:pt idx="19">
                  <c:v>8192</c:v>
                </c:pt>
                <c:pt idx="20">
                  <c:v>16384</c:v>
                </c:pt>
                <c:pt idx="21">
                  <c:v>32768</c:v>
                </c:pt>
                <c:pt idx="22">
                  <c:v>65536</c:v>
                </c:pt>
              </c:numCache>
            </c:numRef>
          </c:cat>
          <c:val>
            <c:numRef>
              <c:f>Foglio1!$C$70:$Y$70</c:f>
              <c:numCache>
                <c:formatCode>General</c:formatCode>
                <c:ptCount val="23"/>
                <c:pt idx="0">
                  <c:v>1</c:v>
                </c:pt>
                <c:pt idx="1">
                  <c:v>9.305097588188838</c:v>
                </c:pt>
                <c:pt idx="2">
                  <c:v>10.441178272024883</c:v>
                </c:pt>
                <c:pt idx="3">
                  <c:v>11.082225363247545</c:v>
                </c:pt>
                <c:pt idx="4">
                  <c:v>11.294477078387585</c:v>
                </c:pt>
                <c:pt idx="5">
                  <c:v>11.197521550698728</c:v>
                </c:pt>
                <c:pt idx="6">
                  <c:v>11.187909596049044</c:v>
                </c:pt>
                <c:pt idx="7">
                  <c:v>11.904229991089704</c:v>
                </c:pt>
                <c:pt idx="8">
                  <c:v>12.266217854751433</c:v>
                </c:pt>
                <c:pt idx="9">
                  <c:v>12.403991434652891</c:v>
                </c:pt>
                <c:pt idx="10">
                  <c:v>12.481981821252067</c:v>
                </c:pt>
                <c:pt idx="11">
                  <c:v>12.498962898375371</c:v>
                </c:pt>
                <c:pt idx="12">
                  <c:v>12.337782126524932</c:v>
                </c:pt>
                <c:pt idx="13">
                  <c:v>12.008109881668297</c:v>
                </c:pt>
                <c:pt idx="14">
                  <c:v>11.985085493514605</c:v>
                </c:pt>
                <c:pt idx="15">
                  <c:v>11.962414735410801</c:v>
                </c:pt>
                <c:pt idx="16">
                  <c:v>11.915929340325045</c:v>
                </c:pt>
                <c:pt idx="17">
                  <c:v>11.908659705926697</c:v>
                </c:pt>
                <c:pt idx="18">
                  <c:v>11.953554389312304</c:v>
                </c:pt>
                <c:pt idx="19">
                  <c:v>11.985814902517916</c:v>
                </c:pt>
                <c:pt idx="20">
                  <c:v>12.033588255768494</c:v>
                </c:pt>
                <c:pt idx="21">
                  <c:v>12.145274770315154</c:v>
                </c:pt>
                <c:pt idx="22">
                  <c:v>12.246003715473284</c:v>
                </c:pt>
              </c:numCache>
            </c:numRef>
          </c:val>
          <c:smooth val="0"/>
          <c:extLst>
            <c:ext xmlns:c16="http://schemas.microsoft.com/office/drawing/2014/chart" uri="{C3380CC4-5D6E-409C-BE32-E72D297353CC}">
              <c16:uniqueId val="{00000000-3498-4441-90BE-D5CDEF6A38C4}"/>
            </c:ext>
          </c:extLst>
        </c:ser>
        <c:ser>
          <c:idx val="0"/>
          <c:order val="1"/>
          <c:tx>
            <c:v>ricorsiva</c:v>
          </c:tx>
          <c:spPr>
            <a:ln w="28575" cap="rnd">
              <a:solidFill>
                <a:srgbClr val="EDAB05"/>
              </a:solidFill>
              <a:round/>
            </a:ln>
            <a:effectLst/>
          </c:spPr>
          <c:marker>
            <c:symbol val="circle"/>
            <c:size val="5"/>
            <c:spPr>
              <a:solidFill>
                <a:srgbClr val="EDAB05"/>
              </a:solidFill>
              <a:ln w="9525">
                <a:solidFill>
                  <a:srgbClr val="EDAB05"/>
                </a:solidFill>
              </a:ln>
              <a:effectLst/>
            </c:spPr>
          </c:marker>
          <c:val>
            <c:numRef>
              <c:f>Foglio1!$AD$70:$AZ$70</c:f>
              <c:numCache>
                <c:formatCode>General</c:formatCode>
                <c:ptCount val="23"/>
                <c:pt idx="0">
                  <c:v>1</c:v>
                </c:pt>
                <c:pt idx="1">
                  <c:v>1.0590537500000001</c:v>
                </c:pt>
                <c:pt idx="2">
                  <c:v>1.1147934210526316</c:v>
                </c:pt>
                <c:pt idx="3">
                  <c:v>1.1449229729729731</c:v>
                </c:pt>
                <c:pt idx="4">
                  <c:v>1.176726388888889</c:v>
                </c:pt>
                <c:pt idx="5">
                  <c:v>1.2103471428571428</c:v>
                </c:pt>
                <c:pt idx="6">
                  <c:v>1.2837015151515152</c:v>
                </c:pt>
                <c:pt idx="7">
                  <c:v>1.4120716666666668</c:v>
                </c:pt>
                <c:pt idx="8">
                  <c:v>1.5129339285714287</c:v>
                </c:pt>
                <c:pt idx="9">
                  <c:v>1.7650895833333335</c:v>
                </c:pt>
                <c:pt idx="10">
                  <c:v>1.9255522727272729</c:v>
                </c:pt>
                <c:pt idx="11">
                  <c:v>1.9255522727272729</c:v>
                </c:pt>
                <c:pt idx="12">
                  <c:v>1.970332558139535</c:v>
                </c:pt>
                <c:pt idx="13">
                  <c:v>2.0172452380952381</c:v>
                </c:pt>
                <c:pt idx="14">
                  <c:v>2.0664463414634149</c:v>
                </c:pt>
                <c:pt idx="15">
                  <c:v>2.0172452380952381</c:v>
                </c:pt>
                <c:pt idx="16">
                  <c:v>1.970332558139535</c:v>
                </c:pt>
                <c:pt idx="17">
                  <c:v>1.9255522727272729</c:v>
                </c:pt>
                <c:pt idx="18">
                  <c:v>1.9432178899082571</c:v>
                </c:pt>
                <c:pt idx="19">
                  <c:v>1.9168393665158372</c:v>
                </c:pt>
                <c:pt idx="20">
                  <c:v>1.9521728110599079</c:v>
                </c:pt>
                <c:pt idx="21">
                  <c:v>1.9612106481481482</c:v>
                </c:pt>
                <c:pt idx="22">
                  <c:v>1.9255522727272729</c:v>
                </c:pt>
              </c:numCache>
            </c:numRef>
          </c:val>
          <c:smooth val="0"/>
          <c:extLst>
            <c:ext xmlns:c16="http://schemas.microsoft.com/office/drawing/2014/chart" uri="{C3380CC4-5D6E-409C-BE32-E72D297353CC}">
              <c16:uniqueId val="{00000001-3498-4441-90BE-D5CDEF6A38C4}"/>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SpeedUp</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latin typeface="Calibri" panose="020F0502020204030204" pitchFamily="34" charset="0"/>
                <a:ea typeface="Calibri" panose="020F0502020204030204" pitchFamily="34" charset="0"/>
                <a:cs typeface="Calibri" panose="020F0502020204030204" pitchFamily="34" charset="0"/>
              </a:rPr>
              <a:t>GPU vs CPU Speed 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2064310251091964"/>
          <c:y val="0.12705475745958653"/>
          <c:w val="0.86210332530801392"/>
          <c:h val="0.6811918807522771"/>
        </c:manualLayout>
      </c:layout>
      <c:lineChart>
        <c:grouping val="standard"/>
        <c:varyColors val="0"/>
        <c:ser>
          <c:idx val="0"/>
          <c:order val="0"/>
          <c:tx>
            <c:v>16 Thread</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Foglio1!$B$26:$B$31</c:f>
              <c:strCache>
                <c:ptCount val="6"/>
                <c:pt idx="0">
                  <c:v>1K</c:v>
                </c:pt>
                <c:pt idx="1">
                  <c:v>10K</c:v>
                </c:pt>
                <c:pt idx="2">
                  <c:v>100K</c:v>
                </c:pt>
                <c:pt idx="3">
                  <c:v>1M</c:v>
                </c:pt>
                <c:pt idx="4">
                  <c:v>10M</c:v>
                </c:pt>
                <c:pt idx="5">
                  <c:v>100M</c:v>
                </c:pt>
              </c:strCache>
            </c:strRef>
          </c:cat>
          <c:val>
            <c:numRef>
              <c:f>Foglio1!$I$26:$I$31</c:f>
              <c:numCache>
                <c:formatCode>General</c:formatCode>
                <c:ptCount val="6"/>
                <c:pt idx="0">
                  <c:v>0.8</c:v>
                </c:pt>
                <c:pt idx="1">
                  <c:v>1.1428571428571428</c:v>
                </c:pt>
                <c:pt idx="2">
                  <c:v>1.2195121951219512</c:v>
                </c:pt>
                <c:pt idx="3">
                  <c:v>1.5</c:v>
                </c:pt>
                <c:pt idx="4">
                  <c:v>2.166666666666667</c:v>
                </c:pt>
                <c:pt idx="5">
                  <c:v>2.9798461538461538</c:v>
                </c:pt>
              </c:numCache>
            </c:numRef>
          </c:val>
          <c:smooth val="0"/>
          <c:extLst>
            <c:ext xmlns:c16="http://schemas.microsoft.com/office/drawing/2014/chart" uri="{C3380CC4-5D6E-409C-BE32-E72D297353CC}">
              <c16:uniqueId val="{00000000-72C1-46F8-B902-89C67A82E8A4}"/>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Array size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err="1">
                    <a:latin typeface="Calibri" panose="020F0502020204030204" pitchFamily="34" charset="0"/>
                    <a:ea typeface="Calibri" panose="020F0502020204030204" pitchFamily="34" charset="0"/>
                    <a:cs typeface="Calibri" panose="020F0502020204030204" pitchFamily="34" charset="0"/>
                  </a:rPr>
                  <a:t>SpeedUp</a:t>
                </a:r>
                <a:endParaRPr lang="en-US" sz="180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216Thread</c:v>
          </c:tx>
          <c:spPr>
            <a:ln w="28575" cap="rnd">
              <a:solidFill>
                <a:srgbClr val="EDAB05"/>
              </a:solidFill>
              <a:round/>
            </a:ln>
            <a:effectLst/>
          </c:spPr>
          <c:marker>
            <c:symbol val="circle"/>
            <c:size val="5"/>
            <c:spPr>
              <a:solidFill>
                <a:srgbClr val="EDAB05"/>
              </a:solidFill>
              <a:ln w="9525">
                <a:solidFill>
                  <a:srgbClr val="EDAB05"/>
                </a:solidFill>
              </a:ln>
              <a:effectLst/>
            </c:spPr>
          </c:marker>
          <c:cat>
            <c:numRef>
              <c:f>Foglio1!$C$69:$Y$69</c:f>
              <c:numCache>
                <c:formatCode>General</c:formatCode>
                <c:ptCount val="23"/>
                <c:pt idx="0">
                  <c:v>1</c:v>
                </c:pt>
                <c:pt idx="1">
                  <c:v>1</c:v>
                </c:pt>
                <c:pt idx="2">
                  <c:v>1</c:v>
                </c:pt>
                <c:pt idx="3">
                  <c:v>1</c:v>
                </c:pt>
                <c:pt idx="4">
                  <c:v>1</c:v>
                </c:pt>
                <c:pt idx="5">
                  <c:v>1</c:v>
                </c:pt>
                <c:pt idx="6">
                  <c:v>1</c:v>
                </c:pt>
                <c:pt idx="7">
                  <c:v>2</c:v>
                </c:pt>
                <c:pt idx="8">
                  <c:v>4</c:v>
                </c:pt>
                <c:pt idx="9">
                  <c:v>8</c:v>
                </c:pt>
                <c:pt idx="10">
                  <c:v>16</c:v>
                </c:pt>
                <c:pt idx="11">
                  <c:v>32</c:v>
                </c:pt>
                <c:pt idx="12">
                  <c:v>64</c:v>
                </c:pt>
                <c:pt idx="13">
                  <c:v>128</c:v>
                </c:pt>
                <c:pt idx="14">
                  <c:v>256</c:v>
                </c:pt>
                <c:pt idx="15">
                  <c:v>512</c:v>
                </c:pt>
                <c:pt idx="16">
                  <c:v>1024</c:v>
                </c:pt>
                <c:pt idx="17">
                  <c:v>2048</c:v>
                </c:pt>
                <c:pt idx="18">
                  <c:v>4096</c:v>
                </c:pt>
                <c:pt idx="19">
                  <c:v>8192</c:v>
                </c:pt>
                <c:pt idx="20">
                  <c:v>16384</c:v>
                </c:pt>
                <c:pt idx="21">
                  <c:v>32768</c:v>
                </c:pt>
                <c:pt idx="22">
                  <c:v>65536</c:v>
                </c:pt>
              </c:numCache>
            </c:numRef>
          </c:cat>
          <c:val>
            <c:numRef>
              <c:f>Foglio1!$C$70:$Y$70</c:f>
              <c:numCache>
                <c:formatCode>General</c:formatCode>
                <c:ptCount val="23"/>
                <c:pt idx="0">
                  <c:v>1</c:v>
                </c:pt>
                <c:pt idx="1">
                  <c:v>9.305097588188838</c:v>
                </c:pt>
                <c:pt idx="2">
                  <c:v>10.441178272024883</c:v>
                </c:pt>
                <c:pt idx="3">
                  <c:v>11.082225363247545</c:v>
                </c:pt>
                <c:pt idx="4">
                  <c:v>11.294477078387585</c:v>
                </c:pt>
                <c:pt idx="5">
                  <c:v>11.197521550698728</c:v>
                </c:pt>
                <c:pt idx="6">
                  <c:v>11.187909596049044</c:v>
                </c:pt>
                <c:pt idx="7">
                  <c:v>11.904229991089704</c:v>
                </c:pt>
                <c:pt idx="8">
                  <c:v>12.266217854751433</c:v>
                </c:pt>
                <c:pt idx="9">
                  <c:v>12.403991434652891</c:v>
                </c:pt>
                <c:pt idx="10">
                  <c:v>12.481981821252067</c:v>
                </c:pt>
                <c:pt idx="11">
                  <c:v>12.498962898375371</c:v>
                </c:pt>
                <c:pt idx="12">
                  <c:v>12.337782126524932</c:v>
                </c:pt>
                <c:pt idx="13">
                  <c:v>12.008109881668297</c:v>
                </c:pt>
                <c:pt idx="14">
                  <c:v>11.985085493514605</c:v>
                </c:pt>
                <c:pt idx="15">
                  <c:v>11.962414735410801</c:v>
                </c:pt>
                <c:pt idx="16">
                  <c:v>11.915929340325045</c:v>
                </c:pt>
                <c:pt idx="17">
                  <c:v>11.908659705926697</c:v>
                </c:pt>
                <c:pt idx="18">
                  <c:v>11.953554389312304</c:v>
                </c:pt>
                <c:pt idx="19">
                  <c:v>11.985814902517916</c:v>
                </c:pt>
                <c:pt idx="20">
                  <c:v>12.033588255768494</c:v>
                </c:pt>
                <c:pt idx="21">
                  <c:v>12.145274770315154</c:v>
                </c:pt>
                <c:pt idx="22">
                  <c:v>12.246003715473284</c:v>
                </c:pt>
              </c:numCache>
            </c:numRef>
          </c:val>
          <c:smooth val="0"/>
          <c:extLst>
            <c:ext xmlns:c16="http://schemas.microsoft.com/office/drawing/2014/chart" uri="{C3380CC4-5D6E-409C-BE32-E72D297353CC}">
              <c16:uniqueId val="{00000000-8775-4F4E-977A-C208D99764BE}"/>
            </c:ext>
          </c:extLst>
        </c:ser>
        <c:ser>
          <c:idx val="0"/>
          <c:order val="1"/>
          <c:tx>
            <c:v>ricorsiva</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Foglio1!$AD$70:$AZ$70</c:f>
              <c:numCache>
                <c:formatCode>General</c:formatCode>
                <c:ptCount val="23"/>
                <c:pt idx="0">
                  <c:v>1</c:v>
                </c:pt>
                <c:pt idx="1">
                  <c:v>12.269727995731881</c:v>
                </c:pt>
                <c:pt idx="2">
                  <c:v>13.417550690888024</c:v>
                </c:pt>
                <c:pt idx="3">
                  <c:v>14.015455920882202</c:v>
                </c:pt>
                <c:pt idx="4">
                  <c:v>14.860283243109754</c:v>
                </c:pt>
                <c:pt idx="5">
                  <c:v>14.692897267315304</c:v>
                </c:pt>
                <c:pt idx="6">
                  <c:v>14.575359713346673</c:v>
                </c:pt>
                <c:pt idx="7">
                  <c:v>15.934128885966027</c:v>
                </c:pt>
                <c:pt idx="8">
                  <c:v>16.589431431578433</c:v>
                </c:pt>
                <c:pt idx="9">
                  <c:v>17.184040536051572</c:v>
                </c:pt>
                <c:pt idx="10">
                  <c:v>17.770371222084346</c:v>
                </c:pt>
                <c:pt idx="11">
                  <c:v>17.730289112932862</c:v>
                </c:pt>
                <c:pt idx="12">
                  <c:v>17.624969503194137</c:v>
                </c:pt>
                <c:pt idx="13">
                  <c:v>17.448816724641084</c:v>
                </c:pt>
                <c:pt idx="14">
                  <c:v>17.40024387036047</c:v>
                </c:pt>
                <c:pt idx="15">
                  <c:v>17.072763682222835</c:v>
                </c:pt>
                <c:pt idx="16">
                  <c:v>16.910459390670749</c:v>
                </c:pt>
                <c:pt idx="17">
                  <c:v>16.565471605716112</c:v>
                </c:pt>
                <c:pt idx="18">
                  <c:v>16.652471247150583</c:v>
                </c:pt>
                <c:pt idx="19">
                  <c:v>16.715146417211688</c:v>
                </c:pt>
                <c:pt idx="20">
                  <c:v>16.808204590382903</c:v>
                </c:pt>
                <c:pt idx="21">
                  <c:v>17.02690790164381</c:v>
                </c:pt>
                <c:pt idx="22">
                  <c:v>17.225545439788636</c:v>
                </c:pt>
              </c:numCache>
            </c:numRef>
          </c:val>
          <c:smooth val="0"/>
          <c:extLst>
            <c:ext xmlns:c16="http://schemas.microsoft.com/office/drawing/2014/chart" uri="{C3380CC4-5D6E-409C-BE32-E72D297353CC}">
              <c16:uniqueId val="{00000001-8775-4F4E-977A-C208D99764BE}"/>
            </c:ext>
          </c:extLst>
        </c:ser>
        <c:dLbls>
          <c:showLegendKey val="0"/>
          <c:showVal val="0"/>
          <c:showCatName val="0"/>
          <c:showSerName val="0"/>
          <c:showPercent val="0"/>
          <c:showBubbleSize val="0"/>
        </c:dLbls>
        <c:marker val="1"/>
        <c:smooth val="0"/>
        <c:axId val="1682641007"/>
        <c:axId val="1682579471"/>
      </c:lineChart>
      <c:catAx>
        <c:axId val="1682641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579471"/>
        <c:crosses val="autoZero"/>
        <c:auto val="1"/>
        <c:lblAlgn val="ctr"/>
        <c:lblOffset val="100"/>
        <c:noMultiLvlLbl val="0"/>
      </c:catAx>
      <c:valAx>
        <c:axId val="1682579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1800">
                    <a:latin typeface="Calibri" panose="020F0502020204030204" pitchFamily="34" charset="0"/>
                    <a:ea typeface="Calibri" panose="020F0502020204030204" pitchFamily="34" charset="0"/>
                    <a:cs typeface="Calibri" panose="020F0502020204030204" pitchFamily="34" charset="0"/>
                  </a:rPr>
                  <a:t>SpeedUp</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1682641007"/>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fld id="{E69ED45E-F90C-45FD-838B-AB4FB577501C}" type="datetimeFigureOut">
              <a:rPr lang="en-US" smtClean="0"/>
              <a:t>6/1/2023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DDDFCCD-2351-4754-BB68-8CE4989FE82B}" type="slidenum">
              <a:rPr lang="en-US" smtClean="0"/>
              <a:t>‹N›</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32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69ED45E-F90C-45FD-838B-AB4FB577501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178792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69ED45E-F90C-45FD-838B-AB4FB577501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91117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69ED45E-F90C-45FD-838B-AB4FB577501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43889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it-IT"/>
              <a:t>Fare clic per modificare lo stile del titolo dello schema</a:t>
            </a:r>
            <a:endParaRPr lang="en-US"/>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69ED45E-F90C-45FD-838B-AB4FB577501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FCCD-2351-4754-BB68-8CE4989FE82B}" type="slidenum">
              <a:rPr lang="en-US" smtClean="0"/>
              <a:t>‹N›</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42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E69ED45E-F90C-45FD-838B-AB4FB577501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13122844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E69ED45E-F90C-45FD-838B-AB4FB577501C}"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8299377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E69ED45E-F90C-45FD-838B-AB4FB577501C}"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421346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ED45E-F90C-45FD-838B-AB4FB577501C}"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85368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69ED45E-F90C-45FD-838B-AB4FB577501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7283353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69ED45E-F90C-45FD-838B-AB4FB577501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FCCD-2351-4754-BB68-8CE4989FE82B}" type="slidenum">
              <a:rPr lang="en-US" smtClean="0"/>
              <a:t>‹N›</a:t>
            </a:fld>
            <a:endParaRPr lang="en-US"/>
          </a:p>
        </p:txBody>
      </p:sp>
    </p:spTree>
    <p:extLst>
      <p:ext uri="{BB962C8B-B14F-4D97-AF65-F5344CB8AC3E}">
        <p14:creationId xmlns:p14="http://schemas.microsoft.com/office/powerpoint/2010/main" val="325851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9ED45E-F90C-45FD-838B-AB4FB577501C}" type="datetimeFigureOut">
              <a:rPr lang="en-US" smtClean="0"/>
              <a:t>6/1/2023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DDDFCCD-2351-4754-BB68-8CE4989FE82B}" type="slidenum">
              <a:rPr lang="en-US" smtClean="0"/>
              <a:t>‹N›</a:t>
            </a:fld>
            <a:endParaRPr lang="en-US"/>
          </a:p>
        </p:txBody>
      </p:sp>
    </p:spTree>
    <p:extLst>
      <p:ext uri="{BB962C8B-B14F-4D97-AF65-F5344CB8AC3E}">
        <p14:creationId xmlns:p14="http://schemas.microsoft.com/office/powerpoint/2010/main" val="1978244210"/>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1774677" y="3646943"/>
            <a:ext cx="9144000" cy="1134881"/>
          </a:xfrm>
        </p:spPr>
        <p:txBody>
          <a:bodyPr>
            <a:noAutofit/>
          </a:bodyPr>
          <a:lstStyle/>
          <a:p>
            <a:r>
              <a:rPr lang="en-US" altLang="en-US" sz="4800" b="1">
                <a:solidFill>
                  <a:schemeClr val="bg1"/>
                </a:solidFill>
              </a:rPr>
              <a:t>Computer Architecture</a:t>
            </a:r>
            <a:endParaRPr lang="en-US" sz="4800" b="1">
              <a:solidFill>
                <a:schemeClr val="bg1"/>
              </a:solidFill>
            </a:endParaRPr>
          </a:p>
        </p:txBody>
      </p:sp>
      <p:pic>
        <p:nvPicPr>
          <p:cNvPr id="4" name="Immagine 3">
            <a:extLst>
              <a:ext uri="{FF2B5EF4-FFF2-40B4-BE49-F238E27FC236}">
                <a16:creationId xmlns:a16="http://schemas.microsoft.com/office/drawing/2014/main" id="{D6D8F731-4D81-986C-C780-8AA2B03E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62" y="424205"/>
            <a:ext cx="3161831" cy="3222738"/>
          </a:xfrm>
          <a:prstGeom prst="rect">
            <a:avLst/>
          </a:prstGeom>
        </p:spPr>
      </p:pic>
      <p:sp>
        <p:nvSpPr>
          <p:cNvPr id="5" name="CasellaDiTesto 4">
            <a:extLst>
              <a:ext uri="{FF2B5EF4-FFF2-40B4-BE49-F238E27FC236}">
                <a16:creationId xmlns:a16="http://schemas.microsoft.com/office/drawing/2014/main" id="{41A89487-C129-7CDD-8B9C-4970A80366EC}"/>
              </a:ext>
            </a:extLst>
          </p:cNvPr>
          <p:cNvSpPr txBox="1"/>
          <p:nvPr/>
        </p:nvSpPr>
        <p:spPr>
          <a:xfrm>
            <a:off x="4891103" y="5003711"/>
            <a:ext cx="2911151" cy="1200329"/>
          </a:xfrm>
          <a:prstGeom prst="rect">
            <a:avLst/>
          </a:prstGeom>
          <a:noFill/>
        </p:spPr>
        <p:txBody>
          <a:bodyPr wrap="square" rtlCol="0">
            <a:spAutoFit/>
          </a:bodyPr>
          <a:lstStyle/>
          <a:p>
            <a:pPr algn="ctr"/>
            <a:r>
              <a:rPr lang="it-IT" sz="2400" b="1">
                <a:solidFill>
                  <a:schemeClr val="bg1"/>
                </a:solidFill>
              </a:rPr>
              <a:t>Barbieri Giovanni</a:t>
            </a:r>
          </a:p>
          <a:p>
            <a:pPr algn="ctr"/>
            <a:r>
              <a:rPr lang="it-IT" sz="2400" b="1">
                <a:solidFill>
                  <a:schemeClr val="bg1"/>
                </a:solidFill>
              </a:rPr>
              <a:t>Cavedoni Federico</a:t>
            </a:r>
          </a:p>
          <a:p>
            <a:pPr algn="ctr"/>
            <a:r>
              <a:rPr lang="it-IT" sz="2400" b="1">
                <a:solidFill>
                  <a:schemeClr val="bg1"/>
                </a:solidFill>
              </a:rPr>
              <a:t>Di Ricco Alessio</a:t>
            </a:r>
          </a:p>
        </p:txBody>
      </p:sp>
    </p:spTree>
    <p:extLst>
      <p:ext uri="{BB962C8B-B14F-4D97-AF65-F5344CB8AC3E}">
        <p14:creationId xmlns:p14="http://schemas.microsoft.com/office/powerpoint/2010/main" val="281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97280" y="158784"/>
            <a:ext cx="10058400" cy="1450757"/>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BOTTLENECK ANALYSIS USING PERF</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Segnaposto contenuto 9">
            <a:extLst>
              <a:ext uri="{FF2B5EF4-FFF2-40B4-BE49-F238E27FC236}">
                <a16:creationId xmlns:a16="http://schemas.microsoft.com/office/drawing/2014/main" id="{A6B81B90-4F48-53BF-D850-98DD934EB6BE}"/>
              </a:ext>
            </a:extLst>
          </p:cNvPr>
          <p:cNvSpPr>
            <a:spLocks noGrp="1"/>
          </p:cNvSpPr>
          <p:nvPr>
            <p:ph idx="1"/>
          </p:nvPr>
        </p:nvSpPr>
        <p:spPr>
          <a:xfrm>
            <a:off x="1143001" y="2057400"/>
            <a:ext cx="3276600" cy="752475"/>
          </a:xfrm>
        </p:spPr>
        <p:txBody>
          <a:bodyPr/>
          <a:lstStyle/>
          <a:p>
            <a:pPr marL="45720" indent="0">
              <a:buNone/>
            </a:pPr>
            <a:r>
              <a:rPr lang="it-IT"/>
              <a:t> </a:t>
            </a:r>
            <a:endParaRPr lang="en-US"/>
          </a:p>
        </p:txBody>
      </p:sp>
      <p:sp>
        <p:nvSpPr>
          <p:cNvPr id="11" name="CasellaDiTesto 10">
            <a:extLst>
              <a:ext uri="{FF2B5EF4-FFF2-40B4-BE49-F238E27FC236}">
                <a16:creationId xmlns:a16="http://schemas.microsoft.com/office/drawing/2014/main" id="{6B49F6FF-EE58-50E4-0A9C-A65C896FB0CF}"/>
              </a:ext>
            </a:extLst>
          </p:cNvPr>
          <p:cNvSpPr txBox="1"/>
          <p:nvPr/>
        </p:nvSpPr>
        <p:spPr>
          <a:xfrm>
            <a:off x="9620250" y="9912879"/>
            <a:ext cx="4048125" cy="369332"/>
          </a:xfrm>
          <a:prstGeom prst="rect">
            <a:avLst/>
          </a:prstGeom>
          <a:noFill/>
        </p:spPr>
        <p:txBody>
          <a:bodyPr wrap="square" rtlCol="0">
            <a:spAutoFit/>
          </a:bodyPr>
          <a:lstStyle/>
          <a:p>
            <a:r>
              <a:rPr lang="it-IT" err="1"/>
              <a:t>kk</a:t>
            </a:r>
            <a:endParaRPr lang="it-IT"/>
          </a:p>
        </p:txBody>
      </p:sp>
      <p:sp>
        <p:nvSpPr>
          <p:cNvPr id="14" name="Rectangle 3">
            <a:extLst>
              <a:ext uri="{FF2B5EF4-FFF2-40B4-BE49-F238E27FC236}">
                <a16:creationId xmlns:a16="http://schemas.microsoft.com/office/drawing/2014/main" id="{E7B8CC09-1307-4791-4CCA-75B4C2C5EAF7}"/>
              </a:ext>
            </a:extLst>
          </p:cNvPr>
          <p:cNvSpPr>
            <a:spLocks noChangeArrowheads="1"/>
          </p:cNvSpPr>
          <p:nvPr/>
        </p:nvSpPr>
        <p:spPr bwMode="auto">
          <a:xfrm>
            <a:off x="5837501" y="1318737"/>
            <a:ext cx="59082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Two instructions inside the </a:t>
            </a:r>
            <a:r>
              <a:rPr kumimoji="0" lang="en-US" altLang="en-US" sz="240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merge_sort</a:t>
            </a:r>
            <a:r>
              <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function cause more than 90% of the cache misses of all the code.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bottleneck of our algorithm are the recursive calls which are the key to our algorithm</a:t>
            </a: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Immagine 3">
            <a:extLst>
              <a:ext uri="{FF2B5EF4-FFF2-40B4-BE49-F238E27FC236}">
                <a16:creationId xmlns:a16="http://schemas.microsoft.com/office/drawing/2014/main" id="{A1930C5A-7E86-B7E2-DE3D-13F5438CEB38}"/>
              </a:ext>
            </a:extLst>
          </p:cNvPr>
          <p:cNvPicPr>
            <a:picLocks noChangeAspect="1"/>
          </p:cNvPicPr>
          <p:nvPr/>
        </p:nvPicPr>
        <p:blipFill rotWithShape="1">
          <a:blip r:embed="rId2"/>
          <a:srcRect t="14013" r="70855" b="42003"/>
          <a:stretch/>
        </p:blipFill>
        <p:spPr>
          <a:xfrm>
            <a:off x="446266" y="1565127"/>
            <a:ext cx="5043993" cy="4182257"/>
          </a:xfrm>
          <a:prstGeom prst="rect">
            <a:avLst/>
          </a:prstGeom>
        </p:spPr>
      </p:pic>
      <p:pic>
        <p:nvPicPr>
          <p:cNvPr id="5" name="Immagine 4">
            <a:extLst>
              <a:ext uri="{FF2B5EF4-FFF2-40B4-BE49-F238E27FC236}">
                <a16:creationId xmlns:a16="http://schemas.microsoft.com/office/drawing/2014/main" id="{1BFC65ED-BFBF-7EAD-5C08-9465E962E119}"/>
              </a:ext>
            </a:extLst>
          </p:cNvPr>
          <p:cNvPicPr>
            <a:picLocks noChangeAspect="1"/>
          </p:cNvPicPr>
          <p:nvPr/>
        </p:nvPicPr>
        <p:blipFill rotWithShape="1">
          <a:blip r:embed="rId3"/>
          <a:srcRect t="7017"/>
          <a:stretch/>
        </p:blipFill>
        <p:spPr>
          <a:xfrm>
            <a:off x="6642320" y="3077289"/>
            <a:ext cx="4105800" cy="1157931"/>
          </a:xfrm>
          <a:prstGeom prst="rect">
            <a:avLst/>
          </a:prstGeom>
        </p:spPr>
      </p:pic>
    </p:spTree>
    <p:extLst>
      <p:ext uri="{BB962C8B-B14F-4D97-AF65-F5344CB8AC3E}">
        <p14:creationId xmlns:p14="http://schemas.microsoft.com/office/powerpoint/2010/main" val="383924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50785"/>
            <a:ext cx="9875520" cy="1356360"/>
          </a:xfrm>
        </p:spPr>
        <p:txBody>
          <a:bodyPr/>
          <a:lstStyle/>
          <a:p>
            <a:pPr algn="ctr"/>
            <a:r>
              <a:rPr lang="it-IT" b="1">
                <a:latin typeface="Calibri" panose="020F0502020204030204" pitchFamily="34" charset="0"/>
                <a:ea typeface="Calibri" panose="020F0502020204030204" pitchFamily="34" charset="0"/>
                <a:cs typeface="Calibri" panose="020F0502020204030204" pitchFamily="34" charset="0"/>
              </a:rPr>
              <a:t>RESULTS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C05D6FD8-2A3E-99AE-0F04-121014A991E6}"/>
              </a:ext>
            </a:extLst>
          </p:cNvPr>
          <p:cNvSpPr>
            <a:spLocks noGrp="1"/>
          </p:cNvSpPr>
          <p:nvPr>
            <p:ph idx="1"/>
          </p:nvPr>
        </p:nvSpPr>
        <p:spPr>
          <a:xfrm>
            <a:off x="499931" y="1646891"/>
            <a:ext cx="5251317" cy="3564218"/>
          </a:xfrm>
        </p:spPr>
        <p:txBody>
          <a:bodyPr>
            <a:noAutofit/>
          </a:bodyPr>
          <a:lstStyle/>
          <a:p>
            <a:pPr lvl="1"/>
            <a:r>
              <a:rPr lang="en-US" sz="240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he most advantageous number of threads to use is </a:t>
            </a:r>
            <a:r>
              <a:rPr lang="en-US" sz="2400" b="1">
                <a:solidFill>
                  <a:schemeClr val="tx1"/>
                </a:solidFill>
                <a:effectLst/>
                <a:latin typeface="Calibri" panose="020F0502020204030204" pitchFamily="34" charset="0"/>
                <a:ea typeface="Calibri" panose="020F0502020204030204" pitchFamily="34" charset="0"/>
                <a:cs typeface="Calibri" panose="020F0502020204030204" pitchFamily="34" charset="0"/>
              </a:rPr>
              <a:t>16</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 which corresponds to the number of physical threads</a:t>
            </a:r>
          </a:p>
          <a:p>
            <a:pPr lvl="1"/>
            <a:endPar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For arrays with size less than or equal to 10K it is better to use the sequential approach, because with a small array the overhead due to thread management is greater than the gain obtained</a:t>
            </a:r>
          </a:p>
        </p:txBody>
      </p:sp>
      <p:pic>
        <p:nvPicPr>
          <p:cNvPr id="7" name="Immagine 6" descr="Immagine che contiene schermata, testo, Carattere, numero&#10;&#10;Descrizione generata automaticamente">
            <a:extLst>
              <a:ext uri="{FF2B5EF4-FFF2-40B4-BE49-F238E27FC236}">
                <a16:creationId xmlns:a16="http://schemas.microsoft.com/office/drawing/2014/main" id="{31A018D9-D4A2-7582-70C8-4D9BC1CC9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849" y="1852656"/>
            <a:ext cx="4729031" cy="3152687"/>
          </a:xfrm>
          <a:prstGeom prst="rect">
            <a:avLst/>
          </a:prstGeom>
        </p:spPr>
      </p:pic>
    </p:spTree>
    <p:extLst>
      <p:ext uri="{BB962C8B-B14F-4D97-AF65-F5344CB8AC3E}">
        <p14:creationId xmlns:p14="http://schemas.microsoft.com/office/powerpoint/2010/main" val="13796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1774677" y="3646943"/>
            <a:ext cx="9144000" cy="1134881"/>
          </a:xfrm>
        </p:spPr>
        <p:txBody>
          <a:bodyPr>
            <a:noAutofit/>
          </a:bodyPr>
          <a:lstStyle/>
          <a:p>
            <a:r>
              <a:rPr lang="en-US" sz="4800">
                <a:solidFill>
                  <a:schemeClr val="bg1"/>
                </a:solidFill>
              </a:rPr>
              <a:t>GPU IMPLEMENTATION</a:t>
            </a:r>
            <a:endParaRPr lang="en-US" sz="4800" b="1">
              <a:solidFill>
                <a:schemeClr val="bg1"/>
              </a:solidFill>
            </a:endParaRPr>
          </a:p>
        </p:txBody>
      </p:sp>
      <p:pic>
        <p:nvPicPr>
          <p:cNvPr id="4" name="Immagine 3">
            <a:extLst>
              <a:ext uri="{FF2B5EF4-FFF2-40B4-BE49-F238E27FC236}">
                <a16:creationId xmlns:a16="http://schemas.microsoft.com/office/drawing/2014/main" id="{D6D8F731-4D81-986C-C780-8AA2B03E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62" y="424205"/>
            <a:ext cx="3161831" cy="3222738"/>
          </a:xfrm>
          <a:prstGeom prst="rect">
            <a:avLst/>
          </a:prstGeom>
        </p:spPr>
      </p:pic>
    </p:spTree>
    <p:extLst>
      <p:ext uri="{BB962C8B-B14F-4D97-AF65-F5344CB8AC3E}">
        <p14:creationId xmlns:p14="http://schemas.microsoft.com/office/powerpoint/2010/main" val="291506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DCE837-CF60-198E-0D4D-74558F1ED3F4}"/>
              </a:ext>
            </a:extLst>
          </p:cNvPr>
          <p:cNvSpPr>
            <a:spLocks noGrp="1"/>
          </p:cNvSpPr>
          <p:nvPr>
            <p:ph type="title"/>
          </p:nvPr>
        </p:nvSpPr>
        <p:spPr>
          <a:xfrm>
            <a:off x="838200" y="214300"/>
            <a:ext cx="10515600" cy="1325563"/>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HARDWARE  SPECIFICS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Immagine 4">
            <a:extLst>
              <a:ext uri="{FF2B5EF4-FFF2-40B4-BE49-F238E27FC236}">
                <a16:creationId xmlns:a16="http://schemas.microsoft.com/office/drawing/2014/main" id="{262C4883-744F-69AC-180F-8C214521C158}"/>
              </a:ext>
            </a:extLst>
          </p:cNvPr>
          <p:cNvPicPr>
            <a:picLocks noChangeAspect="1"/>
          </p:cNvPicPr>
          <p:nvPr/>
        </p:nvPicPr>
        <p:blipFill rotWithShape="1">
          <a:blip r:embed="rId2"/>
          <a:srcRect t="3337" b="7052"/>
          <a:stretch/>
        </p:blipFill>
        <p:spPr>
          <a:xfrm>
            <a:off x="6486524" y="1114423"/>
            <a:ext cx="5105402" cy="5447963"/>
          </a:xfrm>
          <a:prstGeom prst="rect">
            <a:avLst/>
          </a:prstGeom>
        </p:spPr>
      </p:pic>
      <p:pic>
        <p:nvPicPr>
          <p:cNvPr id="7" name="Immagine 6">
            <a:extLst>
              <a:ext uri="{FF2B5EF4-FFF2-40B4-BE49-F238E27FC236}">
                <a16:creationId xmlns:a16="http://schemas.microsoft.com/office/drawing/2014/main" id="{70475ABF-D5AD-D4E5-50C4-CBE01887738B}"/>
              </a:ext>
            </a:extLst>
          </p:cNvPr>
          <p:cNvPicPr>
            <a:picLocks noChangeAspect="1"/>
          </p:cNvPicPr>
          <p:nvPr/>
        </p:nvPicPr>
        <p:blipFill>
          <a:blip r:embed="rId3"/>
          <a:stretch>
            <a:fillRect/>
          </a:stretch>
        </p:blipFill>
        <p:spPr>
          <a:xfrm>
            <a:off x="512619" y="1409639"/>
            <a:ext cx="5735779" cy="1905061"/>
          </a:xfrm>
          <a:prstGeom prst="rect">
            <a:avLst/>
          </a:prstGeom>
        </p:spPr>
      </p:pic>
      <p:pic>
        <p:nvPicPr>
          <p:cNvPr id="9" name="Immagine 8">
            <a:extLst>
              <a:ext uri="{FF2B5EF4-FFF2-40B4-BE49-F238E27FC236}">
                <a16:creationId xmlns:a16="http://schemas.microsoft.com/office/drawing/2014/main" id="{343A9414-3D03-6FCF-8454-525AC3AFB026}"/>
              </a:ext>
            </a:extLst>
          </p:cNvPr>
          <p:cNvPicPr>
            <a:picLocks noChangeAspect="1"/>
          </p:cNvPicPr>
          <p:nvPr/>
        </p:nvPicPr>
        <p:blipFill>
          <a:blip r:embed="rId4"/>
          <a:stretch>
            <a:fillRect/>
          </a:stretch>
        </p:blipFill>
        <p:spPr>
          <a:xfrm>
            <a:off x="600074" y="3838405"/>
            <a:ext cx="5008373" cy="2277709"/>
          </a:xfrm>
          <a:prstGeom prst="rect">
            <a:avLst/>
          </a:prstGeom>
        </p:spPr>
      </p:pic>
    </p:spTree>
    <p:extLst>
      <p:ext uri="{BB962C8B-B14F-4D97-AF65-F5344CB8AC3E}">
        <p14:creationId xmlns:p14="http://schemas.microsoft.com/office/powerpoint/2010/main" val="220363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afico 6">
            <a:extLst>
              <a:ext uri="{FF2B5EF4-FFF2-40B4-BE49-F238E27FC236}">
                <a16:creationId xmlns:a16="http://schemas.microsoft.com/office/drawing/2014/main" id="{23E5FA07-5B79-4FAB-AD44-E730FFA482F0}"/>
              </a:ext>
            </a:extLst>
          </p:cNvPr>
          <p:cNvGraphicFramePr>
            <a:graphicFrameLocks/>
          </p:cNvGraphicFramePr>
          <p:nvPr>
            <p:extLst>
              <p:ext uri="{D42A27DB-BD31-4B8C-83A1-F6EECF244321}">
                <p14:modId xmlns:p14="http://schemas.microsoft.com/office/powerpoint/2010/main" val="527943971"/>
              </p:ext>
            </p:extLst>
          </p:nvPr>
        </p:nvGraphicFramePr>
        <p:xfrm>
          <a:off x="782320" y="998976"/>
          <a:ext cx="10955020" cy="4884911"/>
        </p:xfrm>
        <a:graphic>
          <a:graphicData uri="http://schemas.openxmlformats.org/drawingml/2006/chart">
            <c:chart xmlns:c="http://schemas.openxmlformats.org/drawingml/2006/chart" xmlns:r="http://schemas.openxmlformats.org/officeDocument/2006/relationships" r:id="rId2"/>
          </a:graphicData>
        </a:graphic>
      </p:graphicFrame>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50785"/>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PERFORMANCEANALYSIS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A9321BC-8848-1BAB-E15C-69705C997345}"/>
              </a:ext>
            </a:extLst>
          </p:cNvPr>
          <p:cNvSpPr txBox="1"/>
          <p:nvPr/>
        </p:nvSpPr>
        <p:spPr>
          <a:xfrm>
            <a:off x="1617357" y="5549451"/>
            <a:ext cx="3553719"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8    32    64   128  256  512   1024</a:t>
            </a:r>
          </a:p>
        </p:txBody>
      </p:sp>
      <p:sp>
        <p:nvSpPr>
          <p:cNvPr id="5" name="Parentesi graffa chiusa 4">
            <a:extLst>
              <a:ext uri="{FF2B5EF4-FFF2-40B4-BE49-F238E27FC236}">
                <a16:creationId xmlns:a16="http://schemas.microsoft.com/office/drawing/2014/main" id="{0ED6C0FF-4D95-01AA-FB78-D436A89D7921}"/>
              </a:ext>
            </a:extLst>
          </p:cNvPr>
          <p:cNvSpPr/>
          <p:nvPr/>
        </p:nvSpPr>
        <p:spPr>
          <a:xfrm rot="5400000">
            <a:off x="8024895" y="2411821"/>
            <a:ext cx="335900" cy="68486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5372AD42-6376-E060-C40F-B00E3F5292B4}"/>
              </a:ext>
            </a:extLst>
          </p:cNvPr>
          <p:cNvSpPr txBox="1"/>
          <p:nvPr/>
        </p:nvSpPr>
        <p:spPr>
          <a:xfrm>
            <a:off x="7926923" y="5966163"/>
            <a:ext cx="531843"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256</a:t>
            </a:r>
          </a:p>
        </p:txBody>
      </p:sp>
      <p:cxnSp>
        <p:nvCxnSpPr>
          <p:cNvPr id="8" name="Connettore 2 7">
            <a:extLst>
              <a:ext uri="{FF2B5EF4-FFF2-40B4-BE49-F238E27FC236}">
                <a16:creationId xmlns:a16="http://schemas.microsoft.com/office/drawing/2014/main" id="{8AD558E6-D736-E3E5-61BE-CCCE5CEAA344}"/>
              </a:ext>
            </a:extLst>
          </p:cNvPr>
          <p:cNvCxnSpPr>
            <a:cxnSpLocks/>
          </p:cNvCxnSpPr>
          <p:nvPr/>
        </p:nvCxnSpPr>
        <p:spPr>
          <a:xfrm flipV="1">
            <a:off x="1289604" y="5315213"/>
            <a:ext cx="327753" cy="8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9A539D82-FE33-322D-411E-513FA1A38A11}"/>
              </a:ext>
            </a:extLst>
          </p:cNvPr>
          <p:cNvCxnSpPr>
            <a:cxnSpLocks/>
            <a:stCxn id="14" idx="0"/>
          </p:cNvCxnSpPr>
          <p:nvPr/>
        </p:nvCxnSpPr>
        <p:spPr>
          <a:xfrm flipV="1">
            <a:off x="1837534" y="5918783"/>
            <a:ext cx="72546"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2F66897C-E662-36E2-880A-2BBE7CDA9C8E}"/>
              </a:ext>
            </a:extLst>
          </p:cNvPr>
          <p:cNvSpPr txBox="1"/>
          <p:nvPr/>
        </p:nvSpPr>
        <p:spPr>
          <a:xfrm>
            <a:off x="296557" y="5350109"/>
            <a:ext cx="1723366" cy="369332"/>
          </a:xfrm>
          <a:prstGeom prst="rect">
            <a:avLst/>
          </a:prstGeom>
          <a:noFill/>
        </p:spPr>
        <p:txBody>
          <a:bodyPr wrap="square" rtlCol="0">
            <a:spAutoFit/>
          </a:bodyPr>
          <a:lstStyle/>
          <a:p>
            <a:r>
              <a:rPr lang="it-IT" err="1"/>
              <a:t>Num</a:t>
            </a:r>
            <a:r>
              <a:rPr lang="it-IT"/>
              <a:t> </a:t>
            </a:r>
            <a:r>
              <a:rPr lang="it-IT" err="1"/>
              <a:t>blocks</a:t>
            </a:r>
            <a:r>
              <a:rPr lang="it-IT"/>
              <a:t> </a:t>
            </a:r>
          </a:p>
        </p:txBody>
      </p:sp>
      <p:sp>
        <p:nvSpPr>
          <p:cNvPr id="14" name="CasellaDiTesto 13">
            <a:extLst>
              <a:ext uri="{FF2B5EF4-FFF2-40B4-BE49-F238E27FC236}">
                <a16:creationId xmlns:a16="http://schemas.microsoft.com/office/drawing/2014/main" id="{1699929E-E45A-6D73-E6C5-EA62EFB26F68}"/>
              </a:ext>
            </a:extLst>
          </p:cNvPr>
          <p:cNvSpPr txBox="1"/>
          <p:nvPr/>
        </p:nvSpPr>
        <p:spPr>
          <a:xfrm>
            <a:off x="530767" y="6184808"/>
            <a:ext cx="2613534" cy="369332"/>
          </a:xfrm>
          <a:prstGeom prst="rect">
            <a:avLst/>
          </a:prstGeom>
          <a:noFill/>
        </p:spPr>
        <p:txBody>
          <a:bodyPr wrap="square" rtlCol="0">
            <a:spAutoFit/>
          </a:bodyPr>
          <a:lstStyle/>
          <a:p>
            <a:r>
              <a:rPr lang="it-IT" err="1"/>
              <a:t>Num</a:t>
            </a:r>
            <a:r>
              <a:rPr lang="it-IT"/>
              <a:t> </a:t>
            </a:r>
            <a:r>
              <a:rPr lang="it-IT" err="1"/>
              <a:t>threads</a:t>
            </a:r>
            <a:r>
              <a:rPr lang="it-IT"/>
              <a:t> per </a:t>
            </a:r>
            <a:r>
              <a:rPr lang="it-IT" err="1"/>
              <a:t>block</a:t>
            </a:r>
            <a:endParaRPr lang="it-IT"/>
          </a:p>
        </p:txBody>
      </p:sp>
      <p:sp>
        <p:nvSpPr>
          <p:cNvPr id="22" name="Connettore 21">
            <a:extLst>
              <a:ext uri="{FF2B5EF4-FFF2-40B4-BE49-F238E27FC236}">
                <a16:creationId xmlns:a16="http://schemas.microsoft.com/office/drawing/2014/main" id="{E41ADF5E-462A-E675-4E75-40574B5CB1C5}"/>
              </a:ext>
            </a:extLst>
          </p:cNvPr>
          <p:cNvSpPr/>
          <p:nvPr/>
        </p:nvSpPr>
        <p:spPr>
          <a:xfrm>
            <a:off x="5530020" y="6167544"/>
            <a:ext cx="301613" cy="266025"/>
          </a:xfrm>
          <a:prstGeom prst="flowChartConnector">
            <a:avLst/>
          </a:prstGeom>
          <a:solidFill>
            <a:srgbClr val="EDAB05"/>
          </a:solidFill>
          <a:ln>
            <a:solidFill>
              <a:srgbClr val="EDAB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a:extLst>
              <a:ext uri="{FF2B5EF4-FFF2-40B4-BE49-F238E27FC236}">
                <a16:creationId xmlns:a16="http://schemas.microsoft.com/office/drawing/2014/main" id="{1CA1ADEC-2085-F49E-5171-78089674934E}"/>
              </a:ext>
            </a:extLst>
          </p:cNvPr>
          <p:cNvSpPr txBox="1"/>
          <p:nvPr/>
        </p:nvSpPr>
        <p:spPr>
          <a:xfrm>
            <a:off x="5831633" y="6115890"/>
            <a:ext cx="2613534" cy="369332"/>
          </a:xfrm>
          <a:prstGeom prst="rect">
            <a:avLst/>
          </a:prstGeom>
          <a:noFill/>
        </p:spPr>
        <p:txBody>
          <a:bodyPr wrap="square" rtlCol="0">
            <a:spAutoFit/>
          </a:bodyPr>
          <a:lstStyle/>
          <a:p>
            <a:r>
              <a:rPr lang="it-IT"/>
              <a:t>Recursive</a:t>
            </a:r>
          </a:p>
        </p:txBody>
      </p:sp>
      <p:sp>
        <p:nvSpPr>
          <p:cNvPr id="25" name="Connettore 24">
            <a:extLst>
              <a:ext uri="{FF2B5EF4-FFF2-40B4-BE49-F238E27FC236}">
                <a16:creationId xmlns:a16="http://schemas.microsoft.com/office/drawing/2014/main" id="{C3A95D24-A558-C528-BD77-96FA74FEC508}"/>
              </a:ext>
            </a:extLst>
          </p:cNvPr>
          <p:cNvSpPr/>
          <p:nvPr/>
        </p:nvSpPr>
        <p:spPr>
          <a:xfrm>
            <a:off x="9057032" y="6167544"/>
            <a:ext cx="301613" cy="266025"/>
          </a:xfrm>
          <a:prstGeom prst="flowChartConnector">
            <a:avLst/>
          </a:prstGeom>
          <a:solidFill>
            <a:srgbClr val="3578AF"/>
          </a:solidFill>
          <a:ln>
            <a:solidFill>
              <a:srgbClr val="357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asellaDiTesto 25">
            <a:extLst>
              <a:ext uri="{FF2B5EF4-FFF2-40B4-BE49-F238E27FC236}">
                <a16:creationId xmlns:a16="http://schemas.microsoft.com/office/drawing/2014/main" id="{FBF3FB1A-84E7-EEAB-AFF5-356948F0F352}"/>
              </a:ext>
            </a:extLst>
          </p:cNvPr>
          <p:cNvSpPr txBox="1"/>
          <p:nvPr/>
        </p:nvSpPr>
        <p:spPr>
          <a:xfrm>
            <a:off x="9358645" y="6115890"/>
            <a:ext cx="2613534" cy="369332"/>
          </a:xfrm>
          <a:prstGeom prst="rect">
            <a:avLst/>
          </a:prstGeom>
          <a:noFill/>
        </p:spPr>
        <p:txBody>
          <a:bodyPr wrap="square" rtlCol="0">
            <a:spAutoFit/>
          </a:bodyPr>
          <a:lstStyle/>
          <a:p>
            <a:r>
              <a:rPr lang="it-IT"/>
              <a:t>Iterative</a:t>
            </a:r>
          </a:p>
        </p:txBody>
      </p:sp>
      <p:sp>
        <p:nvSpPr>
          <p:cNvPr id="3" name="Ovale 2">
            <a:extLst>
              <a:ext uri="{FF2B5EF4-FFF2-40B4-BE49-F238E27FC236}">
                <a16:creationId xmlns:a16="http://schemas.microsoft.com/office/drawing/2014/main" id="{04E2F8C2-3FB4-C9B3-C622-7F838BEA917C}"/>
              </a:ext>
            </a:extLst>
          </p:cNvPr>
          <p:cNvSpPr/>
          <p:nvPr/>
        </p:nvSpPr>
        <p:spPr>
          <a:xfrm rot="620011">
            <a:off x="1721267" y="2030531"/>
            <a:ext cx="963764" cy="307288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e 10">
            <a:extLst>
              <a:ext uri="{FF2B5EF4-FFF2-40B4-BE49-F238E27FC236}">
                <a16:creationId xmlns:a16="http://schemas.microsoft.com/office/drawing/2014/main" id="{CB63AE78-CB24-013A-CBEC-AAF322A0B91D}"/>
              </a:ext>
            </a:extLst>
          </p:cNvPr>
          <p:cNvSpPr/>
          <p:nvPr/>
        </p:nvSpPr>
        <p:spPr>
          <a:xfrm>
            <a:off x="6445272" y="1383250"/>
            <a:ext cx="418290" cy="37937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sellaDiTesto 11">
            <a:extLst>
              <a:ext uri="{FF2B5EF4-FFF2-40B4-BE49-F238E27FC236}">
                <a16:creationId xmlns:a16="http://schemas.microsoft.com/office/drawing/2014/main" id="{9C83AEA9-1F2D-3042-BA98-ABC4D267D078}"/>
              </a:ext>
            </a:extLst>
          </p:cNvPr>
          <p:cNvSpPr txBox="1"/>
          <p:nvPr/>
        </p:nvSpPr>
        <p:spPr>
          <a:xfrm>
            <a:off x="5974165" y="2279987"/>
            <a:ext cx="2076531" cy="461665"/>
          </a:xfrm>
          <a:prstGeom prst="rect">
            <a:avLst/>
          </a:prstGeom>
          <a:noFill/>
        </p:spPr>
        <p:txBody>
          <a:bodyPr wrap="none" rtlCol="0">
            <a:spAutoFit/>
          </a:bodyPr>
          <a:lstStyle/>
          <a:p>
            <a:r>
              <a:rPr lang="it-IT" sz="2400" dirty="0">
                <a:latin typeface="Calibri" panose="020F0502020204030204" pitchFamily="34" charset="0"/>
                <a:ea typeface="Calibri" panose="020F0502020204030204" pitchFamily="34" charset="0"/>
                <a:cs typeface="Calibri" panose="020F0502020204030204" pitchFamily="34" charset="0"/>
              </a:rPr>
              <a:t>#Max </a:t>
            </a:r>
            <a:r>
              <a:rPr lang="it-IT" sz="2400" dirty="0" err="1">
                <a:latin typeface="Calibri" panose="020F0502020204030204" pitchFamily="34" charset="0"/>
                <a:ea typeface="Calibri" panose="020F0502020204030204" pitchFamily="34" charset="0"/>
                <a:cs typeface="Calibri" panose="020F0502020204030204" pitchFamily="34" charset="0"/>
              </a:rPr>
              <a:t>SpeedUP</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7" name="Ovale 16">
            <a:extLst>
              <a:ext uri="{FF2B5EF4-FFF2-40B4-BE49-F238E27FC236}">
                <a16:creationId xmlns:a16="http://schemas.microsoft.com/office/drawing/2014/main" id="{2B932963-0C21-78B3-500E-DFB652BB2017}"/>
              </a:ext>
            </a:extLst>
          </p:cNvPr>
          <p:cNvSpPr/>
          <p:nvPr/>
        </p:nvSpPr>
        <p:spPr>
          <a:xfrm rot="20566115">
            <a:off x="2055058" y="1656530"/>
            <a:ext cx="2717931" cy="93372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e 17">
            <a:extLst>
              <a:ext uri="{FF2B5EF4-FFF2-40B4-BE49-F238E27FC236}">
                <a16:creationId xmlns:a16="http://schemas.microsoft.com/office/drawing/2014/main" id="{7393FA46-03A9-78B5-E5D4-0085E938FC8B}"/>
              </a:ext>
            </a:extLst>
          </p:cNvPr>
          <p:cNvSpPr/>
          <p:nvPr/>
        </p:nvSpPr>
        <p:spPr>
          <a:xfrm>
            <a:off x="4737846" y="1154696"/>
            <a:ext cx="3312850" cy="90272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E3E314DD-DEFF-F8AC-C682-8727E8733892}"/>
              </a:ext>
            </a:extLst>
          </p:cNvPr>
          <p:cNvCxnSpPr>
            <a:stCxn id="12" idx="0"/>
          </p:cNvCxnSpPr>
          <p:nvPr/>
        </p:nvCxnSpPr>
        <p:spPr>
          <a:xfrm flipH="1" flipV="1">
            <a:off x="6811478" y="1797353"/>
            <a:ext cx="200953" cy="482634"/>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2" grpId="0"/>
      <p:bldP spid="17" grpId="0" animBg="1"/>
      <p:bldP spid="17" grpId="1"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6F5A2384-972A-634B-5618-64E4AA73E50A}"/>
              </a:ext>
            </a:extLst>
          </p:cNvPr>
          <p:cNvPicPr>
            <a:picLocks noChangeAspect="1"/>
          </p:cNvPicPr>
          <p:nvPr/>
        </p:nvPicPr>
        <p:blipFill>
          <a:blip r:embed="rId2"/>
          <a:stretch>
            <a:fillRect/>
          </a:stretch>
        </p:blipFill>
        <p:spPr>
          <a:xfrm>
            <a:off x="479781" y="3665528"/>
            <a:ext cx="11232437" cy="2308323"/>
          </a:xfrm>
          <a:prstGeom prst="rect">
            <a:avLst/>
          </a:prstGeom>
        </p:spPr>
      </p:pic>
      <p:pic>
        <p:nvPicPr>
          <p:cNvPr id="1026" name="Picture 2">
            <a:extLst>
              <a:ext uri="{FF2B5EF4-FFF2-40B4-BE49-F238E27FC236}">
                <a16:creationId xmlns:a16="http://schemas.microsoft.com/office/drawing/2014/main" id="{7ABA9F39-DE99-B4DB-7640-F2E2D8FF5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81" y="3665528"/>
            <a:ext cx="11232437" cy="2308322"/>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04132"/>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NSIGHT COMPUTE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CasellaDiTesto 12">
            <a:extLst>
              <a:ext uri="{FF2B5EF4-FFF2-40B4-BE49-F238E27FC236}">
                <a16:creationId xmlns:a16="http://schemas.microsoft.com/office/drawing/2014/main" id="{2F66897C-E662-36E2-880A-2BBE7CDA9C8E}"/>
              </a:ext>
            </a:extLst>
          </p:cNvPr>
          <p:cNvSpPr txBox="1"/>
          <p:nvPr/>
        </p:nvSpPr>
        <p:spPr>
          <a:xfrm>
            <a:off x="687199" y="1607145"/>
            <a:ext cx="3520907" cy="2677656"/>
          </a:xfrm>
          <a:prstGeom prst="rect">
            <a:avLst/>
          </a:prstGeom>
          <a:noFill/>
        </p:spPr>
        <p:txBody>
          <a:bodyPr wrap="square" rtlCol="0">
            <a:spAutoFit/>
          </a:bodyPr>
          <a:lstStyle/>
          <a:p>
            <a:r>
              <a:rPr lang="en-US" sz="2400" b="1">
                <a:latin typeface="Calibri" panose="020F0502020204030204" pitchFamily="34" charset="0"/>
                <a:ea typeface="Calibri" panose="020F0502020204030204" pitchFamily="34" charset="0"/>
                <a:cs typeface="Calibri" panose="020F0502020204030204" pitchFamily="34" charset="0"/>
              </a:rPr>
              <a:t>Strengths points of our algorithm:</a:t>
            </a:r>
          </a:p>
          <a:p>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a:t>
            </a:r>
            <a:r>
              <a:rPr lang="en-US" sz="2400" b="1" err="1">
                <a:latin typeface="Calibri" panose="020F0502020204030204" pitchFamily="34" charset="0"/>
                <a:ea typeface="Calibri" panose="020F0502020204030204" pitchFamily="34" charset="0"/>
                <a:cs typeface="Calibri" panose="020F0502020204030204" pitchFamily="34" charset="0"/>
              </a:rPr>
              <a:t>Troughput</a:t>
            </a:r>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Warp  occupancy</a:t>
            </a:r>
          </a:p>
          <a:p>
            <a:r>
              <a:rPr lang="en-US" sz="2400" b="1">
                <a:latin typeface="Calibri" panose="020F0502020204030204" pitchFamily="34" charset="0"/>
                <a:ea typeface="Calibri" panose="020F0502020204030204" pitchFamily="34" charset="0"/>
                <a:cs typeface="Calibri" panose="020F0502020204030204" pitchFamily="34" charset="0"/>
              </a:rPr>
              <a:t> - Hit rate</a:t>
            </a:r>
          </a:p>
          <a:p>
            <a:r>
              <a:rPr lang="en-US" sz="2400" b="1">
                <a:latin typeface="Calibri" panose="020F0502020204030204" pitchFamily="34" charset="0"/>
                <a:ea typeface="Calibri" panose="020F0502020204030204" pitchFamily="34" charset="0"/>
                <a:cs typeface="Calibri" panose="020F0502020204030204" pitchFamily="34" charset="0"/>
              </a:rPr>
              <a:t> - Execution time</a:t>
            </a:r>
            <a:endParaRPr lang="it-IT" sz="2400" b="1">
              <a:latin typeface="Calibri" panose="020F0502020204030204" pitchFamily="34" charset="0"/>
              <a:ea typeface="Calibri" panose="020F0502020204030204" pitchFamily="34" charset="0"/>
              <a:cs typeface="Calibri" panose="020F0502020204030204" pitchFamily="34" charset="0"/>
            </a:endParaRPr>
          </a:p>
        </p:txBody>
      </p:sp>
      <p:pic>
        <p:nvPicPr>
          <p:cNvPr id="10" name="Immagine 9">
            <a:extLst>
              <a:ext uri="{FF2B5EF4-FFF2-40B4-BE49-F238E27FC236}">
                <a16:creationId xmlns:a16="http://schemas.microsoft.com/office/drawing/2014/main" id="{49495E9A-A6C5-A960-35F5-0E2F29C818A1}"/>
              </a:ext>
            </a:extLst>
          </p:cNvPr>
          <p:cNvPicPr>
            <a:picLocks noChangeAspect="1"/>
          </p:cNvPicPr>
          <p:nvPr/>
        </p:nvPicPr>
        <p:blipFill>
          <a:blip r:embed="rId4"/>
          <a:stretch>
            <a:fillRect/>
          </a:stretch>
        </p:blipFill>
        <p:spPr>
          <a:xfrm>
            <a:off x="3570097" y="2263515"/>
            <a:ext cx="8186049" cy="3750412"/>
          </a:xfrm>
          <a:prstGeom prst="rect">
            <a:avLst/>
          </a:prstGeom>
        </p:spPr>
      </p:pic>
      <p:graphicFrame>
        <p:nvGraphicFramePr>
          <p:cNvPr id="16" name="Grafico 15">
            <a:extLst>
              <a:ext uri="{FF2B5EF4-FFF2-40B4-BE49-F238E27FC236}">
                <a16:creationId xmlns:a16="http://schemas.microsoft.com/office/drawing/2014/main" id="{4659589A-94BD-FFF1-11BB-65FCB6040965}"/>
              </a:ext>
            </a:extLst>
          </p:cNvPr>
          <p:cNvGraphicFramePr>
            <a:graphicFrameLocks/>
          </p:cNvGraphicFramePr>
          <p:nvPr>
            <p:extLst>
              <p:ext uri="{D42A27DB-BD31-4B8C-83A1-F6EECF244321}">
                <p14:modId xmlns:p14="http://schemas.microsoft.com/office/powerpoint/2010/main" val="1357887913"/>
              </p:ext>
            </p:extLst>
          </p:nvPr>
        </p:nvGraphicFramePr>
        <p:xfrm>
          <a:off x="3527487" y="1791607"/>
          <a:ext cx="8096874" cy="469422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331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3">
                                            <p:txEl>
                                              <p:pRg st="2" end="2"/>
                                            </p:txEl>
                                          </p:spTgt>
                                        </p:tgtEl>
                                      </p:cBhvr>
                                    </p:animEffect>
                                    <p:set>
                                      <p:cBhvr>
                                        <p:cTn id="20" dur="1" fill="hold">
                                          <p:stCondLst>
                                            <p:cond delay="499"/>
                                          </p:stCondLst>
                                        </p:cTn>
                                        <p:tgtEl>
                                          <p:spTgt spid="13">
                                            <p:txEl>
                                              <p:pRg st="2" end="2"/>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3">
                                            <p:txEl>
                                              <p:pRg st="3" end="3"/>
                                            </p:txEl>
                                          </p:spTgt>
                                        </p:tgtEl>
                                      </p:cBhvr>
                                    </p:animEffect>
                                    <p:set>
                                      <p:cBhvr>
                                        <p:cTn id="36" dur="1" fill="hold">
                                          <p:stCondLst>
                                            <p:cond delay="499"/>
                                          </p:stCondLst>
                                        </p:cTn>
                                        <p:tgtEl>
                                          <p:spTgt spid="13">
                                            <p:txEl>
                                              <p:pRg st="3" end="3"/>
                                            </p:txEl>
                                          </p:spTgt>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26"/>
                                        </p:tgtEl>
                                      </p:cBhvr>
                                    </p:animEffect>
                                    <p:set>
                                      <p:cBhvr>
                                        <p:cTn id="39" dur="1" fill="hold">
                                          <p:stCondLst>
                                            <p:cond delay="499"/>
                                          </p:stCondLst>
                                        </p:cTn>
                                        <p:tgtEl>
                                          <p:spTgt spid="102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fade">
                                      <p:cBhvr>
                                        <p:cTn id="44" dur="500"/>
                                        <p:tgtEl>
                                          <p:spTgt spid="13">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3">
                                            <p:txEl>
                                              <p:pRg st="4" end="4"/>
                                            </p:txEl>
                                          </p:spTgt>
                                        </p:tgtEl>
                                      </p:cBhvr>
                                    </p:animEffect>
                                    <p:set>
                                      <p:cBhvr>
                                        <p:cTn id="52" dur="1" fill="hold">
                                          <p:stCondLst>
                                            <p:cond delay="499"/>
                                          </p:stCondLst>
                                        </p:cTn>
                                        <p:tgtEl>
                                          <p:spTgt spid="13">
                                            <p:txEl>
                                              <p:pRg st="4" end="4"/>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
                                            <p:txEl>
                                              <p:pRg st="5" end="5"/>
                                            </p:txEl>
                                          </p:spTgt>
                                        </p:tgtEl>
                                        <p:attrNameLst>
                                          <p:attrName>style.visibility</p:attrName>
                                        </p:attrNameLst>
                                      </p:cBhvr>
                                      <p:to>
                                        <p:strVal val="visible"/>
                                      </p:to>
                                    </p:set>
                                    <p:animEffect transition="in" filter="fade">
                                      <p:cBhvr>
                                        <p:cTn id="60" dur="500"/>
                                        <p:tgtEl>
                                          <p:spTgt spid="13">
                                            <p:txEl>
                                              <p:pRg st="5" end="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61719" y="176004"/>
            <a:ext cx="1006856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NSIGHT COMPUTE  BOTTLENECK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CasellaDiTesto 12">
            <a:extLst>
              <a:ext uri="{FF2B5EF4-FFF2-40B4-BE49-F238E27FC236}">
                <a16:creationId xmlns:a16="http://schemas.microsoft.com/office/drawing/2014/main" id="{2F66897C-E662-36E2-880A-2BBE7CDA9C8E}"/>
              </a:ext>
            </a:extLst>
          </p:cNvPr>
          <p:cNvSpPr txBox="1"/>
          <p:nvPr/>
        </p:nvSpPr>
        <p:spPr>
          <a:xfrm>
            <a:off x="687199" y="1607145"/>
            <a:ext cx="3716850" cy="1938992"/>
          </a:xfrm>
          <a:prstGeom prst="rect">
            <a:avLst/>
          </a:prstGeom>
          <a:noFill/>
        </p:spPr>
        <p:txBody>
          <a:bodyPr wrap="square" rtlCol="0">
            <a:spAutoFit/>
          </a:bodyPr>
          <a:lstStyle/>
          <a:p>
            <a:r>
              <a:rPr lang="en-US" sz="2400" b="1">
                <a:latin typeface="Calibri" panose="020F0502020204030204" pitchFamily="34" charset="0"/>
                <a:ea typeface="Calibri" panose="020F0502020204030204" pitchFamily="34" charset="0"/>
                <a:cs typeface="Calibri" panose="020F0502020204030204" pitchFamily="34" charset="0"/>
              </a:rPr>
              <a:t>Bottlenecks of our algorithm:</a:t>
            </a:r>
          </a:p>
          <a:p>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Sequential final merge</a:t>
            </a:r>
          </a:p>
          <a:p>
            <a:r>
              <a:rPr lang="en-US" sz="2400" b="1">
                <a:latin typeface="Calibri" panose="020F0502020204030204" pitchFamily="34" charset="0"/>
                <a:ea typeface="Calibri" panose="020F0502020204030204" pitchFamily="34" charset="0"/>
                <a:cs typeface="Calibri" panose="020F0502020204030204" pitchFamily="34" charset="0"/>
              </a:rPr>
              <a:t> - Memory bound </a:t>
            </a:r>
            <a:r>
              <a:rPr lang="en-US" sz="2400" b="1" err="1">
                <a:latin typeface="Calibri" panose="020F0502020204030204" pitchFamily="34" charset="0"/>
                <a:ea typeface="Calibri" panose="020F0502020204030204" pitchFamily="34" charset="0"/>
                <a:cs typeface="Calibri" panose="020F0502020204030204" pitchFamily="34" charset="0"/>
              </a:rPr>
              <a:t>alghoritm</a:t>
            </a:r>
            <a:endParaRPr lang="en-US" sz="2400" b="1">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immagine">
            <a:extLst>
              <a:ext uri="{FF2B5EF4-FFF2-40B4-BE49-F238E27FC236}">
                <a16:creationId xmlns:a16="http://schemas.microsoft.com/office/drawing/2014/main" id="{01FD3A10-1BDE-5214-AE1C-368FA682A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16" y="3702751"/>
            <a:ext cx="11541967" cy="2692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magine">
            <a:extLst>
              <a:ext uri="{FF2B5EF4-FFF2-40B4-BE49-F238E27FC236}">
                <a16:creationId xmlns:a16="http://schemas.microsoft.com/office/drawing/2014/main" id="{7E5F5CBB-F8D9-D579-DCCD-6F4AB5833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16" y="3702751"/>
            <a:ext cx="11541967" cy="15481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magine">
            <a:extLst>
              <a:ext uri="{FF2B5EF4-FFF2-40B4-BE49-F238E27FC236}">
                <a16:creationId xmlns:a16="http://schemas.microsoft.com/office/drawing/2014/main" id="{F08D9AF3-4B64-43F2-467B-FEB760B14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16" y="3553188"/>
            <a:ext cx="11541967" cy="30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85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fade">
                                      <p:cBhvr>
                                        <p:cTn id="10" dur="500"/>
                                        <p:tgtEl>
                                          <p:spTgt spid="1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500"/>
                                        <p:tgtEl>
                                          <p:spTgt spid="20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3">
                                            <p:txEl>
                                              <p:pRg st="2" end="2"/>
                                            </p:txEl>
                                          </p:spTgt>
                                        </p:tgtEl>
                                      </p:cBhvr>
                                    </p:animEffect>
                                    <p:set>
                                      <p:cBhvr>
                                        <p:cTn id="20" dur="1" fill="hold">
                                          <p:stCondLst>
                                            <p:cond delay="499"/>
                                          </p:stCondLst>
                                        </p:cTn>
                                        <p:tgtEl>
                                          <p:spTgt spid="13">
                                            <p:txEl>
                                              <p:pRg st="2" end="2"/>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054"/>
                                        </p:tgtEl>
                                      </p:cBhvr>
                                    </p:animEffect>
                                    <p:set>
                                      <p:cBhvr>
                                        <p:cTn id="23" dur="1" fill="hold">
                                          <p:stCondLst>
                                            <p:cond delay="499"/>
                                          </p:stCondLst>
                                        </p:cTn>
                                        <p:tgtEl>
                                          <p:spTgt spid="205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050"/>
                                        </p:tgtEl>
                                      </p:cBhvr>
                                    </p:animEffect>
                                    <p:set>
                                      <p:cBhvr>
                                        <p:cTn id="36" dur="1" fill="hold">
                                          <p:stCondLst>
                                            <p:cond delay="499"/>
                                          </p:stCondLst>
                                        </p:cTn>
                                        <p:tgtEl>
                                          <p:spTgt spid="20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8"/>
                                        </p:tgtEl>
                                        <p:attrNameLst>
                                          <p:attrName>style.visibility</p:attrName>
                                        </p:attrNameLst>
                                      </p:cBhvr>
                                      <p:to>
                                        <p:strVal val="visible"/>
                                      </p:to>
                                    </p:set>
                                    <p:animEffect transition="in" filter="fade">
                                      <p:cBhvr>
                                        <p:cTn id="41"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immagine">
            <a:extLst>
              <a:ext uri="{FF2B5EF4-FFF2-40B4-BE49-F238E27FC236}">
                <a16:creationId xmlns:a16="http://schemas.microsoft.com/office/drawing/2014/main" id="{9584D177-91A6-B2E0-DB08-3DD2B77DA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81" y="2877497"/>
            <a:ext cx="110490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magine">
            <a:extLst>
              <a:ext uri="{FF2B5EF4-FFF2-40B4-BE49-F238E27FC236}">
                <a16:creationId xmlns:a16="http://schemas.microsoft.com/office/drawing/2014/main" id="{2E269865-8768-62C7-4CC7-71C434B2D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49" y="3279809"/>
            <a:ext cx="11315700" cy="219075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46276"/>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PERFORMANCE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2660A950-DFA0-9DB7-40A4-C1AAE30FB6B8}"/>
              </a:ext>
            </a:extLst>
          </p:cNvPr>
          <p:cNvSpPr txBox="1"/>
          <p:nvPr/>
        </p:nvSpPr>
        <p:spPr>
          <a:xfrm>
            <a:off x="479698" y="1178721"/>
            <a:ext cx="8755741" cy="1938992"/>
          </a:xfrm>
          <a:prstGeom prst="rect">
            <a:avLst/>
          </a:prstGeom>
          <a:noFill/>
        </p:spPr>
        <p:txBody>
          <a:bodyPr wrap="square">
            <a:spAutoFit/>
          </a:bodyPr>
          <a:lstStyle/>
          <a:p>
            <a:r>
              <a:rPr lang="en-US" sz="2400" b="1">
                <a:latin typeface="Calibri" panose="020F0502020204030204" pitchFamily="34" charset="0"/>
                <a:ea typeface="Calibri" panose="020F0502020204030204" pitchFamily="34" charset="0"/>
                <a:cs typeface="Calibri" panose="020F0502020204030204" pitchFamily="34" charset="0"/>
              </a:rPr>
              <a:t>In order to improve our algorithm, we made the following changes:</a:t>
            </a:r>
          </a:p>
          <a:p>
            <a:endParaRPr lang="en-US" sz="2400" b="1">
              <a:latin typeface="Calibri" panose="020F0502020204030204" pitchFamily="34" charset="0"/>
              <a:ea typeface="Calibri" panose="020F0502020204030204" pitchFamily="34" charset="0"/>
              <a:cs typeface="Calibri" panose="020F0502020204030204" pitchFamily="34" charset="0"/>
            </a:endParaRPr>
          </a:p>
          <a:p>
            <a:r>
              <a:rPr lang="en-US" sz="2400" b="1">
                <a:latin typeface="Calibri" panose="020F0502020204030204" pitchFamily="34" charset="0"/>
                <a:ea typeface="Calibri" panose="020F0502020204030204" pitchFamily="34" charset="0"/>
                <a:cs typeface="Calibri" panose="020F0502020204030204" pitchFamily="34" charset="0"/>
              </a:rPr>
              <a:t> - Define variable </a:t>
            </a:r>
            <a:r>
              <a:rPr lang="en-US" sz="2400" b="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avoid memory access</a:t>
            </a:r>
          </a:p>
          <a:p>
            <a:r>
              <a:rPr lang="en-US" sz="2400" b="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align statement</a:t>
            </a:r>
          </a:p>
          <a:p>
            <a:r>
              <a:rPr lang="en-US" sz="2400" b="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shift operand instead of multiplication</a:t>
            </a:r>
            <a:endParaRPr lang="en-US" sz="2400"/>
          </a:p>
        </p:txBody>
      </p:sp>
      <p:sp>
        <p:nvSpPr>
          <p:cNvPr id="6" name="Ovale 5">
            <a:extLst>
              <a:ext uri="{FF2B5EF4-FFF2-40B4-BE49-F238E27FC236}">
                <a16:creationId xmlns:a16="http://schemas.microsoft.com/office/drawing/2014/main" id="{EABD1A6C-C46B-5996-ED19-A1C24239A87B}"/>
              </a:ext>
            </a:extLst>
          </p:cNvPr>
          <p:cNvSpPr/>
          <p:nvPr/>
        </p:nvSpPr>
        <p:spPr>
          <a:xfrm>
            <a:off x="966750" y="2935523"/>
            <a:ext cx="2720051" cy="976414"/>
          </a:xfrm>
          <a:prstGeom prst="ellipse">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e 6">
            <a:extLst>
              <a:ext uri="{FF2B5EF4-FFF2-40B4-BE49-F238E27FC236}">
                <a16:creationId xmlns:a16="http://schemas.microsoft.com/office/drawing/2014/main" id="{4CFF6E1D-7083-E033-CBD0-83EA8BFD9C7C}"/>
              </a:ext>
            </a:extLst>
          </p:cNvPr>
          <p:cNvSpPr/>
          <p:nvPr/>
        </p:nvSpPr>
        <p:spPr>
          <a:xfrm>
            <a:off x="5185458" y="3151749"/>
            <a:ext cx="1715247" cy="976414"/>
          </a:xfrm>
          <a:prstGeom prst="ellipse">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6" descr="immagine">
            <a:extLst>
              <a:ext uri="{FF2B5EF4-FFF2-40B4-BE49-F238E27FC236}">
                <a16:creationId xmlns:a16="http://schemas.microsoft.com/office/drawing/2014/main" id="{9922800F-EEF1-BC56-61E1-221F8C366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03" y="2656049"/>
            <a:ext cx="7514254" cy="209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xEl>
                                              <p:pRg st="2" end="2"/>
                                            </p:txEl>
                                          </p:spTgt>
                                        </p:tgtEl>
                                      </p:cBhvr>
                                    </p:animEffect>
                                    <p:set>
                                      <p:cBhvr>
                                        <p:cTn id="18" dur="1" fill="hold">
                                          <p:stCondLst>
                                            <p:cond delay="499"/>
                                          </p:stCondLst>
                                        </p:cTn>
                                        <p:tgtEl>
                                          <p:spTgt spid="4">
                                            <p:txEl>
                                              <p:pRg st="2" end="2"/>
                                            </p:txEl>
                                          </p:spTgt>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4">
                                            <p:txEl>
                                              <p:pRg st="3" end="3"/>
                                            </p:txEl>
                                          </p:spTgt>
                                        </p:tgtEl>
                                      </p:cBhvr>
                                    </p:animEffect>
                                    <p:set>
                                      <p:cBhvr>
                                        <p:cTn id="37" dur="1" fill="hold">
                                          <p:stCondLst>
                                            <p:cond delay="499"/>
                                          </p:stCondLst>
                                        </p:cTn>
                                        <p:tgtEl>
                                          <p:spTgt spid="4">
                                            <p:txEl>
                                              <p:pRg st="3" end="3"/>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fade">
                                      <p:cBhvr>
                                        <p:cTn id="48" dur="500"/>
                                        <p:tgtEl>
                                          <p:spTgt spid="4">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nodeType="withEffect">
                                  <p:stCondLst>
                                    <p:cond delay="0"/>
                                  </p:stCondLst>
                                  <p:childTnLst>
                                    <p:set>
                                      <p:cBhvr>
                                        <p:cTn id="53" dur="1" fill="hold">
                                          <p:stCondLst>
                                            <p:cond delay="0"/>
                                          </p:stCondLst>
                                        </p:cTn>
                                        <p:tgtEl>
                                          <p:spTgt spid="1028"/>
                                        </p:tgtEl>
                                        <p:attrNameLst>
                                          <p:attrName>style.visibility</p:attrName>
                                        </p:attrNameLst>
                                      </p:cBhvr>
                                      <p:to>
                                        <p:strVal val="visible"/>
                                      </p:to>
                                    </p:set>
                                    <p:animEffect transition="in" filter="fade">
                                      <p:cBhvr>
                                        <p:cTn id="5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04132"/>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NSIGHT SYSTEMS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2054" name="Picture 6" descr="immagine">
            <a:extLst>
              <a:ext uri="{FF2B5EF4-FFF2-40B4-BE49-F238E27FC236}">
                <a16:creationId xmlns:a16="http://schemas.microsoft.com/office/drawing/2014/main" id="{7DAF5CEC-C5E8-7640-B283-DF4693AE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94" y="1397000"/>
            <a:ext cx="10965412" cy="406400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CA0485DF-0EDC-233E-7155-0CB73AF43CAC}"/>
              </a:ext>
            </a:extLst>
          </p:cNvPr>
          <p:cNvSpPr txBox="1"/>
          <p:nvPr/>
        </p:nvSpPr>
        <p:spPr>
          <a:xfrm>
            <a:off x="613294" y="5323840"/>
            <a:ext cx="8713586" cy="1569660"/>
          </a:xfrm>
          <a:prstGeom prst="rect">
            <a:avLst/>
          </a:prstGeom>
          <a:noFill/>
        </p:spPr>
        <p:txBody>
          <a:bodyPr wrap="square" rtlCol="0">
            <a:spAutoFit/>
          </a:bodyPr>
          <a:lstStyle/>
          <a:p>
            <a:pPr marL="457200" indent="-457200">
              <a:buFont typeface="Arial" panose="020B0604020202020204" pitchFamily="34" charset="0"/>
              <a:buChar char="•"/>
            </a:pPr>
            <a:r>
              <a:rPr lang="it-IT" sz="3200" b="1" err="1">
                <a:latin typeface="Calibri" panose="020F0502020204030204" pitchFamily="34" charset="0"/>
                <a:ea typeface="Calibri" panose="020F0502020204030204" pitchFamily="34" charset="0"/>
                <a:cs typeface="Calibri" panose="020F0502020204030204" pitchFamily="34" charset="0"/>
              </a:rPr>
              <a:t>Asyncrounous</a:t>
            </a:r>
            <a:r>
              <a:rPr lang="it-IT" sz="3200">
                <a:latin typeface="Calibri" panose="020F0502020204030204" pitchFamily="34" charset="0"/>
                <a:ea typeface="Calibri" panose="020F0502020204030204" pitchFamily="34" charset="0"/>
                <a:cs typeface="Calibri" panose="020F0502020204030204" pitchFamily="34" charset="0"/>
              </a:rPr>
              <a:t> </a:t>
            </a:r>
            <a:r>
              <a:rPr lang="it-IT" sz="3200" err="1">
                <a:latin typeface="Calibri" panose="020F0502020204030204" pitchFamily="34" charset="0"/>
                <a:ea typeface="Calibri" panose="020F0502020204030204" pitchFamily="34" charset="0"/>
                <a:cs typeface="Calibri" panose="020F0502020204030204" pitchFamily="34" charset="0"/>
              </a:rPr>
              <a:t>memory</a:t>
            </a:r>
            <a:r>
              <a:rPr lang="it-IT" sz="3200">
                <a:latin typeface="Calibri" panose="020F0502020204030204" pitchFamily="34" charset="0"/>
                <a:ea typeface="Calibri" panose="020F0502020204030204" pitchFamily="34" charset="0"/>
                <a:cs typeface="Calibri" panose="020F0502020204030204" pitchFamily="34" charset="0"/>
              </a:rPr>
              <a:t> transfer CPU </a:t>
            </a:r>
            <a:r>
              <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GPU</a:t>
            </a:r>
          </a:p>
          <a:p>
            <a:pPr marL="457200" indent="-457200">
              <a:buFont typeface="Arial" panose="020B0604020202020204" pitchFamily="34" charset="0"/>
              <a:buChar char="•"/>
            </a:pPr>
            <a:r>
              <a:rPr lang="it-IT" sz="3200" b="1" err="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Overlapped</a:t>
            </a:r>
            <a:r>
              <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CPU and GPU </a:t>
            </a:r>
            <a:r>
              <a:rPr lang="it-IT" sz="3200" err="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execution</a:t>
            </a:r>
            <a:r>
              <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endParaRPr lang="en-US" sz="320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it-IT" sz="32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37504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50785"/>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PERFORMANCE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A9321BC-8848-1BAB-E15C-69705C997345}"/>
              </a:ext>
            </a:extLst>
          </p:cNvPr>
          <p:cNvSpPr txBox="1"/>
          <p:nvPr/>
        </p:nvSpPr>
        <p:spPr>
          <a:xfrm>
            <a:off x="1617357" y="5549451"/>
            <a:ext cx="3553719"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8    32    64   128  256  512   1024</a:t>
            </a:r>
          </a:p>
        </p:txBody>
      </p:sp>
      <p:sp>
        <p:nvSpPr>
          <p:cNvPr id="5" name="Parentesi graffa chiusa 4">
            <a:extLst>
              <a:ext uri="{FF2B5EF4-FFF2-40B4-BE49-F238E27FC236}">
                <a16:creationId xmlns:a16="http://schemas.microsoft.com/office/drawing/2014/main" id="{0ED6C0FF-4D95-01AA-FB78-D436A89D7921}"/>
              </a:ext>
            </a:extLst>
          </p:cNvPr>
          <p:cNvSpPr/>
          <p:nvPr/>
        </p:nvSpPr>
        <p:spPr>
          <a:xfrm rot="5400000">
            <a:off x="8024895" y="2411821"/>
            <a:ext cx="335900" cy="68486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5372AD42-6376-E060-C40F-B00E3F5292B4}"/>
              </a:ext>
            </a:extLst>
          </p:cNvPr>
          <p:cNvSpPr txBox="1"/>
          <p:nvPr/>
        </p:nvSpPr>
        <p:spPr>
          <a:xfrm>
            <a:off x="7926923" y="5966163"/>
            <a:ext cx="531843" cy="369332"/>
          </a:xfrm>
          <a:prstGeom prst="rect">
            <a:avLst/>
          </a:prstGeom>
          <a:noFill/>
        </p:spPr>
        <p:txBody>
          <a:bodyPr wrap="square" rtlCol="0">
            <a:spAutoFit/>
          </a:bodyPr>
          <a:lstStyle/>
          <a:p>
            <a:r>
              <a:rPr lang="it-IT">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256</a:t>
            </a:r>
          </a:p>
        </p:txBody>
      </p:sp>
      <p:cxnSp>
        <p:nvCxnSpPr>
          <p:cNvPr id="8" name="Connettore 2 7">
            <a:extLst>
              <a:ext uri="{FF2B5EF4-FFF2-40B4-BE49-F238E27FC236}">
                <a16:creationId xmlns:a16="http://schemas.microsoft.com/office/drawing/2014/main" id="{8AD558E6-D736-E3E5-61BE-CCCE5CEAA344}"/>
              </a:ext>
            </a:extLst>
          </p:cNvPr>
          <p:cNvCxnSpPr>
            <a:cxnSpLocks/>
          </p:cNvCxnSpPr>
          <p:nvPr/>
        </p:nvCxnSpPr>
        <p:spPr>
          <a:xfrm flipV="1">
            <a:off x="1289604" y="5315213"/>
            <a:ext cx="327753" cy="8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9A539D82-FE33-322D-411E-513FA1A38A11}"/>
              </a:ext>
            </a:extLst>
          </p:cNvPr>
          <p:cNvCxnSpPr>
            <a:cxnSpLocks/>
            <a:stCxn id="14" idx="0"/>
          </p:cNvCxnSpPr>
          <p:nvPr/>
        </p:nvCxnSpPr>
        <p:spPr>
          <a:xfrm flipV="1">
            <a:off x="1837534" y="5918783"/>
            <a:ext cx="72546" cy="2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2F66897C-E662-36E2-880A-2BBE7CDA9C8E}"/>
              </a:ext>
            </a:extLst>
          </p:cNvPr>
          <p:cNvSpPr txBox="1"/>
          <p:nvPr/>
        </p:nvSpPr>
        <p:spPr>
          <a:xfrm>
            <a:off x="296557" y="5350109"/>
            <a:ext cx="1723366" cy="369332"/>
          </a:xfrm>
          <a:prstGeom prst="rect">
            <a:avLst/>
          </a:prstGeom>
          <a:noFill/>
        </p:spPr>
        <p:txBody>
          <a:bodyPr wrap="square" rtlCol="0">
            <a:spAutoFit/>
          </a:bodyPr>
          <a:lstStyle/>
          <a:p>
            <a:r>
              <a:rPr lang="it-IT" err="1"/>
              <a:t>Num</a:t>
            </a:r>
            <a:r>
              <a:rPr lang="it-IT"/>
              <a:t> </a:t>
            </a:r>
            <a:r>
              <a:rPr lang="it-IT" err="1"/>
              <a:t>blocks</a:t>
            </a:r>
            <a:r>
              <a:rPr lang="it-IT"/>
              <a:t> </a:t>
            </a:r>
          </a:p>
        </p:txBody>
      </p:sp>
      <p:sp>
        <p:nvSpPr>
          <p:cNvPr id="14" name="CasellaDiTesto 13">
            <a:extLst>
              <a:ext uri="{FF2B5EF4-FFF2-40B4-BE49-F238E27FC236}">
                <a16:creationId xmlns:a16="http://schemas.microsoft.com/office/drawing/2014/main" id="{1699929E-E45A-6D73-E6C5-EA62EFB26F68}"/>
              </a:ext>
            </a:extLst>
          </p:cNvPr>
          <p:cNvSpPr txBox="1"/>
          <p:nvPr/>
        </p:nvSpPr>
        <p:spPr>
          <a:xfrm>
            <a:off x="530767" y="6184808"/>
            <a:ext cx="2613534" cy="369332"/>
          </a:xfrm>
          <a:prstGeom prst="rect">
            <a:avLst/>
          </a:prstGeom>
          <a:noFill/>
        </p:spPr>
        <p:txBody>
          <a:bodyPr wrap="square" rtlCol="0">
            <a:spAutoFit/>
          </a:bodyPr>
          <a:lstStyle/>
          <a:p>
            <a:r>
              <a:rPr lang="it-IT" err="1"/>
              <a:t>Num</a:t>
            </a:r>
            <a:r>
              <a:rPr lang="it-IT"/>
              <a:t> </a:t>
            </a:r>
            <a:r>
              <a:rPr lang="it-IT" err="1"/>
              <a:t>threads</a:t>
            </a:r>
            <a:r>
              <a:rPr lang="it-IT"/>
              <a:t> per </a:t>
            </a:r>
            <a:r>
              <a:rPr lang="it-IT" err="1"/>
              <a:t>block</a:t>
            </a:r>
            <a:endParaRPr lang="it-IT"/>
          </a:p>
        </p:txBody>
      </p:sp>
      <p:sp>
        <p:nvSpPr>
          <p:cNvPr id="22" name="Connettore 21">
            <a:extLst>
              <a:ext uri="{FF2B5EF4-FFF2-40B4-BE49-F238E27FC236}">
                <a16:creationId xmlns:a16="http://schemas.microsoft.com/office/drawing/2014/main" id="{E41ADF5E-462A-E675-4E75-40574B5CB1C5}"/>
              </a:ext>
            </a:extLst>
          </p:cNvPr>
          <p:cNvSpPr/>
          <p:nvPr/>
        </p:nvSpPr>
        <p:spPr>
          <a:xfrm>
            <a:off x="5530020" y="6167544"/>
            <a:ext cx="301613" cy="266025"/>
          </a:xfrm>
          <a:prstGeom prst="flowChartConnector">
            <a:avLst/>
          </a:prstGeom>
          <a:solidFill>
            <a:srgbClr val="EDAB05"/>
          </a:solidFill>
          <a:ln>
            <a:solidFill>
              <a:srgbClr val="EDAB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a:extLst>
              <a:ext uri="{FF2B5EF4-FFF2-40B4-BE49-F238E27FC236}">
                <a16:creationId xmlns:a16="http://schemas.microsoft.com/office/drawing/2014/main" id="{1CA1ADEC-2085-F49E-5171-78089674934E}"/>
              </a:ext>
            </a:extLst>
          </p:cNvPr>
          <p:cNvSpPr txBox="1"/>
          <p:nvPr/>
        </p:nvSpPr>
        <p:spPr>
          <a:xfrm>
            <a:off x="5831633" y="6115890"/>
            <a:ext cx="2613534" cy="369332"/>
          </a:xfrm>
          <a:prstGeom prst="rect">
            <a:avLst/>
          </a:prstGeom>
          <a:noFill/>
        </p:spPr>
        <p:txBody>
          <a:bodyPr wrap="square" rtlCol="0">
            <a:spAutoFit/>
          </a:bodyPr>
          <a:lstStyle/>
          <a:p>
            <a:r>
              <a:rPr lang="it-IT" err="1"/>
              <a:t>Pre-optimization</a:t>
            </a:r>
            <a:endParaRPr lang="it-IT"/>
          </a:p>
        </p:txBody>
      </p:sp>
      <p:sp>
        <p:nvSpPr>
          <p:cNvPr id="25" name="Connettore 24">
            <a:extLst>
              <a:ext uri="{FF2B5EF4-FFF2-40B4-BE49-F238E27FC236}">
                <a16:creationId xmlns:a16="http://schemas.microsoft.com/office/drawing/2014/main" id="{C3A95D24-A558-C528-BD77-96FA74FEC508}"/>
              </a:ext>
            </a:extLst>
          </p:cNvPr>
          <p:cNvSpPr/>
          <p:nvPr/>
        </p:nvSpPr>
        <p:spPr>
          <a:xfrm>
            <a:off x="9057032" y="6167544"/>
            <a:ext cx="301613" cy="266025"/>
          </a:xfrm>
          <a:prstGeom prst="flowChartConnector">
            <a:avLst/>
          </a:prstGeom>
          <a:solidFill>
            <a:srgbClr val="3578AF"/>
          </a:solidFill>
          <a:ln>
            <a:solidFill>
              <a:srgbClr val="357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asellaDiTesto 25">
            <a:extLst>
              <a:ext uri="{FF2B5EF4-FFF2-40B4-BE49-F238E27FC236}">
                <a16:creationId xmlns:a16="http://schemas.microsoft.com/office/drawing/2014/main" id="{FBF3FB1A-84E7-EEAB-AFF5-356948F0F352}"/>
              </a:ext>
            </a:extLst>
          </p:cNvPr>
          <p:cNvSpPr txBox="1"/>
          <p:nvPr/>
        </p:nvSpPr>
        <p:spPr>
          <a:xfrm>
            <a:off x="9358645" y="6115890"/>
            <a:ext cx="2613534" cy="369332"/>
          </a:xfrm>
          <a:prstGeom prst="rect">
            <a:avLst/>
          </a:prstGeom>
          <a:noFill/>
        </p:spPr>
        <p:txBody>
          <a:bodyPr wrap="square" rtlCol="0">
            <a:spAutoFit/>
          </a:bodyPr>
          <a:lstStyle/>
          <a:p>
            <a:r>
              <a:rPr lang="it-IT"/>
              <a:t>Post-</a:t>
            </a:r>
            <a:r>
              <a:rPr lang="it-IT" err="1"/>
              <a:t>optimization</a:t>
            </a:r>
            <a:endParaRPr lang="it-IT"/>
          </a:p>
        </p:txBody>
      </p:sp>
      <p:graphicFrame>
        <p:nvGraphicFramePr>
          <p:cNvPr id="3" name="Grafico 2">
            <a:extLst>
              <a:ext uri="{FF2B5EF4-FFF2-40B4-BE49-F238E27FC236}">
                <a16:creationId xmlns:a16="http://schemas.microsoft.com/office/drawing/2014/main" id="{23E5FA07-5B79-4FAB-AD44-E730FFA482F0}"/>
              </a:ext>
            </a:extLst>
          </p:cNvPr>
          <p:cNvGraphicFramePr>
            <a:graphicFrameLocks/>
          </p:cNvGraphicFramePr>
          <p:nvPr>
            <p:extLst>
              <p:ext uri="{D42A27DB-BD31-4B8C-83A1-F6EECF244321}">
                <p14:modId xmlns:p14="http://schemas.microsoft.com/office/powerpoint/2010/main" val="1111502764"/>
              </p:ext>
            </p:extLst>
          </p:nvPr>
        </p:nvGraphicFramePr>
        <p:xfrm>
          <a:off x="696312" y="1011635"/>
          <a:ext cx="11199131" cy="4834729"/>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e 6">
            <a:extLst>
              <a:ext uri="{FF2B5EF4-FFF2-40B4-BE49-F238E27FC236}">
                <a16:creationId xmlns:a16="http://schemas.microsoft.com/office/drawing/2014/main" id="{436BE7D2-6D9A-FA09-8BA7-766B3363FCED}"/>
              </a:ext>
            </a:extLst>
          </p:cNvPr>
          <p:cNvSpPr/>
          <p:nvPr/>
        </p:nvSpPr>
        <p:spPr>
          <a:xfrm rot="620011">
            <a:off x="1750071" y="2285449"/>
            <a:ext cx="682137" cy="2742586"/>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e 9">
            <a:extLst>
              <a:ext uri="{FF2B5EF4-FFF2-40B4-BE49-F238E27FC236}">
                <a16:creationId xmlns:a16="http://schemas.microsoft.com/office/drawing/2014/main" id="{79C1C11F-CB18-D4DE-527D-3FB87AD39909}"/>
              </a:ext>
            </a:extLst>
          </p:cNvPr>
          <p:cNvSpPr/>
          <p:nvPr/>
        </p:nvSpPr>
        <p:spPr>
          <a:xfrm>
            <a:off x="6079775" y="1480103"/>
            <a:ext cx="296059" cy="338601"/>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sellaDiTesto 10">
            <a:extLst>
              <a:ext uri="{FF2B5EF4-FFF2-40B4-BE49-F238E27FC236}">
                <a16:creationId xmlns:a16="http://schemas.microsoft.com/office/drawing/2014/main" id="{D5DC87C7-D462-3E5A-1C24-4F5DEE0F72D2}"/>
              </a:ext>
            </a:extLst>
          </p:cNvPr>
          <p:cNvSpPr txBox="1"/>
          <p:nvPr/>
        </p:nvSpPr>
        <p:spPr>
          <a:xfrm>
            <a:off x="5361132" y="2366872"/>
            <a:ext cx="1469736" cy="830997"/>
          </a:xfrm>
          <a:prstGeom prst="rect">
            <a:avLst/>
          </a:prstGeom>
          <a:noFill/>
        </p:spPr>
        <p:txBody>
          <a:bodyPr wrap="square" rtlCol="0">
            <a:spAutoFit/>
          </a:bodyPr>
          <a:lstStyle/>
          <a:p>
            <a:r>
              <a:rPr lang="it-IT" sz="2400" dirty="0">
                <a:latin typeface="Calibri" panose="020F0502020204030204" pitchFamily="34" charset="0"/>
                <a:ea typeface="Calibri" panose="020F0502020204030204" pitchFamily="34" charset="0"/>
                <a:cs typeface="Calibri" panose="020F0502020204030204" pitchFamily="34" charset="0"/>
              </a:rPr>
              <a:t>#Max </a:t>
            </a:r>
            <a:r>
              <a:rPr lang="it-IT" sz="2400" dirty="0" err="1">
                <a:latin typeface="Calibri" panose="020F0502020204030204" pitchFamily="34" charset="0"/>
                <a:ea typeface="Calibri" panose="020F0502020204030204" pitchFamily="34" charset="0"/>
                <a:cs typeface="Calibri" panose="020F0502020204030204" pitchFamily="34" charset="0"/>
              </a:rPr>
              <a:t>SpeedUP</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2" name="Ovale 11">
            <a:extLst>
              <a:ext uri="{FF2B5EF4-FFF2-40B4-BE49-F238E27FC236}">
                <a16:creationId xmlns:a16="http://schemas.microsoft.com/office/drawing/2014/main" id="{76944CCC-6BE0-1272-A907-EEC0E25D7667}"/>
              </a:ext>
            </a:extLst>
          </p:cNvPr>
          <p:cNvSpPr/>
          <p:nvPr/>
        </p:nvSpPr>
        <p:spPr>
          <a:xfrm rot="20566115">
            <a:off x="2054914" y="2053917"/>
            <a:ext cx="1923709" cy="83336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e 14">
            <a:extLst>
              <a:ext uri="{FF2B5EF4-FFF2-40B4-BE49-F238E27FC236}">
                <a16:creationId xmlns:a16="http://schemas.microsoft.com/office/drawing/2014/main" id="{120E88FA-849E-9B7C-01D0-6714DEC3ABBB}"/>
              </a:ext>
            </a:extLst>
          </p:cNvPr>
          <p:cNvSpPr/>
          <p:nvPr/>
        </p:nvSpPr>
        <p:spPr>
          <a:xfrm rot="21210307">
            <a:off x="4739902" y="1374866"/>
            <a:ext cx="3350011" cy="95395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ttore 2 15">
            <a:extLst>
              <a:ext uri="{FF2B5EF4-FFF2-40B4-BE49-F238E27FC236}">
                <a16:creationId xmlns:a16="http://schemas.microsoft.com/office/drawing/2014/main" id="{EE3F4910-1AE5-4339-6B8F-A75CA3C6264A}"/>
              </a:ext>
            </a:extLst>
          </p:cNvPr>
          <p:cNvCxnSpPr>
            <a:stCxn id="11" idx="0"/>
          </p:cNvCxnSpPr>
          <p:nvPr/>
        </p:nvCxnSpPr>
        <p:spPr>
          <a:xfrm flipV="1">
            <a:off x="6096000" y="1884237"/>
            <a:ext cx="102444" cy="482635"/>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30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1" grpId="0"/>
      <p:bldP spid="12" grpId="0" animBg="1"/>
      <p:bldP spid="12" grpId="1"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39975A-25F2-C68C-65DB-3ABE2ADC7513}"/>
              </a:ext>
            </a:extLst>
          </p:cNvPr>
          <p:cNvSpPr>
            <a:spLocks noGrp="1"/>
          </p:cNvSpPr>
          <p:nvPr>
            <p:ph type="title"/>
          </p:nvPr>
        </p:nvSpPr>
        <p:spPr>
          <a:xfrm>
            <a:off x="1158240" y="239077"/>
            <a:ext cx="9875520" cy="1356360"/>
          </a:xfrm>
        </p:spPr>
        <p:txBody>
          <a:bodyPr>
            <a:normAutofit/>
          </a:bodyPr>
          <a:lstStyle/>
          <a:p>
            <a:pPr algn="ctr"/>
            <a:r>
              <a:rPr lang="en-US" b="1">
                <a:solidFill>
                  <a:schemeClr val="accent1"/>
                </a:solidFill>
                <a:latin typeface="Calibri" panose="020F0502020204030204" pitchFamily="34" charset="0"/>
                <a:ea typeface="Calibri" panose="020F0502020204030204" pitchFamily="34" charset="0"/>
                <a:cs typeface="Calibri" panose="020F0502020204030204" pitchFamily="34" charset="0"/>
              </a:rPr>
              <a:t>INTRODUCTION OF MERGE SORT</a:t>
            </a:r>
          </a:p>
        </p:txBody>
      </p:sp>
      <p:sp>
        <p:nvSpPr>
          <p:cNvPr id="3" name="Segnaposto contenuto 2">
            <a:extLst>
              <a:ext uri="{FF2B5EF4-FFF2-40B4-BE49-F238E27FC236}">
                <a16:creationId xmlns:a16="http://schemas.microsoft.com/office/drawing/2014/main" id="{A09C201E-6D11-A55E-A30D-713A8E4B7822}"/>
              </a:ext>
            </a:extLst>
          </p:cNvPr>
          <p:cNvSpPr>
            <a:spLocks noGrp="1"/>
          </p:cNvSpPr>
          <p:nvPr>
            <p:ph idx="1"/>
          </p:nvPr>
        </p:nvSpPr>
        <p:spPr>
          <a:xfrm>
            <a:off x="838200" y="1825625"/>
            <a:ext cx="7046167" cy="4351338"/>
          </a:xfrm>
        </p:spPr>
        <p:txBody>
          <a:bodyPr>
            <a:normAutofit/>
          </a:bodyPr>
          <a:lstStyle/>
          <a:p>
            <a:pPr lvl="1"/>
            <a:endParaRPr lang="en-US"/>
          </a:p>
          <a:p>
            <a:pPr marL="0" lvl="1" indent="0">
              <a:buNone/>
            </a:pPr>
            <a:endParaRPr lang="en-US" altLang="en-US"/>
          </a:p>
          <a:p>
            <a:endParaRPr lang="en-US"/>
          </a:p>
        </p:txBody>
      </p:sp>
      <p:sp>
        <p:nvSpPr>
          <p:cNvPr id="7" name="CasellaDiTesto 6">
            <a:extLst>
              <a:ext uri="{FF2B5EF4-FFF2-40B4-BE49-F238E27FC236}">
                <a16:creationId xmlns:a16="http://schemas.microsoft.com/office/drawing/2014/main" id="{C215DFBC-664F-C18D-E663-E9662108E976}"/>
              </a:ext>
            </a:extLst>
          </p:cNvPr>
          <p:cNvSpPr txBox="1"/>
          <p:nvPr/>
        </p:nvSpPr>
        <p:spPr>
          <a:xfrm>
            <a:off x="420890" y="2108468"/>
            <a:ext cx="5071033" cy="3785652"/>
          </a:xfrm>
          <a:prstGeom prst="rect">
            <a:avLst/>
          </a:prstGeom>
          <a:noFill/>
        </p:spPr>
        <p:txBody>
          <a:bodyPr wrap="square">
            <a:spAutoFit/>
          </a:bodyPr>
          <a:lstStyle/>
          <a:p>
            <a:pPr marL="342900" indent="-342900" algn="just" rtl="0">
              <a:buClr>
                <a:schemeClr val="accent1"/>
              </a:buClr>
              <a:buFont typeface="Arial" panose="020B0604020202020204" pitchFamily="34" charset="0"/>
              <a:buChar char="•"/>
            </a:pPr>
            <a:r>
              <a:rPr lang="en-US" sz="2400" b="1">
                <a:latin typeface="Calibri" panose="020F0502020204030204" pitchFamily="34" charset="0"/>
                <a:ea typeface="Calibri" panose="020F0502020204030204" pitchFamily="34" charset="0"/>
                <a:cs typeface="Calibri" panose="020F0502020204030204" pitchFamily="34" charset="0"/>
              </a:rPr>
              <a:t>Merge sort </a:t>
            </a:r>
            <a:r>
              <a:rPr lang="en-US" sz="2400">
                <a:latin typeface="Calibri" panose="020F0502020204030204" pitchFamily="34" charset="0"/>
                <a:ea typeface="Calibri" panose="020F0502020204030204" pitchFamily="34" charset="0"/>
                <a:cs typeface="Calibri" panose="020F0502020204030204" pitchFamily="34" charset="0"/>
              </a:rPr>
              <a:t>is a popular sorting algorithm that uses the </a:t>
            </a:r>
            <a:r>
              <a:rPr lang="en-US" sz="2400" b="1">
                <a:latin typeface="Calibri" panose="020F0502020204030204" pitchFamily="34" charset="0"/>
                <a:ea typeface="Calibri" panose="020F0502020204030204" pitchFamily="34" charset="0"/>
                <a:cs typeface="Calibri" panose="020F0502020204030204" pitchFamily="34" charset="0"/>
              </a:rPr>
              <a:t>divide and conquer </a:t>
            </a:r>
            <a:r>
              <a:rPr lang="en-US" sz="2400">
                <a:latin typeface="Calibri" panose="020F0502020204030204" pitchFamily="34" charset="0"/>
                <a:ea typeface="Calibri" panose="020F0502020204030204" pitchFamily="34" charset="0"/>
                <a:cs typeface="Calibri" panose="020F0502020204030204" pitchFamily="34" charset="0"/>
              </a:rPr>
              <a:t>technique to sort an array of elements. </a:t>
            </a:r>
          </a:p>
          <a:p>
            <a:pPr marL="342900" indent="-342900" algn="just" rtl="0">
              <a:buClr>
                <a:schemeClr val="accent1"/>
              </a:buClr>
              <a:buFont typeface="Arial" panose="020B0604020202020204" pitchFamily="34" charset="0"/>
              <a:buChar char="•"/>
            </a:pPr>
            <a:endParaRPr lang="en-US" sz="2400">
              <a:latin typeface="Calibri" panose="020F0502020204030204" pitchFamily="34" charset="0"/>
              <a:ea typeface="Calibri" panose="020F0502020204030204" pitchFamily="34" charset="0"/>
              <a:cs typeface="Calibri" panose="020F0502020204030204" pitchFamily="34" charset="0"/>
            </a:endParaRPr>
          </a:p>
          <a:p>
            <a:pPr marL="342900" indent="-342900" algn="just">
              <a:buClr>
                <a:schemeClr val="accent1"/>
              </a:buCl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The basic idea behind merge sort is to divide the array into smaller sub-arrays, sort them individually, and then merge them back together to form the final sorted array.</a:t>
            </a:r>
          </a:p>
        </p:txBody>
      </p:sp>
      <p:sp>
        <p:nvSpPr>
          <p:cNvPr id="10" name="AutoShape 10">
            <a:extLst>
              <a:ext uri="{FF2B5EF4-FFF2-40B4-BE49-F238E27FC236}">
                <a16:creationId xmlns:a16="http://schemas.microsoft.com/office/drawing/2014/main" id="{C8B18D71-8CB9-0F1F-050E-038788BD14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1" name="AutoShape 12">
            <a:extLst>
              <a:ext uri="{FF2B5EF4-FFF2-40B4-BE49-F238E27FC236}">
                <a16:creationId xmlns:a16="http://schemas.microsoft.com/office/drawing/2014/main" id="{F5CD52CA-7BD2-B792-E96F-57D7DB208C4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5" name="AutoShape 16" descr="Image">
            <a:extLst>
              <a:ext uri="{FF2B5EF4-FFF2-40B4-BE49-F238E27FC236}">
                <a16:creationId xmlns:a16="http://schemas.microsoft.com/office/drawing/2014/main" id="{6E139F26-4936-C1DF-D46A-C1C8F98EA4B5}"/>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7" name="Immagine 16">
            <a:extLst>
              <a:ext uri="{FF2B5EF4-FFF2-40B4-BE49-F238E27FC236}">
                <a16:creationId xmlns:a16="http://schemas.microsoft.com/office/drawing/2014/main" id="{CCC0367F-8399-6722-0E4A-0F585B2532FD}"/>
              </a:ext>
            </a:extLst>
          </p:cNvPr>
          <p:cNvPicPr>
            <a:picLocks noChangeAspect="1"/>
          </p:cNvPicPr>
          <p:nvPr/>
        </p:nvPicPr>
        <p:blipFill rotWithShape="1">
          <a:blip r:embed="rId2">
            <a:extLst>
              <a:ext uri="{28A0092B-C50C-407E-A947-70E740481C1C}">
                <a14:useLocalDpi xmlns:a14="http://schemas.microsoft.com/office/drawing/2010/main" val="0"/>
              </a:ext>
            </a:extLst>
          </a:blip>
          <a:srcRect t="1" b="6936"/>
          <a:stretch/>
        </p:blipFill>
        <p:spPr>
          <a:xfrm>
            <a:off x="5943600" y="2390170"/>
            <a:ext cx="5827510" cy="2992060"/>
          </a:xfrm>
          <a:prstGeom prst="rect">
            <a:avLst/>
          </a:prstGeom>
        </p:spPr>
      </p:pic>
    </p:spTree>
    <p:extLst>
      <p:ext uri="{BB962C8B-B14F-4D97-AF65-F5344CB8AC3E}">
        <p14:creationId xmlns:p14="http://schemas.microsoft.com/office/powerpoint/2010/main" val="4273223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55729"/>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CONCLUSION</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CasellaDiTesto 4">
            <a:extLst>
              <a:ext uri="{FF2B5EF4-FFF2-40B4-BE49-F238E27FC236}">
                <a16:creationId xmlns:a16="http://schemas.microsoft.com/office/drawing/2014/main" id="{EA05D100-EBC4-C10E-733D-820262BFA0F9}"/>
              </a:ext>
            </a:extLst>
          </p:cNvPr>
          <p:cNvSpPr txBox="1"/>
          <p:nvPr/>
        </p:nvSpPr>
        <p:spPr>
          <a:xfrm>
            <a:off x="640080" y="1249680"/>
            <a:ext cx="11084560"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We achieved an 18x speed-up over the 8 thread, 1 block version.</a:t>
            </a: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Compared to the CPU version, the speed-up is slightly increased proportionally to the increase in the size of the array up to a maximum of 4 times with 100 million elements</a:t>
            </a:r>
            <a:endParaRPr lang="it-IT" sz="2400" dirty="0">
              <a:latin typeface="Calibri" panose="020F0502020204030204" pitchFamily="34" charset="0"/>
              <a:ea typeface="Calibri" panose="020F0502020204030204" pitchFamily="34" charset="0"/>
              <a:cs typeface="Calibri" panose="020F0502020204030204" pitchFamily="34" charset="0"/>
            </a:endParaRPr>
          </a:p>
          <a:p>
            <a:pPr algn="ctr"/>
            <a:endParaRPr lang="it-IT" sz="2400" b="1" dirty="0">
              <a:latin typeface="Calibri" panose="020F0502020204030204" pitchFamily="34" charset="0"/>
              <a:ea typeface="Calibri" panose="020F0502020204030204" pitchFamily="34" charset="0"/>
              <a:cs typeface="Calibri" panose="020F0502020204030204" pitchFamily="34" charset="0"/>
            </a:endParaRPr>
          </a:p>
          <a:p>
            <a:pPr algn="ctr"/>
            <a:r>
              <a:rPr lang="it-IT" sz="3600" b="1" dirty="0">
                <a:solidFill>
                  <a:srgbClr val="1CADE4"/>
                </a:solidFill>
                <a:latin typeface="Calibri" panose="020F0502020204030204" pitchFamily="34" charset="0"/>
                <a:ea typeface="Calibri" panose="020F0502020204030204" pitchFamily="34" charset="0"/>
                <a:cs typeface="Calibri" panose="020F0502020204030204" pitchFamily="34" charset="0"/>
              </a:rPr>
              <a:t>OBSERVATIONS</a:t>
            </a:r>
            <a:endParaRPr lang="it-IT" sz="2400" b="1" dirty="0">
              <a:solidFill>
                <a:srgbClr val="1CADE4"/>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merge sort is therefore not optimal for execution </a:t>
            </a:r>
            <a:r>
              <a:rPr lang="en-US" sz="2400">
                <a:latin typeface="Calibri" panose="020F0502020204030204" pitchFamily="34" charset="0"/>
                <a:ea typeface="Calibri" panose="020F0502020204030204" pitchFamily="34" charset="0"/>
                <a:cs typeface="Calibri" panose="020F0502020204030204" pitchFamily="34" charset="0"/>
              </a:rPr>
              <a:t>on GPU because:</a:t>
            </a:r>
          </a:p>
          <a:p>
            <a:pPr marL="800100" lvl="1" indent="-3429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Perform operation only on one-dimensional arrays</a:t>
            </a:r>
          </a:p>
          <a:p>
            <a:pPr marL="800100" lvl="1" indent="-3429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Recursive calls not properly implemented</a:t>
            </a:r>
          </a:p>
          <a:p>
            <a:pPr marL="800100" lvl="1" indent="-3429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Sequential parts</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833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0BBA1-CD70-CCBB-FF4A-DA810247D5BF}"/>
              </a:ext>
            </a:extLst>
          </p:cNvPr>
          <p:cNvSpPr>
            <a:spLocks noGrp="1"/>
          </p:cNvSpPr>
          <p:nvPr>
            <p:ph type="title"/>
          </p:nvPr>
        </p:nvSpPr>
        <p:spPr>
          <a:xfrm>
            <a:off x="1158240" y="209812"/>
            <a:ext cx="9875520" cy="1356360"/>
          </a:xfrm>
        </p:spPr>
        <p:txBody>
          <a:bodyPr>
            <a:normAutofit/>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DIVIDE AND CONQUER TECHNIQUE</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B7271019-5019-657D-3D26-14D6825DB448}"/>
              </a:ext>
            </a:extLst>
          </p:cNvPr>
          <p:cNvSpPr>
            <a:spLocks noGrp="1"/>
          </p:cNvSpPr>
          <p:nvPr>
            <p:ph idx="1"/>
          </p:nvPr>
        </p:nvSpPr>
        <p:spPr>
          <a:xfrm>
            <a:off x="5498407" y="2213871"/>
            <a:ext cx="6238322" cy="3077957"/>
          </a:xfrm>
        </p:spPr>
        <p:txBody>
          <a:bodyPr>
            <a:normAutofit fontScale="25000" lnSpcReduction="20000"/>
          </a:bodyPr>
          <a:lstStyle/>
          <a:p>
            <a:pPr rtl="0"/>
            <a:r>
              <a:rPr lang="en-US" sz="9600">
                <a:solidFill>
                  <a:schemeClr val="tx1"/>
                </a:solidFill>
                <a:latin typeface="Calibri" panose="020F0502020204030204" pitchFamily="34" charset="0"/>
                <a:ea typeface="Calibri" panose="020F0502020204030204" pitchFamily="34" charset="0"/>
                <a:cs typeface="Calibri" panose="020F0502020204030204" pitchFamily="34" charset="0"/>
              </a:rPr>
              <a:t>Merge sort uses the divide and conquer technique to sort an array. This means that it breaks down the problem into smaller sub-problems and solves them individually.</a:t>
            </a:r>
          </a:p>
          <a:p>
            <a:pPr rtl="0"/>
            <a:endParaRPr lang="en-US" sz="9600">
              <a:solidFill>
                <a:schemeClr val="tx1"/>
              </a:solidFill>
              <a:latin typeface="Calibri" panose="020F0502020204030204" pitchFamily="34" charset="0"/>
              <a:ea typeface="Calibri" panose="020F0502020204030204" pitchFamily="34" charset="0"/>
              <a:cs typeface="Calibri" panose="020F0502020204030204" pitchFamily="34" charset="0"/>
            </a:endParaRPr>
          </a:p>
          <a:p>
            <a:pPr rtl="0"/>
            <a:r>
              <a:rPr lang="en-US" sz="9600">
                <a:solidFill>
                  <a:schemeClr val="tx1"/>
                </a:solidFill>
                <a:latin typeface="Calibri" panose="020F0502020204030204" pitchFamily="34" charset="0"/>
                <a:ea typeface="Calibri" panose="020F0502020204030204" pitchFamily="34" charset="0"/>
                <a:cs typeface="Calibri" panose="020F0502020204030204" pitchFamily="34" charset="0"/>
              </a:rPr>
              <a:t>In merge sort, the array is divided into two equal halves and each half is sorted separately. Once both halves are sorted, they are merged back together to form the final sorted array.</a:t>
            </a:r>
          </a:p>
        </p:txBody>
      </p:sp>
      <p:pic>
        <p:nvPicPr>
          <p:cNvPr id="4" name="Picture 4">
            <a:extLst>
              <a:ext uri="{FF2B5EF4-FFF2-40B4-BE49-F238E27FC236}">
                <a16:creationId xmlns:a16="http://schemas.microsoft.com/office/drawing/2014/main" id="{282768AA-28FE-D010-3343-BED46FF22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2862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66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DCE837-CF60-198E-0D4D-74558F1ED3F4}"/>
              </a:ext>
            </a:extLst>
          </p:cNvPr>
          <p:cNvSpPr>
            <a:spLocks noGrp="1"/>
          </p:cNvSpPr>
          <p:nvPr>
            <p:ph type="title"/>
          </p:nvPr>
        </p:nvSpPr>
        <p:spPr>
          <a:xfrm>
            <a:off x="838200" y="214300"/>
            <a:ext cx="10515600" cy="1325563"/>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HARDWARE  SPECIFICS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Immagine 3">
            <a:extLst>
              <a:ext uri="{FF2B5EF4-FFF2-40B4-BE49-F238E27FC236}">
                <a16:creationId xmlns:a16="http://schemas.microsoft.com/office/drawing/2014/main" id="{CFC3227B-64F4-C688-DB68-9FADA35BBEC5}"/>
              </a:ext>
            </a:extLst>
          </p:cNvPr>
          <p:cNvPicPr>
            <a:picLocks noChangeAspect="1"/>
          </p:cNvPicPr>
          <p:nvPr/>
        </p:nvPicPr>
        <p:blipFill rotWithShape="1">
          <a:blip r:embed="rId2"/>
          <a:srcRect l="23044" r="3043" b="34041"/>
          <a:stretch/>
        </p:blipFill>
        <p:spPr>
          <a:xfrm>
            <a:off x="549403" y="1676398"/>
            <a:ext cx="11093193" cy="4473068"/>
          </a:xfrm>
          <a:prstGeom prst="rect">
            <a:avLst/>
          </a:prstGeom>
        </p:spPr>
      </p:pic>
    </p:spTree>
    <p:extLst>
      <p:ext uri="{BB962C8B-B14F-4D97-AF65-F5344CB8AC3E}">
        <p14:creationId xmlns:p14="http://schemas.microsoft.com/office/powerpoint/2010/main" val="34489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37" y="248346"/>
            <a:ext cx="9875520" cy="1356360"/>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PERFORMANCE ANALYSIS</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C80C26FC-E887-2107-EABC-156D864641AF}"/>
              </a:ext>
            </a:extLst>
          </p:cNvPr>
          <p:cNvSpPr txBox="1"/>
          <p:nvPr/>
        </p:nvSpPr>
        <p:spPr>
          <a:xfrm>
            <a:off x="4077785" y="6156818"/>
            <a:ext cx="4036424" cy="461665"/>
          </a:xfrm>
          <a:prstGeom prst="rect">
            <a:avLst/>
          </a:prstGeom>
          <a:noFill/>
        </p:spPr>
        <p:txBody>
          <a:bodyPr wrap="square" rtlCol="0">
            <a:spAutoFit/>
          </a:bodyPr>
          <a:lstStyle/>
          <a:p>
            <a:r>
              <a:rPr lang="it-IT" sz="2400" err="1">
                <a:latin typeface="Calibri" panose="020F0502020204030204" pitchFamily="34" charset="0"/>
                <a:ea typeface="Calibri" panose="020F0502020204030204" pitchFamily="34" charset="0"/>
                <a:cs typeface="Calibri" panose="020F0502020204030204" pitchFamily="34" charset="0"/>
              </a:rPr>
              <a:t>Analyzed</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using</a:t>
            </a:r>
            <a:r>
              <a:rPr lang="it-IT" sz="2400">
                <a:latin typeface="Calibri" panose="020F0502020204030204" pitchFamily="34" charset="0"/>
                <a:ea typeface="Calibri" panose="020F0502020204030204" pitchFamily="34" charset="0"/>
                <a:cs typeface="Calibri" panose="020F0502020204030204" pitchFamily="34" charset="0"/>
              </a:rPr>
              <a:t> 10M </a:t>
            </a:r>
            <a:r>
              <a:rPr lang="it-IT" sz="2400" err="1">
                <a:latin typeface="Calibri" panose="020F0502020204030204" pitchFamily="34" charset="0"/>
                <a:ea typeface="Calibri" panose="020F0502020204030204" pitchFamily="34" charset="0"/>
                <a:cs typeface="Calibri" panose="020F0502020204030204" pitchFamily="34" charset="0"/>
              </a:rPr>
              <a:t>elements</a:t>
            </a:r>
            <a:r>
              <a:rPr lang="it-IT" sz="2400">
                <a:latin typeface="Calibri" panose="020F0502020204030204" pitchFamily="34" charset="0"/>
                <a:ea typeface="Calibri" panose="020F0502020204030204" pitchFamily="34" charset="0"/>
                <a:cs typeface="Calibri" panose="020F0502020204030204" pitchFamily="34" charset="0"/>
              </a:rPr>
              <a:t> </a:t>
            </a:r>
          </a:p>
        </p:txBody>
      </p:sp>
      <p:graphicFrame>
        <p:nvGraphicFramePr>
          <p:cNvPr id="7" name="Grafico 6">
            <a:extLst>
              <a:ext uri="{FF2B5EF4-FFF2-40B4-BE49-F238E27FC236}">
                <a16:creationId xmlns:a16="http://schemas.microsoft.com/office/drawing/2014/main" id="{1E4B0937-F187-4FB9-A15B-4A82DDE9B9FF}"/>
              </a:ext>
            </a:extLst>
          </p:cNvPr>
          <p:cNvGraphicFramePr>
            <a:graphicFrameLocks/>
          </p:cNvGraphicFramePr>
          <p:nvPr>
            <p:extLst>
              <p:ext uri="{D42A27DB-BD31-4B8C-83A1-F6EECF244321}">
                <p14:modId xmlns:p14="http://schemas.microsoft.com/office/powerpoint/2010/main" val="2985916514"/>
              </p:ext>
            </p:extLst>
          </p:nvPr>
        </p:nvGraphicFramePr>
        <p:xfrm>
          <a:off x="476250" y="1352550"/>
          <a:ext cx="11363325" cy="4712747"/>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e 4">
            <a:extLst>
              <a:ext uri="{FF2B5EF4-FFF2-40B4-BE49-F238E27FC236}">
                <a16:creationId xmlns:a16="http://schemas.microsoft.com/office/drawing/2014/main" id="{CA4982F7-875C-CCAD-F463-17EFB5F760EA}"/>
              </a:ext>
            </a:extLst>
          </p:cNvPr>
          <p:cNvSpPr/>
          <p:nvPr/>
        </p:nvSpPr>
        <p:spPr>
          <a:xfrm>
            <a:off x="9179230" y="4400009"/>
            <a:ext cx="418290" cy="379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49DF9BF0-1973-396E-16CD-C1F57C5C8C83}"/>
              </a:ext>
            </a:extLst>
          </p:cNvPr>
          <p:cNvSpPr txBox="1"/>
          <p:nvPr/>
        </p:nvSpPr>
        <p:spPr>
          <a:xfrm>
            <a:off x="9103030" y="4030677"/>
            <a:ext cx="1919372" cy="369332"/>
          </a:xfrm>
          <a:prstGeom prst="rect">
            <a:avLst/>
          </a:prstGeom>
          <a:noFill/>
        </p:spPr>
        <p:txBody>
          <a:bodyPr wrap="none" rtlCol="0">
            <a:spAutoFit/>
          </a:bodyPr>
          <a:lstStyle/>
          <a:p>
            <a:r>
              <a:rPr lang="it-IT"/>
              <a:t>#Physical </a:t>
            </a:r>
            <a:r>
              <a:rPr lang="it-IT" err="1"/>
              <a:t>Threads</a:t>
            </a:r>
            <a:endParaRPr lang="en-US"/>
          </a:p>
        </p:txBody>
      </p:sp>
    </p:spTree>
    <p:extLst>
      <p:ext uri="{BB962C8B-B14F-4D97-AF65-F5344CB8AC3E}">
        <p14:creationId xmlns:p14="http://schemas.microsoft.com/office/powerpoint/2010/main" val="151038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afico 8">
            <a:extLst>
              <a:ext uri="{FF2B5EF4-FFF2-40B4-BE49-F238E27FC236}">
                <a16:creationId xmlns:a16="http://schemas.microsoft.com/office/drawing/2014/main" id="{7286388E-87F4-4FBD-90EF-DFFE1DD9F2B3}"/>
              </a:ext>
            </a:extLst>
          </p:cNvPr>
          <p:cNvGraphicFramePr>
            <a:graphicFrameLocks/>
          </p:cNvGraphicFramePr>
          <p:nvPr>
            <p:extLst>
              <p:ext uri="{D42A27DB-BD31-4B8C-83A1-F6EECF244321}">
                <p14:modId xmlns:p14="http://schemas.microsoft.com/office/powerpoint/2010/main" val="1214358293"/>
              </p:ext>
            </p:extLst>
          </p:nvPr>
        </p:nvGraphicFramePr>
        <p:xfrm>
          <a:off x="395288" y="1209676"/>
          <a:ext cx="11401424" cy="4945013"/>
        </p:xfrm>
        <a:graphic>
          <a:graphicData uri="http://schemas.openxmlformats.org/drawingml/2006/chart">
            <c:chart xmlns:c="http://schemas.openxmlformats.org/drawingml/2006/chart" xmlns:r="http://schemas.openxmlformats.org/officeDocument/2006/relationships" r:id="rId2"/>
          </a:graphicData>
        </a:graphic>
      </p:graphicFrame>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38" y="251749"/>
            <a:ext cx="9875520" cy="1356360"/>
          </a:xfrm>
        </p:spPr>
        <p:txBody>
          <a:bodyPr/>
          <a:lstStyle/>
          <a:p>
            <a:pPr algn="ctr"/>
            <a:r>
              <a:rPr lang="it-IT" b="1">
                <a:solidFill>
                  <a:schemeClr val="accent1"/>
                </a:solidFill>
              </a:rPr>
              <a:t>PERFORMANCE ANALYSIS</a:t>
            </a:r>
            <a:endParaRPr lang="en-US" b="1">
              <a:solidFill>
                <a:schemeClr val="accent1"/>
              </a:solidFill>
            </a:endParaRPr>
          </a:p>
        </p:txBody>
      </p:sp>
      <p:sp>
        <p:nvSpPr>
          <p:cNvPr id="3" name="CasellaDiTesto 2">
            <a:extLst>
              <a:ext uri="{FF2B5EF4-FFF2-40B4-BE49-F238E27FC236}">
                <a16:creationId xmlns:a16="http://schemas.microsoft.com/office/drawing/2014/main" id="{C80C26FC-E887-2107-EABC-156D864641AF}"/>
              </a:ext>
            </a:extLst>
          </p:cNvPr>
          <p:cNvSpPr txBox="1"/>
          <p:nvPr/>
        </p:nvSpPr>
        <p:spPr>
          <a:xfrm>
            <a:off x="4049557" y="6154689"/>
            <a:ext cx="4092881" cy="461665"/>
          </a:xfrm>
          <a:prstGeom prst="rect">
            <a:avLst/>
          </a:prstGeom>
          <a:noFill/>
        </p:spPr>
        <p:txBody>
          <a:bodyPr wrap="square" rtlCol="0">
            <a:spAutoFit/>
          </a:bodyPr>
          <a:lstStyle/>
          <a:p>
            <a:r>
              <a:rPr lang="it-IT" sz="2400" err="1">
                <a:latin typeface="Calibri" panose="020F0502020204030204" pitchFamily="34" charset="0"/>
                <a:ea typeface="Calibri" panose="020F0502020204030204" pitchFamily="34" charset="0"/>
                <a:cs typeface="Calibri" panose="020F0502020204030204" pitchFamily="34" charset="0"/>
              </a:rPr>
              <a:t>Analyzed</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using</a:t>
            </a:r>
            <a:r>
              <a:rPr lang="it-IT" sz="2400">
                <a:latin typeface="Calibri" panose="020F0502020204030204" pitchFamily="34" charset="0"/>
                <a:ea typeface="Calibri" panose="020F0502020204030204" pitchFamily="34" charset="0"/>
                <a:cs typeface="Calibri" panose="020F0502020204030204" pitchFamily="34" charset="0"/>
              </a:rPr>
              <a:t> 10M </a:t>
            </a:r>
            <a:r>
              <a:rPr lang="it-IT" sz="2400" err="1">
                <a:latin typeface="Calibri" panose="020F0502020204030204" pitchFamily="34" charset="0"/>
                <a:ea typeface="Calibri" panose="020F0502020204030204" pitchFamily="34" charset="0"/>
                <a:cs typeface="Calibri" panose="020F0502020204030204" pitchFamily="34" charset="0"/>
              </a:rPr>
              <a:t>elements</a:t>
            </a:r>
            <a:r>
              <a:rPr lang="it-IT" sz="2400">
                <a:latin typeface="Calibri" panose="020F0502020204030204" pitchFamily="34" charset="0"/>
                <a:ea typeface="Calibri" panose="020F0502020204030204" pitchFamily="34" charset="0"/>
                <a:cs typeface="Calibri" panose="020F0502020204030204" pitchFamily="34" charset="0"/>
              </a:rPr>
              <a:t> </a:t>
            </a:r>
          </a:p>
        </p:txBody>
      </p:sp>
      <p:sp>
        <p:nvSpPr>
          <p:cNvPr id="5" name="Ovale 4">
            <a:extLst>
              <a:ext uri="{FF2B5EF4-FFF2-40B4-BE49-F238E27FC236}">
                <a16:creationId xmlns:a16="http://schemas.microsoft.com/office/drawing/2014/main" id="{E1000525-1CF1-6192-DA21-29BACCB9E7AC}"/>
              </a:ext>
            </a:extLst>
          </p:cNvPr>
          <p:cNvSpPr/>
          <p:nvPr/>
        </p:nvSpPr>
        <p:spPr>
          <a:xfrm>
            <a:off x="9099019" y="2254377"/>
            <a:ext cx="418290" cy="379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2FEEC790-8742-F2C9-700C-82BA1228107F}"/>
              </a:ext>
            </a:extLst>
          </p:cNvPr>
          <p:cNvSpPr txBox="1"/>
          <p:nvPr/>
        </p:nvSpPr>
        <p:spPr>
          <a:xfrm>
            <a:off x="9022819" y="1885045"/>
            <a:ext cx="1919372" cy="369332"/>
          </a:xfrm>
          <a:prstGeom prst="rect">
            <a:avLst/>
          </a:prstGeom>
          <a:noFill/>
        </p:spPr>
        <p:txBody>
          <a:bodyPr wrap="none" rtlCol="0">
            <a:spAutoFit/>
          </a:bodyPr>
          <a:lstStyle/>
          <a:p>
            <a:r>
              <a:rPr lang="it-IT" dirty="0"/>
              <a:t>#Physical </a:t>
            </a:r>
            <a:r>
              <a:rPr lang="it-IT" dirty="0" err="1"/>
              <a:t>Threads</a:t>
            </a:r>
            <a:endParaRPr lang="en-US" dirty="0"/>
          </a:p>
        </p:txBody>
      </p:sp>
    </p:spTree>
    <p:extLst>
      <p:ext uri="{BB962C8B-B14F-4D97-AF65-F5344CB8AC3E}">
        <p14:creationId xmlns:p14="http://schemas.microsoft.com/office/powerpoint/2010/main" val="129869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158240" y="228555"/>
            <a:ext cx="9875520" cy="1356360"/>
          </a:xfrm>
        </p:spPr>
        <p:txBody>
          <a:bodyPr/>
          <a:lstStyle/>
          <a:p>
            <a:pPr algn="ctr"/>
            <a:r>
              <a:rPr lang="it-IT" b="1">
                <a:solidFill>
                  <a:schemeClr val="accent1"/>
                </a:solidFill>
              </a:rPr>
              <a:t>PERFORMANCE ANALYSIS</a:t>
            </a:r>
            <a:endParaRPr lang="en-US" b="1">
              <a:solidFill>
                <a:schemeClr val="accent1"/>
              </a:solidFill>
            </a:endParaRPr>
          </a:p>
        </p:txBody>
      </p:sp>
      <p:sp>
        <p:nvSpPr>
          <p:cNvPr id="5" name="CasellaDiTesto 4">
            <a:extLst>
              <a:ext uri="{FF2B5EF4-FFF2-40B4-BE49-F238E27FC236}">
                <a16:creationId xmlns:a16="http://schemas.microsoft.com/office/drawing/2014/main" id="{60AF6F70-AF19-B034-EA1D-D4A0EDC165A9}"/>
              </a:ext>
            </a:extLst>
          </p:cNvPr>
          <p:cNvSpPr txBox="1"/>
          <p:nvPr/>
        </p:nvSpPr>
        <p:spPr>
          <a:xfrm>
            <a:off x="4047818" y="6167780"/>
            <a:ext cx="4096363" cy="461665"/>
          </a:xfrm>
          <a:prstGeom prst="rect">
            <a:avLst/>
          </a:prstGeom>
          <a:noFill/>
        </p:spPr>
        <p:txBody>
          <a:bodyPr wrap="square">
            <a:spAutoFit/>
          </a:bodyPr>
          <a:lstStyle/>
          <a:p>
            <a:r>
              <a:rPr lang="it-IT" sz="2400" err="1">
                <a:latin typeface="Calibri" panose="020F0502020204030204" pitchFamily="34" charset="0"/>
                <a:ea typeface="Calibri" panose="020F0502020204030204" pitchFamily="34" charset="0"/>
                <a:cs typeface="Calibri" panose="020F0502020204030204" pitchFamily="34" charset="0"/>
              </a:rPr>
              <a:t>Analyzed</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using</a:t>
            </a:r>
            <a:r>
              <a:rPr lang="it-IT" sz="2400">
                <a:latin typeface="Calibri" panose="020F0502020204030204" pitchFamily="34" charset="0"/>
                <a:ea typeface="Calibri" panose="020F0502020204030204" pitchFamily="34" charset="0"/>
                <a:cs typeface="Calibri" panose="020F0502020204030204" pitchFamily="34" charset="0"/>
              </a:rPr>
              <a:t> 10M </a:t>
            </a:r>
            <a:r>
              <a:rPr lang="it-IT" sz="2400" err="1">
                <a:latin typeface="Calibri" panose="020F0502020204030204" pitchFamily="34" charset="0"/>
                <a:ea typeface="Calibri" panose="020F0502020204030204" pitchFamily="34" charset="0"/>
                <a:cs typeface="Calibri" panose="020F0502020204030204" pitchFamily="34" charset="0"/>
              </a:rPr>
              <a:t>elements</a:t>
            </a:r>
            <a:r>
              <a:rPr lang="it-IT" sz="2400">
                <a:latin typeface="Calibri" panose="020F0502020204030204" pitchFamily="34" charset="0"/>
                <a:ea typeface="Calibri" panose="020F0502020204030204" pitchFamily="34" charset="0"/>
                <a:cs typeface="Calibri" panose="020F0502020204030204" pitchFamily="34" charset="0"/>
              </a:rPr>
              <a:t> </a:t>
            </a:r>
          </a:p>
        </p:txBody>
      </p:sp>
      <p:graphicFrame>
        <p:nvGraphicFramePr>
          <p:cNvPr id="6" name="Grafico 5">
            <a:extLst>
              <a:ext uri="{FF2B5EF4-FFF2-40B4-BE49-F238E27FC236}">
                <a16:creationId xmlns:a16="http://schemas.microsoft.com/office/drawing/2014/main" id="{43DC92DA-86C8-497E-90BA-95F47AE1CA21}"/>
              </a:ext>
            </a:extLst>
          </p:cNvPr>
          <p:cNvGraphicFramePr>
            <a:graphicFrameLocks/>
          </p:cNvGraphicFramePr>
          <p:nvPr>
            <p:extLst>
              <p:ext uri="{D42A27DB-BD31-4B8C-83A1-F6EECF244321}">
                <p14:modId xmlns:p14="http://schemas.microsoft.com/office/powerpoint/2010/main" val="3928791426"/>
              </p:ext>
            </p:extLst>
          </p:nvPr>
        </p:nvGraphicFramePr>
        <p:xfrm>
          <a:off x="371475" y="1285875"/>
          <a:ext cx="11506199" cy="4952999"/>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e 3">
            <a:extLst>
              <a:ext uri="{FF2B5EF4-FFF2-40B4-BE49-F238E27FC236}">
                <a16:creationId xmlns:a16="http://schemas.microsoft.com/office/drawing/2014/main" id="{BACB32DD-838A-E549-4993-A6D83DEFBB11}"/>
              </a:ext>
            </a:extLst>
          </p:cNvPr>
          <p:cNvSpPr/>
          <p:nvPr/>
        </p:nvSpPr>
        <p:spPr>
          <a:xfrm>
            <a:off x="2929331" y="2173990"/>
            <a:ext cx="418290" cy="387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149544E5-B7BD-C28C-F4D0-94FBAC7C112E}"/>
              </a:ext>
            </a:extLst>
          </p:cNvPr>
          <p:cNvSpPr txBox="1"/>
          <p:nvPr/>
        </p:nvSpPr>
        <p:spPr>
          <a:xfrm>
            <a:off x="2853131" y="1804658"/>
            <a:ext cx="2159502" cy="369332"/>
          </a:xfrm>
          <a:prstGeom prst="rect">
            <a:avLst/>
          </a:prstGeom>
          <a:noFill/>
        </p:spPr>
        <p:txBody>
          <a:bodyPr wrap="none" rtlCol="0">
            <a:spAutoFit/>
          </a:bodyPr>
          <a:lstStyle/>
          <a:p>
            <a:r>
              <a:rPr lang="it-IT" dirty="0"/>
              <a:t>#Max Step </a:t>
            </a:r>
            <a:r>
              <a:rPr lang="it-IT" dirty="0" err="1"/>
              <a:t>SpeedUP</a:t>
            </a:r>
            <a:endParaRPr lang="en-US" dirty="0"/>
          </a:p>
        </p:txBody>
      </p:sp>
    </p:spTree>
    <p:extLst>
      <p:ext uri="{BB962C8B-B14F-4D97-AF65-F5344CB8AC3E}">
        <p14:creationId xmlns:p14="http://schemas.microsoft.com/office/powerpoint/2010/main" val="268064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66800" y="235789"/>
            <a:ext cx="10058400" cy="1450757"/>
          </a:xfrm>
        </p:spPr>
        <p:txBody>
          <a:bodyPr/>
          <a:lstStyle/>
          <a:p>
            <a:pPr algn="ctr"/>
            <a:r>
              <a:rPr lang="it-IT" b="1">
                <a:solidFill>
                  <a:schemeClr val="accent1"/>
                </a:solidFill>
              </a:rPr>
              <a:t>PERFORMANCE ANALYSIS</a:t>
            </a:r>
            <a:endParaRPr lang="en-US" b="1">
              <a:solidFill>
                <a:schemeClr val="accent1"/>
              </a:solidFill>
            </a:endParaRPr>
          </a:p>
        </p:txBody>
      </p:sp>
      <p:sp>
        <p:nvSpPr>
          <p:cNvPr id="6" name="Segnaposto contenuto 5">
            <a:extLst>
              <a:ext uri="{FF2B5EF4-FFF2-40B4-BE49-F238E27FC236}">
                <a16:creationId xmlns:a16="http://schemas.microsoft.com/office/drawing/2014/main" id="{683C6AC0-3DDD-19EE-7D03-CCB02E66C08B}"/>
              </a:ext>
            </a:extLst>
          </p:cNvPr>
          <p:cNvSpPr>
            <a:spLocks noGrp="1"/>
          </p:cNvSpPr>
          <p:nvPr>
            <p:ph idx="1"/>
          </p:nvPr>
        </p:nvSpPr>
        <p:spPr>
          <a:xfrm>
            <a:off x="1282809" y="2072640"/>
            <a:ext cx="9872871" cy="4038600"/>
          </a:xfrm>
        </p:spPr>
        <p:txBody>
          <a:bodyPr/>
          <a:lstStyle/>
          <a:p>
            <a:pPr marL="45720" indent="0">
              <a:buNone/>
            </a:pPr>
            <a:r>
              <a:rPr lang="it-IT"/>
              <a:t> </a:t>
            </a:r>
            <a:endParaRPr lang="en-US"/>
          </a:p>
        </p:txBody>
      </p:sp>
      <p:graphicFrame>
        <p:nvGraphicFramePr>
          <p:cNvPr id="3" name="Grafico 2">
            <a:extLst>
              <a:ext uri="{FF2B5EF4-FFF2-40B4-BE49-F238E27FC236}">
                <a16:creationId xmlns:a16="http://schemas.microsoft.com/office/drawing/2014/main" id="{4659589A-94BD-FFF1-11BB-65FCB6040965}"/>
              </a:ext>
            </a:extLst>
          </p:cNvPr>
          <p:cNvGraphicFramePr>
            <a:graphicFrameLocks/>
          </p:cNvGraphicFramePr>
          <p:nvPr>
            <p:extLst>
              <p:ext uri="{D42A27DB-BD31-4B8C-83A1-F6EECF244321}">
                <p14:modId xmlns:p14="http://schemas.microsoft.com/office/powerpoint/2010/main" val="2073252630"/>
              </p:ext>
            </p:extLst>
          </p:nvPr>
        </p:nvGraphicFramePr>
        <p:xfrm>
          <a:off x="783631" y="1166706"/>
          <a:ext cx="10624738" cy="4944534"/>
        </p:xfrm>
        <a:graphic>
          <a:graphicData uri="http://schemas.openxmlformats.org/drawingml/2006/chart">
            <c:chart xmlns:c="http://schemas.openxmlformats.org/drawingml/2006/chart" xmlns:r="http://schemas.openxmlformats.org/officeDocument/2006/relationships" r:id="rId2"/>
          </a:graphicData>
        </a:graphic>
      </p:graphicFrame>
      <p:sp>
        <p:nvSpPr>
          <p:cNvPr id="4" name="Connettore 3">
            <a:extLst>
              <a:ext uri="{FF2B5EF4-FFF2-40B4-BE49-F238E27FC236}">
                <a16:creationId xmlns:a16="http://schemas.microsoft.com/office/drawing/2014/main" id="{97D58DB2-8E47-1A09-46C4-76F54E45714A}"/>
              </a:ext>
            </a:extLst>
          </p:cNvPr>
          <p:cNvSpPr/>
          <p:nvPr/>
        </p:nvSpPr>
        <p:spPr>
          <a:xfrm>
            <a:off x="2532820" y="6185817"/>
            <a:ext cx="301613" cy="266025"/>
          </a:xfrm>
          <a:prstGeom prst="flowChartConnector">
            <a:avLst/>
          </a:prstGeom>
          <a:solidFill>
            <a:srgbClr val="1CADE4"/>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a:extLst>
              <a:ext uri="{FF2B5EF4-FFF2-40B4-BE49-F238E27FC236}">
                <a16:creationId xmlns:a16="http://schemas.microsoft.com/office/drawing/2014/main" id="{C3AD80E0-6742-E482-16CE-F54D17EC585A}"/>
              </a:ext>
            </a:extLst>
          </p:cNvPr>
          <p:cNvSpPr txBox="1"/>
          <p:nvPr/>
        </p:nvSpPr>
        <p:spPr>
          <a:xfrm>
            <a:off x="2834433" y="6134165"/>
            <a:ext cx="2613534" cy="369332"/>
          </a:xfrm>
          <a:prstGeom prst="rect">
            <a:avLst/>
          </a:prstGeom>
          <a:noFill/>
        </p:spPr>
        <p:txBody>
          <a:bodyPr wrap="square" rtlCol="0">
            <a:spAutoFit/>
          </a:bodyPr>
          <a:lstStyle/>
          <a:p>
            <a:r>
              <a:rPr lang="it-IT">
                <a:latin typeface="Calibri" panose="020F0502020204030204" pitchFamily="34" charset="0"/>
                <a:ea typeface="Calibri" panose="020F0502020204030204" pitchFamily="34" charset="0"/>
                <a:cs typeface="Calibri" panose="020F0502020204030204" pitchFamily="34" charset="0"/>
              </a:rPr>
              <a:t>16 </a:t>
            </a:r>
            <a:r>
              <a:rPr lang="it-IT" err="1">
                <a:latin typeface="Calibri" panose="020F0502020204030204" pitchFamily="34" charset="0"/>
                <a:ea typeface="Calibri" panose="020F0502020204030204" pitchFamily="34" charset="0"/>
                <a:cs typeface="Calibri" panose="020F0502020204030204" pitchFamily="34" charset="0"/>
              </a:rPr>
              <a:t>Threads</a:t>
            </a:r>
            <a:endParaRPr lang="it-IT">
              <a:latin typeface="Calibri" panose="020F0502020204030204" pitchFamily="34" charset="0"/>
              <a:ea typeface="Calibri" panose="020F0502020204030204" pitchFamily="34" charset="0"/>
              <a:cs typeface="Calibri" panose="020F0502020204030204" pitchFamily="34" charset="0"/>
            </a:endParaRPr>
          </a:p>
        </p:txBody>
      </p:sp>
      <p:sp>
        <p:nvSpPr>
          <p:cNvPr id="7" name="Connettore 6">
            <a:extLst>
              <a:ext uri="{FF2B5EF4-FFF2-40B4-BE49-F238E27FC236}">
                <a16:creationId xmlns:a16="http://schemas.microsoft.com/office/drawing/2014/main" id="{E0ECABAC-AC07-8E1D-74E9-C10185CC39AF}"/>
              </a:ext>
            </a:extLst>
          </p:cNvPr>
          <p:cNvSpPr/>
          <p:nvPr/>
        </p:nvSpPr>
        <p:spPr>
          <a:xfrm>
            <a:off x="4138862" y="6185818"/>
            <a:ext cx="301613" cy="266025"/>
          </a:xfrm>
          <a:prstGeom prst="flowChartConnector">
            <a:avLst/>
          </a:prstGeom>
          <a:solidFill>
            <a:srgbClr val="EDAB05"/>
          </a:solidFill>
          <a:ln>
            <a:solidFill>
              <a:srgbClr val="EDAB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sellaDiTesto 8">
            <a:extLst>
              <a:ext uri="{FF2B5EF4-FFF2-40B4-BE49-F238E27FC236}">
                <a16:creationId xmlns:a16="http://schemas.microsoft.com/office/drawing/2014/main" id="{E28624A7-24CB-AF17-B008-DEC93380CE6D}"/>
              </a:ext>
            </a:extLst>
          </p:cNvPr>
          <p:cNvSpPr txBox="1"/>
          <p:nvPr/>
        </p:nvSpPr>
        <p:spPr>
          <a:xfrm>
            <a:off x="4440475" y="6134165"/>
            <a:ext cx="2613534" cy="369332"/>
          </a:xfrm>
          <a:prstGeom prst="rect">
            <a:avLst/>
          </a:prstGeom>
          <a:noFill/>
        </p:spPr>
        <p:txBody>
          <a:bodyPr wrap="square" rtlCol="0">
            <a:spAutoFit/>
          </a:bodyPr>
          <a:lstStyle/>
          <a:p>
            <a:r>
              <a:rPr lang="it-IT">
                <a:latin typeface="Calibri" panose="020F0502020204030204" pitchFamily="34" charset="0"/>
                <a:ea typeface="Calibri" panose="020F0502020204030204" pitchFamily="34" charset="0"/>
                <a:cs typeface="Calibri" panose="020F0502020204030204" pitchFamily="34" charset="0"/>
              </a:rPr>
              <a:t>8 </a:t>
            </a:r>
            <a:r>
              <a:rPr lang="it-IT" err="1">
                <a:latin typeface="Calibri" panose="020F0502020204030204" pitchFamily="34" charset="0"/>
                <a:ea typeface="Calibri" panose="020F0502020204030204" pitchFamily="34" charset="0"/>
                <a:cs typeface="Calibri" panose="020F0502020204030204" pitchFamily="34" charset="0"/>
              </a:rPr>
              <a:t>Threads</a:t>
            </a:r>
            <a:endParaRPr lang="it-IT">
              <a:latin typeface="Calibri" panose="020F0502020204030204" pitchFamily="34" charset="0"/>
              <a:ea typeface="Calibri" panose="020F0502020204030204" pitchFamily="34" charset="0"/>
              <a:cs typeface="Calibri" panose="020F0502020204030204" pitchFamily="34" charset="0"/>
            </a:endParaRPr>
          </a:p>
        </p:txBody>
      </p:sp>
      <p:sp>
        <p:nvSpPr>
          <p:cNvPr id="11" name="Connettore 10">
            <a:extLst>
              <a:ext uri="{FF2B5EF4-FFF2-40B4-BE49-F238E27FC236}">
                <a16:creationId xmlns:a16="http://schemas.microsoft.com/office/drawing/2014/main" id="{4F4FBE55-FD8F-A2D9-AE70-7A52AC08C423}"/>
              </a:ext>
            </a:extLst>
          </p:cNvPr>
          <p:cNvSpPr/>
          <p:nvPr/>
        </p:nvSpPr>
        <p:spPr>
          <a:xfrm>
            <a:off x="5594097" y="6185818"/>
            <a:ext cx="301613" cy="266025"/>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A4744C83-B51B-4FCA-0EE3-1EA54EDFB929}"/>
              </a:ext>
            </a:extLst>
          </p:cNvPr>
          <p:cNvSpPr txBox="1"/>
          <p:nvPr/>
        </p:nvSpPr>
        <p:spPr>
          <a:xfrm>
            <a:off x="5895710" y="6134165"/>
            <a:ext cx="6096000" cy="369332"/>
          </a:xfrm>
          <a:prstGeom prst="rect">
            <a:avLst/>
          </a:prstGeom>
          <a:noFill/>
        </p:spPr>
        <p:txBody>
          <a:bodyPr wrap="square">
            <a:spAutoFit/>
          </a:bodyPr>
          <a:lstStyle/>
          <a:p>
            <a:r>
              <a:rPr lang="it-IT">
                <a:latin typeface="Calibri" panose="020F0502020204030204" pitchFamily="34" charset="0"/>
                <a:ea typeface="Calibri" panose="020F0502020204030204" pitchFamily="34" charset="0"/>
                <a:cs typeface="Calibri" panose="020F0502020204030204" pitchFamily="34" charset="0"/>
              </a:rPr>
              <a:t>4 </a:t>
            </a:r>
            <a:r>
              <a:rPr lang="it-IT" err="1">
                <a:latin typeface="Calibri" panose="020F0502020204030204" pitchFamily="34" charset="0"/>
                <a:ea typeface="Calibri" panose="020F0502020204030204" pitchFamily="34" charset="0"/>
                <a:cs typeface="Calibri" panose="020F0502020204030204" pitchFamily="34" charset="0"/>
              </a:rPr>
              <a:t>Threads</a:t>
            </a:r>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025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A15F6-564F-72DA-5DFB-46E371132F34}"/>
              </a:ext>
            </a:extLst>
          </p:cNvPr>
          <p:cNvSpPr>
            <a:spLocks noGrp="1"/>
          </p:cNvSpPr>
          <p:nvPr>
            <p:ph type="title"/>
          </p:nvPr>
        </p:nvSpPr>
        <p:spPr>
          <a:xfrm>
            <a:off x="1097280" y="221567"/>
            <a:ext cx="10058400" cy="1450757"/>
          </a:xfrm>
        </p:spPr>
        <p:txBody>
          <a:bodyPr/>
          <a:lstStyle/>
          <a:p>
            <a:pPr algn="ctr"/>
            <a:r>
              <a:rPr lang="it-IT" b="1">
                <a:solidFill>
                  <a:schemeClr val="accent1"/>
                </a:solidFill>
                <a:latin typeface="Calibri" panose="020F0502020204030204" pitchFamily="34" charset="0"/>
                <a:ea typeface="Calibri" panose="020F0502020204030204" pitchFamily="34" charset="0"/>
                <a:cs typeface="Calibri" panose="020F0502020204030204" pitchFamily="34" charset="0"/>
              </a:rPr>
              <a:t>BOTTLENECK ANALYSIS USING PERF</a:t>
            </a:r>
            <a:endParaRPr lang="en-US" b="1">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Segnaposto contenuto 8">
            <a:extLst>
              <a:ext uri="{FF2B5EF4-FFF2-40B4-BE49-F238E27FC236}">
                <a16:creationId xmlns:a16="http://schemas.microsoft.com/office/drawing/2014/main" id="{1FA5A136-9AC6-47B2-9C96-6F39ADE4D951}"/>
              </a:ext>
            </a:extLst>
          </p:cNvPr>
          <p:cNvGraphicFramePr>
            <a:graphicFrameLocks noGrp="1"/>
          </p:cNvGraphicFramePr>
          <p:nvPr>
            <p:ph idx="1"/>
            <p:extLst>
              <p:ext uri="{D42A27DB-BD31-4B8C-83A1-F6EECF244321}">
                <p14:modId xmlns:p14="http://schemas.microsoft.com/office/powerpoint/2010/main" val="3954303870"/>
              </p:ext>
            </p:extLst>
          </p:nvPr>
        </p:nvGraphicFramePr>
        <p:xfrm>
          <a:off x="3380933" y="1787733"/>
          <a:ext cx="4756354" cy="3861619"/>
        </p:xfrm>
        <a:graphic>
          <a:graphicData uri="http://schemas.openxmlformats.org/drawingml/2006/chart">
            <c:chart xmlns:c="http://schemas.openxmlformats.org/drawingml/2006/chart" xmlns:r="http://schemas.openxmlformats.org/officeDocument/2006/relationships" r:id="rId2"/>
          </a:graphicData>
        </a:graphic>
      </p:graphicFrame>
      <p:sp>
        <p:nvSpPr>
          <p:cNvPr id="5" name="CasellaDiTesto 4">
            <a:extLst>
              <a:ext uri="{FF2B5EF4-FFF2-40B4-BE49-F238E27FC236}">
                <a16:creationId xmlns:a16="http://schemas.microsoft.com/office/drawing/2014/main" id="{844ECB6F-9284-827C-B316-A9B61E76CD91}"/>
              </a:ext>
            </a:extLst>
          </p:cNvPr>
          <p:cNvSpPr txBox="1"/>
          <p:nvPr/>
        </p:nvSpPr>
        <p:spPr>
          <a:xfrm>
            <a:off x="639710" y="1387164"/>
            <a:ext cx="6934719" cy="461665"/>
          </a:xfrm>
          <a:prstGeom prst="rect">
            <a:avLst/>
          </a:prstGeom>
          <a:noFill/>
        </p:spPr>
        <p:txBody>
          <a:bodyPr wrap="none" rtlCol="0">
            <a:spAutoFit/>
          </a:bodyPr>
          <a:lstStyle/>
          <a:p>
            <a:r>
              <a:rPr lang="it-IT" sz="2400">
                <a:latin typeface="Calibri" panose="020F0502020204030204" pitchFamily="34" charset="0"/>
                <a:ea typeface="Calibri" panose="020F0502020204030204" pitchFamily="34" charset="0"/>
                <a:cs typeface="Calibri" panose="020F0502020204030204" pitchFamily="34" charset="0"/>
              </a:rPr>
              <a:t>After </a:t>
            </a:r>
            <a:r>
              <a:rPr lang="it-IT" sz="2400" err="1">
                <a:latin typeface="Calibri" panose="020F0502020204030204" pitchFamily="34" charset="0"/>
                <a:ea typeface="Calibri" panose="020F0502020204030204" pitchFamily="34" charset="0"/>
                <a:cs typeface="Calibri" panose="020F0502020204030204" pitchFamily="34" charset="0"/>
              </a:rPr>
              <a:t>analiyzing</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our</a:t>
            </a:r>
            <a:r>
              <a:rPr lang="it-IT" sz="2400">
                <a:latin typeface="Calibri" panose="020F0502020204030204" pitchFamily="34" charset="0"/>
                <a:ea typeface="Calibri" panose="020F0502020204030204" pitchFamily="34" charset="0"/>
                <a:cs typeface="Calibri" panose="020F0502020204030204" pitchFamily="34" charset="0"/>
              </a:rPr>
              <a:t> code with PERF </a:t>
            </a:r>
            <a:r>
              <a:rPr lang="it-IT" sz="2400" err="1">
                <a:latin typeface="Calibri" panose="020F0502020204030204" pitchFamily="34" charset="0"/>
                <a:ea typeface="Calibri" panose="020F0502020204030204" pitchFamily="34" charset="0"/>
                <a:cs typeface="Calibri" panose="020F0502020204030204" pitchFamily="34" charset="0"/>
              </a:rPr>
              <a:t>we</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get</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this</a:t>
            </a:r>
            <a:r>
              <a:rPr lang="it-IT" sz="2400">
                <a:latin typeface="Calibri" panose="020F0502020204030204" pitchFamily="34" charset="0"/>
                <a:ea typeface="Calibri" panose="020F0502020204030204" pitchFamily="34" charset="0"/>
                <a:cs typeface="Calibri" panose="020F0502020204030204" pitchFamily="34" charset="0"/>
              </a:rPr>
              <a:t> </a:t>
            </a:r>
            <a:r>
              <a:rPr lang="it-IT" sz="2400" err="1">
                <a:latin typeface="Calibri" panose="020F0502020204030204" pitchFamily="34" charset="0"/>
                <a:ea typeface="Calibri" panose="020F0502020204030204" pitchFamily="34" charset="0"/>
                <a:cs typeface="Calibri" panose="020F0502020204030204" pitchFamily="34" charset="0"/>
              </a:rPr>
              <a:t>results</a:t>
            </a: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6" name="CasellaDiTesto 5">
            <a:extLst>
              <a:ext uri="{FF2B5EF4-FFF2-40B4-BE49-F238E27FC236}">
                <a16:creationId xmlns:a16="http://schemas.microsoft.com/office/drawing/2014/main" id="{9369BC44-F848-484A-D057-EC76E69FBF54}"/>
              </a:ext>
            </a:extLst>
          </p:cNvPr>
          <p:cNvSpPr txBox="1"/>
          <p:nvPr/>
        </p:nvSpPr>
        <p:spPr>
          <a:xfrm>
            <a:off x="443265" y="4521758"/>
            <a:ext cx="9665377" cy="1107996"/>
          </a:xfrm>
          <a:prstGeom prst="rect">
            <a:avLst/>
          </a:prstGeom>
          <a:noFill/>
        </p:spPr>
        <p:txBody>
          <a:bodyPr wrap="square" rtlCol="0">
            <a:spAutoFit/>
          </a:bodyPr>
          <a:lstStyle/>
          <a:p>
            <a:r>
              <a:rPr lang="it-IT" sz="2400" dirty="0" err="1">
                <a:latin typeface="Calibri" panose="020F0502020204030204" pitchFamily="34" charset="0"/>
                <a:ea typeface="Calibri" panose="020F0502020204030204" pitchFamily="34" charset="0"/>
                <a:cs typeface="Calibri" panose="020F0502020204030204" pitchFamily="34" charset="0"/>
              </a:rPr>
              <a:t>Most</a:t>
            </a:r>
            <a:r>
              <a:rPr lang="it-IT" sz="2400" dirty="0">
                <a:latin typeface="Calibri" panose="020F0502020204030204" pitchFamily="34" charset="0"/>
                <a:ea typeface="Calibri" panose="020F0502020204030204" pitchFamily="34" charset="0"/>
                <a:cs typeface="Calibri" panose="020F0502020204030204" pitchFamily="34" charset="0"/>
              </a:rPr>
              <a:t> of the cache misses are due to </a:t>
            </a:r>
            <a:r>
              <a:rPr lang="it-IT" sz="2400" b="1" dirty="0" err="1">
                <a:latin typeface="Calibri" panose="020F0502020204030204" pitchFamily="34" charset="0"/>
                <a:ea typeface="Calibri" panose="020F0502020204030204" pitchFamily="34" charset="0"/>
                <a:cs typeface="Calibri" panose="020F0502020204030204" pitchFamily="34" charset="0"/>
              </a:rPr>
              <a:t>Update_curr</a:t>
            </a:r>
            <a:r>
              <a:rPr lang="it-IT" sz="2400" dirty="0">
                <a:latin typeface="Calibri" panose="020F0502020204030204" pitchFamily="34" charset="0"/>
                <a:ea typeface="Calibri" panose="020F0502020204030204" pitchFamily="34" charset="0"/>
                <a:cs typeface="Calibri" panose="020F0502020204030204" pitchFamily="34" charset="0"/>
              </a:rPr>
              <a:t>, </a:t>
            </a:r>
          </a:p>
          <a:p>
            <a:r>
              <a:rPr lang="it-IT" sz="2400" dirty="0" err="1">
                <a:latin typeface="Calibri" panose="020F0502020204030204" pitchFamily="34" charset="0"/>
                <a:ea typeface="Calibri" panose="020F0502020204030204" pitchFamily="34" charset="0"/>
                <a:cs typeface="Calibri" panose="020F0502020204030204" pitchFamily="34" charset="0"/>
              </a:rPr>
              <a:t>that</a:t>
            </a:r>
            <a:r>
              <a:rPr lang="it-IT" sz="2400" dirty="0">
                <a:latin typeface="Calibri" panose="020F0502020204030204" pitchFamily="34" charset="0"/>
                <a:ea typeface="Calibri" panose="020F0502020204030204" pitchFamily="34" charset="0"/>
                <a:cs typeface="Calibri" panose="020F0502020204030204" pitchFamily="34" charset="0"/>
              </a:rPr>
              <a:t> </a:t>
            </a:r>
            <a:r>
              <a:rPr lang="it-IT" sz="2400" dirty="0" err="1">
                <a:latin typeface="Calibri" panose="020F0502020204030204" pitchFamily="34" charset="0"/>
                <a:ea typeface="Calibri" panose="020F0502020204030204" pitchFamily="34" charset="0"/>
                <a:cs typeface="Calibri" panose="020F0502020204030204" pitchFamily="34" charset="0"/>
              </a:rPr>
              <a:t>is</a:t>
            </a:r>
            <a:r>
              <a:rPr lang="it-IT" sz="2400" dirty="0">
                <a:latin typeface="Calibri" panose="020F0502020204030204" pitchFamily="34" charset="0"/>
                <a:ea typeface="Calibri" panose="020F0502020204030204" pitchFamily="34" charset="0"/>
                <a:cs typeface="Calibri" panose="020F0502020204030204" pitchFamily="34" charset="0"/>
              </a:rPr>
              <a:t> a </a:t>
            </a:r>
            <a:r>
              <a:rPr lang="it-IT" sz="2400" dirty="0" err="1">
                <a:latin typeface="Calibri" panose="020F0502020204030204" pitchFamily="34" charset="0"/>
                <a:ea typeface="Calibri" panose="020F0502020204030204" pitchFamily="34" charset="0"/>
                <a:cs typeface="Calibri" panose="020F0502020204030204" pitchFamily="34" charset="0"/>
              </a:rPr>
              <a:t>linux</a:t>
            </a:r>
            <a:r>
              <a:rPr lang="it-IT" sz="2400" dirty="0">
                <a:latin typeface="Calibri" panose="020F0502020204030204" pitchFamily="34" charset="0"/>
                <a:ea typeface="Calibri" panose="020F0502020204030204" pitchFamily="34" charset="0"/>
                <a:cs typeface="Calibri" panose="020F0502020204030204" pitchFamily="34" charset="0"/>
              </a:rPr>
              <a:t> kernel </a:t>
            </a:r>
            <a:r>
              <a:rPr lang="it-IT" sz="2400" dirty="0" err="1">
                <a:latin typeface="Calibri" panose="020F0502020204030204" pitchFamily="34" charset="0"/>
                <a:ea typeface="Calibri" panose="020F0502020204030204" pitchFamily="34" charset="0"/>
                <a:cs typeface="Calibri" panose="020F0502020204030204" pitchFamily="34" charset="0"/>
              </a:rPr>
              <a:t>function</a:t>
            </a:r>
            <a:r>
              <a:rPr lang="it-IT" sz="2400" dirty="0">
                <a:latin typeface="Calibri" panose="020F0502020204030204" pitchFamily="34" charset="0"/>
                <a:ea typeface="Calibri" panose="020F0502020204030204" pitchFamily="34" charset="0"/>
                <a:cs typeface="Calibri" panose="020F0502020204030204" pitchFamily="34" charset="0"/>
              </a:rPr>
              <a:t> </a:t>
            </a:r>
            <a:r>
              <a:rPr lang="it-IT" sz="2400" dirty="0" err="1">
                <a:latin typeface="Calibri" panose="020F0502020204030204" pitchFamily="34" charset="0"/>
                <a:ea typeface="Calibri" panose="020F0502020204030204" pitchFamily="34" charset="0"/>
                <a:cs typeface="Calibri" panose="020F0502020204030204" pitchFamily="34" charset="0"/>
              </a:rPr>
              <a:t>that</a:t>
            </a:r>
            <a:r>
              <a:rPr lang="it-IT" sz="2400" dirty="0">
                <a:latin typeface="Calibri" panose="020F0502020204030204" pitchFamily="34" charset="0"/>
                <a:ea typeface="Calibri" panose="020F0502020204030204" pitchFamily="34" charset="0"/>
                <a:cs typeface="Calibri" panose="020F0502020204030204" pitchFamily="34" charset="0"/>
              </a:rPr>
              <a:t> handle </a:t>
            </a:r>
            <a:r>
              <a:rPr lang="it-IT" sz="2400" dirty="0" err="1">
                <a:latin typeface="Calibri" panose="020F0502020204030204" pitchFamily="34" charset="0"/>
                <a:ea typeface="Calibri" panose="020F0502020204030204" pitchFamily="34" charset="0"/>
                <a:cs typeface="Calibri" panose="020F0502020204030204" pitchFamily="34" charset="0"/>
              </a:rPr>
              <a:t>recurrency</a:t>
            </a:r>
            <a:endParaRPr lang="it-IT"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pic>
        <p:nvPicPr>
          <p:cNvPr id="10" name="Immagine 9">
            <a:extLst>
              <a:ext uri="{FF2B5EF4-FFF2-40B4-BE49-F238E27FC236}">
                <a16:creationId xmlns:a16="http://schemas.microsoft.com/office/drawing/2014/main" id="{433D3426-2115-CCFD-993A-7CBBC9C71492}"/>
              </a:ext>
            </a:extLst>
          </p:cNvPr>
          <p:cNvPicPr>
            <a:picLocks noChangeAspect="1"/>
          </p:cNvPicPr>
          <p:nvPr/>
        </p:nvPicPr>
        <p:blipFill rotWithShape="1">
          <a:blip r:embed="rId3">
            <a:extLst>
              <a:ext uri="{28A0092B-C50C-407E-A947-70E740481C1C}">
                <a14:useLocalDpi xmlns:a14="http://schemas.microsoft.com/office/drawing/2010/main" val="0"/>
              </a:ext>
            </a:extLst>
          </a:blip>
          <a:srcRect l="16624" t="12593" r="23171" b="13163"/>
          <a:stretch/>
        </p:blipFill>
        <p:spPr>
          <a:xfrm rot="20366954">
            <a:off x="10514217" y="1157351"/>
            <a:ext cx="1282927" cy="1143669"/>
          </a:xfrm>
          <a:prstGeom prst="rect">
            <a:avLst/>
          </a:prstGeom>
        </p:spPr>
      </p:pic>
      <p:pic>
        <p:nvPicPr>
          <p:cNvPr id="4" name="Immagine 3">
            <a:extLst>
              <a:ext uri="{FF2B5EF4-FFF2-40B4-BE49-F238E27FC236}">
                <a16:creationId xmlns:a16="http://schemas.microsoft.com/office/drawing/2014/main" id="{18E1A2FF-5023-4E3A-D122-1BD61B818765}"/>
              </a:ext>
            </a:extLst>
          </p:cNvPr>
          <p:cNvPicPr>
            <a:picLocks noChangeAspect="1"/>
          </p:cNvPicPr>
          <p:nvPr/>
        </p:nvPicPr>
        <p:blipFill>
          <a:blip r:embed="rId4"/>
          <a:stretch>
            <a:fillRect/>
          </a:stretch>
        </p:blipFill>
        <p:spPr>
          <a:xfrm>
            <a:off x="563845" y="2290267"/>
            <a:ext cx="10756421" cy="1740697"/>
          </a:xfrm>
          <a:prstGeom prst="rect">
            <a:avLst/>
          </a:prstGeom>
        </p:spPr>
      </p:pic>
      <p:pic>
        <p:nvPicPr>
          <p:cNvPr id="7" name="Immagine 6">
            <a:extLst>
              <a:ext uri="{FF2B5EF4-FFF2-40B4-BE49-F238E27FC236}">
                <a16:creationId xmlns:a16="http://schemas.microsoft.com/office/drawing/2014/main" id="{E1F9F803-AC0A-9F46-C6E3-9281B10D5939}"/>
              </a:ext>
            </a:extLst>
          </p:cNvPr>
          <p:cNvPicPr>
            <a:picLocks noChangeAspect="1"/>
          </p:cNvPicPr>
          <p:nvPr/>
        </p:nvPicPr>
        <p:blipFill rotWithShape="1">
          <a:blip r:embed="rId5"/>
          <a:srcRect t="7017"/>
          <a:stretch/>
        </p:blipFill>
        <p:spPr>
          <a:xfrm>
            <a:off x="7416043" y="4963196"/>
            <a:ext cx="4105800" cy="1157931"/>
          </a:xfrm>
          <a:prstGeom prst="rect">
            <a:avLst/>
          </a:prstGeom>
        </p:spPr>
      </p:pic>
    </p:spTree>
    <p:extLst>
      <p:ext uri="{BB962C8B-B14F-4D97-AF65-F5344CB8AC3E}">
        <p14:creationId xmlns:p14="http://schemas.microsoft.com/office/powerpoint/2010/main" val="1800125290"/>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FA5281E71705842B4594DF2D3B06D19" ma:contentTypeVersion="5" ma:contentTypeDescription="Creare un nuovo documento." ma:contentTypeScope="" ma:versionID="b93867c5630e6af9488b797cf426e7fb">
  <xsd:schema xmlns:xsd="http://www.w3.org/2001/XMLSchema" xmlns:xs="http://www.w3.org/2001/XMLSchema" xmlns:p="http://schemas.microsoft.com/office/2006/metadata/properties" xmlns:ns2="f2717112-023e-4688-987e-5650677bfbc0" xmlns:ns3="321aedda-6087-4a6d-8134-61ffe20d1146" targetNamespace="http://schemas.microsoft.com/office/2006/metadata/properties" ma:root="true" ma:fieldsID="3e6491a4f48d653beb9531ad2a95745f" ns2:_="" ns3:_="">
    <xsd:import namespace="f2717112-023e-4688-987e-5650677bfbc0"/>
    <xsd:import namespace="321aedda-6087-4a6d-8134-61ffe20d114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717112-023e-4688-987e-5650677bfb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1aedda-6087-4a6d-8134-61ffe20d1146" elementFormDefault="qualified">
    <xsd:import namespace="http://schemas.microsoft.com/office/2006/documentManagement/types"/>
    <xsd:import namespace="http://schemas.microsoft.com/office/infopath/2007/PartnerControls"/>
    <xsd:element name="SharedWithUsers" ma:index="11"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098B2D-2B81-4A02-91D2-723F9ABFE9F3}">
  <ds:schemaRefs>
    <ds:schemaRef ds:uri="http://schemas.microsoft.com/office/2006/documentManagement/types"/>
    <ds:schemaRef ds:uri="http://purl.org/dc/dcmitype/"/>
    <ds:schemaRef ds:uri="http://schemas.openxmlformats.org/package/2006/metadata/core-properties"/>
    <ds:schemaRef ds:uri="f2717112-023e-4688-987e-5650677bfbc0"/>
    <ds:schemaRef ds:uri="http://purl.org/dc/terms/"/>
    <ds:schemaRef ds:uri="http://www.w3.org/XML/1998/namespace"/>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60E66EDB-5B1C-4C88-86ED-06729A448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717112-023e-4688-987e-5650677bfbc0"/>
    <ds:schemaRef ds:uri="321aedda-6087-4a6d-8134-61ffe20d1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07982B-21E6-423D-9250-02F2BAFA48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Base</Template>
  <TotalTime>33</TotalTime>
  <Words>553</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Corbel</vt:lpstr>
      <vt:lpstr>Courier New</vt:lpstr>
      <vt:lpstr>Base</vt:lpstr>
      <vt:lpstr>Computer Architecture</vt:lpstr>
      <vt:lpstr>INTRODUCTION OF MERGE SORT</vt:lpstr>
      <vt:lpstr>DIVIDE AND CONQUER TECHNIQUE</vt:lpstr>
      <vt:lpstr>HARDWARE  SPECIFICS</vt:lpstr>
      <vt:lpstr>PERFORMANCE ANALYSIS</vt:lpstr>
      <vt:lpstr>PERFORMANCE ANALYSIS</vt:lpstr>
      <vt:lpstr>PERFORMANCE ANALYSIS</vt:lpstr>
      <vt:lpstr>PERFORMANCE ANALYSIS</vt:lpstr>
      <vt:lpstr>BOTTLENECK ANALYSIS USING PERF</vt:lpstr>
      <vt:lpstr>BOTTLENECK ANALYSIS USING PERF</vt:lpstr>
      <vt:lpstr>RESULTS</vt:lpstr>
      <vt:lpstr>GPU IMPLEMENTATION</vt:lpstr>
      <vt:lpstr>HARDWARE  SPECIFICS</vt:lpstr>
      <vt:lpstr>PERFORMANCEANALYSIS</vt:lpstr>
      <vt:lpstr>NSIGHT COMPUTE ANALYSIS</vt:lpstr>
      <vt:lpstr>NSIGHT COMPUTE  BOTTLENECK ANALYSIS</vt:lpstr>
      <vt:lpstr>PERFORMANCE ANALYSIS</vt:lpstr>
      <vt:lpstr>NSIGHT SYSTEMS ANALYSIS</vt:lpstr>
      <vt:lpstr>PERFORMANCE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Alessio Di Ricco</dc:creator>
  <cp:lastModifiedBy>Federico Cavedoni</cp:lastModifiedBy>
  <cp:revision>22</cp:revision>
  <dcterms:created xsi:type="dcterms:W3CDTF">2023-03-28T07:50:29Z</dcterms:created>
  <dcterms:modified xsi:type="dcterms:W3CDTF">2023-06-01T14:34:42Z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0x0101000FA5281E71705842B4594DF2D3B06D19</vt:lpwstr>
  </property>
</Properties>
</file>