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16"/>
  </p:notesMasterIdLst>
  <p:sldIdLst>
    <p:sldId id="256" r:id="rId5"/>
    <p:sldId id="257" r:id="rId6"/>
    <p:sldId id="270" r:id="rId7"/>
    <p:sldId id="271" r:id="rId8"/>
    <p:sldId id="272" r:id="rId9"/>
    <p:sldId id="261" r:id="rId10"/>
    <p:sldId id="262" r:id="rId11"/>
    <p:sldId id="263" r:id="rId12"/>
    <p:sldId id="264" r:id="rId13"/>
    <p:sldId id="273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99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78C653-DDD1-405A-BCF6-3A83B7C2061E}" v="7" dt="2023-01-17T18:46:05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5097" autoAdjust="0"/>
  </p:normalViewPr>
  <p:slideViewPr>
    <p:cSldViewPr snapToGrid="0">
      <p:cViewPr varScale="1">
        <p:scale>
          <a:sx n="79" d="100"/>
          <a:sy n="79" d="100"/>
        </p:scale>
        <p:origin x="86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Trasacco" userId="0434206d-ab12-427e-adae-3f07de1fc475" providerId="ADAL" clId="{4378C653-DDD1-405A-BCF6-3A83B7C2061E}"/>
    <pc:docChg chg="undo custSel modSld">
      <pc:chgData name="Andrea Trasacco" userId="0434206d-ab12-427e-adae-3f07de1fc475" providerId="ADAL" clId="{4378C653-DDD1-405A-BCF6-3A83B7C2061E}" dt="2023-01-17T19:12:44.259" v="55" actId="1035"/>
      <pc:docMkLst>
        <pc:docMk/>
      </pc:docMkLst>
      <pc:sldChg chg="modSp mod">
        <pc:chgData name="Andrea Trasacco" userId="0434206d-ab12-427e-adae-3f07de1fc475" providerId="ADAL" clId="{4378C653-DDD1-405A-BCF6-3A83B7C2061E}" dt="2023-01-17T19:09:24.639" v="9" actId="1076"/>
        <pc:sldMkLst>
          <pc:docMk/>
          <pc:sldMk cId="3595321330" sldId="261"/>
        </pc:sldMkLst>
        <pc:spChg chg="mod">
          <ac:chgData name="Andrea Trasacco" userId="0434206d-ab12-427e-adae-3f07de1fc475" providerId="ADAL" clId="{4378C653-DDD1-405A-BCF6-3A83B7C2061E}" dt="2023-01-17T19:09:16.766" v="8" actId="20577"/>
          <ac:spMkLst>
            <pc:docMk/>
            <pc:sldMk cId="3595321330" sldId="261"/>
            <ac:spMk id="3" creationId="{565D5CDD-92E6-BD85-EC81-AC95AC551267}"/>
          </ac:spMkLst>
        </pc:spChg>
        <pc:spChg chg="mod">
          <ac:chgData name="Andrea Trasacco" userId="0434206d-ab12-427e-adae-3f07de1fc475" providerId="ADAL" clId="{4378C653-DDD1-405A-BCF6-3A83B7C2061E}" dt="2023-01-17T19:09:24.639" v="9" actId="1076"/>
          <ac:spMkLst>
            <pc:docMk/>
            <pc:sldMk cId="3595321330" sldId="261"/>
            <ac:spMk id="4" creationId="{ECAF6F1E-BE5D-2EC7-7C27-34B9E8D53A37}"/>
          </ac:spMkLst>
        </pc:spChg>
        <pc:spChg chg="mod">
          <ac:chgData name="Andrea Trasacco" userId="0434206d-ab12-427e-adae-3f07de1fc475" providerId="ADAL" clId="{4378C653-DDD1-405A-BCF6-3A83B7C2061E}" dt="2023-01-17T19:09:24.639" v="9" actId="1076"/>
          <ac:spMkLst>
            <pc:docMk/>
            <pc:sldMk cId="3595321330" sldId="261"/>
            <ac:spMk id="5" creationId="{0A6766AF-1D75-14D3-B9FA-5F000B97A33B}"/>
          </ac:spMkLst>
        </pc:spChg>
      </pc:sldChg>
      <pc:sldChg chg="addSp modSp mod">
        <pc:chgData name="Andrea Trasacco" userId="0434206d-ab12-427e-adae-3f07de1fc475" providerId="ADAL" clId="{4378C653-DDD1-405A-BCF6-3A83B7C2061E}" dt="2023-01-17T19:12:44.259" v="55" actId="1035"/>
        <pc:sldMkLst>
          <pc:docMk/>
          <pc:sldMk cId="643665819" sldId="262"/>
        </pc:sldMkLst>
        <pc:spChg chg="add mod">
          <ac:chgData name="Andrea Trasacco" userId="0434206d-ab12-427e-adae-3f07de1fc475" providerId="ADAL" clId="{4378C653-DDD1-405A-BCF6-3A83B7C2061E}" dt="2023-01-17T19:12:44.259" v="55" actId="1035"/>
          <ac:spMkLst>
            <pc:docMk/>
            <pc:sldMk cId="643665819" sldId="262"/>
            <ac:spMk id="4" creationId="{A3905A43-9373-224F-C02D-5ADE2EA19CC3}"/>
          </ac:spMkLst>
        </pc:spChg>
        <pc:spChg chg="add mod">
          <ac:chgData name="Andrea Trasacco" userId="0434206d-ab12-427e-adae-3f07de1fc475" providerId="ADAL" clId="{4378C653-DDD1-405A-BCF6-3A83B7C2061E}" dt="2023-01-17T19:12:44.259" v="55" actId="1035"/>
          <ac:spMkLst>
            <pc:docMk/>
            <pc:sldMk cId="643665819" sldId="262"/>
            <ac:spMk id="7" creationId="{06355787-B119-95EF-F556-BF8007BD547C}"/>
          </ac:spMkLst>
        </pc:spChg>
        <pc:picChg chg="mod">
          <ac:chgData name="Andrea Trasacco" userId="0434206d-ab12-427e-adae-3f07de1fc475" providerId="ADAL" clId="{4378C653-DDD1-405A-BCF6-3A83B7C2061E}" dt="2023-01-17T19:12:44.259" v="55" actId="1035"/>
          <ac:picMkLst>
            <pc:docMk/>
            <pc:sldMk cId="643665819" sldId="262"/>
            <ac:picMk id="6" creationId="{6E4572EB-A0C9-9502-FD3A-CCC24AE3731F}"/>
          </ac:picMkLst>
        </pc:picChg>
        <pc:picChg chg="mod">
          <ac:chgData name="Andrea Trasacco" userId="0434206d-ab12-427e-adae-3f07de1fc475" providerId="ADAL" clId="{4378C653-DDD1-405A-BCF6-3A83B7C2061E}" dt="2023-01-17T19:12:44.259" v="55" actId="1035"/>
          <ac:picMkLst>
            <pc:docMk/>
            <pc:sldMk cId="643665819" sldId="262"/>
            <ac:picMk id="11" creationId="{E7BB26B3-8EDE-E141-779C-7B23CA2DB094}"/>
          </ac:picMkLst>
        </pc:picChg>
      </pc:sldChg>
      <pc:sldChg chg="modSp mod">
        <pc:chgData name="Andrea Trasacco" userId="0434206d-ab12-427e-adae-3f07de1fc475" providerId="ADAL" clId="{4378C653-DDD1-405A-BCF6-3A83B7C2061E}" dt="2023-01-17T18:45:45.959" v="0" actId="14100"/>
        <pc:sldMkLst>
          <pc:docMk/>
          <pc:sldMk cId="230490090" sldId="272"/>
        </pc:sldMkLst>
        <pc:spChg chg="mod">
          <ac:chgData name="Andrea Trasacco" userId="0434206d-ab12-427e-adae-3f07de1fc475" providerId="ADAL" clId="{4378C653-DDD1-405A-BCF6-3A83B7C2061E}" dt="2023-01-17T18:45:45.959" v="0" actId="14100"/>
          <ac:spMkLst>
            <pc:docMk/>
            <pc:sldMk cId="230490090" sldId="272"/>
            <ac:spMk id="2" creationId="{6D8A25B6-B72E-F1AB-F689-88CAC39EBAC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../embeddings/oleObject3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2000"/>
              <a:t>Lognormal scenario</a:t>
            </a:r>
            <a:r>
              <a:rPr lang="it-IT" sz="2000" baseline="0"/>
              <a:t> - </a:t>
            </a:r>
            <a:r>
              <a:rPr lang="it-IT" sz="2000"/>
              <a:t>End-to-end Delay 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3140743015365933"/>
          <c:y val="0.12724549311009523"/>
          <c:w val="0.84421853926801138"/>
          <c:h val="0.72650490025231595"/>
        </c:manualLayout>
      </c:layout>
      <c:lineChart>
        <c:grouping val="standard"/>
        <c:varyColors val="0"/>
        <c:ser>
          <c:idx val="0"/>
          <c:order val="0"/>
          <c:tx>
            <c:v>E[t] = 0,025s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'E2E Delay'!$H$2:$H$8</c:f>
                <c:numCache>
                  <c:formatCode>General</c:formatCode>
                  <c:ptCount val="7"/>
                  <c:pt idx="0">
                    <c:v>3.9372048307197809E-3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</c:numCache>
              </c:numRef>
            </c:plus>
            <c:minus>
              <c:numRef>
                <c:f>'E2E Delay'!$H$2:$H$8</c:f>
                <c:numCache>
                  <c:formatCode>General</c:formatCode>
                  <c:ptCount val="7"/>
                  <c:pt idx="0">
                    <c:v>3.9372048307197809E-3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'E2E Delay'!$K$17:$K$23</c:f>
              <c:numCache>
                <c:formatCode>General</c:formatCode>
                <c:ptCount val="7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</c:numCache>
            </c:numRef>
          </c:cat>
          <c:val>
            <c:numRef>
              <c:f>'E2E Delay'!$L$17:$L$23</c:f>
              <c:numCache>
                <c:formatCode>General</c:formatCode>
                <c:ptCount val="7"/>
                <c:pt idx="0">
                  <c:v>0.18337507423850335</c:v>
                </c:pt>
                <c:pt idx="1">
                  <c:v>8.0689610768615402E-2</c:v>
                </c:pt>
                <c:pt idx="2">
                  <c:v>5.4844434513612511E-2</c:v>
                </c:pt>
                <c:pt idx="3">
                  <c:v>4.606604125055206E-2</c:v>
                </c:pt>
                <c:pt idx="4">
                  <c:v>4.8107884892456557E-2</c:v>
                </c:pt>
                <c:pt idx="5">
                  <c:v>6.122642902175756E-2</c:v>
                </c:pt>
                <c:pt idx="6">
                  <c:v>9.8093345944532576E-2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C4-41EF-8ACC-9485FD6978BF}"/>
            </c:ext>
          </c:extLst>
        </c:ser>
        <c:ser>
          <c:idx val="1"/>
          <c:order val="1"/>
          <c:tx>
            <c:v>E[t] = 0,027s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'E2E Delay'!$K$17:$K$23</c:f>
              <c:numCache>
                <c:formatCode>General</c:formatCode>
                <c:ptCount val="7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</c:numCache>
            </c:numRef>
          </c:cat>
          <c:val>
            <c:numRef>
              <c:f>'E2E Delay'!$M$17:$M$23</c:f>
              <c:numCache>
                <c:formatCode>General</c:formatCode>
                <c:ptCount val="7"/>
                <c:pt idx="0">
                  <c:v>9.6785781158805331E-2</c:v>
                </c:pt>
                <c:pt idx="1">
                  <c:v>6.3479997907534433E-2</c:v>
                </c:pt>
                <c:pt idx="2">
                  <c:v>5.0177699633126321E-2</c:v>
                </c:pt>
                <c:pt idx="3">
                  <c:v>4.5001902074045134E-2</c:v>
                </c:pt>
                <c:pt idx="4">
                  <c:v>4.711247084881999E-2</c:v>
                </c:pt>
                <c:pt idx="5">
                  <c:v>5.7535116227257724E-2</c:v>
                </c:pt>
                <c:pt idx="6">
                  <c:v>8.0435535129014302E-2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C4-41EF-8ACC-9485FD6978BF}"/>
            </c:ext>
          </c:extLst>
        </c:ser>
        <c:ser>
          <c:idx val="2"/>
          <c:order val="2"/>
          <c:tx>
            <c:v>E[t] = 0,03s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'E2E Delay'!$K$17:$K$23</c:f>
              <c:numCache>
                <c:formatCode>General</c:formatCode>
                <c:ptCount val="7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</c:numCache>
            </c:numRef>
          </c:cat>
          <c:val>
            <c:numRef>
              <c:f>'E2E Delay'!$N$17:$N$23</c:f>
              <c:numCache>
                <c:formatCode>General</c:formatCode>
                <c:ptCount val="7"/>
                <c:pt idx="0">
                  <c:v>6.392729478957207E-2</c:v>
                </c:pt>
                <c:pt idx="1">
                  <c:v>5.1871683545725203E-2</c:v>
                </c:pt>
                <c:pt idx="2">
                  <c:v>4.6013453760939668E-2</c:v>
                </c:pt>
                <c:pt idx="3">
                  <c:v>4.3834294105016235E-2</c:v>
                </c:pt>
                <c:pt idx="4">
                  <c:v>4.6132305089254734E-2</c:v>
                </c:pt>
                <c:pt idx="5">
                  <c:v>5.437905951074154E-2</c:v>
                </c:pt>
                <c:pt idx="6">
                  <c:v>6.9117039243387399E-2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5C4-41EF-8ACC-9485FD6978BF}"/>
            </c:ext>
          </c:extLst>
        </c:ser>
        <c:ser>
          <c:idx val="3"/>
          <c:order val="3"/>
          <c:tx>
            <c:v>E[t] = 0,035s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'E2E Delay'!$K$17:$K$23</c:f>
              <c:numCache>
                <c:formatCode>General</c:formatCode>
                <c:ptCount val="7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</c:numCache>
            </c:numRef>
          </c:cat>
          <c:val>
            <c:numRef>
              <c:f>'E2E Delay'!$O$17:$O$23</c:f>
              <c:numCache>
                <c:formatCode>General</c:formatCode>
                <c:ptCount val="7"/>
                <c:pt idx="0">
                  <c:v>4.6531547967308844E-2</c:v>
                </c:pt>
                <c:pt idx="1">
                  <c:v>4.3446556229652662E-2</c:v>
                </c:pt>
                <c:pt idx="2">
                  <c:v>4.2259395294419765E-2</c:v>
                </c:pt>
                <c:pt idx="3">
                  <c:v>4.2522307622255374E-2</c:v>
                </c:pt>
                <c:pt idx="4">
                  <c:v>4.5177246990693566E-2</c:v>
                </c:pt>
                <c:pt idx="5">
                  <c:v>5.1736612035931481E-2</c:v>
                </c:pt>
                <c:pt idx="6">
                  <c:v>6.1493244215581402E-2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5C4-41EF-8ACC-9485FD6978BF}"/>
            </c:ext>
          </c:extLst>
        </c:ser>
        <c:ser>
          <c:idx val="4"/>
          <c:order val="4"/>
          <c:tx>
            <c:v>E[t] = 0,04s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'E2E Delay'!$K$17:$K$23</c:f>
              <c:numCache>
                <c:formatCode>General</c:formatCode>
                <c:ptCount val="7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</c:numCache>
            </c:numRef>
          </c:cat>
          <c:val>
            <c:numRef>
              <c:f>'E2E Delay'!$P$17:$P$23</c:f>
              <c:numCache>
                <c:formatCode>General</c:formatCode>
                <c:ptCount val="7"/>
                <c:pt idx="0">
                  <c:v>3.9609636534657627E-2</c:v>
                </c:pt>
                <c:pt idx="1">
                  <c:v>3.9449896055204312E-2</c:v>
                </c:pt>
                <c:pt idx="2">
                  <c:v>4.0173643080370282E-2</c:v>
                </c:pt>
                <c:pt idx="3">
                  <c:v>4.1661051413992199E-2</c:v>
                </c:pt>
                <c:pt idx="4">
                  <c:v>4.4609358303426494E-2</c:v>
                </c:pt>
                <c:pt idx="5">
                  <c:v>5.039286876036779E-2</c:v>
                </c:pt>
                <c:pt idx="6">
                  <c:v>5.8163272785369875E-2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5C4-41EF-8ACC-9485FD6978BF}"/>
            </c:ext>
          </c:extLst>
        </c:ser>
        <c:ser>
          <c:idx val="5"/>
          <c:order val="5"/>
          <c:tx>
            <c:v>E[t] =0,1s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'E2E Delay'!$K$17:$K$23</c:f>
              <c:numCache>
                <c:formatCode>General</c:formatCode>
                <c:ptCount val="7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</c:numCache>
            </c:numRef>
          </c:cat>
          <c:val>
            <c:numRef>
              <c:f>'E2E Delay'!$Q$17:$Q$23</c:f>
              <c:numCache>
                <c:formatCode>General</c:formatCode>
                <c:ptCount val="7"/>
                <c:pt idx="0">
                  <c:v>2.6874178059039366E-2</c:v>
                </c:pt>
                <c:pt idx="1">
                  <c:v>3.0770091432909596E-2</c:v>
                </c:pt>
                <c:pt idx="2">
                  <c:v>3.4741364163024667E-2</c:v>
                </c:pt>
                <c:pt idx="3">
                  <c:v>3.8776452836104203E-2</c:v>
                </c:pt>
                <c:pt idx="4">
                  <c:v>4.2927809347180365E-2</c:v>
                </c:pt>
                <c:pt idx="5">
                  <c:v>4.7518383564670606E-2</c:v>
                </c:pt>
                <c:pt idx="6">
                  <c:v>5.2350693994868205E-2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5C4-41EF-8ACC-9485FD6978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1235727"/>
        <c:axId val="861239471"/>
      </c:lineChart>
      <c:catAx>
        <c:axId val="8612357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800"/>
                  <a:t>X</a:t>
                </a:r>
                <a:r>
                  <a:rPr lang="it-IT" sz="1800" baseline="0"/>
                  <a:t> (Compression ratio)</a:t>
                </a:r>
                <a:endParaRPr lang="it-IT" sz="1800"/>
              </a:p>
            </c:rich>
          </c:tx>
          <c:layout>
            <c:manualLayout>
              <c:xMode val="edge"/>
              <c:yMode val="edge"/>
              <c:x val="0.33693127988959276"/>
              <c:y val="0.903022038446311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61239471"/>
        <c:crosses val="autoZero"/>
        <c:auto val="1"/>
        <c:lblAlgn val="ctr"/>
        <c:lblOffset val="100"/>
        <c:noMultiLvlLbl val="0"/>
      </c:catAx>
      <c:valAx>
        <c:axId val="861239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600"/>
                  <a:t>Mean</a:t>
                </a:r>
                <a:r>
                  <a:rPr lang="it-IT" sz="1600" baseline="0"/>
                  <a:t> end-to-end delay [s]</a:t>
                </a:r>
                <a:endParaRPr lang="it-IT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61235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1310649375121042"/>
          <c:y val="0.1380171376300352"/>
          <c:w val="0.42359849324174609"/>
          <c:h val="0.286134130096651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600" dirty="0" err="1"/>
              <a:t>Lognormal</a:t>
            </a:r>
            <a:r>
              <a:rPr lang="it-IT" sz="1600" dirty="0"/>
              <a:t> scenario</a:t>
            </a:r>
            <a:r>
              <a:rPr lang="it-IT" sz="1600" baseline="0" dirty="0"/>
              <a:t> – </a:t>
            </a:r>
            <a:r>
              <a:rPr lang="it-IT" sz="1600" baseline="0" dirty="0" err="1"/>
              <a:t>StdDev</a:t>
            </a:r>
            <a:r>
              <a:rPr lang="it-IT" sz="1600" baseline="0" dirty="0"/>
              <a:t> = 100 </a:t>
            </a:r>
            <a:r>
              <a:rPr lang="it-IT" sz="1600" dirty="0"/>
              <a:t>End-to-end Delay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3140743015365933"/>
          <c:y val="6.5380909635753312E-2"/>
          <c:w val="0.84421853926801138"/>
          <c:h val="0.86090032331495925"/>
        </c:manualLayout>
      </c:layout>
      <c:lineChart>
        <c:grouping val="standard"/>
        <c:varyColors val="0"/>
        <c:ser>
          <c:idx val="0"/>
          <c:order val="0"/>
          <c:tx>
            <c:v>E[t] = 0,025s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'E2E Delay'!$H$2:$H$8</c:f>
                <c:numCache>
                  <c:formatCode>General</c:formatCode>
                  <c:ptCount val="7"/>
                  <c:pt idx="0">
                    <c:v>3.9372048307197809E-3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</c:numCache>
              </c:numRef>
            </c:plus>
            <c:minus>
              <c:numRef>
                <c:f>'E2E Delay'!$H$2:$H$8</c:f>
                <c:numCache>
                  <c:formatCode>General</c:formatCode>
                  <c:ptCount val="7"/>
                  <c:pt idx="0">
                    <c:v>3.9372048307197809E-3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'E2E Delay'!$K$17:$K$23</c:f>
              <c:numCache>
                <c:formatCode>General</c:formatCode>
                <c:ptCount val="7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</c:numCache>
            </c:numRef>
          </c:cat>
          <c:val>
            <c:numRef>
              <c:f>'E2E Delay'!$L$17:$L$23</c:f>
              <c:numCache>
                <c:formatCode>General</c:formatCode>
                <c:ptCount val="7"/>
                <c:pt idx="0">
                  <c:v>0.18337507423850335</c:v>
                </c:pt>
                <c:pt idx="1">
                  <c:v>8.0689610768615402E-2</c:v>
                </c:pt>
                <c:pt idx="2">
                  <c:v>5.4844434513612511E-2</c:v>
                </c:pt>
                <c:pt idx="3">
                  <c:v>4.606604125055206E-2</c:v>
                </c:pt>
                <c:pt idx="4">
                  <c:v>4.8107884892456557E-2</c:v>
                </c:pt>
                <c:pt idx="5">
                  <c:v>6.122642902175756E-2</c:v>
                </c:pt>
                <c:pt idx="6">
                  <c:v>9.8093345944532576E-2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C4-41EF-8ACC-9485FD6978BF}"/>
            </c:ext>
          </c:extLst>
        </c:ser>
        <c:ser>
          <c:idx val="1"/>
          <c:order val="1"/>
          <c:tx>
            <c:v>E[t] = 0,027s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'E2E Delay'!$K$17:$K$23</c:f>
              <c:numCache>
                <c:formatCode>General</c:formatCode>
                <c:ptCount val="7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</c:numCache>
            </c:numRef>
          </c:cat>
          <c:val>
            <c:numRef>
              <c:f>'E2E Delay'!$M$17:$M$23</c:f>
              <c:numCache>
                <c:formatCode>General</c:formatCode>
                <c:ptCount val="7"/>
                <c:pt idx="0">
                  <c:v>9.6785781158805331E-2</c:v>
                </c:pt>
                <c:pt idx="1">
                  <c:v>6.3479997907534433E-2</c:v>
                </c:pt>
                <c:pt idx="2">
                  <c:v>5.0177699633126321E-2</c:v>
                </c:pt>
                <c:pt idx="3">
                  <c:v>4.5001902074045134E-2</c:v>
                </c:pt>
                <c:pt idx="4">
                  <c:v>4.711247084881999E-2</c:v>
                </c:pt>
                <c:pt idx="5">
                  <c:v>5.7535116227257724E-2</c:v>
                </c:pt>
                <c:pt idx="6">
                  <c:v>8.0435535129014302E-2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C4-41EF-8ACC-9485FD6978BF}"/>
            </c:ext>
          </c:extLst>
        </c:ser>
        <c:ser>
          <c:idx val="2"/>
          <c:order val="2"/>
          <c:tx>
            <c:v>E[t] = 0,03s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'E2E Delay'!$K$17:$K$23</c:f>
              <c:numCache>
                <c:formatCode>General</c:formatCode>
                <c:ptCount val="7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</c:numCache>
            </c:numRef>
          </c:cat>
          <c:val>
            <c:numRef>
              <c:f>'E2E Delay'!$N$17:$N$23</c:f>
              <c:numCache>
                <c:formatCode>General</c:formatCode>
                <c:ptCount val="7"/>
                <c:pt idx="0">
                  <c:v>6.392729478957207E-2</c:v>
                </c:pt>
                <c:pt idx="1">
                  <c:v>5.1871683545725203E-2</c:v>
                </c:pt>
                <c:pt idx="2">
                  <c:v>4.6013453760939668E-2</c:v>
                </c:pt>
                <c:pt idx="3">
                  <c:v>4.3834294105016235E-2</c:v>
                </c:pt>
                <c:pt idx="4">
                  <c:v>4.6132305089254734E-2</c:v>
                </c:pt>
                <c:pt idx="5">
                  <c:v>5.437905951074154E-2</c:v>
                </c:pt>
                <c:pt idx="6">
                  <c:v>6.9117039243387399E-2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5C4-41EF-8ACC-9485FD6978BF}"/>
            </c:ext>
          </c:extLst>
        </c:ser>
        <c:ser>
          <c:idx val="3"/>
          <c:order val="3"/>
          <c:tx>
            <c:v>E[t] = 0,035s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'E2E Delay'!$K$17:$K$23</c:f>
              <c:numCache>
                <c:formatCode>General</c:formatCode>
                <c:ptCount val="7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</c:numCache>
            </c:numRef>
          </c:cat>
          <c:val>
            <c:numRef>
              <c:f>'E2E Delay'!$O$17:$O$23</c:f>
              <c:numCache>
                <c:formatCode>General</c:formatCode>
                <c:ptCount val="7"/>
                <c:pt idx="0">
                  <c:v>4.6531547967308844E-2</c:v>
                </c:pt>
                <c:pt idx="1">
                  <c:v>4.3446556229652662E-2</c:v>
                </c:pt>
                <c:pt idx="2">
                  <c:v>4.2259395294419765E-2</c:v>
                </c:pt>
                <c:pt idx="3">
                  <c:v>4.2522307622255374E-2</c:v>
                </c:pt>
                <c:pt idx="4">
                  <c:v>4.5177246990693566E-2</c:v>
                </c:pt>
                <c:pt idx="5">
                  <c:v>5.1736612035931481E-2</c:v>
                </c:pt>
                <c:pt idx="6">
                  <c:v>6.1493244215581402E-2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5C4-41EF-8ACC-9485FD6978BF}"/>
            </c:ext>
          </c:extLst>
        </c:ser>
        <c:ser>
          <c:idx val="4"/>
          <c:order val="4"/>
          <c:tx>
            <c:v>E[t] = 0,04s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'E2E Delay'!$K$17:$K$23</c:f>
              <c:numCache>
                <c:formatCode>General</c:formatCode>
                <c:ptCount val="7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</c:numCache>
            </c:numRef>
          </c:cat>
          <c:val>
            <c:numRef>
              <c:f>'E2E Delay'!$P$17:$P$23</c:f>
              <c:numCache>
                <c:formatCode>General</c:formatCode>
                <c:ptCount val="7"/>
                <c:pt idx="0">
                  <c:v>3.9609636534657627E-2</c:v>
                </c:pt>
                <c:pt idx="1">
                  <c:v>3.9449896055204312E-2</c:v>
                </c:pt>
                <c:pt idx="2">
                  <c:v>4.0173643080370282E-2</c:v>
                </c:pt>
                <c:pt idx="3">
                  <c:v>4.1661051413992199E-2</c:v>
                </c:pt>
                <c:pt idx="4">
                  <c:v>4.4609358303426494E-2</c:v>
                </c:pt>
                <c:pt idx="5">
                  <c:v>5.039286876036779E-2</c:v>
                </c:pt>
                <c:pt idx="6">
                  <c:v>5.8163272785369875E-2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5C4-41EF-8ACC-9485FD6978BF}"/>
            </c:ext>
          </c:extLst>
        </c:ser>
        <c:ser>
          <c:idx val="5"/>
          <c:order val="5"/>
          <c:tx>
            <c:v>E[t] =0,1s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'E2E Delay'!$K$17:$K$23</c:f>
              <c:numCache>
                <c:formatCode>General</c:formatCode>
                <c:ptCount val="7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</c:numCache>
            </c:numRef>
          </c:cat>
          <c:val>
            <c:numRef>
              <c:f>'E2E Delay'!$Q$17:$Q$23</c:f>
              <c:numCache>
                <c:formatCode>General</c:formatCode>
                <c:ptCount val="7"/>
                <c:pt idx="0">
                  <c:v>2.6874178059039366E-2</c:v>
                </c:pt>
                <c:pt idx="1">
                  <c:v>3.0770091432909596E-2</c:v>
                </c:pt>
                <c:pt idx="2">
                  <c:v>3.4741364163024667E-2</c:v>
                </c:pt>
                <c:pt idx="3">
                  <c:v>3.8776452836104203E-2</c:v>
                </c:pt>
                <c:pt idx="4">
                  <c:v>4.2927809347180365E-2</c:v>
                </c:pt>
                <c:pt idx="5">
                  <c:v>4.7518383564670606E-2</c:v>
                </c:pt>
                <c:pt idx="6">
                  <c:v>5.2350693994868205E-2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5C4-41EF-8ACC-9485FD6978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1235727"/>
        <c:axId val="861239471"/>
      </c:lineChart>
      <c:catAx>
        <c:axId val="8612357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600" dirty="0"/>
                  <a:t>X</a:t>
                </a:r>
                <a:r>
                  <a:rPr lang="it-IT" sz="1600" baseline="0" dirty="0"/>
                  <a:t> (</a:t>
                </a:r>
                <a:r>
                  <a:rPr lang="it-IT" sz="1600" baseline="0" dirty="0" err="1"/>
                  <a:t>Compression</a:t>
                </a:r>
                <a:r>
                  <a:rPr lang="it-IT" sz="1600" baseline="0" dirty="0"/>
                  <a:t> ratio)</a:t>
                </a:r>
                <a:endParaRPr lang="it-IT" sz="1600" dirty="0"/>
              </a:p>
            </c:rich>
          </c:tx>
          <c:layout>
            <c:manualLayout>
              <c:xMode val="edge"/>
              <c:yMode val="edge"/>
              <c:x val="0.33693127988959276"/>
              <c:y val="0.949953706565470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61239471"/>
        <c:crosses val="autoZero"/>
        <c:auto val="1"/>
        <c:lblAlgn val="ctr"/>
        <c:lblOffset val="100"/>
        <c:noMultiLvlLbl val="0"/>
      </c:catAx>
      <c:valAx>
        <c:axId val="861239471"/>
        <c:scaling>
          <c:orientation val="minMax"/>
          <c:max val="0.7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2000" dirty="0" err="1"/>
                  <a:t>Mean</a:t>
                </a:r>
                <a:r>
                  <a:rPr lang="it-IT" sz="2000" baseline="0" dirty="0"/>
                  <a:t> end-to-end delay [s]</a:t>
                </a:r>
                <a:endParaRPr lang="it-IT" sz="2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61235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1320637379630665"/>
          <c:y val="0.1380171376300352"/>
          <c:w val="0.52349848067774685"/>
          <c:h val="0.228536039002050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 err="1"/>
              <a:t>Lognormal</a:t>
            </a:r>
            <a:r>
              <a:rPr lang="it-IT" sz="1400" dirty="0"/>
              <a:t> scenario</a:t>
            </a:r>
            <a:r>
              <a:rPr lang="it-IT" sz="1400" baseline="0" dirty="0"/>
              <a:t> – </a:t>
            </a:r>
            <a:r>
              <a:rPr lang="it-IT" sz="1400" baseline="0" dirty="0" err="1"/>
              <a:t>StdDev</a:t>
            </a:r>
            <a:r>
              <a:rPr lang="it-IT" sz="1400" baseline="0" dirty="0"/>
              <a:t> = 2000 - End-to-end delay</a:t>
            </a:r>
            <a:endParaRPr lang="it-IT" sz="1400" dirty="0"/>
          </a:p>
        </c:rich>
      </c:tx>
      <c:layout>
        <c:manualLayout>
          <c:xMode val="edge"/>
          <c:yMode val="edge"/>
          <c:x val="0.1675586363802907"/>
          <c:y val="2.01554851713216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2501487391629779"/>
          <c:y val="7.2663055017294531E-2"/>
          <c:w val="0.85061109550537295"/>
          <c:h val="0.84623256101461231"/>
        </c:manualLayout>
      </c:layout>
      <c:lineChart>
        <c:grouping val="standard"/>
        <c:varyColors val="0"/>
        <c:ser>
          <c:idx val="0"/>
          <c:order val="0"/>
          <c:tx>
            <c:v>E[t] = 0,025s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Foglio2!$E$2:$E$8</c:f>
                <c:numCache>
                  <c:formatCode>General</c:formatCode>
                  <c:ptCount val="7"/>
                  <c:pt idx="0">
                    <c:v>5.1308669811257188E-2</c:v>
                  </c:pt>
                  <c:pt idx="1">
                    <c:v>5.7799987314854848E-3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</c:numCache>
              </c:numRef>
            </c:plus>
            <c:minus>
              <c:numRef>
                <c:f>Foglio2!$E$2:$E$8</c:f>
                <c:numCache>
                  <c:formatCode>General</c:formatCode>
                  <c:ptCount val="7"/>
                  <c:pt idx="0">
                    <c:v>5.1308669811257188E-2</c:v>
                  </c:pt>
                  <c:pt idx="1">
                    <c:v>5.7799987314854848E-3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Foglio2!$V$17:$V$23</c:f>
              <c:numCache>
                <c:formatCode>General</c:formatCode>
                <c:ptCount val="7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</c:numCache>
            </c:numRef>
          </c:cat>
          <c:val>
            <c:numRef>
              <c:f>Foglio2!$W$17:$W$23</c:f>
              <c:numCache>
                <c:formatCode>General</c:formatCode>
                <c:ptCount val="7"/>
                <c:pt idx="0">
                  <c:v>0.71174319847470335</c:v>
                </c:pt>
                <c:pt idx="1">
                  <c:v>0.21306399200197362</c:v>
                </c:pt>
                <c:pt idx="2">
                  <c:v>0.11198631461057834</c:v>
                </c:pt>
                <c:pt idx="3">
                  <c:v>7.3401751764860912E-2</c:v>
                </c:pt>
                <c:pt idx="4">
                  <c:v>6.047547770779281E-2</c:v>
                </c:pt>
                <c:pt idx="5">
                  <c:v>6.5571744021622941E-2</c:v>
                </c:pt>
                <c:pt idx="6">
                  <c:v>9.9813876911038379E-2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12-4490-A24D-1690134BABF4}"/>
            </c:ext>
          </c:extLst>
        </c:ser>
        <c:ser>
          <c:idx val="1"/>
          <c:order val="1"/>
          <c:tx>
            <c:v>E[t] = 0,027s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Foglio2!$V$17:$V$23</c:f>
              <c:numCache>
                <c:formatCode>General</c:formatCode>
                <c:ptCount val="7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</c:numCache>
            </c:numRef>
          </c:cat>
          <c:val>
            <c:numRef>
              <c:f>Foglio2!$X$17:$X$23</c:f>
              <c:numCache>
                <c:formatCode>General</c:formatCode>
                <c:ptCount val="7"/>
                <c:pt idx="0">
                  <c:v>0.28102229335991502</c:v>
                </c:pt>
                <c:pt idx="1">
                  <c:v>0.14753673097942302</c:v>
                </c:pt>
                <c:pt idx="2">
                  <c:v>9.3802617635403693E-2</c:v>
                </c:pt>
                <c:pt idx="3">
                  <c:v>6.8069536426667285E-2</c:v>
                </c:pt>
                <c:pt idx="4">
                  <c:v>5.8458115149870205E-2</c:v>
                </c:pt>
                <c:pt idx="5">
                  <c:v>6.1869546680990893E-2</c:v>
                </c:pt>
                <c:pt idx="6">
                  <c:v>8.2050691018126967E-2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12-4490-A24D-1690134BABF4}"/>
            </c:ext>
          </c:extLst>
        </c:ser>
        <c:ser>
          <c:idx val="2"/>
          <c:order val="2"/>
          <c:tx>
            <c:v>E[t] = 0,03s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Foglio2!$V$17:$V$23</c:f>
              <c:numCache>
                <c:formatCode>General</c:formatCode>
                <c:ptCount val="7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</c:numCache>
            </c:numRef>
          </c:cat>
          <c:val>
            <c:numRef>
              <c:f>Foglio2!$Y$17:$Y$23</c:f>
              <c:numCache>
                <c:formatCode>General</c:formatCode>
                <c:ptCount val="7"/>
                <c:pt idx="0">
                  <c:v>0.15828782360846896</c:v>
                </c:pt>
                <c:pt idx="1">
                  <c:v>0.10697381759976857</c:v>
                </c:pt>
                <c:pt idx="2">
                  <c:v>7.8528114663444643E-2</c:v>
                </c:pt>
                <c:pt idx="3">
                  <c:v>6.2715970222943659E-2</c:v>
                </c:pt>
                <c:pt idx="4">
                  <c:v>5.6298907578399879E-2</c:v>
                </c:pt>
                <c:pt idx="5">
                  <c:v>5.8669671552321959E-2</c:v>
                </c:pt>
                <c:pt idx="6">
                  <c:v>7.0686389306872641E-2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712-4490-A24D-1690134BABF4}"/>
            </c:ext>
          </c:extLst>
        </c:ser>
        <c:ser>
          <c:idx val="3"/>
          <c:order val="3"/>
          <c:tx>
            <c:v>E[t] = 0,035s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Foglio2!$V$17:$V$23</c:f>
              <c:numCache>
                <c:formatCode>General</c:formatCode>
                <c:ptCount val="7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</c:numCache>
            </c:numRef>
          </c:cat>
          <c:val>
            <c:numRef>
              <c:f>Foglio2!$Z$17:$Z$23</c:f>
              <c:numCache>
                <c:formatCode>General</c:formatCode>
                <c:ptCount val="7"/>
                <c:pt idx="0">
                  <c:v>9.9231928621056814E-2</c:v>
                </c:pt>
                <c:pt idx="1">
                  <c:v>7.8544007272863078E-2</c:v>
                </c:pt>
                <c:pt idx="2">
                  <c:v>6.5139860883850834E-2</c:v>
                </c:pt>
                <c:pt idx="3">
                  <c:v>5.7011584491771843E-2</c:v>
                </c:pt>
                <c:pt idx="4">
                  <c:v>5.3888654922023306E-2</c:v>
                </c:pt>
                <c:pt idx="5">
                  <c:v>5.5798675445364813E-2</c:v>
                </c:pt>
                <c:pt idx="6">
                  <c:v>6.3156443732790196E-2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712-4490-A24D-1690134BABF4}"/>
            </c:ext>
          </c:extLst>
        </c:ser>
        <c:ser>
          <c:idx val="4"/>
          <c:order val="4"/>
          <c:tx>
            <c:v>E[t] = 0,04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Foglio2!$V$17:$V$23</c:f>
              <c:numCache>
                <c:formatCode>General</c:formatCode>
                <c:ptCount val="7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</c:numCache>
            </c:numRef>
          </c:cat>
          <c:val>
            <c:numRef>
              <c:f>Foglio2!$AA$17:$AA$23</c:f>
              <c:numCache>
                <c:formatCode>General</c:formatCode>
                <c:ptCount val="7"/>
                <c:pt idx="0">
                  <c:v>7.6431824156168907E-2</c:v>
                </c:pt>
                <c:pt idx="1">
                  <c:v>6.5441346745896051E-2</c:v>
                </c:pt>
                <c:pt idx="2">
                  <c:v>5.8003179563228612E-2</c:v>
                </c:pt>
                <c:pt idx="3">
                  <c:v>5.3563284693780841E-2</c:v>
                </c:pt>
                <c:pt idx="4">
                  <c:v>5.2196266595316003E-2</c:v>
                </c:pt>
                <c:pt idx="5">
                  <c:v>5.4213332879060161E-2</c:v>
                </c:pt>
                <c:pt idx="6">
                  <c:v>5.9852595735949171E-2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712-4490-A24D-1690134BABF4}"/>
            </c:ext>
          </c:extLst>
        </c:ser>
        <c:ser>
          <c:idx val="5"/>
          <c:order val="5"/>
          <c:tx>
            <c:v>E[t] = 0,1s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Foglio2!$V$17:$V$23</c:f>
              <c:numCache>
                <c:formatCode>General</c:formatCode>
                <c:ptCount val="7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</c:numCache>
            </c:numRef>
          </c:cat>
          <c:val>
            <c:numRef>
              <c:f>Foglio2!$AB$17:$AB$23</c:f>
              <c:numCache>
                <c:formatCode>General</c:formatCode>
                <c:ptCount val="7"/>
                <c:pt idx="0">
                  <c:v>3.5004153877283235E-2</c:v>
                </c:pt>
                <c:pt idx="1">
                  <c:v>3.7217134889648659E-2</c:v>
                </c:pt>
                <c:pt idx="2">
                  <c:v>3.9721333730295912E-2</c:v>
                </c:pt>
                <c:pt idx="3">
                  <c:v>4.2529355207305337E-2</c:v>
                </c:pt>
                <c:pt idx="4">
                  <c:v>4.5692713520521608E-2</c:v>
                </c:pt>
                <c:pt idx="5">
                  <c:v>4.9297551151240147E-2</c:v>
                </c:pt>
                <c:pt idx="6">
                  <c:v>5.3392211017099282E-2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712-4490-A24D-1690134BAB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39240176"/>
        <c:axId val="1239248496"/>
      </c:lineChart>
      <c:catAx>
        <c:axId val="1239240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600" dirty="0"/>
                  <a:t>X</a:t>
                </a:r>
                <a:r>
                  <a:rPr lang="it-IT" sz="1600" baseline="0" dirty="0"/>
                  <a:t> (</a:t>
                </a:r>
                <a:r>
                  <a:rPr lang="it-IT" sz="1600" baseline="0" dirty="0" err="1"/>
                  <a:t>Compression</a:t>
                </a:r>
                <a:r>
                  <a:rPr lang="it-IT" sz="1600" baseline="0" dirty="0"/>
                  <a:t> ratio)</a:t>
                </a:r>
              </a:p>
            </c:rich>
          </c:tx>
          <c:layout>
            <c:manualLayout>
              <c:xMode val="edge"/>
              <c:yMode val="edge"/>
              <c:x val="0.357560573042706"/>
              <c:y val="0.950067256499221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39248496"/>
        <c:crosses val="autoZero"/>
        <c:auto val="1"/>
        <c:lblAlgn val="ctr"/>
        <c:lblOffset val="100"/>
        <c:noMultiLvlLbl val="0"/>
      </c:catAx>
      <c:valAx>
        <c:axId val="1239248496"/>
        <c:scaling>
          <c:orientation val="minMax"/>
          <c:max val="0.7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2000"/>
                  <a:t>Mean</a:t>
                </a:r>
                <a:r>
                  <a:rPr lang="it-IT" sz="2000" baseline="0"/>
                  <a:t> end-to-edn delay[s]</a:t>
                </a:r>
                <a:endParaRPr lang="it-IT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39240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757282775323078"/>
          <c:y val="0.13079436190545288"/>
          <c:w val="0.5579378398925392"/>
          <c:h val="0.21589621804812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solidFill>
      <a:sysClr val="window" lastClr="FFFFFF"/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64856-F27B-465C-974B-25363EFD1438}" type="datetimeFigureOut">
              <a:rPr lang="it-IT" smtClean="0"/>
              <a:t>17/01/2023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FBCA8-4734-460D-9844-F04AB0A637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6641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FBCA8-4734-460D-9844-F04AB0A6376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7066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FBCA8-4734-460D-9844-F04AB0A6376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086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D07108D-8869-492F-950C-4124C7F405C6}" type="datetimeFigureOut">
              <a:rPr lang="it-IT" smtClean="0"/>
              <a:t>17/01/2023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572E9A0-1E1E-4B1A-AAD0-3EB4BDC71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321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08D-8869-492F-950C-4124C7F405C6}" type="datetimeFigureOut">
              <a:rPr lang="it-IT" smtClean="0"/>
              <a:t>17/01/2023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E9A0-1E1E-4B1A-AAD0-3EB4BDC71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239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08D-8869-492F-950C-4124C7F405C6}" type="datetimeFigureOut">
              <a:rPr lang="it-IT" smtClean="0"/>
              <a:t>17/01/2023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E9A0-1E1E-4B1A-AAD0-3EB4BDC71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394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08D-8869-492F-950C-4124C7F405C6}" type="datetimeFigureOut">
              <a:rPr lang="it-IT" smtClean="0"/>
              <a:t>17/01/2023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E9A0-1E1E-4B1A-AAD0-3EB4BDC714C0}" type="slidenum">
              <a:rPr lang="it-IT" smtClean="0"/>
              <a:t>‹N›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200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08D-8869-492F-950C-4124C7F405C6}" type="datetimeFigureOut">
              <a:rPr lang="it-IT" smtClean="0"/>
              <a:t>17/01/2023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E9A0-1E1E-4B1A-AAD0-3EB4BDC71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7888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08D-8869-492F-950C-4124C7F405C6}" type="datetimeFigureOut">
              <a:rPr lang="it-IT" smtClean="0"/>
              <a:t>17/01/2023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E9A0-1E1E-4B1A-AAD0-3EB4BDC71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7338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08D-8869-492F-950C-4124C7F405C6}" type="datetimeFigureOut">
              <a:rPr lang="it-IT" smtClean="0"/>
              <a:t>17/01/2023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E9A0-1E1E-4B1A-AAD0-3EB4BDC71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551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08D-8869-492F-950C-4124C7F405C6}" type="datetimeFigureOut">
              <a:rPr lang="it-IT" smtClean="0"/>
              <a:t>17/01/2023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E9A0-1E1E-4B1A-AAD0-3EB4BDC71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450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08D-8869-492F-950C-4124C7F405C6}" type="datetimeFigureOut">
              <a:rPr lang="it-IT" smtClean="0"/>
              <a:t>17/01/2023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E9A0-1E1E-4B1A-AAD0-3EB4BDC71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749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08D-8869-492F-950C-4124C7F405C6}" type="datetimeFigureOut">
              <a:rPr lang="it-IT" smtClean="0"/>
              <a:t>17/01/2023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E9A0-1E1E-4B1A-AAD0-3EB4BDC71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43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08D-8869-492F-950C-4124C7F405C6}" type="datetimeFigureOut">
              <a:rPr lang="it-IT" smtClean="0"/>
              <a:t>17/01/2023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E9A0-1E1E-4B1A-AAD0-3EB4BDC71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729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08D-8869-492F-950C-4124C7F405C6}" type="datetimeFigureOut">
              <a:rPr lang="it-IT" smtClean="0"/>
              <a:t>17/01/2023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E9A0-1E1E-4B1A-AAD0-3EB4BDC71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377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08D-8869-492F-950C-4124C7F405C6}" type="datetimeFigureOut">
              <a:rPr lang="it-IT" smtClean="0"/>
              <a:t>17/01/2023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E9A0-1E1E-4B1A-AAD0-3EB4BDC71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164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08D-8869-492F-950C-4124C7F405C6}" type="datetimeFigureOut">
              <a:rPr lang="it-IT" smtClean="0"/>
              <a:t>17/01/2023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E9A0-1E1E-4B1A-AAD0-3EB4BDC71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159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08D-8869-492F-950C-4124C7F405C6}" type="datetimeFigureOut">
              <a:rPr lang="it-IT" smtClean="0"/>
              <a:t>17/01/2023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E9A0-1E1E-4B1A-AAD0-3EB4BDC71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36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08D-8869-492F-950C-4124C7F405C6}" type="datetimeFigureOut">
              <a:rPr lang="it-IT" smtClean="0"/>
              <a:t>17/01/2023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E9A0-1E1E-4B1A-AAD0-3EB4BDC71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087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08D-8869-492F-950C-4124C7F405C6}" type="datetimeFigureOut">
              <a:rPr lang="it-IT" smtClean="0"/>
              <a:t>17/01/2023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E9A0-1E1E-4B1A-AAD0-3EB4BDC71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745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7108D-8869-492F-950C-4124C7F405C6}" type="datetimeFigureOut">
              <a:rPr lang="it-IT" smtClean="0"/>
              <a:t>17/01/2023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2E9A0-1E1E-4B1A-AAD0-3EB4BDC71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8512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4EC1DE-CDC8-8152-59A6-E0A6D0F1D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3491"/>
            <a:ext cx="9144000" cy="1976727"/>
          </a:xfrm>
        </p:spPr>
        <p:txBody>
          <a:bodyPr/>
          <a:lstStyle/>
          <a:p>
            <a:r>
              <a:rPr lang="it-IT" b="1" dirty="0"/>
              <a:t>Performance Evaluation of a </a:t>
            </a:r>
            <a:r>
              <a:rPr lang="it-IT" b="1" dirty="0" err="1"/>
              <a:t>cellular</a:t>
            </a:r>
            <a:r>
              <a:rPr lang="it-IT" b="1" dirty="0"/>
              <a:t> system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B45F2D1-E2AA-EDE9-8091-B9AF26D49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55241"/>
            <a:ext cx="9144000" cy="1348653"/>
          </a:xfrm>
        </p:spPr>
        <p:txBody>
          <a:bodyPr>
            <a:normAutofit lnSpcReduction="10000"/>
          </a:bodyPr>
          <a:lstStyle/>
          <a:p>
            <a:r>
              <a:rPr lang="it-IT" dirty="0"/>
              <a:t>Barbieri Giovanni</a:t>
            </a:r>
          </a:p>
          <a:p>
            <a:r>
              <a:rPr lang="it-IT" dirty="0"/>
              <a:t>Salti Nicolò</a:t>
            </a:r>
          </a:p>
          <a:p>
            <a:r>
              <a:rPr lang="it-IT" dirty="0"/>
              <a:t>Trasacco Andrea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74B1B21B-A98A-65C0-6CBF-5AEFC89D1D65}"/>
              </a:ext>
            </a:extLst>
          </p:cNvPr>
          <p:cNvSpPr txBox="1">
            <a:spLocks/>
          </p:cNvSpPr>
          <p:nvPr/>
        </p:nvSpPr>
        <p:spPr>
          <a:xfrm>
            <a:off x="3968686" y="5654853"/>
            <a:ext cx="2127314" cy="4758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A.Y. 2022/2023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5BD001AD-348E-395F-E2CE-07ECF5904D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4288" b="13306"/>
          <a:stretch/>
        </p:blipFill>
        <p:spPr>
          <a:xfrm>
            <a:off x="6317672" y="5229665"/>
            <a:ext cx="1831698" cy="132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9CD0CE-0EE4-A6A9-9E55-684E7FDBD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992221"/>
          </a:xfrm>
        </p:spPr>
        <p:txBody>
          <a:bodyPr/>
          <a:lstStyle/>
          <a:p>
            <a:r>
              <a:rPr lang="it-IT" b="1" dirty="0"/>
              <a:t>SIMULATION – LOGNORMAL SCENARIO</a:t>
            </a:r>
          </a:p>
        </p:txBody>
      </p:sp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69C489CE-6F82-B212-5228-16511A90F0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5649433"/>
              </p:ext>
            </p:extLst>
          </p:nvPr>
        </p:nvGraphicFramePr>
        <p:xfrm>
          <a:off x="7752944" y="710120"/>
          <a:ext cx="4322322" cy="5953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5595A0FA-464E-46FD-0626-A6495D4C86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1188127"/>
              </p:ext>
            </p:extLst>
          </p:nvPr>
        </p:nvGraphicFramePr>
        <p:xfrm>
          <a:off x="3330101" y="710120"/>
          <a:ext cx="4322322" cy="5953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9CDD76A0-86B1-5318-519C-E0B060F05B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734" y="2380844"/>
                <a:ext cx="3112846" cy="22714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b="0" dirty="0"/>
                  <a:t>Queue </a:t>
                </a:r>
                <a:r>
                  <a:rPr lang="it-IT" b="0" dirty="0" err="1"/>
                  <a:t>sizing</a:t>
                </a:r>
                <a:r>
                  <a:rPr lang="it-IT" b="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≈120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packets</a:t>
                </a:r>
                <a:r>
                  <a:rPr lang="it-IT" dirty="0"/>
                  <a:t> (CU)</a:t>
                </a:r>
              </a:p>
              <a:p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2460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packets</a:t>
                </a:r>
                <a:r>
                  <a:rPr lang="it-IT" dirty="0"/>
                  <a:t> 	(Interface)</a:t>
                </a:r>
              </a:p>
              <a:p>
                <a:endParaRPr lang="it-IT" b="0" dirty="0"/>
              </a:p>
              <a:p>
                <a:endParaRPr lang="it-IT" b="0" dirty="0"/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9CDD76A0-86B1-5318-519C-E0B060F05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34" y="2380844"/>
                <a:ext cx="3112846" cy="2271409"/>
              </a:xfrm>
              <a:prstGeom prst="rect">
                <a:avLst/>
              </a:prstGeom>
              <a:blipFill>
                <a:blip r:embed="rId4"/>
                <a:stretch>
                  <a:fillRect l="-5871" t="-2957" b="-10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411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9CD0CE-0EE4-A6A9-9E55-684E7FDB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CONCLUSIONS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65D5CDD-92E6-BD85-EC81-AC95AC5512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1552" y="2220304"/>
                <a:ext cx="11225719" cy="3541714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High load: enable the compression with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≥30%</m:t>
                    </m:r>
                  </m:oMath>
                </a14:m>
                <a:r>
                  <a:rPr lang="en-US" sz="2800" dirty="0"/>
                  <a:t>, to be increased if packets with a larger size are frequently observed</a:t>
                </a:r>
              </a:p>
              <a:p>
                <a:r>
                  <a:rPr lang="en-US" sz="2800" dirty="0"/>
                  <a:t>Low load: disable at all the compression on the BBU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Threshold between high load and low load: 25 packets/s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] = 40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it-IT" sz="28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65D5CDD-92E6-BD85-EC81-AC95AC5512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552" y="2220304"/>
                <a:ext cx="11225719" cy="3541714"/>
              </a:xfrm>
              <a:blipFill>
                <a:blip r:embed="rId2"/>
                <a:stretch>
                  <a:fillRect l="-1955" t="-4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71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9CD0CE-0EE4-A6A9-9E55-684E7FDB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SYSTEM </a:t>
            </a:r>
            <a:r>
              <a:rPr lang="it-IT" b="1" dirty="0" err="1"/>
              <a:t>Overview</a:t>
            </a:r>
            <a:endParaRPr lang="it-IT" b="1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9E4C1D16-0A41-33AC-5348-4E13C616E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113" y="2643972"/>
            <a:ext cx="889505" cy="88950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E2FEDA60-F715-7934-2B69-F657FE3383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305" y="2349440"/>
            <a:ext cx="1478570" cy="1478570"/>
          </a:xfrm>
          <a:prstGeom prst="rect">
            <a:avLst/>
          </a:prstGeom>
        </p:spPr>
      </p:pic>
      <p:sp>
        <p:nvSpPr>
          <p:cNvPr id="20" name="Esagono 19">
            <a:extLst>
              <a:ext uri="{FF2B5EF4-FFF2-40B4-BE49-F238E27FC236}">
                <a16:creationId xmlns:a16="http://schemas.microsoft.com/office/drawing/2014/main" id="{5D08B22D-4162-04F1-DA08-01E381233069}"/>
              </a:ext>
            </a:extLst>
          </p:cNvPr>
          <p:cNvSpPr/>
          <p:nvPr/>
        </p:nvSpPr>
        <p:spPr>
          <a:xfrm>
            <a:off x="8789314" y="1061914"/>
            <a:ext cx="1353878" cy="1059872"/>
          </a:xfrm>
          <a:prstGeom prst="hexagon">
            <a:avLst>
              <a:gd name="adj" fmla="val 34184"/>
              <a:gd name="vf" fmla="val 115470"/>
            </a:avLst>
          </a:prstGeom>
          <a:noFill/>
          <a:ln w="28575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C97F3EC-394D-228E-51D0-7876EC300A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44161" y="790320"/>
            <a:ext cx="844184" cy="844184"/>
          </a:xfrm>
          <a:prstGeom prst="rect">
            <a:avLst/>
          </a:prstGeom>
        </p:spPr>
      </p:pic>
      <p:sp>
        <p:nvSpPr>
          <p:cNvPr id="21" name="Esagono 20">
            <a:extLst>
              <a:ext uri="{FF2B5EF4-FFF2-40B4-BE49-F238E27FC236}">
                <a16:creationId xmlns:a16="http://schemas.microsoft.com/office/drawing/2014/main" id="{E3306F0D-FAA3-232B-D27C-D5491FC2CA2C}"/>
              </a:ext>
            </a:extLst>
          </p:cNvPr>
          <p:cNvSpPr/>
          <p:nvPr/>
        </p:nvSpPr>
        <p:spPr>
          <a:xfrm>
            <a:off x="9300902" y="2531827"/>
            <a:ext cx="1353878" cy="1059872"/>
          </a:xfrm>
          <a:prstGeom prst="hexagon">
            <a:avLst>
              <a:gd name="adj" fmla="val 34184"/>
              <a:gd name="vf" fmla="val 115470"/>
            </a:avLst>
          </a:prstGeom>
          <a:noFill/>
          <a:ln w="28575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2" name="Elemento grafico 21">
            <a:extLst>
              <a:ext uri="{FF2B5EF4-FFF2-40B4-BE49-F238E27FC236}">
                <a16:creationId xmlns:a16="http://schemas.microsoft.com/office/drawing/2014/main" id="{20FE30FA-E6B0-C1E4-FF62-EB587EA7D0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5749" y="2260233"/>
            <a:ext cx="844184" cy="844184"/>
          </a:xfrm>
          <a:prstGeom prst="rect">
            <a:avLst/>
          </a:prstGeom>
        </p:spPr>
      </p:pic>
      <p:sp>
        <p:nvSpPr>
          <p:cNvPr id="23" name="Esagono 22">
            <a:extLst>
              <a:ext uri="{FF2B5EF4-FFF2-40B4-BE49-F238E27FC236}">
                <a16:creationId xmlns:a16="http://schemas.microsoft.com/office/drawing/2014/main" id="{D7C1CF64-7F04-9F5A-0B09-49ED083C45C5}"/>
              </a:ext>
            </a:extLst>
          </p:cNvPr>
          <p:cNvSpPr/>
          <p:nvPr/>
        </p:nvSpPr>
        <p:spPr>
          <a:xfrm>
            <a:off x="8789314" y="3941336"/>
            <a:ext cx="1353878" cy="1059872"/>
          </a:xfrm>
          <a:prstGeom prst="hexagon">
            <a:avLst>
              <a:gd name="adj" fmla="val 34184"/>
              <a:gd name="vf" fmla="val 115470"/>
            </a:avLst>
          </a:prstGeom>
          <a:noFill/>
          <a:ln w="28575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4" name="Elemento grafico 23">
            <a:extLst>
              <a:ext uri="{FF2B5EF4-FFF2-40B4-BE49-F238E27FC236}">
                <a16:creationId xmlns:a16="http://schemas.microsoft.com/office/drawing/2014/main" id="{1DC01446-FCAB-B160-D208-2BD7E7DA1E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44161" y="3669742"/>
            <a:ext cx="844184" cy="844184"/>
          </a:xfrm>
          <a:prstGeom prst="rect">
            <a:avLst/>
          </a:prstGeom>
        </p:spPr>
      </p:pic>
      <p:sp>
        <p:nvSpPr>
          <p:cNvPr id="25" name="Parentesi graffa chiusa 24">
            <a:extLst>
              <a:ext uri="{FF2B5EF4-FFF2-40B4-BE49-F238E27FC236}">
                <a16:creationId xmlns:a16="http://schemas.microsoft.com/office/drawing/2014/main" id="{CEDDE66A-1D20-40F7-890E-5D69CE6094E5}"/>
              </a:ext>
            </a:extLst>
          </p:cNvPr>
          <p:cNvSpPr/>
          <p:nvPr/>
        </p:nvSpPr>
        <p:spPr>
          <a:xfrm rot="16200000">
            <a:off x="5825549" y="2658027"/>
            <a:ext cx="318083" cy="3235814"/>
          </a:xfrm>
          <a:prstGeom prst="rightBrace">
            <a:avLst>
              <a:gd name="adj1" fmla="val 56245"/>
              <a:gd name="adj2" fmla="val 49804"/>
            </a:avLst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639812BD-88BD-742F-B8B2-34589E4399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088" y="4696792"/>
            <a:ext cx="1096507" cy="1096507"/>
          </a:xfrm>
          <a:prstGeom prst="rect">
            <a:avLst/>
          </a:prstGeom>
        </p:spPr>
      </p:pic>
      <p:sp>
        <p:nvSpPr>
          <p:cNvPr id="30" name="Segno di addizione 29">
            <a:extLst>
              <a:ext uri="{FF2B5EF4-FFF2-40B4-BE49-F238E27FC236}">
                <a16:creationId xmlns:a16="http://schemas.microsoft.com/office/drawing/2014/main" id="{9359485F-A08A-1B90-2257-9F5F09C43798}"/>
              </a:ext>
            </a:extLst>
          </p:cNvPr>
          <p:cNvSpPr/>
          <p:nvPr/>
        </p:nvSpPr>
        <p:spPr>
          <a:xfrm>
            <a:off x="5727190" y="4965033"/>
            <a:ext cx="514800" cy="56002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reccia in giù 30">
            <a:extLst>
              <a:ext uri="{FF2B5EF4-FFF2-40B4-BE49-F238E27FC236}">
                <a16:creationId xmlns:a16="http://schemas.microsoft.com/office/drawing/2014/main" id="{501BF243-2114-8C37-4342-955883AAED2E}"/>
              </a:ext>
            </a:extLst>
          </p:cNvPr>
          <p:cNvSpPr/>
          <p:nvPr/>
        </p:nvSpPr>
        <p:spPr>
          <a:xfrm rot="16200000">
            <a:off x="4494251" y="2276439"/>
            <a:ext cx="203246" cy="1683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Freccia in giù 31">
            <a:extLst>
              <a:ext uri="{FF2B5EF4-FFF2-40B4-BE49-F238E27FC236}">
                <a16:creationId xmlns:a16="http://schemas.microsoft.com/office/drawing/2014/main" id="{B942A64A-B7A5-9E75-8CA6-CCB5CE144FB5}"/>
              </a:ext>
            </a:extLst>
          </p:cNvPr>
          <p:cNvSpPr/>
          <p:nvPr/>
        </p:nvSpPr>
        <p:spPr>
          <a:xfrm rot="14456809">
            <a:off x="7576631" y="1244806"/>
            <a:ext cx="133716" cy="2236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Freccia in giù 32">
            <a:extLst>
              <a:ext uri="{FF2B5EF4-FFF2-40B4-BE49-F238E27FC236}">
                <a16:creationId xmlns:a16="http://schemas.microsoft.com/office/drawing/2014/main" id="{923B7E29-BA56-7FE6-C2E1-E47ABD9A0A7B}"/>
              </a:ext>
            </a:extLst>
          </p:cNvPr>
          <p:cNvSpPr/>
          <p:nvPr/>
        </p:nvSpPr>
        <p:spPr>
          <a:xfrm rot="16200000">
            <a:off x="7772461" y="1977101"/>
            <a:ext cx="133716" cy="2236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Freccia in giù 33">
            <a:extLst>
              <a:ext uri="{FF2B5EF4-FFF2-40B4-BE49-F238E27FC236}">
                <a16:creationId xmlns:a16="http://schemas.microsoft.com/office/drawing/2014/main" id="{5558DEFE-3DFE-776A-5C71-9D7ED0BD9E6D}"/>
              </a:ext>
            </a:extLst>
          </p:cNvPr>
          <p:cNvSpPr/>
          <p:nvPr/>
        </p:nvSpPr>
        <p:spPr>
          <a:xfrm rot="17683115">
            <a:off x="7610361" y="2620906"/>
            <a:ext cx="133716" cy="2236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F6BA40EE-DD8E-D5EB-EC2B-C38E3BC5C67C}"/>
              </a:ext>
            </a:extLst>
          </p:cNvPr>
          <p:cNvSpPr txBox="1"/>
          <p:nvPr/>
        </p:nvSpPr>
        <p:spPr>
          <a:xfrm>
            <a:off x="2952880" y="199746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AS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AF34E962-BCED-EC42-5274-1B7A80FEA052}"/>
              </a:ext>
            </a:extLst>
          </p:cNvPr>
          <p:cNvSpPr txBox="1"/>
          <p:nvPr/>
        </p:nvSpPr>
        <p:spPr>
          <a:xfrm>
            <a:off x="5697492" y="189090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BBU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44E1CEE5-E5F2-4144-7537-0D415F77C469}"/>
              </a:ext>
            </a:extLst>
          </p:cNvPr>
          <p:cNvSpPr txBox="1"/>
          <p:nvPr/>
        </p:nvSpPr>
        <p:spPr>
          <a:xfrm>
            <a:off x="4595874" y="601828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CU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922A50CE-2757-C762-5C32-CB34434FB2D8}"/>
              </a:ext>
            </a:extLst>
          </p:cNvPr>
          <p:cNvSpPr txBox="1"/>
          <p:nvPr/>
        </p:nvSpPr>
        <p:spPr>
          <a:xfrm>
            <a:off x="6564370" y="5911726"/>
            <a:ext cx="1007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Interface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0EDA6280-76D4-6AA7-809F-CCCF0ACCE762}"/>
              </a:ext>
            </a:extLst>
          </p:cNvPr>
          <p:cNvSpPr txBox="1"/>
          <p:nvPr/>
        </p:nvSpPr>
        <p:spPr>
          <a:xfrm>
            <a:off x="10143192" y="1130185"/>
            <a:ext cx="599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/>
              <a:t>RRH</a:t>
            </a:r>
          </a:p>
          <a:p>
            <a:pPr algn="ctr"/>
            <a:r>
              <a:rPr lang="it-IT" b="1" dirty="0"/>
              <a:t>+</a:t>
            </a:r>
          </a:p>
          <a:p>
            <a:pPr algn="ctr"/>
            <a:r>
              <a:rPr lang="it-IT" b="1" dirty="0"/>
              <a:t>Cell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568DFA67-0D87-9DDF-B67C-52DC06D6B08C}"/>
              </a:ext>
            </a:extLst>
          </p:cNvPr>
          <p:cNvSpPr txBox="1"/>
          <p:nvPr/>
        </p:nvSpPr>
        <p:spPr>
          <a:xfrm>
            <a:off x="10717116" y="2600098"/>
            <a:ext cx="599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/>
              <a:t>RRH</a:t>
            </a:r>
          </a:p>
          <a:p>
            <a:pPr algn="ctr"/>
            <a:r>
              <a:rPr lang="it-IT" b="1" dirty="0"/>
              <a:t>+</a:t>
            </a:r>
          </a:p>
          <a:p>
            <a:pPr algn="ctr"/>
            <a:r>
              <a:rPr lang="it-IT" b="1" dirty="0"/>
              <a:t>Cell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CD0BAEA7-CF16-13CF-67E0-D5C1FE6E3857}"/>
              </a:ext>
            </a:extLst>
          </p:cNvPr>
          <p:cNvSpPr txBox="1"/>
          <p:nvPr/>
        </p:nvSpPr>
        <p:spPr>
          <a:xfrm>
            <a:off x="10211737" y="4001740"/>
            <a:ext cx="599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/>
              <a:t>RRH</a:t>
            </a:r>
          </a:p>
          <a:p>
            <a:pPr algn="ctr"/>
            <a:r>
              <a:rPr lang="it-IT" b="1" dirty="0"/>
              <a:t>+</a:t>
            </a:r>
          </a:p>
          <a:p>
            <a:pPr algn="ctr"/>
            <a:r>
              <a:rPr lang="it-IT" b="1" dirty="0"/>
              <a:t>Cell</a:t>
            </a:r>
          </a:p>
        </p:txBody>
      </p:sp>
      <p:pic>
        <p:nvPicPr>
          <p:cNvPr id="42" name="Immagine 41">
            <a:extLst>
              <a:ext uri="{FF2B5EF4-FFF2-40B4-BE49-F238E27FC236}">
                <a16:creationId xmlns:a16="http://schemas.microsoft.com/office/drawing/2014/main" id="{9239AF5A-D764-BFC0-E061-2B827C1FFE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923" y="4696792"/>
            <a:ext cx="1096506" cy="1096506"/>
          </a:xfrm>
          <a:prstGeom prst="rect">
            <a:avLst/>
          </a:prstGeom>
        </p:spPr>
      </p:pic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1DC30100-35D8-457C-6975-EA571775FE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32640" y="2172258"/>
            <a:ext cx="889505" cy="889505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C5621B5-D068-B77B-4382-2488F4075ED5}"/>
              </a:ext>
            </a:extLst>
          </p:cNvPr>
          <p:cNvCxnSpPr>
            <a:cxnSpLocks/>
          </p:cNvCxnSpPr>
          <p:nvPr/>
        </p:nvCxnSpPr>
        <p:spPr>
          <a:xfrm>
            <a:off x="4105156" y="2149514"/>
            <a:ext cx="944471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778196C-A450-ED32-AFD7-64B81107BCF5}"/>
              </a:ext>
            </a:extLst>
          </p:cNvPr>
          <p:cNvSpPr txBox="1"/>
          <p:nvPr/>
        </p:nvSpPr>
        <p:spPr>
          <a:xfrm>
            <a:off x="4446586" y="1739861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s</a:t>
            </a:r>
            <a:endParaRPr lang="it-IT" b="1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8835DB7-6196-EBA8-7CB2-0E6ED44A2BE1}"/>
              </a:ext>
            </a:extLst>
          </p:cNvPr>
          <p:cNvSpPr txBox="1"/>
          <p:nvPr/>
        </p:nvSpPr>
        <p:spPr>
          <a:xfrm>
            <a:off x="4453162" y="3217877"/>
            <a:ext cx="251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t</a:t>
            </a:r>
            <a:endParaRPr lang="it-IT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D06A4781-E859-8DC7-C711-60A0D7696BEE}"/>
                  </a:ext>
                </a:extLst>
              </p:cNvPr>
              <p:cNvSpPr txBox="1"/>
              <p:nvPr/>
            </p:nvSpPr>
            <p:spPr>
              <a:xfrm>
                <a:off x="857093" y="4253753"/>
                <a:ext cx="3566041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000" b="1" dirty="0"/>
                  <a:t>t: </a:t>
                </a:r>
                <a:r>
                  <a:rPr lang="it-IT" sz="2000" b="1" dirty="0" err="1"/>
                  <a:t>i</a:t>
                </a:r>
                <a:r>
                  <a:rPr lang="it-IT" sz="2000" dirty="0" err="1"/>
                  <a:t>nterrarival</a:t>
                </a:r>
                <a:r>
                  <a:rPr lang="it-IT" sz="2000" dirty="0"/>
                  <a:t> time of </a:t>
                </a:r>
                <a:r>
                  <a:rPr lang="it-IT" sz="2000" dirty="0" err="1"/>
                  <a:t>packets</a:t>
                </a:r>
                <a:endParaRPr lang="it-IT" sz="2000" dirty="0"/>
              </a:p>
              <a:p>
                <a:r>
                  <a:rPr lang="it-IT" sz="2000" b="1" dirty="0"/>
                  <a:t>s: </a:t>
                </a:r>
                <a:r>
                  <a:rPr lang="it-IT" sz="2000" dirty="0" err="1"/>
                  <a:t>packet</a:t>
                </a:r>
                <a:r>
                  <a:rPr lang="it-IT" sz="2000" dirty="0"/>
                  <a:t> size</a:t>
                </a:r>
              </a:p>
              <a:p>
                <a:r>
                  <a:rPr lang="it-IT" sz="2000" b="1" dirty="0"/>
                  <a:t>X</a:t>
                </a:r>
                <a:r>
                  <a:rPr lang="it-IT" sz="2000" dirty="0"/>
                  <a:t>: </a:t>
                </a:r>
                <a:r>
                  <a:rPr lang="it-IT" sz="2000" dirty="0" err="1"/>
                  <a:t>compression</a:t>
                </a:r>
                <a:r>
                  <a:rPr lang="it-IT" sz="2000" dirty="0"/>
                  <a:t> ratio</a:t>
                </a:r>
              </a:p>
              <a:p>
                <a:r>
                  <a:rPr lang="it-IT" sz="2000" b="1" dirty="0"/>
                  <a:t>S</a:t>
                </a:r>
                <a:r>
                  <a:rPr lang="it-IT" sz="2000" dirty="0"/>
                  <a:t>: </a:t>
                </a:r>
                <a:r>
                  <a:rPr lang="it-IT" sz="2000" dirty="0" err="1"/>
                  <a:t>compression</a:t>
                </a:r>
                <a:r>
                  <a:rPr lang="it-IT" sz="2000" dirty="0"/>
                  <a:t> time </a:t>
                </a:r>
                <a14:m>
                  <m:oMath xmlns:m="http://schemas.openxmlformats.org/officeDocument/2006/math"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70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dirty="0"/>
              </a:p>
              <a:p>
                <a:r>
                  <a:rPr lang="it-IT" sz="2000" b="1" dirty="0"/>
                  <a:t>C</a:t>
                </a:r>
                <a:r>
                  <a:rPr lang="it-IT" sz="2000" dirty="0"/>
                  <a:t>: </a:t>
                </a:r>
                <a:r>
                  <a:rPr lang="it-IT" sz="2000" dirty="0" err="1"/>
                  <a:t>interface</a:t>
                </a:r>
                <a:r>
                  <a:rPr lang="it-IT" sz="2000" dirty="0"/>
                  <a:t> speed (byte/s)</a:t>
                </a:r>
                <a:endParaRPr lang="it-IT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D06A4781-E859-8DC7-C711-60A0D7696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93" y="4253753"/>
                <a:ext cx="3566041" cy="1631216"/>
              </a:xfrm>
              <a:prstGeom prst="rect">
                <a:avLst/>
              </a:prstGeom>
              <a:blipFill>
                <a:blip r:embed="rId11"/>
                <a:stretch>
                  <a:fillRect l="-1880" t="-2247" b="-59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3A963F69-9680-C902-5AA2-FDD355A619F0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3076203" y="5069361"/>
            <a:ext cx="13469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69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B72D63DF-D63A-E4FB-FB58-794554EE50E9}"/>
              </a:ext>
            </a:extLst>
          </p:cNvPr>
          <p:cNvSpPr txBox="1"/>
          <p:nvPr/>
        </p:nvSpPr>
        <p:spPr>
          <a:xfrm>
            <a:off x="1537855" y="-356652"/>
            <a:ext cx="10654145" cy="757130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E9CD0CE-0EE4-A6A9-9E55-684E7FDBD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979" y="370565"/>
            <a:ext cx="9905998" cy="1478570"/>
          </a:xfrm>
          <a:noFill/>
        </p:spPr>
        <p:txBody>
          <a:bodyPr/>
          <a:lstStyle/>
          <a:p>
            <a:r>
              <a:rPr lang="it-IT" b="1" dirty="0">
                <a:solidFill>
                  <a:srgbClr val="2B99A1"/>
                </a:solidFill>
                <a:effectLst/>
              </a:rPr>
              <a:t>OBJECTIVE and </a:t>
            </a:r>
            <a:r>
              <a:rPr lang="it-IT" b="1" dirty="0" err="1">
                <a:solidFill>
                  <a:srgbClr val="2B99A1"/>
                </a:solidFill>
                <a:effectLst/>
              </a:rPr>
              <a:t>kpi</a:t>
            </a:r>
            <a:br>
              <a:rPr lang="it-IT" b="1" dirty="0">
                <a:solidFill>
                  <a:srgbClr val="2B99A1"/>
                </a:solidFill>
                <a:effectLst/>
              </a:rPr>
            </a:br>
            <a:endParaRPr lang="it-IT" b="1" dirty="0">
              <a:solidFill>
                <a:srgbClr val="2B99A1"/>
              </a:solidFill>
              <a:effectLst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5D5CDD-92E6-BD85-EC81-AC95AC551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833" y="1585332"/>
            <a:ext cx="9509557" cy="1792577"/>
          </a:xfrm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B99A1"/>
                </a:solidFill>
                <a:effectLst/>
              </a:rPr>
              <a:t>Objective</a:t>
            </a:r>
            <a:r>
              <a:rPr lang="en-US" dirty="0">
                <a:solidFill>
                  <a:srgbClr val="2B99A1"/>
                </a:solidFill>
                <a:effectLst/>
              </a:rPr>
              <a:t>: the assessment of the most convenient level of compression, depending on the load, to reach the maximum performance of the system. </a:t>
            </a:r>
          </a:p>
          <a:p>
            <a:r>
              <a:rPr lang="en-US" b="1" dirty="0">
                <a:solidFill>
                  <a:srgbClr val="2B99A1"/>
                </a:solidFill>
                <a:effectLst/>
              </a:rPr>
              <a:t>KPI</a:t>
            </a:r>
            <a:r>
              <a:rPr lang="en-US" dirty="0">
                <a:solidFill>
                  <a:srgbClr val="2B99A1"/>
                </a:solidFill>
                <a:effectLst/>
              </a:rPr>
              <a:t>: end-to-end delay</a:t>
            </a:r>
            <a:endParaRPr lang="it-IT" dirty="0">
              <a:solidFill>
                <a:srgbClr val="2B99A1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2">
                <a:extLst>
                  <a:ext uri="{FF2B5EF4-FFF2-40B4-BE49-F238E27FC236}">
                    <a16:creationId xmlns:a16="http://schemas.microsoft.com/office/drawing/2014/main" id="{3F990D08-452C-49E3-92A5-DD5F31142F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11833" y="4513591"/>
                <a:ext cx="9511144" cy="230173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rgbClr val="2B99A1"/>
                    </a:solidFill>
                    <a:effectLst/>
                  </a:rPr>
                  <a:t>t </a:t>
                </a:r>
                <a:r>
                  <a:rPr lang="it-IT" b="0" i="0" dirty="0">
                    <a:solidFill>
                      <a:srgbClr val="2B99A1"/>
                    </a:solidFill>
                    <a:effectLst/>
                  </a:rPr>
                  <a:t>~ </a:t>
                </a:r>
                <a:r>
                  <a:rPr lang="it-IT" b="0" i="0" dirty="0" err="1">
                    <a:solidFill>
                      <a:srgbClr val="2B99A1"/>
                    </a:solidFill>
                    <a:effectLst/>
                  </a:rPr>
                  <a:t>Exp</a:t>
                </a:r>
                <a:r>
                  <a:rPr lang="it-IT" dirty="0" err="1">
                    <a:solidFill>
                      <a:srgbClr val="2B99A1"/>
                    </a:solidFill>
                    <a:effectLst/>
                  </a:rPr>
                  <a:t>onential</a:t>
                </a:r>
                <a:r>
                  <a:rPr lang="it-IT" dirty="0">
                    <a:solidFill>
                      <a:srgbClr val="2B99A1"/>
                    </a:solidFill>
                    <a:effectLst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rgbClr val="2B99A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2B99A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2B99A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2B99A1"/>
                    </a:solidFill>
                    <a:effectLst/>
                  </a:rPr>
                  <a:t>);    s </a:t>
                </a:r>
                <a:r>
                  <a:rPr lang="it-IT" b="0" i="0" dirty="0">
                    <a:solidFill>
                      <a:srgbClr val="2B99A1"/>
                    </a:solidFill>
                    <a:effectLst/>
                  </a:rPr>
                  <a:t>~ </a:t>
                </a:r>
                <a:r>
                  <a:rPr lang="it-IT" b="0" i="0" dirty="0" err="1">
                    <a:solidFill>
                      <a:srgbClr val="2B99A1"/>
                    </a:solidFill>
                    <a:effectLst/>
                  </a:rPr>
                  <a:t>Exponential</a:t>
                </a:r>
                <a:r>
                  <a:rPr lang="it-IT" b="0" i="0" dirty="0">
                    <a:solidFill>
                      <a:srgbClr val="2B99A1"/>
                    </a:solidFill>
                    <a:effectLst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rgbClr val="2B99A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2B99A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en-GB" i="1">
                            <a:solidFill>
                              <a:srgbClr val="2B99A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2B99A1"/>
                    </a:solidFill>
                    <a:effectLst/>
                  </a:rPr>
                  <a:t>)</a:t>
                </a:r>
              </a:p>
              <a:p>
                <a:r>
                  <a:rPr lang="en-US" dirty="0">
                    <a:solidFill>
                      <a:srgbClr val="2B99A1"/>
                    </a:solidFill>
                    <a:effectLst/>
                  </a:rPr>
                  <a:t>t </a:t>
                </a:r>
                <a:r>
                  <a:rPr lang="it-IT" b="0" i="0" dirty="0">
                    <a:solidFill>
                      <a:srgbClr val="2B99A1"/>
                    </a:solidFill>
                    <a:effectLst/>
                  </a:rPr>
                  <a:t>~ </a:t>
                </a:r>
                <a:r>
                  <a:rPr lang="it-IT" b="0" i="0" dirty="0" err="1">
                    <a:solidFill>
                      <a:srgbClr val="2B99A1"/>
                    </a:solidFill>
                    <a:effectLst/>
                  </a:rPr>
                  <a:t>Exp</a:t>
                </a:r>
                <a:r>
                  <a:rPr lang="it-IT" dirty="0" err="1">
                    <a:solidFill>
                      <a:srgbClr val="2B99A1"/>
                    </a:solidFill>
                    <a:effectLst/>
                  </a:rPr>
                  <a:t>onential</a:t>
                </a:r>
                <a:r>
                  <a:rPr lang="it-IT" dirty="0">
                    <a:solidFill>
                      <a:srgbClr val="2B99A1"/>
                    </a:solidFill>
                    <a:effectLst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rgbClr val="2B99A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2B99A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2B99A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2B99A1"/>
                    </a:solidFill>
                    <a:effectLst/>
                  </a:rPr>
                  <a:t>);    s </a:t>
                </a:r>
                <a:r>
                  <a:rPr lang="it-IT" b="0" i="0" dirty="0">
                    <a:solidFill>
                      <a:srgbClr val="2B99A1"/>
                    </a:solidFill>
                    <a:effectLst/>
                  </a:rPr>
                  <a:t>~ </a:t>
                </a:r>
                <a:r>
                  <a:rPr lang="it-IT" b="0" i="0" dirty="0" err="1">
                    <a:solidFill>
                      <a:srgbClr val="2B99A1"/>
                    </a:solidFill>
                    <a:effectLst/>
                  </a:rPr>
                  <a:t>Lognormal</a:t>
                </a:r>
                <a:r>
                  <a:rPr lang="it-IT" b="0" i="0" dirty="0">
                    <a:solidFill>
                      <a:srgbClr val="2B99A1"/>
                    </a:solidFill>
                    <a:effectLst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rgbClr val="2B99A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2B99A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en-GB" i="1">
                            <a:solidFill>
                              <a:srgbClr val="2B99A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b="0" i="0" dirty="0">
                    <a:solidFill>
                      <a:srgbClr val="2B99A1"/>
                    </a:solidFill>
                    <a:effectLst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solidFill>
                              <a:srgbClr val="2B99A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2B99A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b>
                        <m:r>
                          <a:rPr lang="en-GB" i="1">
                            <a:solidFill>
                              <a:srgbClr val="2B99A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  <m:sup>
                        <m:r>
                          <a:rPr lang="en-GB" i="1">
                            <a:solidFill>
                              <a:srgbClr val="2B99A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rgbClr val="2B99A1"/>
                    </a:solidFill>
                    <a:effectLst/>
                  </a:rPr>
                  <a:t>)</a:t>
                </a:r>
              </a:p>
            </p:txBody>
          </p:sp>
        </mc:Choice>
        <mc:Fallback xmlns="">
          <p:sp>
            <p:nvSpPr>
              <p:cNvPr id="7" name="Segnaposto contenuto 2">
                <a:extLst>
                  <a:ext uri="{FF2B5EF4-FFF2-40B4-BE49-F238E27FC236}">
                    <a16:creationId xmlns:a16="http://schemas.microsoft.com/office/drawing/2014/main" id="{3F990D08-452C-49E3-92A5-DD5F31142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833" y="4513591"/>
                <a:ext cx="9511144" cy="2301731"/>
              </a:xfrm>
              <a:prstGeom prst="rect">
                <a:avLst/>
              </a:prstGeom>
              <a:blipFill>
                <a:blip r:embed="rId3"/>
                <a:stretch>
                  <a:fillRect l="-1282" t="-34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olo 1">
            <a:extLst>
              <a:ext uri="{FF2B5EF4-FFF2-40B4-BE49-F238E27FC236}">
                <a16:creationId xmlns:a16="http://schemas.microsoft.com/office/drawing/2014/main" id="{D114F6D4-87ED-FCE3-B462-83564B1C970E}"/>
              </a:ext>
            </a:extLst>
          </p:cNvPr>
          <p:cNvSpPr txBox="1">
            <a:spLocks/>
          </p:cNvSpPr>
          <p:nvPr/>
        </p:nvSpPr>
        <p:spPr>
          <a:xfrm>
            <a:off x="1915392" y="3299308"/>
            <a:ext cx="9905998" cy="147857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b="1" dirty="0">
                <a:solidFill>
                  <a:srgbClr val="2B99A1"/>
                </a:solidFill>
                <a:effectLst/>
              </a:rPr>
              <a:t>SCENARIOS</a:t>
            </a:r>
            <a:endParaRPr lang="it-IT" b="1" dirty="0">
              <a:solidFill>
                <a:srgbClr val="2B99A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5147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B72D63DF-D63A-E4FB-FB58-794554EE50E9}"/>
              </a:ext>
            </a:extLst>
          </p:cNvPr>
          <p:cNvSpPr txBox="1"/>
          <p:nvPr/>
        </p:nvSpPr>
        <p:spPr>
          <a:xfrm>
            <a:off x="1537855" y="-356652"/>
            <a:ext cx="10654145" cy="757130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olo 1">
                <a:extLst>
                  <a:ext uri="{FF2B5EF4-FFF2-40B4-BE49-F238E27FC236}">
                    <a16:creationId xmlns:a16="http://schemas.microsoft.com/office/drawing/2014/main" id="{88DF88E3-332E-322A-DA04-74A91EA863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11928" y="262404"/>
                <a:ext cx="9905998" cy="147857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600" kern="1200" cap="all" baseline="0">
                    <a:solidFill>
                      <a:schemeClr val="tx1"/>
                    </a:solidFill>
                    <a:effectLst>
                      <a:outerShdw blurRad="177800" dist="38100" dir="2700000" algn="tl">
                        <a:srgbClr val="000000">
                          <a:alpha val="24000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it-IT" b="1" dirty="0">
                    <a:solidFill>
                      <a:srgbClr val="2B99A1"/>
                    </a:solidFill>
                    <a:effectLst/>
                  </a:rPr>
                  <a:t>MODEL </a:t>
                </a:r>
                <a14:m>
                  <m:oMath xmlns:m="http://schemas.openxmlformats.org/officeDocument/2006/math">
                    <m:r>
                      <a:rPr lang="it-IT" b="1" i="1" dirty="0" smtClean="0">
                        <a:solidFill>
                          <a:srgbClr val="2B99A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1" i="1" dirty="0" smtClean="0">
                        <a:solidFill>
                          <a:srgbClr val="2B99A1"/>
                        </a:solidFill>
                        <a:effectLst/>
                        <a:latin typeface="Cambria Math" panose="02040503050406030204" pitchFamily="18" charset="0"/>
                      </a:rPr>
                      <m:t>𝑿</m:t>
                    </m:r>
                    <m:r>
                      <a:rPr lang="it-IT" b="1" i="1" dirty="0" smtClean="0">
                        <a:solidFill>
                          <a:srgbClr val="2B99A1"/>
                        </a:solidFill>
                        <a:effectLst/>
                        <a:latin typeface="Cambria Math" panose="02040503050406030204" pitchFamily="18" charset="0"/>
                      </a:rPr>
                      <m:t> = </m:t>
                    </m:r>
                    <m:r>
                      <a:rPr lang="it-IT" b="1" i="1" dirty="0" smtClean="0">
                        <a:solidFill>
                          <a:srgbClr val="2B99A1"/>
                        </a:solidFill>
                        <a:effectLst/>
                        <a:latin typeface="Cambria Math" panose="02040503050406030204" pitchFamily="18" charset="0"/>
                      </a:rPr>
                      <m:t>𝟎</m:t>
                    </m:r>
                    <m:r>
                      <a:rPr lang="it-IT" b="1" i="1" dirty="0" smtClean="0">
                        <a:solidFill>
                          <a:srgbClr val="2B99A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b="1" dirty="0">
                  <a:solidFill>
                    <a:srgbClr val="2B99A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3" name="Titolo 1">
                <a:extLst>
                  <a:ext uri="{FF2B5EF4-FFF2-40B4-BE49-F238E27FC236}">
                    <a16:creationId xmlns:a16="http://schemas.microsoft.com/office/drawing/2014/main" id="{88DF88E3-332E-322A-DA04-74A91EA86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928" y="262404"/>
                <a:ext cx="9905998" cy="1478570"/>
              </a:xfrm>
              <a:prstGeom prst="rect">
                <a:avLst/>
              </a:prstGeom>
              <a:blipFill>
                <a:blip r:embed="rId2"/>
                <a:stretch>
                  <a:fillRect l="-19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Segnaposto contenuto 17">
            <a:extLst>
              <a:ext uri="{FF2B5EF4-FFF2-40B4-BE49-F238E27FC236}">
                <a16:creationId xmlns:a16="http://schemas.microsoft.com/office/drawing/2014/main" id="{8678FD73-4375-A170-BACE-2E7DFD9A3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08" y="4131791"/>
            <a:ext cx="6072404" cy="111571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73670FD4-CAB2-BA09-3F00-2452EECD48C7}"/>
                  </a:ext>
                </a:extLst>
              </p:cNvPr>
              <p:cNvSpPr txBox="1"/>
              <p:nvPr/>
            </p:nvSpPr>
            <p:spPr>
              <a:xfrm>
                <a:off x="3696513" y="5616415"/>
                <a:ext cx="5749046" cy="1222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800" dirty="0">
                    <a:solidFill>
                      <a:srgbClr val="2B99A1"/>
                    </a:solidFill>
                    <a:ea typeface="Calibri" panose="020F0502020204030204" pitchFamily="34" charset="0"/>
                    <a:cs typeface="Arial" panose="020B0604020202020204" pitchFamily="34" charset="0"/>
                  </a:rPr>
                  <a:t>STABILITY CONDITION: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800" i="1" smtClean="0">
                            <a:solidFill>
                              <a:srgbClr val="2B99A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it-IT" sz="2800" i="1">
                                <a:solidFill>
                                  <a:srgbClr val="2B99A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GB" sz="2800" b="0" i="1">
                                <a:solidFill>
                                  <a:srgbClr val="2B99A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1−</m:t>
                            </m:r>
                            <m:r>
                              <a:rPr lang="en-GB" sz="2800" b="0" i="1">
                                <a:solidFill>
                                  <a:srgbClr val="2B99A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</m:d>
                        <m:r>
                          <a:rPr lang="en-GB" sz="2800" b="0" i="1">
                            <a:solidFill>
                              <a:srgbClr val="2B99A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2800" i="1">
                                <a:solidFill>
                                  <a:srgbClr val="2B99A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GB" sz="2800" b="0" i="1">
                                <a:solidFill>
                                  <a:srgbClr val="2B99A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GB" sz="2800" b="0" i="1">
                            <a:solidFill>
                              <a:srgbClr val="2B99A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𝐸</m:t>
                        </m:r>
                        <m:r>
                          <a:rPr lang="en-GB" sz="2800" b="0" i="1">
                            <a:solidFill>
                              <a:srgbClr val="2B99A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[</m:t>
                        </m:r>
                        <m:r>
                          <a:rPr lang="en-GB" sz="2800" b="0" i="1">
                            <a:solidFill>
                              <a:srgbClr val="2B99A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GB" sz="2800" b="0" i="1">
                            <a:solidFill>
                              <a:srgbClr val="2B99A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]</m:t>
                        </m:r>
                        <m:r>
                          <a:rPr lang="en-GB" sz="2800" b="0" i="1">
                            <a:solidFill>
                              <a:srgbClr val="2B99A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𝐶</m:t>
                        </m:r>
                      </m:den>
                    </m:f>
                    <m:r>
                      <a:rPr lang="en-GB" sz="2800" b="0" i="1">
                        <a:solidFill>
                          <a:srgbClr val="2B99A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&lt;1</m:t>
                    </m:r>
                  </m:oMath>
                </a14:m>
                <a:endParaRPr lang="it-IT" sz="2400" dirty="0">
                  <a:solidFill>
                    <a:srgbClr val="2B99A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it-IT" sz="2800" dirty="0">
                  <a:solidFill>
                    <a:srgbClr val="2B99A1"/>
                  </a:solidFill>
                </a:endParaRP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73670FD4-CAB2-BA09-3F00-2452EECD4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13" y="5616415"/>
                <a:ext cx="5749046" cy="1222129"/>
              </a:xfrm>
              <a:prstGeom prst="rect">
                <a:avLst/>
              </a:prstGeom>
              <a:blipFill>
                <a:blip r:embed="rId4"/>
                <a:stretch>
                  <a:fillRect l="-21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265745FD-EF49-EA60-3296-666D2D851084}"/>
              </a:ext>
            </a:extLst>
          </p:cNvPr>
          <p:cNvSpPr txBox="1">
            <a:spLocks/>
          </p:cNvSpPr>
          <p:nvPr/>
        </p:nvSpPr>
        <p:spPr>
          <a:xfrm>
            <a:off x="2308369" y="1587847"/>
            <a:ext cx="9509557" cy="179257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B99A1"/>
                </a:solidFill>
                <a:effectLst/>
              </a:rPr>
              <a:t>No compression </a:t>
            </a:r>
            <a:r>
              <a:rPr lang="en-US" dirty="0">
                <a:solidFill>
                  <a:srgbClr val="2B99A1"/>
                </a:solidFill>
                <a:effectLst/>
                <a:sym typeface="Wingdings" panose="05000000000000000000" pitchFamily="2" charset="2"/>
              </a:rPr>
              <a:t> CU is immaterial</a:t>
            </a:r>
          </a:p>
          <a:p>
            <a:r>
              <a:rPr lang="en-US" dirty="0">
                <a:solidFill>
                  <a:srgbClr val="2B99A1"/>
                </a:solidFill>
                <a:effectLst/>
                <a:sym typeface="Wingdings" panose="05000000000000000000" pitchFamily="2" charset="2"/>
              </a:rPr>
              <a:t>Exponential scenario  M/M/1</a:t>
            </a:r>
          </a:p>
          <a:p>
            <a:r>
              <a:rPr lang="en-US" dirty="0">
                <a:solidFill>
                  <a:srgbClr val="2B99A1"/>
                </a:solidFill>
                <a:effectLst/>
                <a:sym typeface="Wingdings" panose="05000000000000000000" pitchFamily="2" charset="2"/>
              </a:rPr>
              <a:t>Lognormal scenario  M/Lognormal/1</a:t>
            </a:r>
          </a:p>
          <a:p>
            <a:endParaRPr lang="it-IT" dirty="0">
              <a:solidFill>
                <a:srgbClr val="2B99A1"/>
              </a:solidFill>
              <a:effectLst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35163F8-7554-678B-35DE-91FAFF79AEA4}"/>
              </a:ext>
            </a:extLst>
          </p:cNvPr>
          <p:cNvSpPr txBox="1"/>
          <p:nvPr/>
        </p:nvSpPr>
        <p:spPr>
          <a:xfrm>
            <a:off x="6118338" y="3608571"/>
            <a:ext cx="1885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2B99A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INTERFACE</a:t>
            </a:r>
            <a:endParaRPr lang="it-IT" sz="2800" dirty="0">
              <a:solidFill>
                <a:srgbClr val="2B99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96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B72D63DF-D63A-E4FB-FB58-794554EE50E9}"/>
              </a:ext>
            </a:extLst>
          </p:cNvPr>
          <p:cNvSpPr txBox="1"/>
          <p:nvPr/>
        </p:nvSpPr>
        <p:spPr>
          <a:xfrm>
            <a:off x="1537855" y="-356652"/>
            <a:ext cx="10654145" cy="757130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olo 1">
                <a:extLst>
                  <a:ext uri="{FF2B5EF4-FFF2-40B4-BE49-F238E27FC236}">
                    <a16:creationId xmlns:a16="http://schemas.microsoft.com/office/drawing/2014/main" id="{88DF88E3-332E-322A-DA04-74A91EA863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11928" y="553445"/>
                <a:ext cx="9905998" cy="147857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600" kern="1200" cap="all" baseline="0">
                    <a:solidFill>
                      <a:schemeClr val="tx1"/>
                    </a:solidFill>
                    <a:effectLst>
                      <a:outerShdw blurRad="177800" dist="38100" dir="2700000" algn="tl">
                        <a:srgbClr val="000000">
                          <a:alpha val="24000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it-IT" b="1" dirty="0">
                    <a:solidFill>
                      <a:srgbClr val="2B99A1"/>
                    </a:solidFill>
                    <a:effectLst/>
                  </a:rPr>
                  <a:t>MODEL </a:t>
                </a:r>
                <a14:m>
                  <m:oMath xmlns:m="http://schemas.openxmlformats.org/officeDocument/2006/math">
                    <m:r>
                      <a:rPr lang="it-IT" b="1" i="0" smtClean="0">
                        <a:solidFill>
                          <a:srgbClr val="2B99A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1" i="1" smtClean="0">
                        <a:solidFill>
                          <a:srgbClr val="2B99A1"/>
                        </a:solidFill>
                        <a:effectLst/>
                        <a:latin typeface="Cambria Math" panose="02040503050406030204" pitchFamily="18" charset="0"/>
                      </a:rPr>
                      <m:t>𝑿</m:t>
                    </m:r>
                    <m:r>
                      <a:rPr lang="it-IT" b="1" i="1" smtClean="0">
                        <a:solidFill>
                          <a:srgbClr val="2B99A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it-IT" b="1" i="1" smtClean="0">
                        <a:solidFill>
                          <a:srgbClr val="2B99A1"/>
                        </a:solidFill>
                        <a:effectLst/>
                        <a:latin typeface="Cambria Math" panose="02040503050406030204" pitchFamily="18" charset="0"/>
                      </a:rPr>
                      <m:t>𝟎</m:t>
                    </m:r>
                    <m:r>
                      <a:rPr lang="it-IT" b="1" i="1" smtClean="0">
                        <a:solidFill>
                          <a:srgbClr val="2B99A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b="1" dirty="0">
                  <a:solidFill>
                    <a:srgbClr val="2B99A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3" name="Titolo 1">
                <a:extLst>
                  <a:ext uri="{FF2B5EF4-FFF2-40B4-BE49-F238E27FC236}">
                    <a16:creationId xmlns:a16="http://schemas.microsoft.com/office/drawing/2014/main" id="{88DF88E3-332E-322A-DA04-74A91EA86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928" y="553445"/>
                <a:ext cx="9905998" cy="1478570"/>
              </a:xfrm>
              <a:prstGeom prst="rect">
                <a:avLst/>
              </a:prstGeom>
              <a:blipFill>
                <a:blip r:embed="rId2"/>
                <a:stretch>
                  <a:fillRect l="-19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Segnaposto contenuto 4">
            <a:extLst>
              <a:ext uri="{FF2B5EF4-FFF2-40B4-BE49-F238E27FC236}">
                <a16:creationId xmlns:a16="http://schemas.microsoft.com/office/drawing/2014/main" id="{600E08A7-D3C6-326C-4A8E-DA68A26AD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6" b="21655"/>
          <a:stretch/>
        </p:blipFill>
        <p:spPr>
          <a:xfrm>
            <a:off x="5499953" y="573935"/>
            <a:ext cx="6649474" cy="1782377"/>
          </a:xfrm>
        </p:spPr>
      </p:pic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6D8A25B6-B72E-F1AB-F689-88CAC39EBACE}"/>
              </a:ext>
            </a:extLst>
          </p:cNvPr>
          <p:cNvSpPr txBox="1">
            <a:spLocks/>
          </p:cNvSpPr>
          <p:nvPr/>
        </p:nvSpPr>
        <p:spPr>
          <a:xfrm>
            <a:off x="2308369" y="2013906"/>
            <a:ext cx="8654703" cy="179257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B99A1"/>
                </a:solidFill>
                <a:effectLst/>
                <a:sym typeface="Wingdings" panose="05000000000000000000" pitchFamily="2" charset="2"/>
              </a:rPr>
              <a:t>Compression Unit  M/D/2</a:t>
            </a:r>
          </a:p>
          <a:p>
            <a:r>
              <a:rPr lang="en-US" dirty="0">
                <a:solidFill>
                  <a:srgbClr val="2B99A1"/>
                </a:solidFill>
                <a:effectLst/>
                <a:sym typeface="Wingdings" panose="05000000000000000000" pitchFamily="2" charset="2"/>
              </a:rPr>
              <a:t>Interface (Exponential scenario)  G/M/1</a:t>
            </a:r>
          </a:p>
          <a:p>
            <a:r>
              <a:rPr lang="en-US" dirty="0">
                <a:solidFill>
                  <a:srgbClr val="2B99A1"/>
                </a:solidFill>
                <a:effectLst/>
                <a:sym typeface="Wingdings" panose="05000000000000000000" pitchFamily="2" charset="2"/>
              </a:rPr>
              <a:t>Interface (Lognormal scenario)  G/Lognormal/1</a:t>
            </a:r>
          </a:p>
          <a:p>
            <a:endParaRPr lang="it-IT" dirty="0">
              <a:solidFill>
                <a:srgbClr val="2B99A1"/>
              </a:solidFill>
              <a:effectLst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3931558-D159-0788-6688-A0FED62998EE}"/>
              </a:ext>
            </a:extLst>
          </p:cNvPr>
          <p:cNvSpPr txBox="1"/>
          <p:nvPr/>
        </p:nvSpPr>
        <p:spPr>
          <a:xfrm>
            <a:off x="9711373" y="271983"/>
            <a:ext cx="188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2B99A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INTERFACE</a:t>
            </a:r>
            <a:endParaRPr lang="it-IT" dirty="0">
              <a:solidFill>
                <a:srgbClr val="2B99A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2C012B9-BB8D-6656-A67A-285EA17BEC81}"/>
              </a:ext>
            </a:extLst>
          </p:cNvPr>
          <p:cNvSpPr txBox="1"/>
          <p:nvPr/>
        </p:nvSpPr>
        <p:spPr>
          <a:xfrm>
            <a:off x="6416637" y="275657"/>
            <a:ext cx="237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2B99A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COMPRESSION UNIT</a:t>
            </a:r>
            <a:endParaRPr lang="it-IT" dirty="0">
              <a:solidFill>
                <a:srgbClr val="2B99A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0C88ECD-CCD7-4432-E7A9-6A627D09812A}"/>
                  </a:ext>
                </a:extLst>
              </p:cNvPr>
              <p:cNvSpPr txBox="1"/>
              <p:nvPr/>
            </p:nvSpPr>
            <p:spPr>
              <a:xfrm>
                <a:off x="3235312" y="5306166"/>
                <a:ext cx="7655670" cy="1222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800" dirty="0">
                    <a:solidFill>
                      <a:srgbClr val="2B99A1"/>
                    </a:solidFill>
                    <a:ea typeface="Calibri" panose="020F0502020204030204" pitchFamily="34" charset="0"/>
                    <a:cs typeface="Arial" panose="020B0604020202020204" pitchFamily="34" charset="0"/>
                  </a:rPr>
                  <a:t>STABILITY CONDITION INTERFACE: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800" i="1" smtClean="0">
                            <a:solidFill>
                              <a:srgbClr val="2B99A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it-IT" sz="2800" i="1">
                                <a:solidFill>
                                  <a:srgbClr val="2B99A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GB" sz="2800" b="0" i="1">
                                <a:solidFill>
                                  <a:srgbClr val="2B99A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1−</m:t>
                            </m:r>
                            <m:r>
                              <a:rPr lang="en-GB" sz="2800" b="0" i="1">
                                <a:solidFill>
                                  <a:srgbClr val="2B99A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</m:d>
                        <m:r>
                          <a:rPr lang="en-GB" sz="2800" b="0" i="1">
                            <a:solidFill>
                              <a:srgbClr val="2B99A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2800" i="1">
                                <a:solidFill>
                                  <a:srgbClr val="2B99A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GB" sz="2800" b="0" i="1">
                                <a:solidFill>
                                  <a:srgbClr val="2B99A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GB" sz="2800" b="0" i="1">
                            <a:solidFill>
                              <a:srgbClr val="2B99A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𝐸</m:t>
                        </m:r>
                        <m:r>
                          <a:rPr lang="en-GB" sz="2800" b="0" i="1">
                            <a:solidFill>
                              <a:srgbClr val="2B99A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[</m:t>
                        </m:r>
                        <m:r>
                          <a:rPr lang="en-GB" sz="2800" b="0" i="1">
                            <a:solidFill>
                              <a:srgbClr val="2B99A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GB" sz="2800" b="0" i="1">
                            <a:solidFill>
                              <a:srgbClr val="2B99A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]</m:t>
                        </m:r>
                        <m:r>
                          <a:rPr lang="en-GB" sz="2800" b="0" i="1">
                            <a:solidFill>
                              <a:srgbClr val="2B99A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𝐶</m:t>
                        </m:r>
                      </m:den>
                    </m:f>
                    <m:r>
                      <a:rPr lang="en-GB" sz="2800" b="0" i="1">
                        <a:solidFill>
                          <a:srgbClr val="2B99A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&lt;1</m:t>
                    </m:r>
                  </m:oMath>
                </a14:m>
                <a:endParaRPr lang="it-IT" sz="2400" dirty="0">
                  <a:solidFill>
                    <a:srgbClr val="2B99A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it-IT" sz="2800" dirty="0">
                  <a:solidFill>
                    <a:srgbClr val="2B99A1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0C88ECD-CCD7-4432-E7A9-6A627D098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312" y="5306166"/>
                <a:ext cx="7655670" cy="12221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BE604EB7-50CB-A029-8E68-0707E8ED6933}"/>
                  </a:ext>
                </a:extLst>
              </p:cNvPr>
              <p:cNvSpPr txBox="1"/>
              <p:nvPr/>
            </p:nvSpPr>
            <p:spPr>
              <a:xfrm>
                <a:off x="3235312" y="4202605"/>
                <a:ext cx="7655670" cy="809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800" dirty="0">
                    <a:solidFill>
                      <a:srgbClr val="2B99A1"/>
                    </a:solidFill>
                    <a:ea typeface="Calibri" panose="020F0502020204030204" pitchFamily="34" charset="0"/>
                    <a:cs typeface="Arial" panose="020B0604020202020204" pitchFamily="34" charset="0"/>
                  </a:rPr>
                  <a:t>STABILITY CONDITION CU: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800" i="1">
                            <a:solidFill>
                              <a:srgbClr val="2B99A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GB" sz="2800" b="0" i="1">
                            <a:solidFill>
                              <a:srgbClr val="2B99A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𝑆</m:t>
                        </m:r>
                      </m:num>
                      <m:den>
                        <m:r>
                          <a:rPr lang="en-GB" sz="2800" b="0" i="1">
                            <a:solidFill>
                              <a:srgbClr val="2B99A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GB" sz="2800" b="0" i="1">
                            <a:solidFill>
                              <a:srgbClr val="2B99A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𝐸</m:t>
                        </m:r>
                        <m:r>
                          <a:rPr lang="en-GB" sz="2800" b="0" i="1">
                            <a:solidFill>
                              <a:srgbClr val="2B99A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[</m:t>
                        </m:r>
                        <m:r>
                          <a:rPr lang="en-GB" sz="2800" b="0" i="1">
                            <a:solidFill>
                              <a:srgbClr val="2B99A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GB" sz="2800" b="0" i="1">
                            <a:solidFill>
                              <a:srgbClr val="2B99A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]</m:t>
                        </m:r>
                      </m:den>
                    </m:f>
                    <m:r>
                      <a:rPr lang="en-GB" sz="2800" b="0" i="1">
                        <a:solidFill>
                          <a:srgbClr val="2B99A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&lt;1</m:t>
                    </m:r>
                  </m:oMath>
                </a14:m>
                <a:endParaRPr lang="it-IT" sz="2400" dirty="0">
                  <a:solidFill>
                    <a:srgbClr val="2B99A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BE604EB7-50CB-A029-8E68-0707E8ED6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312" y="4202605"/>
                <a:ext cx="7655670" cy="809902"/>
              </a:xfrm>
              <a:prstGeom prst="rect">
                <a:avLst/>
              </a:prstGeom>
              <a:blipFill>
                <a:blip r:embed="rId5"/>
                <a:stretch>
                  <a:fillRect b="-22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9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9CD0CE-0EE4-A6A9-9E55-684E7FDBD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1312"/>
            <a:ext cx="9905998" cy="1478570"/>
          </a:xfrm>
        </p:spPr>
        <p:txBody>
          <a:bodyPr/>
          <a:lstStyle/>
          <a:p>
            <a:r>
              <a:rPr lang="it-IT" b="1" dirty="0"/>
              <a:t>IMPLEMENTATION </a:t>
            </a:r>
            <a:r>
              <a:rPr lang="it-IT" b="1" dirty="0" err="1"/>
              <a:t>aND</a:t>
            </a:r>
            <a:r>
              <a:rPr lang="it-IT" b="1" dirty="0"/>
              <a:t> VERIFICATION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5D5CDD-92E6-BD85-EC81-AC95AC551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8339" y="1200937"/>
            <a:ext cx="9905999" cy="2228063"/>
          </a:xfrm>
        </p:spPr>
        <p:txBody>
          <a:bodyPr>
            <a:normAutofit/>
          </a:bodyPr>
          <a:lstStyle/>
          <a:p>
            <a:r>
              <a:rPr lang="it-IT" dirty="0" err="1"/>
              <a:t>OMNeT</a:t>
            </a:r>
            <a:r>
              <a:rPr lang="it-IT" dirty="0"/>
              <a:t>++ 6.0</a:t>
            </a:r>
          </a:p>
          <a:p>
            <a:r>
              <a:rPr lang="en-US" dirty="0"/>
              <a:t>Tested the correctness of the code, considering the borderline cases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CAF6F1E-BE5D-2EC7-7C27-34B9E8D53A37}"/>
              </a:ext>
            </a:extLst>
          </p:cNvPr>
          <p:cNvSpPr txBox="1">
            <a:spLocks/>
          </p:cNvSpPr>
          <p:nvPr/>
        </p:nvSpPr>
        <p:spPr>
          <a:xfrm>
            <a:off x="1143002" y="2388174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/>
              <a:t>CALIBRATION OF FACTORS AND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0A6766AF-1D75-14D3-B9FA-5F000B97A3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8339" y="3429000"/>
                <a:ext cx="9905999" cy="29815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b="1" dirty="0"/>
                  <a:t>X</a:t>
                </a:r>
                <a:r>
                  <a:rPr lang="it-IT" dirty="0"/>
                  <a:t>: {0, 0.1, 0.2, 0.3, 0.4, 0.5, 0.6} </a:t>
                </a:r>
                <a:endParaRPr lang="it-IT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it-IT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𝑬</m:t>
                    </m:r>
                    <m:r>
                      <a:rPr lang="it-IT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it-IT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𝒕</m:t>
                    </m:r>
                    <m:r>
                      <a:rPr lang="it-IT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it-IT" dirty="0"/>
                  <a:t>: {25ms, 27ms, 30ms, 35ms, 40ms, 100ms}</a:t>
                </a:r>
              </a:p>
              <a:p>
                <a14:m>
                  <m:oMath xmlns:m="http://schemas.openxmlformats.org/officeDocument/2006/math">
                    <m:r>
                      <a:rPr lang="it-IT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𝑬</m:t>
                    </m:r>
                    <m:r>
                      <a:rPr lang="it-IT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it-IT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𝒔</m:t>
                    </m:r>
                    <m:r>
                      <a:rPr lang="it-IT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it-IT" dirty="0"/>
                  <a:t>: 1400 bytes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it-IT" dirty="0"/>
                  <a:t>: {100, 2000}</a:t>
                </a:r>
              </a:p>
              <a:p>
                <a14:m>
                  <m:oMath xmlns:m="http://schemas.openxmlformats.org/officeDocument/2006/math">
                    <m:r>
                      <a:rPr lang="it-IT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it-IT" dirty="0"/>
                  <a:t>: 60’000 bytes/s</a:t>
                </a:r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0A6766AF-1D75-14D3-B9FA-5F000B97A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339" y="3429000"/>
                <a:ext cx="9905999" cy="2981544"/>
              </a:xfrm>
              <a:prstGeom prst="rect">
                <a:avLst/>
              </a:prstGeom>
              <a:blipFill>
                <a:blip r:embed="rId2"/>
                <a:stretch>
                  <a:fillRect l="-1846" t="-4703" b="-10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321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9CD0CE-0EE4-A6A9-9E55-684E7FDBD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7856"/>
            <a:ext cx="9905998" cy="1478570"/>
          </a:xfrm>
        </p:spPr>
        <p:txBody>
          <a:bodyPr/>
          <a:lstStyle/>
          <a:p>
            <a:r>
              <a:rPr lang="it-IT" b="1" dirty="0"/>
              <a:t>WARM-UP AND SIMULATION TIMES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4572EB-A0C9-9502-FD3A-CCC24AE37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68246" y="1332687"/>
            <a:ext cx="8255508" cy="175610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7BB26B3-8EDE-E141-779C-7B23CA2DB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246" y="3487108"/>
            <a:ext cx="8255508" cy="1766163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712A36E-C5EE-3AE4-8517-A658BFD0A315}"/>
              </a:ext>
            </a:extLst>
          </p:cNvPr>
          <p:cNvCxnSpPr>
            <a:cxnSpLocks/>
          </p:cNvCxnSpPr>
          <p:nvPr/>
        </p:nvCxnSpPr>
        <p:spPr>
          <a:xfrm>
            <a:off x="6094412" y="4289898"/>
            <a:ext cx="0" cy="9509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7C147214-313F-A502-110B-9C2F8132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246" y="5705865"/>
            <a:ext cx="4126166" cy="7003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dirty="0" err="1"/>
              <a:t>Simulation</a:t>
            </a:r>
            <a:r>
              <a:rPr lang="it-IT" dirty="0"/>
              <a:t> time: 1800 sec</a:t>
            </a:r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32055E2B-24CF-30E2-746D-02C6A8E11799}"/>
              </a:ext>
            </a:extLst>
          </p:cNvPr>
          <p:cNvSpPr txBox="1">
            <a:spLocks/>
          </p:cNvSpPr>
          <p:nvPr/>
        </p:nvSpPr>
        <p:spPr>
          <a:xfrm>
            <a:off x="6097588" y="5705864"/>
            <a:ext cx="4126166" cy="700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dirty="0"/>
              <a:t>Warm-up time: 1200 sec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3905A43-9373-224F-C02D-5ADE2EA19CC3}"/>
              </a:ext>
            </a:extLst>
          </p:cNvPr>
          <p:cNvSpPr txBox="1"/>
          <p:nvPr/>
        </p:nvSpPr>
        <p:spPr>
          <a:xfrm>
            <a:off x="1968246" y="3017819"/>
            <a:ext cx="609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1" u="none" strike="noStrike" baseline="0" dirty="0">
                <a:latin typeface="Calibri" panose="020F0502020204030204" pitchFamily="34" charset="0"/>
              </a:rPr>
              <a:t>Moving average End-to-end delay exponential scenario 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6355787-B119-95EF-F556-BF8007BD547C}"/>
              </a:ext>
            </a:extLst>
          </p:cNvPr>
          <p:cNvSpPr txBox="1"/>
          <p:nvPr/>
        </p:nvSpPr>
        <p:spPr>
          <a:xfrm>
            <a:off x="1968246" y="5257682"/>
            <a:ext cx="609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1" u="none" strike="noStrike" baseline="0" dirty="0">
                <a:latin typeface="Calibri" panose="020F0502020204030204" pitchFamily="34" charset="0"/>
              </a:rPr>
              <a:t>Moving average End-to-end delay lognormal scenario </a:t>
            </a:r>
            <a:r>
              <a:rPr lang="en-US" sz="1800" b="0" i="0" u="none" strike="noStrike" baseline="0" dirty="0">
                <a:latin typeface="Cambria Math" panose="02040503050406030204" pitchFamily="18" charset="0"/>
              </a:rPr>
              <a:t>𝜎</a:t>
            </a:r>
            <a:r>
              <a:rPr lang="en-US" sz="800" b="0" i="0" u="none" strike="noStrike" baseline="0" dirty="0">
                <a:latin typeface="Cambria Math" panose="02040503050406030204" pitchFamily="18" charset="0"/>
              </a:rPr>
              <a:t>𝑠</a:t>
            </a:r>
            <a:r>
              <a:rPr lang="en-US" sz="1800" b="0" i="0" u="none" strike="noStrike" baseline="0" dirty="0">
                <a:latin typeface="Cambria Math" panose="02040503050406030204" pitchFamily="18" charset="0"/>
              </a:rPr>
              <a:t>=2000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3665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4C98570E-2E16-D065-4D12-85443FA9B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387" y="1035980"/>
            <a:ext cx="5731510" cy="558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E9CD0CE-0EE4-A6A9-9E55-684E7FDBD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3633"/>
            <a:ext cx="9905998" cy="972597"/>
          </a:xfrm>
        </p:spPr>
        <p:txBody>
          <a:bodyPr/>
          <a:lstStyle/>
          <a:p>
            <a:r>
              <a:rPr lang="it-IT" b="1" dirty="0"/>
              <a:t>SIMULATION – EXPONENTIAL SCENARIO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23B85554-4E5F-8891-77B2-A564418F1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3940" y="5000601"/>
            <a:ext cx="2196090" cy="584824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it-IT" dirty="0" err="1"/>
              <a:t>Threshold</a:t>
            </a:r>
            <a:r>
              <a:rPr lang="it-IT" dirty="0"/>
              <a:t>: 40ms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05203547-93F5-7D0C-3E10-35B1356F7E65}"/>
              </a:ext>
            </a:extLst>
          </p:cNvPr>
          <p:cNvCxnSpPr/>
          <p:nvPr/>
        </p:nvCxnSpPr>
        <p:spPr>
          <a:xfrm>
            <a:off x="5418630" y="5293013"/>
            <a:ext cx="151751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463FFF3F-E843-F1EE-47F9-73FB5342C8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4714" y="2691067"/>
                <a:ext cx="5067791" cy="22782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40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it-IT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=40%</m:t>
                    </m:r>
                  </m:oMath>
                </a14:m>
                <a:endParaRPr lang="it-IT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it-IT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</m:t>
                    </m:r>
                    <m:r>
                      <a:rPr lang="it-IT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40</m:t>
                    </m:r>
                    <m:r>
                      <a:rPr lang="it-IT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𝑚𝑠</m:t>
                    </m:r>
                    <m:r>
                      <a:rPr lang="it-IT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it-IT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it-IT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= 0%</m:t>
                    </m:r>
                  </m:oMath>
                </a14:m>
                <a:endParaRPr lang="it-IT" dirty="0"/>
              </a:p>
              <a:p>
                <a:pPr marL="457200" lvl="1" indent="0">
                  <a:buNone/>
                </a:pPr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463FFF3F-E843-F1EE-47F9-73FB5342C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14" y="2691067"/>
                <a:ext cx="5067791" cy="2278202"/>
              </a:xfrm>
              <a:prstGeom prst="rect">
                <a:avLst/>
              </a:prstGeom>
              <a:blipFill>
                <a:blip r:embed="rId3"/>
                <a:stretch>
                  <a:fillRect l="-3610" t="-58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583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9CD0CE-0EE4-A6A9-9E55-684E7FDBD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977"/>
            <a:ext cx="9905998" cy="829614"/>
          </a:xfrm>
        </p:spPr>
        <p:txBody>
          <a:bodyPr/>
          <a:lstStyle/>
          <a:p>
            <a:r>
              <a:rPr lang="it-IT" b="1" dirty="0"/>
              <a:t>SIMULATION – LOGNORMAL SCENARIO</a:t>
            </a:r>
          </a:p>
        </p:txBody>
      </p:sp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69C489CE-6F82-B212-5228-16511A90F0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0364117"/>
              </p:ext>
            </p:extLst>
          </p:nvPr>
        </p:nvGraphicFramePr>
        <p:xfrm>
          <a:off x="6143374" y="1157591"/>
          <a:ext cx="5731510" cy="5515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4B767709-A858-BEBD-C59F-208857C515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404" y="2614307"/>
                <a:ext cx="5581121" cy="22714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&lt;35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it-IT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=30%</m:t>
                    </m:r>
                  </m:oMath>
                </a14:m>
                <a:endParaRPr lang="it-IT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35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𝑚𝑠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r>
                      <a:rPr lang="it-IT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it-IT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&lt;40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𝑚𝑠</m:t>
                    </m:r>
                  </m:oMath>
                </a14:m>
                <a:r>
                  <a:rPr lang="it-IT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it-IT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=10/20%</m:t>
                    </m:r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] &gt;40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it-IT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=0%</m:t>
                    </m:r>
                  </m:oMath>
                </a14:m>
                <a:endParaRPr lang="it-IT" dirty="0">
                  <a:sym typeface="Wingdings" panose="05000000000000000000" pitchFamily="2" charset="2"/>
                </a:endParaRP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4B767709-A858-BEBD-C59F-208857C51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04" y="2614307"/>
                <a:ext cx="5581121" cy="2271409"/>
              </a:xfrm>
              <a:prstGeom prst="rect">
                <a:avLst/>
              </a:prstGeom>
              <a:blipFill>
                <a:blip r:embed="rId3"/>
                <a:stretch>
                  <a:fillRect l="-3275" t="-61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227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1a94df3-a807-40e5-b2c4-70d67c6650b0" xsi:nil="true"/>
    <lcf76f155ced4ddcb4097134ff3c332f xmlns="b36e3aef-1a9c-4782-83c5-7d1980682b12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4550A72DA78F46B7A0614BD9F2C2EC" ma:contentTypeVersion="10" ma:contentTypeDescription="Create a new document." ma:contentTypeScope="" ma:versionID="65039ab886d1ab9bc67b7cd7286b6506">
  <xsd:schema xmlns:xsd="http://www.w3.org/2001/XMLSchema" xmlns:xs="http://www.w3.org/2001/XMLSchema" xmlns:p="http://schemas.microsoft.com/office/2006/metadata/properties" xmlns:ns2="b36e3aef-1a9c-4782-83c5-7d1980682b12" xmlns:ns3="21a94df3-a807-40e5-b2c4-70d67c6650b0" targetNamespace="http://schemas.microsoft.com/office/2006/metadata/properties" ma:root="true" ma:fieldsID="09fcbc368a12651a67297941a4ddb043" ns2:_="" ns3:_="">
    <xsd:import namespace="b36e3aef-1a9c-4782-83c5-7d1980682b12"/>
    <xsd:import namespace="21a94df3-a807-40e5-b2c4-70d67c6650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6e3aef-1a9c-4782-83c5-7d1980682b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4916a575-a2c4-47fb-bb3c-b06084ed581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a94df3-a807-40e5-b2c4-70d67c6650b0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4f888f85-9695-4774-8133-b8f236de42e5}" ma:internalName="TaxCatchAll" ma:showField="CatchAllData" ma:web="21a94df3-a807-40e5-b2c4-70d67c6650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0783EB-B8EC-49BD-A219-DC43CE365510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21a94df3-a807-40e5-b2c4-70d67c6650b0"/>
    <ds:schemaRef ds:uri="b36e3aef-1a9c-4782-83c5-7d1980682b12"/>
  </ds:schemaRefs>
</ds:datastoreItem>
</file>

<file path=customXml/itemProps2.xml><?xml version="1.0" encoding="utf-8"?>
<ds:datastoreItem xmlns:ds="http://schemas.openxmlformats.org/officeDocument/2006/customXml" ds:itemID="{653D8D2C-7D88-4E33-8D9B-6655420EA10C}">
  <ds:schemaRefs>
    <ds:schemaRef ds:uri="21a94df3-a807-40e5-b2c4-70d67c6650b0"/>
    <ds:schemaRef ds:uri="b36e3aef-1a9c-4782-83c5-7d1980682b1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1F52309-6CA1-4A85-AE26-E2948B948F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</TotalTime>
  <Words>525</Words>
  <Application>Microsoft Office PowerPoint</Application>
  <PresentationFormat>Widescreen</PresentationFormat>
  <Paragraphs>166</Paragraphs>
  <Slides>11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Tw Cen MT</vt:lpstr>
      <vt:lpstr>Circuito</vt:lpstr>
      <vt:lpstr>Performance Evaluation of a cellular system</vt:lpstr>
      <vt:lpstr>SYSTEM Overview</vt:lpstr>
      <vt:lpstr>OBJECTIVE and kpi </vt:lpstr>
      <vt:lpstr>Presentazione standard di PowerPoint</vt:lpstr>
      <vt:lpstr>Presentazione standard di PowerPoint</vt:lpstr>
      <vt:lpstr>IMPLEMENTATION aND VERIFICATION</vt:lpstr>
      <vt:lpstr>WARM-UP AND SIMULATION TIMES</vt:lpstr>
      <vt:lpstr>SIMULATION – EXPONENTIAL SCENARIO</vt:lpstr>
      <vt:lpstr>SIMULATION – LOGNORMAL SCENARIO</vt:lpstr>
      <vt:lpstr>SIMULATION – LOGNORMAL SCENARIO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Evaluation of a cellular system</dc:title>
  <dc:creator>Andrea Trasacco</dc:creator>
  <cp:lastModifiedBy>Andrea Trasacco</cp:lastModifiedBy>
  <cp:revision>7</cp:revision>
  <dcterms:created xsi:type="dcterms:W3CDTF">2023-01-15T15:28:07Z</dcterms:created>
  <dcterms:modified xsi:type="dcterms:W3CDTF">2023-01-17T19:18:39Z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0x0101006E4550A72DA78F46B7A0614BD9F2C2EC</vt:lpwstr>
  </property>
  <property fmtid="{D5CDD505-2E9C-101B-9397-08002B2CF9AE}" pid="3" name="MediaServiceImageTags">
    <vt:lpwstr/>
  </property>
</Properties>
</file>