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90" r:id="rId15"/>
    <p:sldId id="295" r:id="rId16"/>
    <p:sldId id="270" r:id="rId17"/>
    <p:sldId id="271" r:id="rId18"/>
    <p:sldId id="272" r:id="rId19"/>
    <p:sldId id="280" r:id="rId20"/>
    <p:sldId id="281" r:id="rId21"/>
    <p:sldId id="282" r:id="rId22"/>
    <p:sldId id="273" r:id="rId23"/>
    <p:sldId id="274" r:id="rId24"/>
    <p:sldId id="275" r:id="rId25"/>
    <p:sldId id="276" r:id="rId26"/>
    <p:sldId id="277" r:id="rId27"/>
    <p:sldId id="278" r:id="rId28"/>
    <p:sldId id="291" r:id="rId29"/>
    <p:sldId id="279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2" r:id="rId38"/>
    <p:sldId id="294" r:id="rId3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694"/>
  </p:normalViewPr>
  <p:slideViewPr>
    <p:cSldViewPr snapToGrid="0">
      <p:cViewPr varScale="1">
        <p:scale>
          <a:sx n="121" d="100"/>
          <a:sy n="121" d="100"/>
        </p:scale>
        <p:origin x="9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83F84-6742-D245-A53C-514AF9C2DA7F}" type="datetimeFigureOut">
              <a:rPr lang="en-IT" smtClean="0"/>
              <a:t>09/03/25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5BF18-4EB6-2D46-BE54-F10A581C5B6D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5741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5BF18-4EB6-2D46-BE54-F10A581C5B6D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23261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C5BF18-4EB6-2D46-BE54-F10A581C5B6D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57019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9A2D0F5-D375-FE57-3222-5745FC610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651769">
            <a:off x="8726262" y="-3030773"/>
            <a:ext cx="8948964" cy="12105059"/>
            <a:chOff x="4855953" y="-2833465"/>
            <a:chExt cx="8948964" cy="12105059"/>
          </a:xfrm>
        </p:grpSpPr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276990F-6059-44E6-D64A-ED478C143FDD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B065013F-0489-0DBA-F922-56C92F6DD93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E88CB46C-85A5-5A9C-364B-6BFF56D5204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C55CAA-2F37-D7C5-FC4C-0FB1FCBD7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C7D891-A415-8378-3C89-F3189D6F1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0D0E-E0A8-E873-B5FF-40F13980D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3AAD753-C243-1D41-B1AB-77987A98CB1A}" type="slidenum">
              <a:rPr lang="en-IT" smtClean="0"/>
              <a:pPr/>
              <a:t>‹#›</a:t>
            </a:fld>
            <a:endParaRPr lang="en-IT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36F9DD1-9BB9-A86C-A18C-BA9970A42213}"/>
              </a:ext>
            </a:extLst>
          </p:cNvPr>
          <p:cNvSpPr txBox="1">
            <a:spLocks/>
          </p:cNvSpPr>
          <p:nvPr userDrawn="1"/>
        </p:nvSpPr>
        <p:spPr>
          <a:xfrm>
            <a:off x="834886" y="6361595"/>
            <a:ext cx="750073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IT"/>
            </a:defPPr>
            <a:lvl1pPr marL="0" algn="l" defTabSz="914400" rtl="0" eaLnBrk="1" latinLnBrk="0" hangingPunct="1">
              <a:defRPr sz="1600" b="0" i="0" kern="1200">
                <a:solidFill>
                  <a:srgbClr val="002060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T" dirty="0"/>
              <a:t>Project presentation for Big Data Management (BDM) - Giovanni Buracci 2097143</a:t>
            </a:r>
          </a:p>
        </p:txBody>
      </p:sp>
    </p:spTree>
    <p:extLst>
      <p:ext uri="{BB962C8B-B14F-4D97-AF65-F5344CB8AC3E}">
        <p14:creationId xmlns:p14="http://schemas.microsoft.com/office/powerpoint/2010/main" val="372785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06491-0E62-C0C8-A854-55BE69DE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00ECD-ABE7-F11C-A8F8-74882FC75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C51C6-A9B9-01BA-A881-0C5C3765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3F892F31-9130-E34F-B6D4-DEAB4ECDF6D4}" type="datetime1">
              <a:rPr lang="it-IT" smtClean="0"/>
              <a:t>09/03/25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C653B-058B-0590-5FD0-079560A2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9B6B1-CF73-4F89-C59F-C4DB9A9F7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1375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7FDC8D-0E65-5756-78CB-58C88B3B6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0E9A9-2752-720A-344A-82CA75C5E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47326-469E-839A-1A13-AB6270F2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4D9A7422-E9A1-594A-82F3-6EB88C985CD7}" type="datetime1">
              <a:rPr lang="it-IT" smtClean="0"/>
              <a:t>09/03/25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FF437-2989-347B-B495-D460598B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02E6E-88C1-1ECF-1CF2-B998DA035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2672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8BB8532-EE09-2012-6F51-F5E2978C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651769">
            <a:off x="8726260" y="-3040711"/>
            <a:ext cx="8948964" cy="12105059"/>
            <a:chOff x="4855953" y="-2833465"/>
            <a:chExt cx="8948964" cy="12105059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8C0A3C61-3C33-4F39-DE12-2185ABFD219C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21F690B-3C4F-59BA-7EFF-342396F07134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F7A1C12-6FA1-8ABF-2715-04C1C5E2CA4E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69D95E-91E6-36FE-603F-A59F097F1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39F6B-58F1-6CA3-CC2A-61F2A0DF8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C0FA7-7AFE-AAC4-65D3-C5867B8B8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8260" y="6356349"/>
            <a:ext cx="7500731" cy="365125"/>
          </a:xfrm>
        </p:spPr>
        <p:txBody>
          <a:bodyPr anchor="b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IT" dirty="0"/>
              <a:t>Project presentation for Big Data Management (BDM) - Giovanni Buracci 2097143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28712-85DC-9A73-300E-B90E4B14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8898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B7C4-1FC2-51B9-895D-78CBF9E18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B2E01-7255-D24C-E45A-75A8440AB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BA30F-15A0-7072-B29B-942EA51A21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1FE9E7B9-1220-6641-A994-4497087A3783}" type="datetime1">
              <a:rPr lang="it-IT" smtClean="0"/>
              <a:t>09/03/25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57450-FDD1-074A-AF3B-0DD76C71B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F5A1-3436-A5D1-C6E4-23EE3EE5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6025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B0CD6-4E65-40AC-2C01-FEB5E508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D40D-5EA4-F5DB-41F3-B35F381B34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3110F-9D24-FCE0-F287-3BF87168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E3578-71E9-CA00-1AB9-55F05C09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3377553C-94B7-D24E-923A-BA9AE59FCE8A}" type="datetime1">
              <a:rPr lang="it-IT" smtClean="0"/>
              <a:t>09/03/25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7AB52-E973-3F9D-44D0-0DFC5840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97D3D-70DF-89DB-79A7-7BE2B5F8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73560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C572A-A4D0-BC57-1746-42A3D81F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0DCE2-2B1D-6A61-3AD6-C430AA5B5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4E1975-43DD-1C5E-2316-ED31BA72D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A0026-18B9-E186-4DCE-2BA60A38D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507B2-5B36-AF93-1C03-5919A5420F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136DF9-6C09-D313-3CDC-F9CD96E0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9C8BEB6A-3AFB-1646-BF58-80A6541BE0AC}" type="datetime1">
              <a:rPr lang="it-IT" smtClean="0"/>
              <a:t>09/03/25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C76654-6C6F-23BA-65CE-4FE7905D4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5E3642-1C9C-75B3-E47A-105637F8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4040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7F1F-F9A7-4A04-D281-FCBCEAC45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E767F5-0C53-87B1-37A2-9566D270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9C9CC4DF-10FE-0D4A-A20E-934C67DC1822}" type="datetime1">
              <a:rPr lang="it-IT" smtClean="0"/>
              <a:t>09/03/25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59E31-9BA5-59F7-D851-280FCFCC3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FE856-654D-6750-B542-DD32C7F5E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76095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5299B2-46C6-3413-1315-EFEA1DAF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D1E9D2AF-7CF9-F645-9276-75C958E794F5}" type="datetime1">
              <a:rPr lang="it-IT" smtClean="0"/>
              <a:t>09/03/25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BD1F3-4AAB-0E64-FE4C-31E2D53E0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70ECA-4ED2-C7F7-BE25-6046D772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154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671A-6085-7788-33CE-DF1104F3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39B1-52CF-8E39-FC9B-CDC1A808C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B95052-89AD-194F-7AE2-7734514A60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5CFF1-7A23-7B69-F1AC-F702B1EA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80EB22C3-CA34-8442-820C-EB8C3146823C}" type="datetime1">
              <a:rPr lang="it-IT" smtClean="0"/>
              <a:t>09/03/25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4A312-AF0F-BA29-4C2B-EEC69B996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70FA22-591C-1170-04D0-9313378C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4373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BD8FE-40E0-E547-9D46-E72A211CD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A3C79E-51A0-4CA7-C870-24A6D4B2D3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5BB04-7FE4-221F-AA7C-8DB8747C8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85EAA0-77F9-D656-E316-3FF9F397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31304" y="6371534"/>
            <a:ext cx="2743200" cy="365125"/>
          </a:xfrm>
          <a:prstGeom prst="rect">
            <a:avLst/>
          </a:prstGeom>
        </p:spPr>
        <p:txBody>
          <a:bodyPr/>
          <a:lstStyle/>
          <a:p>
            <a:fld id="{59104247-3892-A248-BD2B-4848EC17B866}" type="datetime1">
              <a:rPr lang="it-IT" smtClean="0"/>
              <a:t>09/03/25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602E0-5489-9889-B5D8-93C8349F2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B613-D5CD-4E80-CC25-EDE6739D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67672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5A0A95-2EAB-8002-ECCD-39981E825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304" y="2359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I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B7903-71BF-C340-0BA5-7D2A6EDA7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1304" y="178324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IT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E0A9-225D-7DF8-CAED-9D091C0329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27652" y="6361596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0" i="0">
                <a:solidFill>
                  <a:srgbClr val="002060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I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4D914-7233-53F6-BC66-B8EAFF6C9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57695" y="636159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A3AAD753-C243-1D41-B1AB-77987A98CB1A}" type="slidenum">
              <a:rPr lang="en-IT" smtClean="0"/>
              <a:pPr/>
              <a:t>‹#›</a:t>
            </a:fld>
            <a:endParaRPr lang="en-IT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9B550AF-1509-DA4F-7BB4-D3A70ACB1F6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9396" b="89933" l="3067" r="89980">
                        <a14:foregroundMark x1="11043" y1="14094" x2="11043" y2="66443"/>
                        <a14:foregroundMark x1="3067" y1="60403" x2="3067" y2="60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4373"/>
          <a:stretch/>
        </p:blipFill>
        <p:spPr bwMode="auto">
          <a:xfrm>
            <a:off x="291105" y="6266675"/>
            <a:ext cx="452673" cy="54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83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002060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rgbClr val="002060"/>
          </a:solidFill>
          <a:latin typeface="+mj-lt"/>
          <a:ea typeface="+mn-ea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rgbClr val="002060"/>
          </a:solidFill>
          <a:latin typeface="+mj-lt"/>
          <a:ea typeface="+mn-ea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rgbClr val="002060"/>
          </a:solidFill>
          <a:latin typeface="+mj-lt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2060"/>
          </a:solidFill>
          <a:latin typeface="+mj-lt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rgbClr val="002060"/>
          </a:solidFill>
          <a:latin typeface="+mj-lt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" TargetMode="External"/><Relationship Id="rId2" Type="http://schemas.openxmlformats.org/officeDocument/2006/relationships/hyperlink" Target="https://redis.io/docs/latest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giovanniburacci/LSDM-Big-Data-Management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C4E-3DBB-25D9-7FB8-BD782E575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7144" y="868362"/>
            <a:ext cx="9144000" cy="2387600"/>
          </a:xfrm>
        </p:spPr>
        <p:txBody>
          <a:bodyPr>
            <a:normAutofit/>
          </a:bodyPr>
          <a:lstStyle/>
          <a:p>
            <a:r>
              <a:rPr lang="en-GB" sz="4800" dirty="0"/>
              <a:t>MongoDB &amp; Redis: NoSQL</a:t>
            </a:r>
            <a:br>
              <a:rPr lang="en-GB" sz="4800" dirty="0"/>
            </a:br>
            <a:r>
              <a:rPr lang="en-GB" sz="4800" dirty="0"/>
              <a:t>Big Data Management</a:t>
            </a:r>
            <a:endParaRPr lang="en-IT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DC818-43C6-FD76-C5BA-8F140A35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</a:t>
            </a:fld>
            <a:endParaRPr lang="en-I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2A5810-B7B9-591D-71A9-4523A0F318B9}"/>
              </a:ext>
            </a:extLst>
          </p:cNvPr>
          <p:cNvSpPr txBox="1"/>
          <p:nvPr/>
        </p:nvSpPr>
        <p:spPr>
          <a:xfrm>
            <a:off x="725214" y="3647090"/>
            <a:ext cx="7630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rgbClr val="002060"/>
                </a:solidFill>
                <a:latin typeface="+mj-lt"/>
                <a:cs typeface="Calibri Light" panose="020F0302020204030204" pitchFamily="34" charset="0"/>
              </a:rPr>
              <a:t>Exploring basic theoretical notions regarding NoSQL, together with MongoDB and Redis as implementations and their storage models</a:t>
            </a:r>
            <a:endParaRPr lang="en-IT" sz="2000" dirty="0">
              <a:solidFill>
                <a:srgbClr val="002060"/>
              </a:solidFill>
              <a:latin typeface="+mj-lt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979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5763B-8FAA-EF8B-D3A6-783716086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Stores 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2449F-B829-F435-65D3-0931DDF73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783245"/>
            <a:ext cx="8483512" cy="43513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Redis,  in contrast to traditional DBMS, exploits an in-memory storage to fastly retrieve data.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Each blob of data (value) can be of multiple types:</a:t>
            </a:r>
          </a:p>
          <a:p>
            <a:pPr lvl="1"/>
            <a:r>
              <a:rPr lang="en-IT" dirty="0"/>
              <a:t>Simple strings</a:t>
            </a:r>
          </a:p>
          <a:p>
            <a:pPr lvl="1"/>
            <a:r>
              <a:rPr lang="en-IT" dirty="0"/>
              <a:t>Hashes, conceptually similar to dictionaries</a:t>
            </a:r>
          </a:p>
          <a:p>
            <a:pPr lvl="1"/>
            <a:r>
              <a:rPr lang="en-IT" dirty="0"/>
              <a:t>Lists and sets (also sorted)</a:t>
            </a:r>
          </a:p>
          <a:p>
            <a:pPr lvl="1"/>
            <a:endParaRPr lang="en-IT" dirty="0"/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A584B9-D577-291E-FD5F-CF64D680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EE6EC-AA2C-9ECB-6068-1F0781F59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6915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E8C25-12D4-A461-7932-612DCA259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Stores Data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E209CC-B4C2-328F-60FE-A5FCBCF3A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AD264-BCA6-6043-3D73-DF58148A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11</a:t>
            </a:fld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D67300-85DE-9020-9D0F-625427AEF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260" y="1896744"/>
            <a:ext cx="4633756" cy="492415"/>
          </a:xfrm>
          <a:prstGeom prst="rect">
            <a:avLst/>
          </a:prstGeo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7393F556-51C3-5FCE-150E-76C8B0C8B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60" y="3072384"/>
            <a:ext cx="4631053" cy="24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395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C3FC-F328-7485-8614-9DDEC20C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Maintains Data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EB78C-B517-7EC2-45B1-F4B0545D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263-8B3E-DB8A-AC92-B171FEB2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12</a:t>
            </a:fld>
            <a:endParaRPr lang="en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386AEA-B566-6040-75D0-F7E26E7D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423463"/>
            <a:ext cx="8826391" cy="26727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Since Redis is an in-memory data storage, there must be a way to synchronize data to disk to prevent loss of information when the server is restarted.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Two main techniques are used to persist information: RDB and AOF.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503203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BC3FC-F328-7485-8614-9DDEC20C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Maintains Data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EB78C-B517-7EC2-45B1-F4B0545D0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2C263-8B3E-DB8A-AC92-B171FEB29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13</a:t>
            </a:fld>
            <a:endParaRPr lang="en-IT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386AEA-B566-6040-75D0-F7E26E7DC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07477"/>
            <a:ext cx="8826391" cy="3806649"/>
          </a:xfrm>
        </p:spPr>
        <p:txBody>
          <a:bodyPr>
            <a:normAutofit/>
          </a:bodyPr>
          <a:lstStyle/>
          <a:p>
            <a:r>
              <a:rPr lang="en-IT" dirty="0"/>
              <a:t>RDB (Redis Database File): data is stored on disk with a snapshot of the dataset at configured intervals. It is enabled by default</a:t>
            </a:r>
            <a:br>
              <a:rPr lang="en-IT" dirty="0"/>
            </a:br>
            <a:br>
              <a:rPr lang="en-IT" dirty="0"/>
            </a:br>
            <a:br>
              <a:rPr lang="en-IT" dirty="0"/>
            </a:br>
            <a:endParaRPr lang="en-IT" dirty="0"/>
          </a:p>
          <a:p>
            <a:r>
              <a:rPr lang="en-IT" dirty="0"/>
              <a:t>AOF (Append-Only File): every write information is stored on a log file, and it can be replayed in case of data loss</a:t>
            </a:r>
            <a:br>
              <a:rPr lang="en-IT" dirty="0"/>
            </a:br>
            <a:endParaRPr lang="en-IT" dirty="0"/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7B34FE4-2B4C-1FBA-200A-E127E3C63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60" y="2679700"/>
            <a:ext cx="3708400" cy="749300"/>
          </a:xfrm>
          <a:prstGeom prst="rect">
            <a:avLst/>
          </a:prstGeom>
        </p:spPr>
      </p:pic>
      <p:pic>
        <p:nvPicPr>
          <p:cNvPr id="8" name="Picture 7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D014C7A-553D-325C-9F23-A9EE4780E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" y="4674511"/>
            <a:ext cx="4419600" cy="77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50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4426-E7D0-4598-C7D2-368818F0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Ensures Consistency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A9C1-9F71-0B71-DC59-4CF04691F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221527"/>
            <a:ext cx="8140033" cy="2414945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Consistency is ensured natively, since Redis is single-threaded and runs in the basic setting on only one server instance.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Additionally, if we want to execute a sequence of commands without being interrupted by other clients’ executions, Redis supports MULTI commands.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AE19E-2EA7-01F0-3FF4-28787CD6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D8A40-A8FC-C6A2-97A0-7BF255F5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55757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84426-E7D0-4598-C7D2-368818F07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Ensures Consistency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A9C1-9F71-0B71-DC59-4CF04691F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221527"/>
            <a:ext cx="8140033" cy="2414945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Nonetheless, when scaling horizontally with Redis Cluster or when increasing availability with Master-Replicas server, we may lose some degree of consistency.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This is consistent with what we have observed with the CAP theorem.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7AE19E-2EA7-01F0-3FF4-28787CD64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4D8A40-A8FC-C6A2-97A0-7BF255F5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4865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67D1-AEC7-08E9-9536-BCE68A49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Ensures Availability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61A4B-0384-43F0-3798-DA8BDFD2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 dirty="0"/>
              <a:t>Project presentation for Big Data Management (BDM) - Giovanni Buracci 2097143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DDEB4-51C1-4F66-2A8C-FF9C12D2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16</a:t>
            </a:fld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98297-862D-928C-3C04-821E40EC9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267" y="2437969"/>
            <a:ext cx="4864608" cy="304713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7654A3-B53F-6777-C508-7A3A164E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561479"/>
            <a:ext cx="8826391" cy="380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When scaling horizontally, a server can be either run as a Master or a Replica (Slave):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D9868ED-8C45-2C8D-743D-C680288C5757}"/>
              </a:ext>
            </a:extLst>
          </p:cNvPr>
          <p:cNvSpPr txBox="1">
            <a:spLocks/>
          </p:cNvSpPr>
          <p:nvPr/>
        </p:nvSpPr>
        <p:spPr>
          <a:xfrm>
            <a:off x="5345838" y="2549700"/>
            <a:ext cx="4750949" cy="38066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dirty="0"/>
              <a:t>In a typical setting, clients communicate with Master instances to write data, and the Master will </a:t>
            </a:r>
            <a:r>
              <a:rPr lang="en-IT" b="1" dirty="0"/>
              <a:t>asynchronously </a:t>
            </a:r>
            <a:r>
              <a:rPr lang="en-IT" dirty="0"/>
              <a:t>communicate with its replicas</a:t>
            </a:r>
            <a:endParaRPr lang="en-IT" b="1" dirty="0"/>
          </a:p>
        </p:txBody>
      </p:sp>
    </p:spTree>
    <p:extLst>
      <p:ext uri="{BB962C8B-B14F-4D97-AF65-F5344CB8AC3E}">
        <p14:creationId xmlns:p14="http://schemas.microsoft.com/office/powerpoint/2010/main" val="597679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67D1-AEC7-08E9-9536-BCE68A49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Ensures Availability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61A4B-0384-43F0-3798-DA8BDFD2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 dirty="0"/>
              <a:t>Project presentation for Big Data Management (BDM) - Giovanni Buracci 2097143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DDEB4-51C1-4F66-2A8C-FF9C12D2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17</a:t>
            </a:fld>
            <a:endParaRPr lang="en-I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7654A3-B53F-6777-C508-7A3A164E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90663"/>
            <a:ext cx="8826391" cy="380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In the context of Availability, if one instance fails, we have two cases:</a:t>
            </a:r>
          </a:p>
          <a:p>
            <a:pPr marL="514350" indent="-514350">
              <a:buFont typeface="+mj-lt"/>
              <a:buAutoNum type="arabicPeriod"/>
            </a:pPr>
            <a:r>
              <a:rPr lang="en-IT" dirty="0"/>
              <a:t>If a Replica Server fails, we simply create another replicating all data from the other Replica</a:t>
            </a:r>
          </a:p>
          <a:p>
            <a:pPr marL="514350" indent="-514350">
              <a:buFont typeface="+mj-lt"/>
              <a:buAutoNum type="arabicPeriod"/>
            </a:pPr>
            <a:r>
              <a:rPr lang="en-IT" dirty="0"/>
              <a:t>If a Master Server fails, two approaches are possible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T" dirty="0"/>
              <a:t>We can add a new server as Redis Master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IT" dirty="0"/>
              <a:t>We can ‘promote’ an existing Replica to the role of Master</a:t>
            </a:r>
          </a:p>
        </p:txBody>
      </p:sp>
    </p:spTree>
    <p:extLst>
      <p:ext uri="{BB962C8B-B14F-4D97-AF65-F5344CB8AC3E}">
        <p14:creationId xmlns:p14="http://schemas.microsoft.com/office/powerpoint/2010/main" val="1630717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67D1-AEC7-08E9-9536-BCE68A493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Ensures Availability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761A4B-0384-43F0-3798-DA8BDFD2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 dirty="0"/>
              <a:t>Project presentation for Big Data Management (BDM) - Giovanni Buracci 2097143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DDEB4-51C1-4F66-2A8C-FF9C12D2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18</a:t>
            </a:fld>
            <a:endParaRPr lang="en-I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7654A3-B53F-6777-C508-7A3A164E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90663"/>
            <a:ext cx="882639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Since the Master Server asynchronously updates its replicas when a write request comes from a server, in case a failure occurs during the Master-Replica update, the new data is lost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EFA88738-510F-0A27-D000-BED731AECDF4}"/>
              </a:ext>
            </a:extLst>
          </p:cNvPr>
          <p:cNvSpPr/>
          <p:nvPr/>
        </p:nvSpPr>
        <p:spPr>
          <a:xfrm>
            <a:off x="4354355" y="3196269"/>
            <a:ext cx="780288" cy="159961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A10964-97B9-94E6-34A4-AA00A4B5281E}"/>
              </a:ext>
            </a:extLst>
          </p:cNvPr>
          <p:cNvSpPr txBox="1">
            <a:spLocks/>
          </p:cNvSpPr>
          <p:nvPr/>
        </p:nvSpPr>
        <p:spPr>
          <a:xfrm>
            <a:off x="331304" y="4913334"/>
            <a:ext cx="882639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IT" b="1" u="sng" dirty="0"/>
              <a:t>No strong consistency guaranteed!</a:t>
            </a:r>
          </a:p>
        </p:txBody>
      </p:sp>
    </p:spTree>
    <p:extLst>
      <p:ext uri="{BB962C8B-B14F-4D97-AF65-F5344CB8AC3E}">
        <p14:creationId xmlns:p14="http://schemas.microsoft.com/office/powerpoint/2010/main" val="536666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75AB-38AA-800B-F9CE-85008A42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Performs Scaling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BF37-CAE4-FAB9-A409-B454CAD8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112429"/>
            <a:ext cx="8826391" cy="3105747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Due to the need in Big Data Management to deal with large-sized information, Redis adopts a deployment topology called Redis Cluster that allows to scale horizontally.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With Redis Cluster, it is possible to automatically split data in multiple nodes, increasing the overall throughput of the system.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55647-9FDE-93CF-E5FE-399AC3F0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25424-FE66-0770-094A-16472FC7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19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516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2720-BB61-9CCD-BBAC-152F71FFA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What is NoSQL?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D38B1-993C-9E7D-2561-6882CF886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Large Scale Data Management (IIS)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23675-41D7-C072-487B-66929599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</a:t>
            </a:fld>
            <a:endParaRPr lang="en-IT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563A368-7716-0A68-1E53-961637F7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74448"/>
            <a:ext cx="8161055" cy="345429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IT" dirty="0"/>
              <a:t> Informal definition: Not Only SQL</a:t>
            </a:r>
          </a:p>
          <a:p>
            <a:pPr>
              <a:buFont typeface="Wingdings" pitchFamily="2" charset="2"/>
              <a:buChar char="Ø"/>
            </a:pPr>
            <a:endParaRPr lang="en-IT" dirty="0"/>
          </a:p>
          <a:p>
            <a:pPr>
              <a:buFont typeface="Wingdings" pitchFamily="2" charset="2"/>
              <a:buChar char="Ø"/>
            </a:pPr>
            <a:r>
              <a:rPr lang="en-IT" dirty="0"/>
              <a:t> Foundations laid in 2009 during a meetup in San Francisco</a:t>
            </a:r>
          </a:p>
          <a:p>
            <a:pPr>
              <a:buFont typeface="Wingdings" pitchFamily="2" charset="2"/>
              <a:buChar char="Ø"/>
            </a:pPr>
            <a:endParaRPr lang="en-IT" dirty="0"/>
          </a:p>
          <a:p>
            <a:pPr>
              <a:buFont typeface="Wingdings" pitchFamily="2" charset="2"/>
              <a:buChar char="Ø"/>
            </a:pPr>
            <a:r>
              <a:rPr lang="en-IT" dirty="0"/>
              <a:t>A new databases paradigm that allows for schema-less, semi-structured data with distributed  storage</a:t>
            </a:r>
          </a:p>
          <a:p>
            <a:pPr>
              <a:buFont typeface="Wingdings" pitchFamily="2" charset="2"/>
              <a:buChar char="Ø"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299926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75AB-38AA-800B-F9CE-85008A42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Performs Scaling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BBF37-CAE4-FAB9-A409-B454CAD8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185581"/>
            <a:ext cx="8826391" cy="3105747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Data is sharded through an hashing system, where every key is part of an hash slot computed by the modulo 16384 of the key.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Finally, it is also possible to integrate Redis Cluster with the Master-replica model in order to increase the level of availability.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55647-9FDE-93CF-E5FE-399AC3F0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25424-FE66-0770-094A-16472FC7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02374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75AB-38AA-800B-F9CE-85008A42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Redis Performs Scaling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055647-9FDE-93CF-E5FE-399AC3F02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25424-FE66-0770-094A-16472FC7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21</a:t>
            </a:fld>
            <a:endParaRPr lang="en-IT"/>
          </a:p>
        </p:txBody>
      </p:sp>
      <p:pic>
        <p:nvPicPr>
          <p:cNvPr id="1026" name="Picture 2" descr="Redis Replication vs Sharding">
            <a:extLst>
              <a:ext uri="{FF2B5EF4-FFF2-40B4-BE49-F238E27FC236}">
                <a16:creationId xmlns:a16="http://schemas.microsoft.com/office/drawing/2014/main" id="{838C9F3A-D7B5-18B2-D12B-83B86C650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7588" y="1550190"/>
            <a:ext cx="5211902" cy="442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480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6A9E-2BAF-C5F1-4AAA-AAE523B6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Redis indexing and queries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FBBF-B233-56C3-8852-F8BCFE4A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92208"/>
            <a:ext cx="8117752" cy="3073583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Redis allows direct access to key-value pairs by knowing the key, which can be semantically meaningful (e.g. user:userId) with complexity O(1).</a:t>
            </a:r>
          </a:p>
          <a:p>
            <a:pPr marL="0" indent="0">
              <a:buNone/>
            </a:pPr>
            <a:br>
              <a:rPr lang="en-IT" dirty="0"/>
            </a:br>
            <a:endParaRPr lang="en-IT" dirty="0"/>
          </a:p>
          <a:p>
            <a:pPr marL="0" indent="0">
              <a:buNone/>
            </a:pPr>
            <a:r>
              <a:rPr lang="en-IT" dirty="0"/>
              <a:t>However, when dealing with hash values, access to secondary key is also possible, by exploiting Redis additional data structures.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13294-F36E-D63F-943D-D6D33FA0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378E5-A3B6-3939-5387-EFB4AEBC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285476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6A9E-2BAF-C5F1-4AAA-AAE523B6B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Redis indexing and queries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CFBBF-B233-56C3-8852-F8BCFE4A1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813381"/>
            <a:ext cx="8117752" cy="32312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There are two main types of indexes:</a:t>
            </a:r>
          </a:p>
          <a:p>
            <a:r>
              <a:rPr lang="en-IT" dirty="0"/>
              <a:t>Inverted index: used when indexing string fields inside hashes, for every term a specific list is maintained with the set of all documents containing this term</a:t>
            </a:r>
          </a:p>
          <a:p>
            <a:endParaRPr lang="en-IT" dirty="0"/>
          </a:p>
          <a:p>
            <a:r>
              <a:rPr lang="en-IT" dirty="0"/>
              <a:t>Numeric index: a binary range tree where each numeric value is a node is maintained, so that also range operations can be performed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13294-F36E-D63F-943D-D6D33FA0D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378E5-A3B6-3939-5387-EFB4AEBC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352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535B2-E1F7-4AF1-B82B-318C75E7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Introduction to Document-Based</a:t>
            </a:r>
            <a:br>
              <a:rPr lang="en-IT" dirty="0"/>
            </a:br>
            <a:r>
              <a:rPr lang="en-IT" dirty="0"/>
              <a:t>Storage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E682B-78F4-88B5-852D-158EF9BF6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527CC-2C11-B05E-AD8D-26F4B7B96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24</a:t>
            </a:fld>
            <a:endParaRPr lang="en-IT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B4A8514-30C4-4714-8A24-29A6D9832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783245"/>
            <a:ext cx="8117752" cy="435133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T" dirty="0"/>
              <a:t> Similarly to key-value stores, also document-based storages store and retrieve data by means of an ID</a:t>
            </a:r>
          </a:p>
          <a:p>
            <a:pPr>
              <a:buFont typeface="Wingdings" pitchFamily="2" charset="2"/>
              <a:buChar char="v"/>
            </a:pPr>
            <a:endParaRPr lang="en-IT" dirty="0"/>
          </a:p>
          <a:p>
            <a:pPr>
              <a:buFont typeface="Wingdings" pitchFamily="2" charset="2"/>
              <a:buChar char="v"/>
            </a:pPr>
            <a:r>
              <a:rPr lang="en-IT" dirty="0"/>
              <a:t> However, they were born to support structures such as array and data types inside every document</a:t>
            </a:r>
          </a:p>
          <a:p>
            <a:pPr>
              <a:buFont typeface="Wingdings" pitchFamily="2" charset="2"/>
              <a:buChar char="v"/>
            </a:pPr>
            <a:endParaRPr lang="en-IT" dirty="0"/>
          </a:p>
          <a:p>
            <a:pPr>
              <a:buFont typeface="Wingdings" pitchFamily="2" charset="2"/>
              <a:buChar char="v"/>
            </a:pPr>
            <a:r>
              <a:rPr lang="en-IT" dirty="0"/>
              <a:t> Thus, it is is natively possible to perform queries and aggregations on single fields</a:t>
            </a:r>
          </a:p>
        </p:txBody>
      </p:sp>
    </p:spTree>
    <p:extLst>
      <p:ext uri="{BB962C8B-B14F-4D97-AF65-F5344CB8AC3E}">
        <p14:creationId xmlns:p14="http://schemas.microsoft.com/office/powerpoint/2010/main" val="40032640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3F69-B40B-5F86-3754-F34CC500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Stores Data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1430-95B9-EEF9-A426-75574B0E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783245"/>
            <a:ext cx="9251608" cy="43513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In MongoDB, data records are stored as BSON documents</a:t>
            </a:r>
            <a:br>
              <a:rPr lang="en-IT" dirty="0"/>
            </a:br>
            <a:br>
              <a:rPr lang="en-IT" dirty="0"/>
            </a:br>
            <a:br>
              <a:rPr lang="en-IT" dirty="0"/>
            </a:br>
            <a:br>
              <a:rPr lang="en-IT" dirty="0"/>
            </a:br>
            <a:br>
              <a:rPr lang="en-IT" dirty="0"/>
            </a:br>
            <a:br>
              <a:rPr lang="en-IT" dirty="0"/>
            </a:br>
            <a:br>
              <a:rPr lang="en-IT" dirty="0"/>
            </a:br>
            <a:r>
              <a:rPr lang="en-IT" dirty="0"/>
              <a:t>BSON is simply a binary representation of JSON documents, that extends some data types not available in JSON like dates, binary data, and also contains information like field length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1B84C-90CB-828D-401E-A7DE359C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74568-2D45-9A8B-856B-DD59E628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25</a:t>
            </a:fld>
            <a:endParaRPr lang="en-IT"/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91855F12-A8F3-AB4B-09C8-34B1B45F2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2383827"/>
            <a:ext cx="4228504" cy="1575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183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3F69-B40B-5F86-3754-F34CC500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Stores Data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1430-95B9-EEF9-A426-75574B0E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561479"/>
            <a:ext cx="9251608" cy="43513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Documents are gathered together in collections, which are ideally equivalent to RDBMS tables.</a:t>
            </a:r>
            <a:br>
              <a:rPr lang="en-IT" dirty="0"/>
            </a:br>
            <a:r>
              <a:rPr lang="en-IT" dirty="0"/>
              <a:t>In turn, a collection is part of a single database.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MongoDB documents are:</a:t>
            </a:r>
          </a:p>
          <a:p>
            <a:r>
              <a:rPr lang="en-IT" dirty="0"/>
              <a:t>Polymorphic: fields can change from document to document within a single collection</a:t>
            </a:r>
          </a:p>
          <a:p>
            <a:r>
              <a:rPr lang="en-IT" dirty="0"/>
              <a:t>Self-describing: No need to declare fields priorly, they are described on-the-fly when creating and updating documents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1B84C-90CB-828D-401E-A7DE359C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74568-2D45-9A8B-856B-DD59E628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4153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3F69-B40B-5F86-3754-F34CC500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Stores Data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81430-95B9-EEF9-A426-75574B0E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146650"/>
            <a:ext cx="9080920" cy="2936779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Conversely to Redis, MongoDB stores data permanently on disk.</a:t>
            </a:r>
          </a:p>
          <a:p>
            <a:pPr marL="0" indent="0">
              <a:buNone/>
            </a:pPr>
            <a:br>
              <a:rPr lang="en-IT" dirty="0"/>
            </a:br>
            <a:r>
              <a:rPr lang="en-IT" dirty="0"/>
              <a:t>To ensure a greater level of data durability, however, it also exploits a system of checkpoints and data journal (similar to Redis AOF) which is also used during transactions to ensure consistency.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B1B84C-90CB-828D-401E-A7DE359C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074568-2D45-9A8B-856B-DD59E628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27</a:t>
            </a:fld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729645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50BC-E27C-AFC7-42B4-4F9E2BDFB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Ensures 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955F2-5C03-2FC8-C368-D922EF4CC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783245"/>
            <a:ext cx="7997687" cy="43513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Operations that affect single documents within a collection are natively consistent.</a:t>
            </a:r>
          </a:p>
          <a:p>
            <a:pPr marL="0" indent="0">
              <a:buNone/>
            </a:pPr>
            <a:r>
              <a:rPr lang="en-IT" dirty="0"/>
              <a:t>For cases when an operation updates multiple documents within one or more collections, MongoDB supports transactions.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Transactions can also be executed on multiple Shards or Replica Sets.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A46487-1A7E-BAD7-9FB9-C015A3A4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69A52B-56A6-59AE-A479-FF65FD28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81979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6680-80C2-D2B7-F8DC-84C8B258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Ensures Availability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A80F-C9B7-B200-9363-3CEF4482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590664"/>
            <a:ext cx="8329220" cy="106505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Similarly to Redis, MongoDB provides increased data availability by replicating data inside a Replica Set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0130-3D09-1A8E-E9E0-29EC6F3B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C4AE2-164E-53B3-194A-57737EF4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29</a:t>
            </a:fld>
            <a:endParaRPr lang="en-IT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7EEF0CE-060C-2218-E3DD-4B900AD9A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1910" y="2523378"/>
            <a:ext cx="4108889" cy="3357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40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48F7-901B-7748-78A7-62ADEAC8B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Why NoSQL?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A9F14-9721-22CC-B861-A9D5799F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561479"/>
            <a:ext cx="8287179" cy="4351338"/>
          </a:xfrm>
        </p:spPr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IT" dirty="0"/>
              <a:t> Traditional RDBMS struggle with huge workloads that occurr when dealing with Big Data</a:t>
            </a:r>
          </a:p>
          <a:p>
            <a:pPr>
              <a:buFont typeface="Wingdings" pitchFamily="2" charset="2"/>
              <a:buChar char="Ø"/>
            </a:pPr>
            <a:endParaRPr lang="en-IT" dirty="0"/>
          </a:p>
          <a:p>
            <a:pPr>
              <a:buFont typeface="Wingdings" pitchFamily="2" charset="2"/>
              <a:buChar char="Ø"/>
            </a:pPr>
            <a:r>
              <a:rPr lang="en-IT" dirty="0"/>
              <a:t> NoSQL advocates claim that the horizontal scalability   that comes with this technology, allow for better data management</a:t>
            </a:r>
          </a:p>
          <a:p>
            <a:pPr>
              <a:buFont typeface="Wingdings" pitchFamily="2" charset="2"/>
              <a:buChar char="Ø"/>
            </a:pPr>
            <a:endParaRPr lang="en-IT" dirty="0"/>
          </a:p>
          <a:p>
            <a:pPr>
              <a:buFont typeface="Wingdings" pitchFamily="2" charset="2"/>
              <a:buChar char="Ø"/>
            </a:pPr>
            <a:r>
              <a:rPr lang="en-IT" dirty="0"/>
              <a:t> In addition, flexibility suits better agile environments where data structure can change over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21A1C-289B-AAEE-6DF0-3F807DE8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37A5C-C321-64A4-B813-21AA55A13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68498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6680-80C2-D2B7-F8DC-84C8B258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Ensures Availability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A80F-C9B7-B200-9363-3CEF44824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689" y="1783244"/>
            <a:ext cx="9117498" cy="4249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The primary node receives all read and write operations, while the secondary nodes only perform replicate these operations asynchronously such that their data set reflects the primary one.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r>
              <a:rPr lang="en-IT" dirty="0"/>
              <a:t>When a primary node fails, a secondary node can ‘propose’ himself as the new primary, and elections are held.</a:t>
            </a:r>
            <a:br>
              <a:rPr lang="en-IT" dirty="0"/>
            </a:br>
            <a:r>
              <a:rPr lang="en-IT" dirty="0"/>
              <a:t>A special type of node called Arbiter can be added, that doesn’t hold any data but can vote in an election.</a:t>
            </a:r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  <a:p>
            <a:pPr marL="0" indent="0">
              <a:buNone/>
            </a:pPr>
            <a:endParaRPr lang="en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0130-3D09-1A8E-E9E0-29EC6F3B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C4AE2-164E-53B3-194A-57737EF4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88015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F6680-80C2-D2B7-F8DC-84C8B2581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Ensures Availability (3)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4E0130-3D09-1A8E-E9E0-29EC6F3B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C4AE2-164E-53B3-194A-57737EF4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31</a:t>
            </a:fld>
            <a:endParaRPr lang="en-IT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AB3999EE-7693-654F-E3C0-D7519C44A9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375" y="3024423"/>
            <a:ext cx="7048500" cy="2667000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B44222-5252-10A7-7489-AC5A23C4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473543"/>
            <a:ext cx="8644530" cy="1505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Every two seconds, each member of the Replica Set can send an ‘heartbeat’ (ping) to every other member.</a:t>
            </a:r>
            <a:br>
              <a:rPr lang="en-IT" dirty="0"/>
            </a:br>
            <a:r>
              <a:rPr lang="en-IT" dirty="0"/>
              <a:t>If a member does not answer, it is marked as inaccessible</a:t>
            </a:r>
          </a:p>
        </p:txBody>
      </p:sp>
    </p:spTree>
    <p:extLst>
      <p:ext uri="{BB962C8B-B14F-4D97-AF65-F5344CB8AC3E}">
        <p14:creationId xmlns:p14="http://schemas.microsoft.com/office/powerpoint/2010/main" val="13414796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280D-F7B5-739A-25AA-CA4BC9DA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Performs Scaling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9EE6-B654-6F39-B58B-F36E33B55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397419"/>
            <a:ext cx="8826391" cy="206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800" dirty="0"/>
              <a:t>Just like Redis, MongoDB was developed with the clear goal of handling massive datasets that power Big Data use cases.</a:t>
            </a:r>
          </a:p>
          <a:p>
            <a:pPr marL="0" indent="0">
              <a:buNone/>
            </a:pPr>
            <a:r>
              <a:rPr lang="en-IT" sz="2800" dirty="0"/>
              <a:t>The same technical solution is implemented: horizontal scaling by means of sharding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29EAB-971A-52B3-2AD7-50BB4742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9F8C1-22A4-02C0-294F-11FDE860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38826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D3C3E03-DDD4-00DB-A652-EB3A899020B6}"/>
              </a:ext>
            </a:extLst>
          </p:cNvPr>
          <p:cNvSpPr/>
          <p:nvPr/>
        </p:nvSpPr>
        <p:spPr>
          <a:xfrm>
            <a:off x="7504386" y="-189186"/>
            <a:ext cx="6505904" cy="7756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1280D-F7B5-739A-25AA-CA4BC9DA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Performs Scaling (2)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C41BAB4-39B9-3A35-97A7-0397AC35E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049643"/>
            <a:ext cx="4803780" cy="340913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A29EAB-971A-52B3-2AD7-50BB4742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A20E509-92EF-2734-AA6F-9EDA70672B34}"/>
              </a:ext>
            </a:extLst>
          </p:cNvPr>
          <p:cNvSpPr txBox="1">
            <a:spLocks/>
          </p:cNvSpPr>
          <p:nvPr/>
        </p:nvSpPr>
        <p:spPr>
          <a:xfrm>
            <a:off x="331304" y="1739198"/>
            <a:ext cx="5396834" cy="4030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T" dirty="0"/>
              <a:t>Inside a sharded cluster, three main components are located:</a:t>
            </a:r>
          </a:p>
          <a:p>
            <a:r>
              <a:rPr lang="en-IT" dirty="0"/>
              <a:t>Config servers: store metadata and settings for the cluster</a:t>
            </a:r>
          </a:p>
          <a:p>
            <a:r>
              <a:rPr lang="en-IT" dirty="0"/>
              <a:t>Mongos: Interface between application and shards, query router</a:t>
            </a:r>
          </a:p>
          <a:p>
            <a:r>
              <a:rPr lang="en-IT" dirty="0"/>
              <a:t>Shard: Actual Replica Set that contains data</a:t>
            </a:r>
          </a:p>
          <a:p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9F8C1-22A4-02C0-294F-11FDE860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>
                <a:solidFill>
                  <a:schemeClr val="tx1"/>
                </a:solidFill>
              </a:rPr>
              <a:t>33</a:t>
            </a:fld>
            <a:endParaRPr lang="en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0018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DE33-7AB9-9238-9BC2-9C3C2048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Performs Scaling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470DC-162A-036A-A559-BEAAF55E1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561479"/>
            <a:ext cx="9096475" cy="2054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sz="2400" dirty="0"/>
              <a:t>MongoDB uses shard keys to distribute the documents of a collection across shards. </a:t>
            </a:r>
          </a:p>
          <a:p>
            <a:pPr marL="0" indent="0">
              <a:buNone/>
            </a:pPr>
            <a:r>
              <a:rPr lang="en-IT" sz="2400" dirty="0"/>
              <a:t>A shard key is composed by one or more document fields which are declared when sharding a collection.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03C652-CFD3-F402-5F82-8451570E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76CF4-9A3E-999F-965D-69331B42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34</a:t>
            </a:fld>
            <a:endParaRPr lang="en-IT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31016-41E2-3190-7561-CAE0150AC7A7}"/>
              </a:ext>
            </a:extLst>
          </p:cNvPr>
          <p:cNvSpPr txBox="1"/>
          <p:nvPr/>
        </p:nvSpPr>
        <p:spPr>
          <a:xfrm>
            <a:off x="4298732" y="3615559"/>
            <a:ext cx="45930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2060"/>
                </a:solidFill>
                <a:latin typeface="+mj-lt"/>
              </a:rPr>
              <a:t>It is possible to have some sharded collections, whose content is distributed across partitions, while keeping unshared collections that can be located (entirely) on any shard.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1891969-14FA-D165-8890-0EC645B6F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298" y="3079530"/>
            <a:ext cx="2906244" cy="317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30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ACD7-F87B-3AB4-0BBC-DDCD14032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How MongoDB Performs Scaling (4)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721AE-016F-0DBE-7D64-6C8BE254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3" y="1783245"/>
            <a:ext cx="8549937" cy="4351338"/>
          </a:xfrm>
        </p:spPr>
        <p:txBody>
          <a:bodyPr/>
          <a:lstStyle/>
          <a:p>
            <a:pPr marL="0" indent="0">
              <a:buNone/>
            </a:pPr>
            <a:r>
              <a:rPr lang="en-IT" dirty="0"/>
              <a:t>MongoDB supports two different strategies for distributing data between shards: </a:t>
            </a:r>
          </a:p>
          <a:p>
            <a:r>
              <a:rPr lang="en-IT" dirty="0"/>
              <a:t>Hashed sharding: computed by hashing the shardkey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Ranged sharding: dividing data based on ranges defined on the shard key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BCA715-010A-844F-398A-2305DFEAB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4F1C48-810E-8556-2E4B-94EF311F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35</a:t>
            </a:fld>
            <a:endParaRPr lang="en-IT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0D63071-0C34-D198-4E47-B0B2C6DD97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7119" y="3014597"/>
            <a:ext cx="3221588" cy="1147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28F2F08-554B-41C3-F218-31C33B5165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7119" y="5121329"/>
            <a:ext cx="2997419" cy="9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866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FC1E7B-EB67-811F-B106-4331234A2C95}"/>
              </a:ext>
            </a:extLst>
          </p:cNvPr>
          <p:cNvSpPr/>
          <p:nvPr/>
        </p:nvSpPr>
        <p:spPr>
          <a:xfrm>
            <a:off x="7504386" y="-189186"/>
            <a:ext cx="6505904" cy="77566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85B92-B15F-0FD7-1581-EE916BA6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Redis and MongoDB Recap (1)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823E874-3107-D1CF-E79C-6737C2F81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779718"/>
              </p:ext>
            </p:extLst>
          </p:nvPr>
        </p:nvGraphicFramePr>
        <p:xfrm>
          <a:off x="357954" y="1479017"/>
          <a:ext cx="11502742" cy="4420227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96641">
                  <a:extLst>
                    <a:ext uri="{9D8B030D-6E8A-4147-A177-3AD203B41FA5}">
                      <a16:colId xmlns:a16="http://schemas.microsoft.com/office/drawing/2014/main" val="2900291212"/>
                    </a:ext>
                  </a:extLst>
                </a:gridCol>
                <a:gridCol w="4239584">
                  <a:extLst>
                    <a:ext uri="{9D8B030D-6E8A-4147-A177-3AD203B41FA5}">
                      <a16:colId xmlns:a16="http://schemas.microsoft.com/office/drawing/2014/main" val="1870563612"/>
                    </a:ext>
                  </a:extLst>
                </a:gridCol>
                <a:gridCol w="4566517">
                  <a:extLst>
                    <a:ext uri="{9D8B030D-6E8A-4147-A177-3AD203B41FA5}">
                      <a16:colId xmlns:a16="http://schemas.microsoft.com/office/drawing/2014/main" val="3484702796"/>
                    </a:ext>
                  </a:extLst>
                </a:gridCol>
              </a:tblGrid>
              <a:tr h="608583">
                <a:tc>
                  <a:txBody>
                    <a:bodyPr/>
                    <a:lstStyle/>
                    <a:p>
                      <a:pPr algn="ctr"/>
                      <a:endParaRPr lang="en-IT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Redis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MongoDB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684510"/>
                  </a:ext>
                </a:extLst>
              </a:tr>
              <a:tr h="608583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Data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Key-Value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BSON Documents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1997040"/>
                  </a:ext>
                </a:extLst>
              </a:tr>
              <a:tr h="608583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Data Storage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In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On Disk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843197"/>
                  </a:ext>
                </a:extLst>
              </a:tr>
              <a:tr h="693157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Consistency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By default + multi commands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T" dirty="0"/>
                        <a:t>By default + transactions supported</a:t>
                      </a:r>
                    </a:p>
                    <a:p>
                      <a:pPr algn="ctr"/>
                      <a:r>
                        <a:rPr lang="en-IT" dirty="0"/>
                        <a:t>(multi-collection ops)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030519"/>
                  </a:ext>
                </a:extLst>
              </a:tr>
              <a:tr h="578069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Querying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Key lookups + optionally RediSearch, indexes specified priorly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Any field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2352758"/>
                  </a:ext>
                </a:extLst>
              </a:tr>
              <a:tr h="621161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Scalability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Yes, but harder to maintain with hashing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Yes, automatic data distribution 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5409261"/>
                  </a:ext>
                </a:extLst>
              </a:tr>
              <a:tr h="621161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Availability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Possible, but no automatic failover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Natively supports automatic failover detection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017638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CA3AD-317F-8621-E5CB-7D5FADA2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2D0EB-1930-268E-EBD0-6406F1A2E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>
                <a:solidFill>
                  <a:schemeClr val="tx1"/>
                </a:solidFill>
              </a:rPr>
              <a:t>36</a:t>
            </a:fld>
            <a:endParaRPr lang="en-IT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9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39DFD-E025-0529-9E57-5AAE8564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Redis and MongoDB Recap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6E989-CFD0-E37D-56CF-97845CB7E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2140596"/>
            <a:ext cx="9064944" cy="286232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b="1" dirty="0"/>
          </a:p>
          <a:p>
            <a:pPr>
              <a:buFont typeface="Wingdings" pitchFamily="2" charset="2"/>
              <a:buChar char="Ø"/>
            </a:pPr>
            <a:r>
              <a:rPr lang="en-GB" b="1" dirty="0"/>
              <a:t>Redis</a:t>
            </a:r>
            <a:r>
              <a:rPr lang="en-GB" dirty="0"/>
              <a:t>: Best for </a:t>
            </a:r>
            <a:r>
              <a:rPr lang="en-GB" b="1" dirty="0"/>
              <a:t>in-memory speed</a:t>
            </a:r>
            <a:r>
              <a:rPr lang="en-GB" dirty="0"/>
              <a:t>, </a:t>
            </a:r>
            <a:r>
              <a:rPr lang="en-GB" b="1" dirty="0"/>
              <a:t>caching</a:t>
            </a:r>
            <a:r>
              <a:rPr lang="en-GB" dirty="0"/>
              <a:t>, </a:t>
            </a:r>
            <a:r>
              <a:rPr lang="en-GB" b="1" dirty="0"/>
              <a:t>session management</a:t>
            </a:r>
            <a:r>
              <a:rPr lang="en-GB" dirty="0"/>
              <a:t>, with </a:t>
            </a:r>
            <a:r>
              <a:rPr lang="en-GB" b="1" dirty="0"/>
              <a:t>limited query support unless using </a:t>
            </a:r>
            <a:r>
              <a:rPr lang="en-GB" b="1" dirty="0" err="1"/>
              <a:t>RediSearch</a:t>
            </a:r>
            <a:endParaRPr lang="en-GB" b="1" dirty="0"/>
          </a:p>
          <a:p>
            <a:pPr>
              <a:buFont typeface="Wingdings" pitchFamily="2" charset="2"/>
              <a:buChar char="Ø"/>
            </a:pPr>
            <a:endParaRPr lang="en-GB" b="1" dirty="0"/>
          </a:p>
          <a:p>
            <a:pPr>
              <a:buFont typeface="Wingdings" pitchFamily="2" charset="2"/>
              <a:buChar char="Ø"/>
            </a:pPr>
            <a:r>
              <a:rPr lang="en-GB" b="1" dirty="0"/>
              <a:t>MongoDB</a:t>
            </a:r>
            <a:r>
              <a:rPr lang="en-GB" dirty="0"/>
              <a:t>: Best for </a:t>
            </a:r>
            <a:r>
              <a:rPr lang="en-GB" b="1" dirty="0"/>
              <a:t>flexible document storage</a:t>
            </a:r>
            <a:r>
              <a:rPr lang="en-GB" dirty="0"/>
              <a:t>, </a:t>
            </a:r>
            <a:r>
              <a:rPr lang="en-GB" b="1" dirty="0"/>
              <a:t>complex queries</a:t>
            </a:r>
            <a:r>
              <a:rPr lang="en-GB" dirty="0"/>
              <a:t>, and </a:t>
            </a:r>
            <a:r>
              <a:rPr lang="en-GB" b="1" dirty="0"/>
              <a:t>high write/read scalability</a:t>
            </a:r>
            <a:r>
              <a:rPr lang="en-GB" dirty="0"/>
              <a:t> via </a:t>
            </a:r>
            <a:r>
              <a:rPr lang="en-GB" b="1" dirty="0"/>
              <a:t>sharding</a:t>
            </a:r>
          </a:p>
          <a:p>
            <a:pPr>
              <a:buFont typeface="Wingdings" pitchFamily="2" charset="2"/>
              <a:buChar char="Ø"/>
            </a:pPr>
            <a:endParaRPr lang="en-GB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D0612-F79C-36DD-2C7D-6E2D0B377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B8317-9B18-FE2C-EBA9-346064E4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91596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CCC4E-3DBB-25D9-7FB8-BD782E575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44" y="2264596"/>
            <a:ext cx="3300249" cy="1038279"/>
          </a:xfrm>
        </p:spPr>
        <p:txBody>
          <a:bodyPr>
            <a:normAutofit/>
          </a:bodyPr>
          <a:lstStyle/>
          <a:p>
            <a:r>
              <a:rPr lang="en-GB" sz="4800" dirty="0"/>
              <a:t>…Thanks!</a:t>
            </a:r>
            <a:endParaRPr lang="en-IT" sz="4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EDC818-43C6-FD76-C5BA-8F140A35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38</a:t>
            </a:fld>
            <a:endParaRPr lang="en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2175C5F-C61B-269C-DD9D-057A9BC254D8}"/>
              </a:ext>
            </a:extLst>
          </p:cNvPr>
          <p:cNvSpPr txBox="1">
            <a:spLocks/>
          </p:cNvSpPr>
          <p:nvPr/>
        </p:nvSpPr>
        <p:spPr>
          <a:xfrm>
            <a:off x="147144" y="3429000"/>
            <a:ext cx="9064944" cy="2862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rgbClr val="002060"/>
                </a:solidFill>
                <a:latin typeface="+mj-lt"/>
                <a:ea typeface="+mn-ea"/>
                <a:cs typeface="Calibri Light" panose="020F03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800" b="1" dirty="0"/>
              <a:t>References: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sz="2000" dirty="0"/>
              <a:t>Theoretical notions: LSDM Course taught by prof. Antonella Poggi</a:t>
            </a:r>
          </a:p>
          <a:p>
            <a:pPr marL="342900" indent="-342900" algn="l">
              <a:buFont typeface="Wingdings" pitchFamily="2" charset="2"/>
              <a:buChar char="Ø"/>
            </a:pPr>
            <a:r>
              <a:rPr lang="en-GB" sz="2000" dirty="0">
                <a:hlinkClick r:id="rId2"/>
              </a:rPr>
              <a:t>Redis documentation</a:t>
            </a:r>
            <a:endParaRPr lang="en-GB" sz="2000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GB" sz="2000" dirty="0">
                <a:hlinkClick r:id="rId3"/>
              </a:rPr>
              <a:t>MongoDB documentation</a:t>
            </a:r>
            <a:endParaRPr lang="en-GB" sz="2000" dirty="0"/>
          </a:p>
          <a:p>
            <a:pPr marL="342900" indent="-342900" algn="l">
              <a:buFont typeface="Wingdings" pitchFamily="2" charset="2"/>
              <a:buChar char="Ø"/>
            </a:pPr>
            <a:r>
              <a:rPr lang="en-GB" sz="2000" dirty="0"/>
              <a:t>GitHub: </a:t>
            </a:r>
            <a:r>
              <a:rPr lang="en-GB" sz="2000" dirty="0">
                <a:hlinkClick r:id="rId4"/>
              </a:rPr>
              <a:t>LSDM-Big-Data-Management</a:t>
            </a:r>
            <a:endParaRPr lang="en-GB" sz="2000" dirty="0"/>
          </a:p>
          <a:p>
            <a:pPr algn="l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5808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8B1F-BA4D-AC63-2351-367FFB42C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CAP Theorem and NoSQL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3C399-2FBA-C501-A5BE-19B78027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783245"/>
            <a:ext cx="8392282" cy="435133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IT" dirty="0"/>
              <a:t> (C) Consistency, (A) Availability, (P) Partition Tolerance</a:t>
            </a:r>
          </a:p>
          <a:p>
            <a:pPr>
              <a:buFont typeface="Wingdings" pitchFamily="2" charset="2"/>
              <a:buChar char="v"/>
            </a:pPr>
            <a:endParaRPr lang="en-IT" dirty="0"/>
          </a:p>
          <a:p>
            <a:pPr>
              <a:buFont typeface="Wingdings" pitchFamily="2" charset="2"/>
              <a:buChar char="v"/>
            </a:pPr>
            <a:r>
              <a:rPr lang="en-IT" dirty="0"/>
              <a:t> Proposed by Eric Brewer in 2000, it claims that between the above three properties on shared systems, only two can be achieved at once</a:t>
            </a:r>
          </a:p>
          <a:p>
            <a:pPr>
              <a:buFont typeface="Wingdings" pitchFamily="2" charset="2"/>
              <a:buChar char="v"/>
            </a:pPr>
            <a:endParaRPr lang="en-IT" dirty="0"/>
          </a:p>
          <a:p>
            <a:pPr>
              <a:buFont typeface="Wingdings" pitchFamily="2" charset="2"/>
              <a:buChar char="v"/>
            </a:pPr>
            <a:r>
              <a:rPr lang="en-IT" dirty="0"/>
              <a:t> As we will see eventually, both Redis and MongoDB are considered CP systems, even if both now implement additional techniques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83A99-B40A-D1B5-F238-B116E819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04F711-7269-2516-2BB4-220D2FFFA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59479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488F-37E7-CF8B-E22D-236C27D99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NoSQL Data Models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D97FA-C4D8-8825-DA7C-778DD8B7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4FA028-3DDC-6944-5FD6-F3BD7893E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5</a:t>
            </a:fld>
            <a:endParaRPr lang="en-IT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741124-D6F2-71F9-54A0-533504927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328318"/>
              </p:ext>
            </p:extLst>
          </p:nvPr>
        </p:nvGraphicFramePr>
        <p:xfrm>
          <a:off x="331304" y="2337500"/>
          <a:ext cx="8127999" cy="19296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61238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215097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9428455"/>
                    </a:ext>
                  </a:extLst>
                </a:gridCol>
              </a:tblGrid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DBMS Implementation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Storage 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1922651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Key-Value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Redis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Key-Value pairs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191897"/>
                  </a:ext>
                </a:extLst>
              </a:tr>
              <a:tr h="643233"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MongoDB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T" dirty="0"/>
                        <a:t>JSON-like documents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81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073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247F3E-481A-FA8E-7A13-666272B02D91}"/>
              </a:ext>
            </a:extLst>
          </p:cNvPr>
          <p:cNvSpPr/>
          <p:nvPr/>
        </p:nvSpPr>
        <p:spPr>
          <a:xfrm>
            <a:off x="8164056" y="-2706845"/>
            <a:ext cx="14147304" cy="10862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51855-729F-4C09-8571-23F6C626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Aggregates and Schema Flexibility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0A48-A004-AEFE-8AD6-48365D49B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9104" y="1917928"/>
            <a:ext cx="5575510" cy="3678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T" dirty="0"/>
              <a:t>The foundational units in a NoSQL storage are identified as aggregates.</a:t>
            </a:r>
          </a:p>
          <a:p>
            <a:pPr marL="0" indent="0">
              <a:buNone/>
            </a:pPr>
            <a:r>
              <a:rPr lang="en-IT" dirty="0"/>
              <a:t>In the context of NoSQL, it is important to correctly identify aggregates in data when modelling information, so that querying and distribution can be performed efficiently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9B0D0-A7BF-F38B-AA22-342E844D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F9A93-C971-8AF8-27DF-E2C425B7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6</a:t>
            </a:fld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9E74-0836-CCC0-F1E0-2A5D65C55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2091451"/>
            <a:ext cx="4093967" cy="2869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BC82B2-1399-E3EE-7559-00955FC2ADC9}"/>
              </a:ext>
            </a:extLst>
          </p:cNvPr>
          <p:cNvSpPr txBox="1"/>
          <p:nvPr/>
        </p:nvSpPr>
        <p:spPr>
          <a:xfrm>
            <a:off x="331304" y="5183078"/>
            <a:ext cx="41113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1400" i="1" dirty="0">
                <a:solidFill>
                  <a:schemeClr val="bg1">
                    <a:lumMod val="50000"/>
                  </a:schemeClr>
                </a:solidFill>
              </a:rPr>
              <a:t>Two main aggregates: Order and Customer</a:t>
            </a:r>
            <a:br>
              <a:rPr lang="en-IT" sz="1400" i="1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IT" sz="1400" i="1" dirty="0">
                <a:solidFill>
                  <a:schemeClr val="bg1">
                    <a:lumMod val="50000"/>
                  </a:schemeClr>
                </a:solidFill>
              </a:rPr>
              <a:t>A single logical address appears 3 times in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9A0939-7412-A20E-AF1E-865535AFCEBE}"/>
              </a:ext>
            </a:extLst>
          </p:cNvPr>
          <p:cNvSpPr txBox="1"/>
          <p:nvPr/>
        </p:nvSpPr>
        <p:spPr>
          <a:xfrm>
            <a:off x="11535126" y="6385022"/>
            <a:ext cx="13594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3AAD753-C243-1D41-B1AB-77987A98CB1A}" type="slidenum">
              <a:rPr lang="en-IT" sz="1400" smtClean="0">
                <a:solidFill>
                  <a:srgbClr val="002060"/>
                </a:solidFill>
              </a:rPr>
              <a:pPr/>
              <a:t>6</a:t>
            </a:fld>
            <a:endParaRPr lang="en-IT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13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AF44D-F69A-527F-BE99-954DEC602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Aggregates and Schema Flexibility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C5B41-48B1-2611-7882-FD325D32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678EA-BB3C-02C0-EBEB-431D0236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7</a:t>
            </a:fld>
            <a:endParaRPr lang="en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DFE1F5-D6A4-F82D-2191-254A0FFD0AC2}"/>
              </a:ext>
            </a:extLst>
          </p:cNvPr>
          <p:cNvSpPr txBox="1"/>
          <p:nvPr/>
        </p:nvSpPr>
        <p:spPr>
          <a:xfrm>
            <a:off x="6096000" y="1801861"/>
            <a:ext cx="3777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2060"/>
                </a:solidFill>
                <a:latin typeface="+mj-lt"/>
              </a:rPr>
              <a:t>In MongoDB, an aggregate is represented by a single document</a:t>
            </a:r>
          </a:p>
        </p:txBody>
      </p:sp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5E1F0054-C047-6BD4-A92F-EB6ECFA3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" y="1863050"/>
            <a:ext cx="5477713" cy="1661778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3DDFFC72-5CC9-84CD-AE27-E88DCA2D9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04" y="3864863"/>
            <a:ext cx="5555177" cy="2189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B142C8-2C0A-F0B9-C5DE-ED20D4250069}"/>
              </a:ext>
            </a:extLst>
          </p:cNvPr>
          <p:cNvSpPr txBox="1"/>
          <p:nvPr/>
        </p:nvSpPr>
        <p:spPr>
          <a:xfrm>
            <a:off x="6096000" y="3927067"/>
            <a:ext cx="3777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T" sz="2800" dirty="0">
                <a:solidFill>
                  <a:srgbClr val="002060"/>
                </a:solidFill>
                <a:latin typeface="+mj-lt"/>
              </a:rPr>
              <a:t>In Redis, an aggregate is a key-value pair</a:t>
            </a:r>
          </a:p>
        </p:txBody>
      </p:sp>
    </p:spTree>
    <p:extLst>
      <p:ext uri="{BB962C8B-B14F-4D97-AF65-F5344CB8AC3E}">
        <p14:creationId xmlns:p14="http://schemas.microsoft.com/office/powerpoint/2010/main" val="1471218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369F-C6F7-FB5F-184D-C5854665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Introduction to Key-Value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6AEC4-4E80-73B1-43BA-F77C9BFED8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04" y="1783245"/>
            <a:ext cx="8826391" cy="4351338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IT" dirty="0"/>
              <a:t> Key-Value stores allow for fast access to data via key lookups</a:t>
            </a:r>
          </a:p>
          <a:p>
            <a:pPr>
              <a:buFont typeface="Wingdings" pitchFamily="2" charset="2"/>
              <a:buChar char="v"/>
            </a:pPr>
            <a:endParaRPr lang="en-IT" dirty="0"/>
          </a:p>
          <a:p>
            <a:pPr>
              <a:buFont typeface="Wingdings" pitchFamily="2" charset="2"/>
              <a:buChar char="v"/>
            </a:pPr>
            <a:r>
              <a:rPr lang="en-IT" dirty="0"/>
              <a:t> They work like a huge hash map, where data is stored and retrieved by means of a key</a:t>
            </a:r>
          </a:p>
          <a:p>
            <a:pPr>
              <a:buFont typeface="Wingdings" pitchFamily="2" charset="2"/>
              <a:buChar char="v"/>
            </a:pPr>
            <a:endParaRPr lang="en-IT" dirty="0"/>
          </a:p>
          <a:p>
            <a:pPr>
              <a:buFont typeface="Wingdings" pitchFamily="2" charset="2"/>
              <a:buChar char="v"/>
            </a:pPr>
            <a:r>
              <a:rPr lang="en-IT" dirty="0"/>
              <a:t> They are mainly used in ambits like caching data, and session management for users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9810A-0CB7-8978-BFB7-B6E2BD46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85316-EC39-CB6E-9421-D0578FFC3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36291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3FAB-FDD0-5FD5-CD27-EAC533394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Redis Typical Use Case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659FF-3B6F-BE53-D75C-08D95ADD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T"/>
              <a:t>Project presentation for Big Data Management (BDM) - Giovanni Buracci 2097143</a:t>
            </a:r>
            <a:endParaRPr lang="en-IT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D3D71-062E-B546-5952-348FD493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AD753-C243-1D41-B1AB-77987A98CB1A}" type="slidenum">
              <a:rPr lang="en-IT" smtClean="0"/>
              <a:t>9</a:t>
            </a:fld>
            <a:endParaRPr lang="en-IT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8FDA0-AE6A-2FE1-7A56-6E5396519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12" y="2041144"/>
            <a:ext cx="76200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973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2321</Words>
  <Application>Microsoft Macintosh PowerPoint</Application>
  <PresentationFormat>Widescreen</PresentationFormat>
  <Paragraphs>259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Aptos Display</vt:lpstr>
      <vt:lpstr>Arial</vt:lpstr>
      <vt:lpstr>Calibri Light</vt:lpstr>
      <vt:lpstr>Segoe UI</vt:lpstr>
      <vt:lpstr>Wingdings</vt:lpstr>
      <vt:lpstr>Office Theme</vt:lpstr>
      <vt:lpstr>MongoDB &amp; Redis: NoSQL Big Data Management</vt:lpstr>
      <vt:lpstr>What is NoSQL?</vt:lpstr>
      <vt:lpstr>Why NoSQL?</vt:lpstr>
      <vt:lpstr>CAP Theorem and NoSQL</vt:lpstr>
      <vt:lpstr>NoSQL Data Models</vt:lpstr>
      <vt:lpstr>Aggregates and Schema Flexibility (1)</vt:lpstr>
      <vt:lpstr>Aggregates and Schema Flexibility (2)</vt:lpstr>
      <vt:lpstr>Introduction to Key-Value Storage</vt:lpstr>
      <vt:lpstr>Redis Typical Use Case</vt:lpstr>
      <vt:lpstr>How Redis Stores Data (1)</vt:lpstr>
      <vt:lpstr>How Redis Stores Data (2)</vt:lpstr>
      <vt:lpstr>How Redis Maintains Data (1)</vt:lpstr>
      <vt:lpstr>How Redis Maintains Data (2)</vt:lpstr>
      <vt:lpstr>How Redis Ensures Consistency (1)</vt:lpstr>
      <vt:lpstr>How Redis Ensures Consistency (2)</vt:lpstr>
      <vt:lpstr>How Redis Ensures Availability (1)</vt:lpstr>
      <vt:lpstr>How Redis Ensures Availability (2)</vt:lpstr>
      <vt:lpstr>How Redis Ensures Availability (3)</vt:lpstr>
      <vt:lpstr>How Redis Performs Scaling (1)</vt:lpstr>
      <vt:lpstr>How Redis Performs Scaling (2)</vt:lpstr>
      <vt:lpstr>How Redis Performs Scaling (3)</vt:lpstr>
      <vt:lpstr>Redis indexing and queries (1)</vt:lpstr>
      <vt:lpstr>Redis indexing and queries (2)</vt:lpstr>
      <vt:lpstr>Introduction to Document-Based Storage</vt:lpstr>
      <vt:lpstr>How MongoDB Stores Data (1)</vt:lpstr>
      <vt:lpstr>How MongoDB Stores Data (2)</vt:lpstr>
      <vt:lpstr>How MongoDB Stores Data (3)</vt:lpstr>
      <vt:lpstr>How MongoDB Ensures Consistency</vt:lpstr>
      <vt:lpstr>How MongoDB Ensures Availability (1)</vt:lpstr>
      <vt:lpstr>How MongoDB Ensures Availability (2)</vt:lpstr>
      <vt:lpstr>How MongoDB Ensures Availability (3)</vt:lpstr>
      <vt:lpstr>How MongoDB Performs Scaling (1)</vt:lpstr>
      <vt:lpstr>How MongoDB Performs Scaling (2)</vt:lpstr>
      <vt:lpstr>How MongoDB Performs Scaling (3)</vt:lpstr>
      <vt:lpstr>How MongoDB Performs Scaling (4)</vt:lpstr>
      <vt:lpstr>Redis and MongoDB Recap (1)</vt:lpstr>
      <vt:lpstr>Redis and MongoDB Recap (2)</vt:lpstr>
      <vt:lpstr>…Thanks!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Buracci</dc:creator>
  <cp:lastModifiedBy>Giovanni Buracci</cp:lastModifiedBy>
  <cp:revision>29</cp:revision>
  <dcterms:created xsi:type="dcterms:W3CDTF">2025-02-23T10:38:31Z</dcterms:created>
  <dcterms:modified xsi:type="dcterms:W3CDTF">2025-03-09T11:19:26Z</dcterms:modified>
</cp:coreProperties>
</file>