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2" r:id="rId3"/>
    <p:sldId id="266" r:id="rId4"/>
    <p:sldId id="257" r:id="rId5"/>
    <p:sldId id="267" r:id="rId6"/>
    <p:sldId id="261" r:id="rId7"/>
    <p:sldId id="268" r:id="rId8"/>
    <p:sldId id="271" r:id="rId9"/>
    <p:sldId id="269" r:id="rId10"/>
    <p:sldId id="270" r:id="rId11"/>
    <p:sldId id="272" r:id="rId12"/>
    <p:sldId id="275" r:id="rId13"/>
    <p:sldId id="276" r:id="rId14"/>
    <p:sldId id="274" r:id="rId15"/>
    <p:sldId id="277" r:id="rId16"/>
    <p:sldId id="273" r:id="rId17"/>
    <p:sldId id="260" r:id="rId18"/>
    <p:sldId id="259" r:id="rId19"/>
    <p:sldId id="263" r:id="rId20"/>
    <p:sldId id="265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5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46000"/>
          </a:blip>
          <a:srcRect/>
          <a:stretch>
            <a:fillRect t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3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5.emf"/><Relationship Id="rId5" Type="http://schemas.openxmlformats.org/officeDocument/2006/relationships/image" Target="../media/image6.gi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image" Target="../media/image8.emf"/><Relationship Id="rId5" Type="http://schemas.openxmlformats.org/officeDocument/2006/relationships/oleObject" Target="../embeddings/Microsoft_Equation6.bin"/><Relationship Id="rId6" Type="http://schemas.openxmlformats.org/officeDocument/2006/relationships/image" Target="../media/image9.emf"/><Relationship Id="rId7" Type="http://schemas.openxmlformats.org/officeDocument/2006/relationships/oleObject" Target="../embeddings/Microsoft_Equation7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n-US" dirty="0" err="1" smtClean="0"/>
              <a:t>CrowdTrust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Giovanni Charles, Adam Fiksen, Ryan Jackson, Sahil Jain, John Walker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Supervisor: Emil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Lupu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accuracies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</a:t>
            </a:r>
          </a:p>
          <a:p>
            <a:pPr lvl="1"/>
            <a:r>
              <a:rPr lang="en-US" dirty="0" smtClean="0"/>
              <a:t>What we know about you</a:t>
            </a:r>
          </a:p>
          <a:p>
            <a:pPr lvl="1"/>
            <a:r>
              <a:rPr lang="en-US" dirty="0" smtClean="0"/>
              <a:t>New evidence</a:t>
            </a:r>
          </a:p>
          <a:p>
            <a:pPr lvl="2"/>
            <a:r>
              <a:rPr lang="en-US" dirty="0" smtClean="0"/>
              <a:t>How do we combine it?</a:t>
            </a:r>
          </a:p>
        </p:txBody>
      </p:sp>
    </p:spTree>
    <p:extLst>
      <p:ext uri="{BB962C8B-B14F-4D97-AF65-F5344CB8AC3E}">
        <p14:creationId xmlns:p14="http://schemas.microsoft.com/office/powerpoint/2010/main" val="2997252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E-Step</a:t>
            </a:r>
          </a:p>
          <a:p>
            <a:pPr lvl="1"/>
            <a:r>
              <a:rPr lang="en-US" dirty="0" smtClean="0"/>
              <a:t>Calculate the expected true response</a:t>
            </a:r>
          </a:p>
          <a:p>
            <a:endParaRPr lang="en-US" dirty="0" smtClean="0"/>
          </a:p>
          <a:p>
            <a:r>
              <a:rPr lang="en-US" dirty="0" smtClean="0"/>
              <a:t>M-Step</a:t>
            </a:r>
          </a:p>
          <a:p>
            <a:pPr lvl="1"/>
            <a:r>
              <a:rPr lang="en-US" dirty="0" smtClean="0"/>
              <a:t>Infer the most likely accuracy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948257"/>
              </p:ext>
            </p:extLst>
          </p:nvPr>
        </p:nvGraphicFramePr>
        <p:xfrm>
          <a:off x="5076056" y="1628800"/>
          <a:ext cx="3321659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816100" imgH="393700" progId="Equation.3">
                  <p:embed/>
                </p:oleObj>
              </mc:Choice>
              <mc:Fallback>
                <p:oleObj name="Equation" r:id="rId3" imgW="181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6056" y="1628800"/>
                        <a:ext cx="3321659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231620"/>
              </p:ext>
            </p:extLst>
          </p:nvPr>
        </p:nvGraphicFramePr>
        <p:xfrm>
          <a:off x="3203848" y="3356992"/>
          <a:ext cx="5244092" cy="4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2527300" imgH="228600" progId="Equation.3">
                  <p:embed/>
                </p:oleObj>
              </mc:Choice>
              <mc:Fallback>
                <p:oleObj name="Equation" r:id="rId5" imgW="2527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3848" y="3356992"/>
                        <a:ext cx="5244092" cy="47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558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</a:t>
            </a:r>
          </a:p>
          <a:p>
            <a:pPr lvl="1"/>
            <a:r>
              <a:rPr lang="en-US" dirty="0" smtClean="0"/>
              <a:t>What we know about you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109251"/>
              </p:ext>
            </p:extLst>
          </p:nvPr>
        </p:nvGraphicFramePr>
        <p:xfrm>
          <a:off x="5220072" y="3212976"/>
          <a:ext cx="3168352" cy="58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092200" imgH="203200" progId="Equation.3">
                  <p:embed/>
                </p:oleObj>
              </mc:Choice>
              <mc:Fallback>
                <p:oleObj name="Equation" r:id="rId3" imgW="1092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0072" y="3212976"/>
                        <a:ext cx="3168352" cy="589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beta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08920"/>
            <a:ext cx="4386170" cy="180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8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 descr="test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42"/>
          <a:stretch/>
        </p:blipFill>
        <p:spPr>
          <a:xfrm>
            <a:off x="95821" y="2348880"/>
            <a:ext cx="9017365" cy="18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2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</a:t>
            </a:r>
          </a:p>
          <a:p>
            <a:pPr lvl="1"/>
            <a:r>
              <a:rPr lang="en-US" dirty="0" smtClean="0"/>
              <a:t>What we know about you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rouble makers considered</a:t>
            </a:r>
            <a:endParaRPr lang="en-US" dirty="0"/>
          </a:p>
          <a:p>
            <a:pPr lvl="1"/>
            <a:r>
              <a:rPr lang="en-US" dirty="0" smtClean="0"/>
              <a:t>New evidence</a:t>
            </a:r>
          </a:p>
          <a:p>
            <a:pPr lvl="2"/>
            <a:r>
              <a:rPr lang="en-US" dirty="0" smtClean="0"/>
              <a:t>Combined with a numerical method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794177"/>
              </p:ext>
            </p:extLst>
          </p:nvPr>
        </p:nvGraphicFramePr>
        <p:xfrm>
          <a:off x="3563888" y="1628800"/>
          <a:ext cx="5037038" cy="553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082800" imgH="228600" progId="Equation.3">
                  <p:embed/>
                </p:oleObj>
              </mc:Choice>
              <mc:Fallback>
                <p:oleObj name="Equation" r:id="rId3" imgW="2082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1628800"/>
                        <a:ext cx="5037038" cy="553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8607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</a:t>
            </a:r>
          </a:p>
          <a:p>
            <a:pPr lvl="1"/>
            <a:r>
              <a:rPr lang="en-US" dirty="0" smtClean="0"/>
              <a:t>What we know about you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rouble makers considered</a:t>
            </a:r>
            <a:endParaRPr lang="en-US" dirty="0"/>
          </a:p>
          <a:p>
            <a:pPr lvl="1"/>
            <a:r>
              <a:rPr lang="en-US" dirty="0" smtClean="0"/>
              <a:t>New evidence</a:t>
            </a:r>
          </a:p>
          <a:p>
            <a:pPr lvl="2"/>
            <a:r>
              <a:rPr lang="en-US" dirty="0" smtClean="0"/>
              <a:t>Convex conjugate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99521"/>
              </p:ext>
            </p:extLst>
          </p:nvPr>
        </p:nvGraphicFramePr>
        <p:xfrm>
          <a:off x="3563888" y="1628800"/>
          <a:ext cx="5037038" cy="553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2082800" imgH="228600" progId="Equation.3">
                  <p:embed/>
                </p:oleObj>
              </mc:Choice>
              <mc:Fallback>
                <p:oleObj name="Equation" r:id="rId3" imgW="2082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1628800"/>
                        <a:ext cx="5037038" cy="553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698988"/>
              </p:ext>
            </p:extLst>
          </p:nvPr>
        </p:nvGraphicFramePr>
        <p:xfrm>
          <a:off x="3635896" y="3212976"/>
          <a:ext cx="5244092" cy="4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5" imgW="2527300" imgH="228600" progId="Equation.3">
                  <p:embed/>
                </p:oleObj>
              </mc:Choice>
              <mc:Fallback>
                <p:oleObj name="Equation" r:id="rId5" imgW="2527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896" y="3212976"/>
                        <a:ext cx="5244092" cy="47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138482"/>
              </p:ext>
            </p:extLst>
          </p:nvPr>
        </p:nvGraphicFramePr>
        <p:xfrm>
          <a:off x="2915816" y="3933056"/>
          <a:ext cx="603699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7" imgW="3581400" imgH="469900" progId="Equation.3">
                  <p:embed/>
                </p:oleObj>
              </mc:Choice>
              <mc:Fallback>
                <p:oleObj name="Equation" r:id="rId7" imgW="3581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5816" y="3933056"/>
                        <a:ext cx="6036995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2878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Experts/Bots</a:t>
            </a:r>
          </a:p>
          <a:p>
            <a:r>
              <a:rPr lang="en-US" dirty="0" smtClean="0"/>
              <a:t>Convex conjugate</a:t>
            </a:r>
          </a:p>
          <a:p>
            <a:r>
              <a:rPr lang="en-US" dirty="0" smtClean="0"/>
              <a:t>N Continuous</a:t>
            </a:r>
          </a:p>
        </p:txBody>
      </p:sp>
    </p:spTree>
    <p:extLst>
      <p:ext uri="{BB962C8B-B14F-4D97-AF65-F5344CB8AC3E}">
        <p14:creationId xmlns:p14="http://schemas.microsoft.com/office/powerpoint/2010/main" val="819099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Engineering Practices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Pair Programming</a:t>
            </a:r>
          </a:p>
          <a:p>
            <a:r>
              <a:rPr lang="en-US" sz="2800" dirty="0" smtClean="0"/>
              <a:t>Testing each other’s code</a:t>
            </a:r>
            <a:endParaRPr lang="en-US" sz="2800" dirty="0" smtClean="0"/>
          </a:p>
          <a:p>
            <a:r>
              <a:rPr lang="en-US" sz="2800" dirty="0" smtClean="0"/>
              <a:t>Informative workspace</a:t>
            </a:r>
          </a:p>
          <a:p>
            <a:r>
              <a:rPr lang="en-US" sz="2800" dirty="0" smtClean="0"/>
              <a:t>Stand up </a:t>
            </a:r>
            <a:r>
              <a:rPr lang="en-US" sz="2800" dirty="0" smtClean="0"/>
              <a:t>meetings</a:t>
            </a:r>
          </a:p>
          <a:p>
            <a:r>
              <a:rPr lang="en-US" sz="2800" dirty="0" smtClean="0"/>
              <a:t>Database Token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Collaboration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 descr="facebook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2105550" cy="792088"/>
          </a:xfrm>
          <a:prstGeom prst="rect">
            <a:avLst/>
          </a:prstGeom>
        </p:spPr>
      </p:pic>
      <p:pic>
        <p:nvPicPr>
          <p:cNvPr id="5" name="Picture 4" descr="Google-plus-625x3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268760"/>
            <a:ext cx="2500278" cy="1368152"/>
          </a:xfrm>
          <a:prstGeom prst="rect">
            <a:avLst/>
          </a:prstGeom>
        </p:spPr>
      </p:pic>
      <p:pic>
        <p:nvPicPr>
          <p:cNvPr id="6" name="Picture 5" descr="github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49" y="2348880"/>
            <a:ext cx="4950967" cy="1963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Enhancements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Hybrid computing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Dynamic </a:t>
            </a:r>
            <a:r>
              <a:rPr lang="en-US" dirty="0" smtClean="0"/>
              <a:t>pricing model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Mobile </a:t>
            </a:r>
            <a:r>
              <a:rPr lang="en-US" dirty="0" smtClean="0"/>
              <a:t>app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 have a collection of 100 photos of birds, and know which ones are robins. I don’t know anything about birds? </a:t>
            </a:r>
            <a:endParaRPr lang="en-US" dirty="0"/>
          </a:p>
          <a:p>
            <a:pPr algn="ctr">
              <a:buNone/>
            </a:pPr>
            <a:r>
              <a:rPr lang="en-US" sz="4800" i="1" dirty="0" smtClean="0"/>
              <a:t>“How can I get an accurate result set?”</a:t>
            </a:r>
            <a:endParaRPr lang="en-IN" sz="48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Successfully developed a generic framework</a:t>
            </a:r>
          </a:p>
          <a:p>
            <a:r>
              <a:rPr lang="en-US" dirty="0" err="1" smtClean="0"/>
              <a:t>Generalised</a:t>
            </a:r>
            <a:r>
              <a:rPr lang="en-US" dirty="0" smtClean="0"/>
              <a:t> EM algorithm to obtain optimum number of people to ask.</a:t>
            </a:r>
          </a:p>
          <a:p>
            <a:r>
              <a:rPr lang="en-US" dirty="0" smtClean="0"/>
              <a:t>Produced an easy to use website which allowed people to </a:t>
            </a:r>
            <a:r>
              <a:rPr lang="en-US" smtClean="0"/>
              <a:t>complete tasks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 for listening!</a:t>
            </a:r>
            <a:br>
              <a:rPr lang="en-US" sz="6600" dirty="0" smtClean="0"/>
            </a:br>
            <a:r>
              <a:rPr lang="en-US" sz="6600" dirty="0" smtClean="0"/>
              <a:t>Questions?</a:t>
            </a:r>
            <a:endParaRPr lang="en-IN" sz="6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Crowdsourcing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endParaRPr lang="en-US" dirty="0" smtClean="0"/>
          </a:p>
          <a:p>
            <a:r>
              <a:rPr lang="en-US" dirty="0" smtClean="0"/>
              <a:t>Why is it needed?</a:t>
            </a:r>
          </a:p>
          <a:p>
            <a:endParaRPr lang="en-US" dirty="0" smtClean="0"/>
          </a:p>
          <a:p>
            <a:r>
              <a:rPr lang="en-US" dirty="0" smtClean="0"/>
              <a:t>Who uses it?</a:t>
            </a:r>
          </a:p>
        </p:txBody>
      </p:sp>
    </p:spTree>
    <p:extLst>
      <p:ext uri="{BB962C8B-B14F-4D97-AF65-F5344CB8AC3E}">
        <p14:creationId xmlns:p14="http://schemas.microsoft.com/office/powerpoint/2010/main" val="257377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out there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sz="3000" dirty="0" smtClean="0"/>
              <a:t>competitors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Amazon’s Mechanical </a:t>
            </a:r>
            <a:r>
              <a:rPr lang="en-US" dirty="0" smtClean="0"/>
              <a:t>Turk</a:t>
            </a:r>
            <a:endParaRPr lang="en-US" dirty="0" smtClean="0"/>
          </a:p>
          <a:p>
            <a:pPr lvl="1"/>
            <a:r>
              <a:rPr lang="en-US" dirty="0" err="1" smtClean="0"/>
              <a:t>Microworkers</a:t>
            </a:r>
            <a:endParaRPr lang="en-US" dirty="0" smtClean="0"/>
          </a:p>
          <a:p>
            <a:pPr lvl="1"/>
            <a:r>
              <a:rPr lang="en-US" dirty="0" err="1" smtClean="0"/>
              <a:t>StackOverflow</a:t>
            </a:r>
            <a:r>
              <a:rPr lang="en-US" dirty="0" smtClean="0"/>
              <a:t>/Wikipedia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redundanc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" r="7522"/>
          <a:stretch/>
        </p:blipFill>
        <p:spPr>
          <a:xfrm>
            <a:off x="107504" y="1628800"/>
            <a:ext cx="8892480" cy="1872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021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General purpose online crowdsourcing platform</a:t>
            </a:r>
          </a:p>
          <a:p>
            <a:endParaRPr lang="en-US" sz="2800" dirty="0" smtClean="0"/>
          </a:p>
          <a:p>
            <a:r>
              <a:rPr lang="en-US" sz="2800" dirty="0" smtClean="0"/>
              <a:t>Analyses the crowd</a:t>
            </a:r>
          </a:p>
          <a:p>
            <a:endParaRPr lang="en-US" sz="2800" dirty="0" smtClean="0"/>
          </a:p>
          <a:p>
            <a:r>
              <a:rPr lang="en-US" sz="2800" dirty="0" smtClean="0"/>
              <a:t>Gives accurate results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do with all this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right answer</a:t>
            </a:r>
          </a:p>
          <a:p>
            <a:r>
              <a:rPr lang="en-US" dirty="0" smtClean="0"/>
              <a:t>Find out who is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05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right answer?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</a:p>
          <a:p>
            <a:pPr lvl="1"/>
            <a:r>
              <a:rPr lang="en-US" dirty="0" smtClean="0"/>
              <a:t>Prior knowledge</a:t>
            </a:r>
          </a:p>
          <a:p>
            <a:pPr lvl="1"/>
            <a:r>
              <a:rPr lang="en-US" dirty="0" smtClean="0"/>
              <a:t>Annotator accuracies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1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</TotalTime>
  <Words>242</Words>
  <Application>Microsoft Macintosh PowerPoint</Application>
  <PresentationFormat>On-screen Show (4:3)</PresentationFormat>
  <Paragraphs>80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Microsoft Equation</vt:lpstr>
      <vt:lpstr>CrowdTrust</vt:lpstr>
      <vt:lpstr>PowerPoint Presentation</vt:lpstr>
      <vt:lpstr>Crowdsourcing</vt:lpstr>
      <vt:lpstr>What’s out there</vt:lpstr>
      <vt:lpstr>PowerPoint Presentation</vt:lpstr>
      <vt:lpstr>Proposed Solution</vt:lpstr>
      <vt:lpstr>Demo</vt:lpstr>
      <vt:lpstr>What do we do with all this data?</vt:lpstr>
      <vt:lpstr>What’s the right answer?</vt:lpstr>
      <vt:lpstr>Calculating the accuracies</vt:lpstr>
      <vt:lpstr>The EM Algorithm</vt:lpstr>
      <vt:lpstr>First attempt</vt:lpstr>
      <vt:lpstr>First attempt</vt:lpstr>
      <vt:lpstr>Second attempt</vt:lpstr>
      <vt:lpstr>Third attempt</vt:lpstr>
      <vt:lpstr>Adaptations</vt:lpstr>
      <vt:lpstr>Software Engineering Practices</vt:lpstr>
      <vt:lpstr>Collaboration Tools</vt:lpstr>
      <vt:lpstr>Enhancements</vt:lpstr>
      <vt:lpstr>Conclusions</vt:lpstr>
      <vt:lpstr>Thank you for listening! 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CrowdTrust</dc:title>
  <dc:creator>Sahil Jain</dc:creator>
  <cp:lastModifiedBy>Giovanni Charles</cp:lastModifiedBy>
  <cp:revision>35</cp:revision>
  <dcterms:created xsi:type="dcterms:W3CDTF">2013-01-08T19:50:41Z</dcterms:created>
  <dcterms:modified xsi:type="dcterms:W3CDTF">2013-01-10T14:33:03Z</dcterms:modified>
</cp:coreProperties>
</file>