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79" r:id="rId3"/>
    <p:sldId id="280" r:id="rId4"/>
    <p:sldId id="283" r:id="rId5"/>
    <p:sldId id="271" r:id="rId6"/>
    <p:sldId id="281" r:id="rId7"/>
    <p:sldId id="272" r:id="rId8"/>
    <p:sldId id="268" r:id="rId9"/>
    <p:sldId id="263" r:id="rId10"/>
    <p:sldId id="260" r:id="rId11"/>
    <p:sldId id="259" r:id="rId12"/>
    <p:sldId id="291" r:id="rId13"/>
    <p:sldId id="266" r:id="rId14"/>
    <p:sldId id="284" r:id="rId15"/>
    <p:sldId id="285" r:id="rId16"/>
    <p:sldId id="286" r:id="rId17"/>
    <p:sldId id="267" r:id="rId18"/>
    <p:sldId id="275" r:id="rId19"/>
    <p:sldId id="274" r:id="rId20"/>
    <p:sldId id="262" r:id="rId21"/>
    <p:sldId id="287" r:id="rId22"/>
    <p:sldId id="288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F3E989A-C2D7-CC47-AD41-3DBDA830B6F1}">
          <p14:sldIdLst>
            <p14:sldId id="257"/>
            <p14:sldId id="279"/>
            <p14:sldId id="280"/>
            <p14:sldId id="283"/>
            <p14:sldId id="271"/>
            <p14:sldId id="281"/>
            <p14:sldId id="272"/>
            <p14:sldId id="268"/>
            <p14:sldId id="263"/>
            <p14:sldId id="260"/>
            <p14:sldId id="259"/>
            <p14:sldId id="291"/>
            <p14:sldId id="266"/>
            <p14:sldId id="284"/>
            <p14:sldId id="285"/>
            <p14:sldId id="286"/>
            <p14:sldId id="267"/>
            <p14:sldId id="275"/>
            <p14:sldId id="274"/>
            <p14:sldId id="262"/>
            <p14:sldId id="287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014"/>
    <a:srgbClr val="00B0F0"/>
    <a:srgbClr val="4472C4"/>
    <a:srgbClr val="E35225"/>
    <a:srgbClr val="9B0013"/>
    <a:srgbClr val="FFC000"/>
    <a:srgbClr val="7030A0"/>
    <a:srgbClr val="C55A1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5091" autoAdjust="0"/>
  </p:normalViewPr>
  <p:slideViewPr>
    <p:cSldViewPr snapToGrid="0" snapToObjects="1">
      <p:cViewPr varScale="1">
        <p:scale>
          <a:sx n="75" d="100"/>
          <a:sy n="75" d="100"/>
        </p:scale>
        <p:origin x="98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="" xmlns:a16="http://schemas.microsoft.com/office/drawing/2014/main" id="{69CBA3B2-35A4-6C4D-A9B7-FC7E1FFFA6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87E57C3B-874A-DD4B-BCBF-6EA606AA19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66391-C36F-E443-BB71-0E64FF979FD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E8A54165-809E-C644-BF62-24FDB38F02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2FE5189A-DD11-EF46-8E77-2E00A58939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7F6EE-E3CC-FD47-8AEE-CA98BFED335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4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EC548-56CF-AD45-B79A-0EC75DD2336C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14BA-DF08-4544-B7F6-21BED4D8F1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49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137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Conventional PWC's and scintillation </a:t>
            </a:r>
            <a:r>
              <a:rPr lang="en-US" dirty="0" err="1" smtClean="0"/>
              <a:t>hodoscopes</a:t>
            </a:r>
            <a:r>
              <a:rPr lang="en-US" dirty="0" smtClean="0"/>
              <a:t> serve to define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muon</a:t>
            </a:r>
            <a:r>
              <a:rPr lang="en-US" dirty="0" smtClean="0"/>
              <a:t> trajectory downstream of the air dipole.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FollowLng</a:t>
            </a:r>
            <a:r>
              <a:rPr lang="en-US" dirty="0" smtClean="0"/>
              <a:t> the PWC's is a solid iron magnet (1.8 m long, energized to 20 </a:t>
            </a:r>
            <a:r>
              <a:rPr lang="en-US" dirty="0" err="1" smtClean="0"/>
              <a:t>kG</a:t>
            </a:r>
            <a:r>
              <a:rPr lang="en-US" dirty="0" smtClean="0"/>
              <a:t>) used to partially refocus the </a:t>
            </a:r>
            <a:r>
              <a:rPr lang="en-US" dirty="0" err="1" smtClean="0"/>
              <a:t>muons</a:t>
            </a:r>
            <a:r>
              <a:rPr lang="en-US" dirty="0" smtClean="0"/>
              <a:t> vertically and to </a:t>
            </a:r>
            <a:r>
              <a:rPr lang="en-US" dirty="0" err="1" smtClean="0"/>
              <a:t>redetermine</a:t>
            </a:r>
            <a:r>
              <a:rPr lang="en-US" dirty="0" smtClean="0"/>
              <a:t> the </a:t>
            </a:r>
            <a:r>
              <a:rPr lang="en-US" dirty="0" err="1" smtClean="0"/>
              <a:t>muon</a:t>
            </a:r>
            <a:r>
              <a:rPr lang="en-US" dirty="0" smtClean="0"/>
              <a:t> momentum to ?15%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threshold </a:t>
            </a:r>
            <a:r>
              <a:rPr lang="en-US" dirty="0" err="1" smtClean="0"/>
              <a:t>zeeenko</a:t>
            </a:r>
            <a:r>
              <a:rPr lang="en-US" dirty="0" smtClean="0"/>
              <a:t>" counter on each arm also helps prevent possible low momentum </a:t>
            </a:r>
            <a:r>
              <a:rPr lang="en-US" dirty="0" err="1" smtClean="0"/>
              <a:t>muon</a:t>
            </a:r>
            <a:r>
              <a:rPr lang="en-US" dirty="0" smtClean="0"/>
              <a:t> triggers. gas Cherenkov counters to differentiate among pi's, K's and p‘s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12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At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r>
              <a:rPr lang="it-IT" dirty="0" smtClean="0"/>
              <a:t>, </a:t>
            </a:r>
            <a:r>
              <a:rPr lang="it-IT" dirty="0" err="1" smtClean="0"/>
              <a:t>namely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accelerator</a:t>
            </a:r>
            <a:r>
              <a:rPr lang="it-IT" dirty="0" smtClean="0"/>
              <a:t> </a:t>
            </a:r>
            <a:r>
              <a:rPr lang="it-IT" dirty="0" err="1" smtClean="0"/>
              <a:t>cycle</a:t>
            </a:r>
            <a:r>
              <a:rPr lang="it-IT" dirty="0" smtClean="0"/>
              <a:t>, </a:t>
            </a:r>
          </a:p>
          <a:p>
            <a:r>
              <a:rPr lang="it-IT" dirty="0" smtClean="0"/>
              <a:t>10^11 </a:t>
            </a:r>
            <a:r>
              <a:rPr lang="it-IT" dirty="0" err="1" smtClean="0"/>
              <a:t>protons</a:t>
            </a:r>
            <a:r>
              <a:rPr lang="it-IT" dirty="0" smtClean="0"/>
              <a:t> hit the target. </a:t>
            </a:r>
          </a:p>
          <a:p>
            <a:r>
              <a:rPr lang="it-IT" dirty="0" smtClean="0"/>
              <a:t>1.6· 10^16 </a:t>
            </a:r>
            <a:r>
              <a:rPr lang="it-IT" dirty="0" err="1" smtClean="0"/>
              <a:t>protons</a:t>
            </a:r>
            <a:r>
              <a:rPr lang="it-IT" dirty="0" smtClean="0"/>
              <a:t> on target, </a:t>
            </a:r>
            <a:r>
              <a:rPr lang="it-IT" dirty="0" err="1" smtClean="0"/>
              <a:t>considering</a:t>
            </a:r>
            <a:r>
              <a:rPr lang="it-IT" dirty="0" smtClean="0"/>
              <a:t> the </a:t>
            </a:r>
            <a:r>
              <a:rPr lang="it-IT" dirty="0" err="1" smtClean="0"/>
              <a:t>total</a:t>
            </a:r>
            <a:r>
              <a:rPr lang="it-IT" dirty="0" smtClean="0"/>
              <a:t> </a:t>
            </a:r>
            <a:r>
              <a:rPr lang="it-IT" dirty="0" err="1" smtClean="0"/>
              <a:t>exposure</a:t>
            </a:r>
            <a:endParaRPr lang="it-IT" dirty="0" smtClean="0"/>
          </a:p>
          <a:p>
            <a:r>
              <a:rPr lang="it-IT" dirty="0" smtClean="0"/>
              <a:t>A sample of 9000 </a:t>
            </a:r>
            <a:r>
              <a:rPr lang="it-IT" dirty="0" err="1" smtClean="0"/>
              <a:t>mu+mu</a:t>
            </a:r>
            <a:r>
              <a:rPr lang="it-IT" dirty="0" smtClean="0"/>
              <a:t>- </a:t>
            </a:r>
            <a:r>
              <a:rPr lang="it-IT" dirty="0" err="1" smtClean="0"/>
              <a:t>events</a:t>
            </a:r>
            <a:r>
              <a:rPr lang="it-IT" baseline="0" dirty="0" smtClean="0"/>
              <a:t> </a:t>
            </a:r>
            <a:r>
              <a:rPr lang="it-IT" dirty="0" smtClean="0"/>
              <a:t>with m mm &gt;5GeV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obtained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mu+mu</a:t>
            </a:r>
            <a:r>
              <a:rPr lang="it-IT" dirty="0" smtClean="0"/>
              <a:t>- mass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shown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before</a:t>
            </a:r>
            <a:r>
              <a:rPr lang="it-IT" baseline="0" dirty="0" smtClean="0"/>
              <a:t> and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subtracting</a:t>
            </a:r>
            <a:r>
              <a:rPr lang="it-IT" dirty="0" smtClean="0"/>
              <a:t> a continuum</a:t>
            </a:r>
            <a:r>
              <a:rPr lang="it-IT" baseline="0" dirty="0" smtClean="0"/>
              <a:t> </a:t>
            </a:r>
            <a:r>
              <a:rPr lang="it-IT" dirty="0" smtClean="0"/>
              <a:t>(non-</a:t>
            </a:r>
            <a:r>
              <a:rPr lang="it-IT" dirty="0" err="1" smtClean="0"/>
              <a:t>resonating</a:t>
            </a:r>
            <a:r>
              <a:rPr lang="it-IT" dirty="0" smtClean="0"/>
              <a:t>) background.</a:t>
            </a:r>
          </a:p>
          <a:p>
            <a:endParaRPr lang="it-IT" dirty="0" smtClean="0"/>
          </a:p>
          <a:p>
            <a:r>
              <a:rPr lang="it-IT" dirty="0" smtClean="0"/>
              <a:t>Informati i dati sono sommati di Cu e </a:t>
            </a:r>
            <a:r>
              <a:rPr lang="it-IT" dirty="0" err="1" smtClean="0"/>
              <a:t>Pt</a:t>
            </a:r>
            <a:r>
              <a:rPr lang="it-IT" dirty="0" smtClean="0"/>
              <a:t>?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45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At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r>
              <a:rPr lang="it-IT" dirty="0" smtClean="0"/>
              <a:t>, </a:t>
            </a:r>
            <a:r>
              <a:rPr lang="it-IT" dirty="0" err="1" smtClean="0"/>
              <a:t>namely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accelerator</a:t>
            </a:r>
            <a:r>
              <a:rPr lang="it-IT" dirty="0" smtClean="0"/>
              <a:t> </a:t>
            </a:r>
            <a:r>
              <a:rPr lang="it-IT" dirty="0" err="1" smtClean="0"/>
              <a:t>cycle</a:t>
            </a:r>
            <a:r>
              <a:rPr lang="it-IT" dirty="0" smtClean="0"/>
              <a:t>, </a:t>
            </a:r>
          </a:p>
          <a:p>
            <a:r>
              <a:rPr lang="it-IT" dirty="0" smtClean="0"/>
              <a:t>10^11 </a:t>
            </a:r>
            <a:r>
              <a:rPr lang="it-IT" dirty="0" err="1" smtClean="0"/>
              <a:t>protons</a:t>
            </a:r>
            <a:r>
              <a:rPr lang="it-IT" dirty="0" smtClean="0"/>
              <a:t> hit the target. </a:t>
            </a:r>
          </a:p>
          <a:p>
            <a:r>
              <a:rPr lang="it-IT" dirty="0" smtClean="0"/>
              <a:t>1.6· 10^16 </a:t>
            </a:r>
            <a:r>
              <a:rPr lang="it-IT" dirty="0" err="1" smtClean="0"/>
              <a:t>protons</a:t>
            </a:r>
            <a:r>
              <a:rPr lang="it-IT" dirty="0" smtClean="0"/>
              <a:t> on target, </a:t>
            </a:r>
            <a:r>
              <a:rPr lang="it-IT" dirty="0" err="1" smtClean="0"/>
              <a:t>considering</a:t>
            </a:r>
            <a:r>
              <a:rPr lang="it-IT" dirty="0" smtClean="0"/>
              <a:t> the </a:t>
            </a:r>
            <a:r>
              <a:rPr lang="it-IT" dirty="0" err="1" smtClean="0"/>
              <a:t>total</a:t>
            </a:r>
            <a:r>
              <a:rPr lang="it-IT" dirty="0" smtClean="0"/>
              <a:t> </a:t>
            </a:r>
            <a:r>
              <a:rPr lang="it-IT" dirty="0" err="1" smtClean="0"/>
              <a:t>exposure</a:t>
            </a:r>
            <a:endParaRPr lang="it-IT" dirty="0" smtClean="0"/>
          </a:p>
          <a:p>
            <a:r>
              <a:rPr lang="it-IT" dirty="0" smtClean="0"/>
              <a:t>A sample of 9000 </a:t>
            </a:r>
            <a:r>
              <a:rPr lang="it-IT" dirty="0" err="1" smtClean="0"/>
              <a:t>mu+mu</a:t>
            </a:r>
            <a:r>
              <a:rPr lang="it-IT" dirty="0" smtClean="0"/>
              <a:t>- </a:t>
            </a:r>
            <a:r>
              <a:rPr lang="it-IT" dirty="0" err="1" smtClean="0"/>
              <a:t>events</a:t>
            </a:r>
            <a:r>
              <a:rPr lang="it-IT" baseline="0" dirty="0" smtClean="0"/>
              <a:t> </a:t>
            </a:r>
            <a:r>
              <a:rPr lang="it-IT" dirty="0" smtClean="0"/>
              <a:t>with m mm &gt;5GeV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obtained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mu+mu</a:t>
            </a:r>
            <a:r>
              <a:rPr lang="it-IT" dirty="0" smtClean="0"/>
              <a:t>- mass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shown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before</a:t>
            </a:r>
            <a:r>
              <a:rPr lang="it-IT" baseline="0" dirty="0" smtClean="0"/>
              <a:t> and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subtracting</a:t>
            </a:r>
            <a:r>
              <a:rPr lang="it-IT" dirty="0" smtClean="0"/>
              <a:t> a continuum</a:t>
            </a:r>
            <a:r>
              <a:rPr lang="it-IT" baseline="0" dirty="0" smtClean="0"/>
              <a:t> </a:t>
            </a:r>
            <a:r>
              <a:rPr lang="it-IT" dirty="0" smtClean="0"/>
              <a:t>(non-</a:t>
            </a:r>
            <a:r>
              <a:rPr lang="it-IT" dirty="0" err="1" smtClean="0"/>
              <a:t>resonating</a:t>
            </a:r>
            <a:r>
              <a:rPr lang="it-IT" dirty="0" smtClean="0"/>
              <a:t>) background.</a:t>
            </a:r>
          </a:p>
          <a:p>
            <a:endParaRPr lang="it-IT" dirty="0" smtClean="0"/>
          </a:p>
          <a:p>
            <a:r>
              <a:rPr lang="it-IT" dirty="0" smtClean="0"/>
              <a:t>Informati i dati sono sommati di Cu e </a:t>
            </a:r>
            <a:r>
              <a:rPr lang="it-IT" dirty="0" err="1" smtClean="0"/>
              <a:t>Pt</a:t>
            </a:r>
            <a:r>
              <a:rPr lang="it-IT" dirty="0" smtClean="0"/>
              <a:t>?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8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interesting</a:t>
            </a:r>
            <a:r>
              <a:rPr lang="en-GB" baseline="0" dirty="0" smtClean="0"/>
              <a:t> to compare the widths with ones of the </a:t>
            </a:r>
            <a:r>
              <a:rPr lang="en-GB" baseline="0" dirty="0" err="1" smtClean="0"/>
              <a:t>charmonium</a:t>
            </a:r>
            <a:endParaRPr lang="en-GB" baseline="0" dirty="0" smtClean="0"/>
          </a:p>
          <a:p>
            <a:r>
              <a:rPr lang="en-GB" baseline="0" dirty="0" smtClean="0"/>
              <a:t>Lifetimes of </a:t>
            </a:r>
            <a:r>
              <a:rPr lang="en-GB" baseline="0" dirty="0" err="1" smtClean="0"/>
              <a:t>bottomonium</a:t>
            </a:r>
            <a:r>
              <a:rPr lang="en-GB" baseline="0" dirty="0" smtClean="0"/>
              <a:t> are smaller even if the initial mass is very large</a:t>
            </a:r>
          </a:p>
          <a:p>
            <a:r>
              <a:rPr lang="en-GB" baseline="0" dirty="0" smtClean="0"/>
              <a:t>However we must consider that c can decay into s and this decay is not suppressed by the CKM matrix</a:t>
            </a:r>
          </a:p>
          <a:p>
            <a:r>
              <a:rPr lang="en-GB" baseline="0" dirty="0" smtClean="0"/>
              <a:t>Whereas the decay b-&gt;t cannot occur so a suppression due to the change of generation must be considered (change of one or two families)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It’s even more interesting to consider the fourth excited state because it has a mass of  large enough that the decay to Bo antiB0 is possible and this is not suppressed, therefore its width is much larger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Another observation: </a:t>
            </a:r>
            <a:r>
              <a:rPr lang="en-GB" baseline="0" dirty="0" err="1" smtClean="0"/>
              <a:t>e+e</a:t>
            </a:r>
            <a:r>
              <a:rPr lang="en-GB" baseline="0" dirty="0" smtClean="0"/>
              <a:t>- experiments when someone knows where to look, we can tune our detector and perform a scan in energy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24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interesting</a:t>
            </a:r>
            <a:r>
              <a:rPr lang="en-GB" baseline="0" dirty="0" smtClean="0"/>
              <a:t> to compare the widths with ones of the </a:t>
            </a:r>
            <a:r>
              <a:rPr lang="en-GB" baseline="0" dirty="0" err="1" smtClean="0"/>
              <a:t>charmonium</a:t>
            </a:r>
            <a:endParaRPr lang="en-GB" baseline="0" dirty="0" smtClean="0"/>
          </a:p>
          <a:p>
            <a:r>
              <a:rPr lang="en-GB" baseline="0" dirty="0" smtClean="0"/>
              <a:t>Lifetimes of </a:t>
            </a:r>
            <a:r>
              <a:rPr lang="en-GB" baseline="0" dirty="0" err="1" smtClean="0"/>
              <a:t>bottomonium</a:t>
            </a:r>
            <a:r>
              <a:rPr lang="en-GB" baseline="0" dirty="0" smtClean="0"/>
              <a:t> are smaller even if the initial mass is very large</a:t>
            </a:r>
          </a:p>
          <a:p>
            <a:r>
              <a:rPr lang="en-GB" baseline="0" dirty="0" smtClean="0"/>
              <a:t>However we must consider that c can decay into s and this decay is not suppressed by the CKM matrix</a:t>
            </a:r>
          </a:p>
          <a:p>
            <a:r>
              <a:rPr lang="en-GB" baseline="0" dirty="0" smtClean="0"/>
              <a:t>Whereas the decay b-&gt;t cannot occur so a suppression due to the change of generation must be considered (change of one or two families)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It’s even more interesting to consider the fourth excited state because it has a mass of  large enough that the decay to Bo antiB0 is possible and this is not suppressed, therefore its width is much larger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Another observation: </a:t>
            </a:r>
            <a:r>
              <a:rPr lang="en-GB" baseline="0" dirty="0" err="1" smtClean="0"/>
              <a:t>e+e</a:t>
            </a:r>
            <a:r>
              <a:rPr lang="en-GB" baseline="0" dirty="0" smtClean="0"/>
              <a:t>- experiments when someone knows where to look, we can tune our detector and perform a scan in energy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76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interesting</a:t>
            </a:r>
            <a:r>
              <a:rPr lang="en-GB" baseline="0" dirty="0" smtClean="0"/>
              <a:t> to compare the widths with ones of the </a:t>
            </a:r>
            <a:r>
              <a:rPr lang="en-GB" baseline="0" dirty="0" err="1" smtClean="0"/>
              <a:t>charmonium</a:t>
            </a:r>
            <a:endParaRPr lang="en-GB" baseline="0" dirty="0" smtClean="0"/>
          </a:p>
          <a:p>
            <a:r>
              <a:rPr lang="en-GB" baseline="0" dirty="0" smtClean="0"/>
              <a:t>Lifetimes of </a:t>
            </a:r>
            <a:r>
              <a:rPr lang="en-GB" baseline="0" dirty="0" err="1" smtClean="0"/>
              <a:t>bottomonium</a:t>
            </a:r>
            <a:r>
              <a:rPr lang="en-GB" baseline="0" dirty="0" smtClean="0"/>
              <a:t> are smaller even if the initial mass is very large</a:t>
            </a:r>
          </a:p>
          <a:p>
            <a:r>
              <a:rPr lang="en-GB" baseline="0" dirty="0" smtClean="0"/>
              <a:t>However we must consider that c can decay into s and this decay is not suppressed by the CKM matrix</a:t>
            </a:r>
          </a:p>
          <a:p>
            <a:r>
              <a:rPr lang="en-GB" baseline="0" dirty="0" smtClean="0"/>
              <a:t>Whereas the decay b-&gt;t cannot occur so a suppression due to the change of generation must be considered (change of one or two families)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It’s even more interesting to consider the fourth excited state because it has a mass of  large enough that the decay to Bo antiB0 is possible and this is not suppressed, therefore its width is much larger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Another observation: </a:t>
            </a:r>
            <a:r>
              <a:rPr lang="en-GB" baseline="0" dirty="0" err="1" smtClean="0"/>
              <a:t>e+e</a:t>
            </a:r>
            <a:r>
              <a:rPr lang="en-GB" baseline="0" dirty="0" smtClean="0"/>
              <a:t>- experiments when someone knows where to look, we can tune our detector and perform a scan in energy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813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88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20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41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75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55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456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53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23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1973, Makoto Kobayashi and </a:t>
            </a:r>
            <a:r>
              <a:rPr lang="en-US" dirty="0" err="1" smtClean="0"/>
              <a:t>Toshihide</a:t>
            </a:r>
            <a:r>
              <a:rPr lang="en-US" dirty="0" smtClean="0"/>
              <a:t> </a:t>
            </a:r>
            <a:r>
              <a:rPr lang="en-US" dirty="0" err="1" smtClean="0"/>
              <a:t>Maskawa</a:t>
            </a:r>
            <a:r>
              <a:rPr lang="en-US" dirty="0" smtClean="0"/>
              <a:t> predicted the existence of a third generation of quarks to explain observed CP violations in </a:t>
            </a:r>
            <a:r>
              <a:rPr lang="en-US" dirty="0" err="1" smtClean="0"/>
              <a:t>kaon</a:t>
            </a:r>
            <a:r>
              <a:rPr lang="en-US" dirty="0" smtClean="0"/>
              <a:t> decay</a:t>
            </a:r>
          </a:p>
          <a:p>
            <a:r>
              <a:rPr lang="en-US" dirty="0" smtClean="0"/>
              <a:t>The proposal of Kobayashi and </a:t>
            </a:r>
            <a:r>
              <a:rPr lang="en-US" dirty="0" err="1" smtClean="0"/>
              <a:t>Maskawa</a:t>
            </a:r>
            <a:r>
              <a:rPr lang="en-US" dirty="0" smtClean="0"/>
              <a:t> heavily relied on the GIM mechanism put forward by Sheldon Glashow, John Iliopoulos and Luciano </a:t>
            </a:r>
            <a:r>
              <a:rPr lang="en-US" dirty="0" err="1" smtClean="0"/>
              <a:t>Maiani</a:t>
            </a:r>
            <a:r>
              <a:rPr lang="en-US" dirty="0" smtClean="0"/>
              <a:t>( predicted</a:t>
            </a:r>
            <a:r>
              <a:rPr lang="en-US" baseline="0" dirty="0" smtClean="0"/>
              <a:t> the existence  unobserved charm, the strange was already observed in 1968.</a:t>
            </a:r>
          </a:p>
          <a:p>
            <a:r>
              <a:rPr lang="en-US" baseline="0" dirty="0" smtClean="0"/>
              <a:t>The goal of the E70/E288 CF (subsequently joined by S, for Stony Bro ok) </a:t>
            </a:r>
            <a:r>
              <a:rPr lang="en-US" baseline="0" dirty="0" err="1" smtClean="0"/>
              <a:t>collab</a:t>
            </a:r>
            <a:r>
              <a:rPr lang="en-US" baseline="0" dirty="0" smtClean="0"/>
              <a:t> oration at </a:t>
            </a:r>
            <a:r>
              <a:rPr lang="en-US" baseline="0" dirty="0" err="1" smtClean="0"/>
              <a:t>Fermilab</a:t>
            </a:r>
            <a:r>
              <a:rPr lang="en-US" baseline="0" dirty="0" smtClean="0"/>
              <a:t> was to do a complete survey of all leptons pro </a:t>
            </a:r>
            <a:r>
              <a:rPr lang="en-US" baseline="0" dirty="0" err="1" smtClean="0"/>
              <a:t>duced</a:t>
            </a:r>
            <a:r>
              <a:rPr lang="en-US" baseline="0" dirty="0" smtClean="0"/>
              <a:t> using the highest-intensity extracted proton b </a:t>
            </a:r>
            <a:r>
              <a:rPr lang="en-US" baseline="0" dirty="0" err="1" smtClean="0"/>
              <a:t>eam</a:t>
            </a:r>
            <a:r>
              <a:rPr lang="en-US" baseline="0" dirty="0" smtClean="0"/>
              <a:t> from the new </a:t>
            </a:r>
            <a:r>
              <a:rPr lang="en-US" baseline="0" dirty="0" err="1" smtClean="0"/>
              <a:t>Fermilab</a:t>
            </a:r>
            <a:r>
              <a:rPr lang="en-US" baseline="0" dirty="0" smtClean="0"/>
              <a:t> Main Ring 300 </a:t>
            </a:r>
            <a:r>
              <a:rPr lang="en-US" baseline="0" dirty="0" err="1" smtClean="0"/>
              <a:t>GeV</a:t>
            </a:r>
            <a:r>
              <a:rPr lang="en-US" baseline="0" dirty="0" smtClean="0"/>
              <a:t> (eventually upgraded to 400 </a:t>
            </a:r>
            <a:r>
              <a:rPr lang="en-US" baseline="0" dirty="0" err="1" smtClean="0"/>
              <a:t>GeV</a:t>
            </a:r>
            <a:r>
              <a:rPr lang="en-US" baseline="0" dirty="0" smtClean="0"/>
              <a:t>) accelerator</a:t>
            </a:r>
          </a:p>
          <a:p>
            <a:r>
              <a:rPr lang="en-US" baseline="0" dirty="0" smtClean="0"/>
              <a:t> the GIM mechanism (or Glashow–Iliopoulos–</a:t>
            </a:r>
            <a:r>
              <a:rPr lang="en-US" baseline="0" dirty="0" err="1" smtClean="0"/>
              <a:t>Maiani</a:t>
            </a:r>
            <a:r>
              <a:rPr lang="en-US" baseline="0" dirty="0" smtClean="0"/>
              <a:t> mechanism) is the mechanism through which </a:t>
            </a:r>
            <a:r>
              <a:rPr lang="en-US" baseline="0" dirty="0" err="1" smtClean="0"/>
              <a:t>flavour</a:t>
            </a:r>
            <a:r>
              <a:rPr lang="en-US" baseline="0" dirty="0" smtClean="0"/>
              <a:t>-changing neutral currents (FCNCs) are suppressed in loop diagrams. It also explains why weak interactions that change strangeness by 2 (ΔS = 2 transitions) are suppressed, while those that change strangeness by 1 (ΔS = 1 transitions) are allowed, but only in charged current interactions.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November 1974 teams at Brookhaven National Laboratory (BNL) and the Stanford Linear Accelerator Center (SLAC) simultaneously announced the discovery of the J/ψ meson.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 became part of the Standard Model.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 acceptance of the GIM mechanism, Kobayashi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Maskawa's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prediction 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existence of a third generation quark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gained in credibility.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case was further strengthened by the discovery of the tau by Martin Lewis Perl's team at SLAC between 1974 and 1978.[13] The tau announced a third generation of leptons, breaking the new symmetry between leptons and quarks introduced by the GIM mechanism. Restoration of the symmetry implied the existence of a fifth and sixth quark.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1975 the names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 and Bottom were given in analogy to Up and Down.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27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2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01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took </a:t>
            </a:r>
            <a:r>
              <a:rPr lang="en-US" dirty="0" err="1" smtClean="0"/>
              <a:t>dielectron</a:t>
            </a:r>
            <a:r>
              <a:rPr lang="en-US" dirty="0" smtClean="0"/>
              <a:t> data until 1976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?</a:t>
            </a:r>
            <a:r>
              <a:rPr lang="en-US" dirty="0" err="1" smtClean="0"/>
              <a:t>rst</a:t>
            </a:r>
            <a:r>
              <a:rPr lang="en-US" dirty="0" smtClean="0"/>
              <a:t> lo ok revealed a clustering of events near 6 </a:t>
            </a:r>
            <a:r>
              <a:rPr lang="en-US" dirty="0" err="1" smtClean="0"/>
              <a:t>GeV</a:t>
            </a:r>
            <a:r>
              <a:rPr lang="en-US" dirty="0" smtClean="0"/>
              <a:t>; the probability of such a clustering anywhere in the plot was estimated conservatively at one chance in 50. We thus gave talks suggesting that this might b e evidence for a new resonance. Je? Weiss did an \availability search" of the Greek </a:t>
            </a:r>
            <a:r>
              <a:rPr lang="en-US" dirty="0" err="1" smtClean="0"/>
              <a:t>alphab</a:t>
            </a:r>
            <a:r>
              <a:rPr lang="en-US" dirty="0" smtClean="0"/>
              <a:t> et and found that the Greek letter Upsilon was not yet used (Iota was rejected since it resembles a question-mark | in hindsight, it would have been a better choice!). Walter Innes added that the name allowed us to make a Leon-</a:t>
            </a:r>
            <a:r>
              <a:rPr lang="en-US" dirty="0" err="1" smtClean="0"/>
              <a:t>typ</a:t>
            </a:r>
            <a:r>
              <a:rPr lang="en-US" dirty="0" smtClean="0"/>
              <a:t> e joke | Upsilon if the resonance is real, and the similar-sounding \Oops-Leon“ if the resonance is false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spring of 1976, we took some data in the </a:t>
            </a:r>
            <a:r>
              <a:rPr lang="en-US" dirty="0" err="1" smtClean="0"/>
              <a:t>dimuon</a:t>
            </a:r>
            <a:r>
              <a:rPr lang="en-US" dirty="0" smtClean="0"/>
              <a:t> mode, using the detector setup optimized for </a:t>
            </a:r>
            <a:r>
              <a:rPr lang="en-US" dirty="0" err="1" smtClean="0"/>
              <a:t>dielectrons</a:t>
            </a:r>
            <a:r>
              <a:rPr lang="en-US" dirty="0" smtClean="0"/>
              <a:t>. This provided only a factor of 5 increase in sensitivity | but that was sufficient to show that the 6 </a:t>
            </a:r>
            <a:r>
              <a:rPr lang="en-US" dirty="0" err="1" smtClean="0"/>
              <a:t>GeV</a:t>
            </a:r>
            <a:r>
              <a:rPr lang="en-US" dirty="0" smtClean="0"/>
              <a:t> \resonance“ was an \Oops-Leon" and not an \Upsilon.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Subsequent data collected by the same experiment in 1977 revealed that the resonance had been such a coincidence after all.[2] However, a new resonance at 9.5 </a:t>
            </a:r>
            <a:r>
              <a:rPr lang="en-US" dirty="0" err="1" smtClean="0"/>
              <a:t>GeV</a:t>
            </a:r>
            <a:r>
              <a:rPr lang="en-US" dirty="0" smtClean="0"/>
              <a:t> was discovered using the same basic logic and greater statistical certainty,[3] and the name was reused (see Upsilon particle).</a:t>
            </a:r>
            <a:endParaRPr lang="en-GB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56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significance of this clustering was thus much stronger than the \Oops-Leon.“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well known that by searching for </a:t>
            </a:r>
            <a:r>
              <a:rPr lang="en-US" dirty="0" err="1" smtClean="0"/>
              <a:t>muons</a:t>
            </a:r>
            <a:r>
              <a:rPr lang="en-US" dirty="0" smtClean="0"/>
              <a:t> in the final state in </a:t>
            </a:r>
            <a:r>
              <a:rPr lang="en-US" dirty="0" err="1" smtClean="0"/>
              <a:t>hadronic</a:t>
            </a:r>
            <a:r>
              <a:rPr lang="en-US" dirty="0" smtClean="0"/>
              <a:t> interactions, one could reach much higher sensitivity than by searching for electrons.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This involved putting ABSORBERS just downstream of the interaction point to absorb all the </a:t>
            </a:r>
            <a:r>
              <a:rPr lang="en-US" dirty="0" err="1" smtClean="0"/>
              <a:t>hadronic</a:t>
            </a:r>
            <a:r>
              <a:rPr lang="en-US" dirty="0" smtClean="0"/>
              <a:t> debris from the interactions, reducing the rates of particles in the detectors by orders of magnitude.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Furthermore, there would be no neutral envelope to worry about, making possible the placement of</a:t>
            </a:r>
            <a:r>
              <a:rPr lang="en-US" baseline="0" dirty="0" smtClean="0"/>
              <a:t> detectors much closer to the bending magnet and giving a factor of 3-5 increase in acceptance. Thus, the sensitivity for </a:t>
            </a:r>
            <a:r>
              <a:rPr lang="en-US" baseline="0" dirty="0" err="1" smtClean="0"/>
              <a:t>dimuons</a:t>
            </a:r>
            <a:r>
              <a:rPr lang="en-US" baseline="0" dirty="0" smtClean="0"/>
              <a:t> could be about two orders of magnitude higher than for </a:t>
            </a:r>
            <a:r>
              <a:rPr lang="en-US" baseline="0" dirty="0" err="1" smtClean="0"/>
              <a:t>dielectrons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Meaning: since no neutrals are present (p0 k0 already decayed after the absorber there is no need to put detectors far away, we can put them very close gaining in </a:t>
            </a:r>
            <a:r>
              <a:rPr lang="en-US" baseline="0" dirty="0" err="1" smtClean="0"/>
              <a:t>statistiscs</a:t>
            </a:r>
            <a:r>
              <a:rPr lang="en-US" baseline="0" dirty="0" smtClean="0"/>
              <a:t> (acceptance))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Unfortunately, the absorbers traversed by the </a:t>
            </a:r>
            <a:r>
              <a:rPr lang="en-US" baseline="0" dirty="0" err="1" smtClean="0"/>
              <a:t>muons</a:t>
            </a:r>
            <a:r>
              <a:rPr lang="en-US" baseline="0" dirty="0" smtClean="0"/>
              <a:t> would result in multiple scattering, worsening the eventual di-lepton mass resolution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trick is to put the densest absorber near the interaction point, and only low-Z absorber afterwards. This leads to a smearing of the production-angle measurement, but not to a large error in momentum determination.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resultant mass resolution would be about 2% near 10 </a:t>
            </a:r>
            <a:r>
              <a:rPr lang="en-US" dirty="0" err="1" smtClean="0"/>
              <a:t>GeV</a:t>
            </a:r>
            <a:r>
              <a:rPr lang="en-US" baseline="0" dirty="0" smtClean="0"/>
              <a:t> </a:t>
            </a:r>
            <a:r>
              <a:rPr lang="en-US" dirty="0" smtClean="0"/>
              <a:t>mass, in contrast to the 30% or so mass resolution for Leon's BNL </a:t>
            </a:r>
            <a:r>
              <a:rPr lang="en-US" dirty="0" err="1" smtClean="0"/>
              <a:t>dimuon</a:t>
            </a:r>
            <a:r>
              <a:rPr lang="en-US" dirty="0" smtClean="0"/>
              <a:t> spectrum.</a:t>
            </a:r>
            <a:endParaRPr lang="en-GB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0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4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Steel</a:t>
            </a:r>
            <a:r>
              <a:rPr lang="en-GB" baseline="0" dirty="0" smtClean="0"/>
              <a:t> as collimators and to provide magnetic fields they used </a:t>
            </a:r>
            <a:r>
              <a:rPr lang="en-US" baseline="0" dirty="0" smtClean="0"/>
              <a:t>solid-steel magnet in each arm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Beryllium (18 interaction lengths) is used as a hadron filter, covering the 50-95 </a:t>
            </a:r>
            <a:r>
              <a:rPr lang="en-US" baseline="0" dirty="0" err="1" smtClean="0"/>
              <a:t>mr</a:t>
            </a:r>
            <a:r>
              <a:rPr lang="en-US" baseline="0" dirty="0" smtClean="0"/>
              <a:t> (70-llO" CM) horizontal and ?</a:t>
            </a:r>
            <a:r>
              <a:rPr lang="en-US" baseline="0" dirty="0" err="1" smtClean="0"/>
              <a:t>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mr</a:t>
            </a:r>
            <a:r>
              <a:rPr lang="en-US" baseline="0" dirty="0" smtClean="0"/>
              <a:t> vertical aperture in each arm. </a:t>
            </a:r>
          </a:p>
          <a:p>
            <a:r>
              <a:rPr lang="en-US" baseline="0" dirty="0" smtClean="0"/>
              <a:t>Why Be? Low Z</a:t>
            </a:r>
            <a:r>
              <a:rPr lang="en-US" baseline="0" dirty="0" smtClean="0">
                <a:sym typeface="Wingdings" panose="05000000000000000000" pitchFamily="2" charset="2"/>
              </a:rPr>
              <a:t> No degradation in momentum measurement due to multiple scattering.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		Movable absorber of Be or Cu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Hevimet</a:t>
            </a:r>
            <a:r>
              <a:rPr lang="en-US" baseline="0" dirty="0" smtClean="0"/>
              <a:t> (compound of </a:t>
            </a:r>
            <a:r>
              <a:rPr lang="en-US" baseline="0" dirty="0" err="1" smtClean="0"/>
              <a:t>tunsten</a:t>
            </a:r>
            <a:r>
              <a:rPr lang="en-US" baseline="0" dirty="0" smtClean="0"/>
              <a:t>) at 0 degree used to minimize particle leakage from outside the aperture</a:t>
            </a:r>
          </a:p>
          <a:p>
            <a:endParaRPr lang="en-US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514BA-DF08-4544-B7F6-21BED4D8F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6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4415-BAC2-7E45-80DB-0869E44A608F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72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0603-5DC2-684D-BB1A-F36FDA852686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8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7497-17D5-D14D-B89B-169B309EA898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16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330-4696-6649-A301-C97CF43D1EBB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1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59F8-F126-4F44-BEB5-DC477D4B5114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27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E565-5CB4-3C4E-B396-7DF620320452}" type="datetime1">
              <a:rPr lang="it-IT" smtClean="0"/>
              <a:t>17/06/2022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75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F3E-711D-0F47-A7A8-15C605C57773}" type="datetime1">
              <a:rPr lang="it-IT" smtClean="0"/>
              <a:t>17/06/2022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01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502-61F5-D949-AA8D-622801BC8AF1}" type="datetime1">
              <a:rPr lang="it-IT" smtClean="0"/>
              <a:t>17/06/2022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7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678-5A80-4A4D-B060-3D9205500384}" type="datetime1">
              <a:rPr lang="it-IT" smtClean="0"/>
              <a:t>17/06/2022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56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AF18-8A3F-5546-9529-21AD3982C729}" type="datetime1">
              <a:rPr lang="it-IT" smtClean="0"/>
              <a:t>17/06/2022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19D5-ABC7-A446-899B-C4635911E5B6}" type="datetime1">
              <a:rPr lang="it-IT" smtClean="0"/>
              <a:t>17/06/2022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52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44E60-832D-1F46-BBF6-F72593B74F3A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D6AA-E63A-A446-AE74-D7B2F3293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76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emf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e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3.gif"/><Relationship Id="rId4" Type="http://schemas.openxmlformats.org/officeDocument/2006/relationships/image" Target="../media/image4.png"/><Relationship Id="rId9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e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3.gif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0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110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DCCC07A4-4E6A-5046-8E1C-46EB88B7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00" y="-76047"/>
            <a:ext cx="12240000" cy="61079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D6FBB25C-2097-A042-856A-99D1E940C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481" y="5002122"/>
            <a:ext cx="1711457" cy="172238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="" xmlns:a16="http://schemas.microsoft.com/office/drawing/2014/main" id="{587CDAE2-F50E-584A-AE4F-A1371F72E2C4}"/>
              </a:ext>
            </a:extLst>
          </p:cNvPr>
          <p:cNvSpPr txBox="1"/>
          <p:nvPr/>
        </p:nvSpPr>
        <p:spPr>
          <a:xfrm>
            <a:off x="2472268" y="762428"/>
            <a:ext cx="70950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000" b="1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="" xmlns:a16="http://schemas.microsoft.com/office/drawing/2014/main" id="{062FD12A-0C63-E540-A204-211217724BDB}"/>
              </a:ext>
            </a:extLst>
          </p:cNvPr>
          <p:cNvSpPr txBox="1"/>
          <p:nvPr/>
        </p:nvSpPr>
        <p:spPr>
          <a:xfrm>
            <a:off x="290062" y="4279691"/>
            <a:ext cx="58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Celotto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Giovanni</a:t>
            </a:r>
            <a:r>
              <a:rPr lang="en-GB" sz="2400" dirty="0">
                <a:solidFill>
                  <a:schemeClr val="bg1"/>
                </a:solidFill>
              </a:rPr>
              <a:t>	</a:t>
            </a:r>
            <a:r>
              <a:rPr lang="en-GB" sz="2400" dirty="0" smtClean="0">
                <a:solidFill>
                  <a:schemeClr val="bg1"/>
                </a:solidFill>
              </a:rPr>
              <a:t>	2052372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17/06/2022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9258A913-9BBC-6342-9A0C-879C972E441F}"/>
              </a:ext>
            </a:extLst>
          </p:cNvPr>
          <p:cNvSpPr/>
          <p:nvPr/>
        </p:nvSpPr>
        <p:spPr>
          <a:xfrm>
            <a:off x="2885926" y="1278769"/>
            <a:ext cx="64201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bg1"/>
                </a:solidFill>
              </a:rPr>
              <a:t>E-288 Experiment:</a:t>
            </a:r>
          </a:p>
          <a:p>
            <a:pPr algn="ctr"/>
            <a:r>
              <a:rPr lang="en-GB" sz="4800" b="1" dirty="0" smtClean="0">
                <a:solidFill>
                  <a:schemeClr val="bg1"/>
                </a:solidFill>
              </a:rPr>
              <a:t>The b quark Discovery</a:t>
            </a:r>
            <a:endParaRPr lang="en-GB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40640" y="1247209"/>
            <a:ext cx="7601540" cy="5168713"/>
            <a:chOff x="40640" y="1247209"/>
            <a:chExt cx="7601540" cy="5168713"/>
          </a:xfrm>
        </p:grpSpPr>
        <p:grpSp>
          <p:nvGrpSpPr>
            <p:cNvPr id="76" name="Gruppo 75"/>
            <p:cNvGrpSpPr/>
            <p:nvPr/>
          </p:nvGrpSpPr>
          <p:grpSpPr>
            <a:xfrm>
              <a:off x="40640" y="1247209"/>
              <a:ext cx="7601540" cy="5168713"/>
              <a:chOff x="814064" y="1444102"/>
              <a:chExt cx="6548292" cy="4452551"/>
            </a:xfrm>
          </p:grpSpPr>
          <p:pic>
            <p:nvPicPr>
              <p:cNvPr id="98" name="Immagine 97"/>
              <p:cNvPicPr>
                <a:picLocks noChangeAspect="1"/>
              </p:cNvPicPr>
              <p:nvPr/>
            </p:nvPicPr>
            <p:blipFill rotWithShape="1">
              <a:blip r:embed="rId3"/>
              <a:srcRect l="3319" b="6706"/>
              <a:stretch/>
            </p:blipFill>
            <p:spPr>
              <a:xfrm>
                <a:off x="814064" y="1444102"/>
                <a:ext cx="6548292" cy="4452551"/>
              </a:xfrm>
              <a:prstGeom prst="rect">
                <a:avLst/>
              </a:prstGeom>
            </p:spPr>
          </p:pic>
          <p:sp>
            <p:nvSpPr>
              <p:cNvPr id="99" name="Rettangolo 98"/>
              <p:cNvSpPr/>
              <p:nvPr/>
            </p:nvSpPr>
            <p:spPr>
              <a:xfrm>
                <a:off x="2981960" y="2346960"/>
                <a:ext cx="193040" cy="177800"/>
              </a:xfrm>
              <a:prstGeom prst="rect">
                <a:avLst/>
              </a:prstGeom>
              <a:solidFill>
                <a:srgbClr val="00B05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0" name="Rettangolo 99"/>
              <p:cNvSpPr/>
              <p:nvPr/>
            </p:nvSpPr>
            <p:spPr>
              <a:xfrm>
                <a:off x="3364064" y="2265680"/>
                <a:ext cx="420536" cy="137217"/>
              </a:xfrm>
              <a:prstGeom prst="rect">
                <a:avLst/>
              </a:prstGeom>
              <a:solidFill>
                <a:srgbClr val="00B05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1" name="Rettangolo 100"/>
              <p:cNvSpPr/>
              <p:nvPr/>
            </p:nvSpPr>
            <p:spPr>
              <a:xfrm>
                <a:off x="4137660" y="2025900"/>
                <a:ext cx="193040" cy="177800"/>
              </a:xfrm>
              <a:prstGeom prst="rect">
                <a:avLst/>
              </a:prstGeom>
              <a:solidFill>
                <a:srgbClr val="00B05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2" name="Rettangolo 101"/>
              <p:cNvSpPr/>
              <p:nvPr/>
            </p:nvSpPr>
            <p:spPr>
              <a:xfrm>
                <a:off x="4441015" y="2000619"/>
                <a:ext cx="329565" cy="132137"/>
              </a:xfrm>
              <a:prstGeom prst="rect">
                <a:avLst/>
              </a:prstGeom>
              <a:solidFill>
                <a:srgbClr val="00B05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3" name="Rettangolo 102"/>
              <p:cNvSpPr/>
              <p:nvPr/>
            </p:nvSpPr>
            <p:spPr>
              <a:xfrm>
                <a:off x="3806190" y="2127309"/>
                <a:ext cx="193040" cy="177800"/>
              </a:xfrm>
              <a:prstGeom prst="rect">
                <a:avLst/>
              </a:prstGeom>
              <a:solidFill>
                <a:srgbClr val="00B05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4" name="Rettangolo 103"/>
              <p:cNvSpPr/>
              <p:nvPr/>
            </p:nvSpPr>
            <p:spPr>
              <a:xfrm>
                <a:off x="4982536" y="1822820"/>
                <a:ext cx="193040" cy="177800"/>
              </a:xfrm>
              <a:prstGeom prst="rect">
                <a:avLst/>
              </a:prstGeom>
              <a:solidFill>
                <a:srgbClr val="00B05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5" name="Rettangolo 104"/>
              <p:cNvSpPr/>
              <p:nvPr/>
            </p:nvSpPr>
            <p:spPr>
              <a:xfrm>
                <a:off x="5496560" y="1678940"/>
                <a:ext cx="193040" cy="177800"/>
              </a:xfrm>
              <a:prstGeom prst="rect">
                <a:avLst/>
              </a:prstGeom>
              <a:solidFill>
                <a:srgbClr val="00B05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6" name="Rettangolo 105"/>
              <p:cNvSpPr/>
              <p:nvPr/>
            </p:nvSpPr>
            <p:spPr>
              <a:xfrm>
                <a:off x="3415647" y="2435860"/>
                <a:ext cx="175278" cy="12446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7" name="Rettangolo 106"/>
              <p:cNvSpPr/>
              <p:nvPr/>
            </p:nvSpPr>
            <p:spPr>
              <a:xfrm>
                <a:off x="3668846" y="2407176"/>
                <a:ext cx="175278" cy="12446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8" name="Rettangolo 107"/>
              <p:cNvSpPr/>
              <p:nvPr/>
            </p:nvSpPr>
            <p:spPr>
              <a:xfrm>
                <a:off x="4394817" y="2222500"/>
                <a:ext cx="175278" cy="12446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9" name="Rettangolo 108"/>
              <p:cNvSpPr/>
              <p:nvPr/>
            </p:nvSpPr>
            <p:spPr>
              <a:xfrm>
                <a:off x="4772485" y="2089426"/>
                <a:ext cx="175278" cy="12446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0" name="Rettangolo 109"/>
              <p:cNvSpPr/>
              <p:nvPr/>
            </p:nvSpPr>
            <p:spPr>
              <a:xfrm>
                <a:off x="5173422" y="2006358"/>
                <a:ext cx="175278" cy="12446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1" name="Rettangolo 110"/>
              <p:cNvSpPr/>
              <p:nvPr/>
            </p:nvSpPr>
            <p:spPr>
              <a:xfrm>
                <a:off x="5854525" y="1841870"/>
                <a:ext cx="175278" cy="12446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2" name="Rettangolo 111"/>
              <p:cNvSpPr/>
              <p:nvPr/>
            </p:nvSpPr>
            <p:spPr>
              <a:xfrm>
                <a:off x="6438339" y="1697894"/>
                <a:ext cx="175278" cy="12446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3" name="Rettangolo 112"/>
              <p:cNvSpPr/>
              <p:nvPr/>
            </p:nvSpPr>
            <p:spPr>
              <a:xfrm>
                <a:off x="4030594" y="2265680"/>
                <a:ext cx="122573" cy="158912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4" name="Rettangolo 113"/>
              <p:cNvSpPr/>
              <p:nvPr/>
            </p:nvSpPr>
            <p:spPr>
              <a:xfrm>
                <a:off x="6033301" y="1901440"/>
                <a:ext cx="161427" cy="124460"/>
              </a:xfrm>
              <a:prstGeom prst="rect">
                <a:avLst/>
              </a:prstGeom>
              <a:solidFill>
                <a:srgbClr val="7030A0">
                  <a:alpha val="30000"/>
                </a:srgbClr>
              </a:solidFill>
              <a:ln>
                <a:solidFill>
                  <a:srgbClr val="7030A0">
                    <a:alpha val="27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15" name="Figura a mano libera 114"/>
            <p:cNvSpPr/>
            <p:nvPr/>
          </p:nvSpPr>
          <p:spPr>
            <a:xfrm>
              <a:off x="832156" y="3162024"/>
              <a:ext cx="955327" cy="292532"/>
            </a:xfrm>
            <a:custGeom>
              <a:avLst/>
              <a:gdLst>
                <a:gd name="connsiteX0" fmla="*/ 9525 w 822960"/>
                <a:gd name="connsiteY0" fmla="*/ 245745 h 245745"/>
                <a:gd name="connsiteX1" fmla="*/ 822960 w 822960"/>
                <a:gd name="connsiteY1" fmla="*/ 133350 h 245745"/>
                <a:gd name="connsiteX2" fmla="*/ 819150 w 822960"/>
                <a:gd name="connsiteY2" fmla="*/ 0 h 245745"/>
                <a:gd name="connsiteX3" fmla="*/ 0 w 822960"/>
                <a:gd name="connsiteY3" fmla="*/ 196215 h 245745"/>
                <a:gd name="connsiteX4" fmla="*/ 9525 w 822960"/>
                <a:gd name="connsiteY4" fmla="*/ 245745 h 2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" h="245745">
                  <a:moveTo>
                    <a:pt x="9525" y="245745"/>
                  </a:moveTo>
                  <a:lnTo>
                    <a:pt x="822960" y="133350"/>
                  </a:lnTo>
                  <a:lnTo>
                    <a:pt x="819150" y="0"/>
                  </a:lnTo>
                  <a:lnTo>
                    <a:pt x="0" y="196215"/>
                  </a:lnTo>
                  <a:lnTo>
                    <a:pt x="9525" y="245745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6" name="Rettangolo 115"/>
            <p:cNvSpPr/>
            <p:nvPr/>
          </p:nvSpPr>
          <p:spPr>
            <a:xfrm>
              <a:off x="1915008" y="5165559"/>
              <a:ext cx="176912" cy="17986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7" name="Rettangolo 116"/>
            <p:cNvSpPr/>
            <p:nvPr/>
          </p:nvSpPr>
          <p:spPr>
            <a:xfrm>
              <a:off x="3003378" y="5139022"/>
              <a:ext cx="114583" cy="501252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solidFill>
                <a:srgbClr val="7030A0">
                  <a:alpha val="2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8" name="Rettangolo 117"/>
            <p:cNvSpPr/>
            <p:nvPr/>
          </p:nvSpPr>
          <p:spPr>
            <a:xfrm>
              <a:off x="3003378" y="4631873"/>
              <a:ext cx="114583" cy="448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solidFill>
                <a:srgbClr val="7030A0">
                  <a:alpha val="2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9" name="Figura a mano libera 118"/>
            <p:cNvSpPr/>
            <p:nvPr/>
          </p:nvSpPr>
          <p:spPr>
            <a:xfrm>
              <a:off x="691364" y="3051455"/>
              <a:ext cx="1093909" cy="334323"/>
            </a:xfrm>
            <a:custGeom>
              <a:avLst/>
              <a:gdLst>
                <a:gd name="connsiteX0" fmla="*/ 124460 w 942340"/>
                <a:gd name="connsiteY0" fmla="*/ 274320 h 279400"/>
                <a:gd name="connsiteX1" fmla="*/ 929640 w 942340"/>
                <a:gd name="connsiteY1" fmla="*/ 91440 h 279400"/>
                <a:gd name="connsiteX2" fmla="*/ 942340 w 942340"/>
                <a:gd name="connsiteY2" fmla="*/ 0 h 279400"/>
                <a:gd name="connsiteX3" fmla="*/ 2540 w 942340"/>
                <a:gd name="connsiteY3" fmla="*/ 7620 h 279400"/>
                <a:gd name="connsiteX4" fmla="*/ 0 w 942340"/>
                <a:gd name="connsiteY4" fmla="*/ 279400 h 279400"/>
                <a:gd name="connsiteX5" fmla="*/ 124460 w 942340"/>
                <a:gd name="connsiteY5" fmla="*/ 27432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340" h="279400">
                  <a:moveTo>
                    <a:pt x="124460" y="274320"/>
                  </a:moveTo>
                  <a:lnTo>
                    <a:pt x="929640" y="91440"/>
                  </a:lnTo>
                  <a:lnTo>
                    <a:pt x="942340" y="0"/>
                  </a:lnTo>
                  <a:lnTo>
                    <a:pt x="2540" y="7620"/>
                  </a:lnTo>
                  <a:cubicBezTo>
                    <a:pt x="1693" y="98213"/>
                    <a:pt x="847" y="188807"/>
                    <a:pt x="0" y="279400"/>
                  </a:cubicBezTo>
                  <a:lnTo>
                    <a:pt x="124460" y="27432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0" name="Figura a mano libera 119"/>
            <p:cNvSpPr/>
            <p:nvPr/>
          </p:nvSpPr>
          <p:spPr>
            <a:xfrm flipV="1">
              <a:off x="703158" y="3581393"/>
              <a:ext cx="1093909" cy="334323"/>
            </a:xfrm>
            <a:custGeom>
              <a:avLst/>
              <a:gdLst>
                <a:gd name="connsiteX0" fmla="*/ 124460 w 942340"/>
                <a:gd name="connsiteY0" fmla="*/ 274320 h 279400"/>
                <a:gd name="connsiteX1" fmla="*/ 929640 w 942340"/>
                <a:gd name="connsiteY1" fmla="*/ 91440 h 279400"/>
                <a:gd name="connsiteX2" fmla="*/ 942340 w 942340"/>
                <a:gd name="connsiteY2" fmla="*/ 0 h 279400"/>
                <a:gd name="connsiteX3" fmla="*/ 2540 w 942340"/>
                <a:gd name="connsiteY3" fmla="*/ 7620 h 279400"/>
                <a:gd name="connsiteX4" fmla="*/ 0 w 942340"/>
                <a:gd name="connsiteY4" fmla="*/ 279400 h 279400"/>
                <a:gd name="connsiteX5" fmla="*/ 124460 w 942340"/>
                <a:gd name="connsiteY5" fmla="*/ 27432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340" h="279400">
                  <a:moveTo>
                    <a:pt x="124460" y="274320"/>
                  </a:moveTo>
                  <a:lnTo>
                    <a:pt x="929640" y="91440"/>
                  </a:lnTo>
                  <a:lnTo>
                    <a:pt x="942340" y="0"/>
                  </a:lnTo>
                  <a:lnTo>
                    <a:pt x="2540" y="7620"/>
                  </a:lnTo>
                  <a:cubicBezTo>
                    <a:pt x="1693" y="98213"/>
                    <a:pt x="847" y="188807"/>
                    <a:pt x="0" y="279400"/>
                  </a:cubicBezTo>
                  <a:lnTo>
                    <a:pt x="124460" y="27432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1" name="Figura a mano libera 120"/>
            <p:cNvSpPr/>
            <p:nvPr/>
          </p:nvSpPr>
          <p:spPr>
            <a:xfrm flipV="1">
              <a:off x="829945" y="3502244"/>
              <a:ext cx="955327" cy="292532"/>
            </a:xfrm>
            <a:custGeom>
              <a:avLst/>
              <a:gdLst>
                <a:gd name="connsiteX0" fmla="*/ 9525 w 822960"/>
                <a:gd name="connsiteY0" fmla="*/ 245745 h 245745"/>
                <a:gd name="connsiteX1" fmla="*/ 822960 w 822960"/>
                <a:gd name="connsiteY1" fmla="*/ 133350 h 245745"/>
                <a:gd name="connsiteX2" fmla="*/ 819150 w 822960"/>
                <a:gd name="connsiteY2" fmla="*/ 0 h 245745"/>
                <a:gd name="connsiteX3" fmla="*/ 0 w 822960"/>
                <a:gd name="connsiteY3" fmla="*/ 196215 h 245745"/>
                <a:gd name="connsiteX4" fmla="*/ 9525 w 822960"/>
                <a:gd name="connsiteY4" fmla="*/ 245745 h 2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" h="245745">
                  <a:moveTo>
                    <a:pt x="9525" y="245745"/>
                  </a:moveTo>
                  <a:lnTo>
                    <a:pt x="822960" y="133350"/>
                  </a:lnTo>
                  <a:lnTo>
                    <a:pt x="819150" y="0"/>
                  </a:lnTo>
                  <a:lnTo>
                    <a:pt x="0" y="196215"/>
                  </a:lnTo>
                  <a:lnTo>
                    <a:pt x="9525" y="245745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2" name="Figura a mano libera 121"/>
            <p:cNvSpPr/>
            <p:nvPr/>
          </p:nvSpPr>
          <p:spPr>
            <a:xfrm>
              <a:off x="1015703" y="3385778"/>
              <a:ext cx="401002" cy="187568"/>
            </a:xfrm>
            <a:custGeom>
              <a:avLst/>
              <a:gdLst>
                <a:gd name="connsiteX0" fmla="*/ 0 w 345440"/>
                <a:gd name="connsiteY0" fmla="*/ 109220 h 154940"/>
                <a:gd name="connsiteX1" fmla="*/ 345440 w 345440"/>
                <a:gd name="connsiteY1" fmla="*/ 154940 h 154940"/>
                <a:gd name="connsiteX2" fmla="*/ 345440 w 345440"/>
                <a:gd name="connsiteY2" fmla="*/ 0 h 154940"/>
                <a:gd name="connsiteX3" fmla="*/ 251460 w 345440"/>
                <a:gd name="connsiteY3" fmla="*/ 10160 h 154940"/>
                <a:gd name="connsiteX4" fmla="*/ 233680 w 345440"/>
                <a:gd name="connsiteY4" fmla="*/ 15240 h 154940"/>
                <a:gd name="connsiteX5" fmla="*/ 203200 w 345440"/>
                <a:gd name="connsiteY5" fmla="*/ 17780 h 154940"/>
                <a:gd name="connsiteX6" fmla="*/ 185420 w 345440"/>
                <a:gd name="connsiteY6" fmla="*/ 20320 h 154940"/>
                <a:gd name="connsiteX7" fmla="*/ 96520 w 345440"/>
                <a:gd name="connsiteY7" fmla="*/ 25400 h 154940"/>
                <a:gd name="connsiteX8" fmla="*/ 30480 w 345440"/>
                <a:gd name="connsiteY8" fmla="*/ 30480 h 154940"/>
                <a:gd name="connsiteX9" fmla="*/ 12700 w 345440"/>
                <a:gd name="connsiteY9" fmla="*/ 38100 h 154940"/>
                <a:gd name="connsiteX10" fmla="*/ 2540 w 345440"/>
                <a:gd name="connsiteY10" fmla="*/ 43180 h 154940"/>
                <a:gd name="connsiteX11" fmla="*/ 2540 w 345440"/>
                <a:gd name="connsiteY11" fmla="*/ 43180 h 154940"/>
                <a:gd name="connsiteX12" fmla="*/ 0 w 345440"/>
                <a:gd name="connsiteY12" fmla="*/ 109220 h 15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440" h="154940">
                  <a:moveTo>
                    <a:pt x="0" y="109220"/>
                  </a:moveTo>
                  <a:lnTo>
                    <a:pt x="345440" y="154940"/>
                  </a:lnTo>
                  <a:lnTo>
                    <a:pt x="345440" y="0"/>
                  </a:lnTo>
                  <a:cubicBezTo>
                    <a:pt x="314053" y="2414"/>
                    <a:pt x="282412" y="3970"/>
                    <a:pt x="251460" y="10160"/>
                  </a:cubicBezTo>
                  <a:cubicBezTo>
                    <a:pt x="245416" y="11369"/>
                    <a:pt x="239768" y="14279"/>
                    <a:pt x="233680" y="15240"/>
                  </a:cubicBezTo>
                  <a:cubicBezTo>
                    <a:pt x="223610" y="16830"/>
                    <a:pt x="213339" y="16713"/>
                    <a:pt x="203200" y="17780"/>
                  </a:cubicBezTo>
                  <a:cubicBezTo>
                    <a:pt x="197246" y="18407"/>
                    <a:pt x="191392" y="19893"/>
                    <a:pt x="185420" y="20320"/>
                  </a:cubicBezTo>
                  <a:cubicBezTo>
                    <a:pt x="155814" y="22435"/>
                    <a:pt x="126153" y="23707"/>
                    <a:pt x="96520" y="25400"/>
                  </a:cubicBezTo>
                  <a:cubicBezTo>
                    <a:pt x="66012" y="33027"/>
                    <a:pt x="101911" y="24766"/>
                    <a:pt x="30480" y="30480"/>
                  </a:cubicBezTo>
                  <a:cubicBezTo>
                    <a:pt x="26338" y="30811"/>
                    <a:pt x="15256" y="36639"/>
                    <a:pt x="12700" y="38100"/>
                  </a:cubicBezTo>
                  <a:cubicBezTo>
                    <a:pt x="2988" y="43650"/>
                    <a:pt x="8517" y="43180"/>
                    <a:pt x="2540" y="43180"/>
                  </a:cubicBezTo>
                  <a:lnTo>
                    <a:pt x="2540" y="43180"/>
                  </a:lnTo>
                  <a:cubicBezTo>
                    <a:pt x="1693" y="65193"/>
                    <a:pt x="847" y="87207"/>
                    <a:pt x="0" y="10922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3" name="Rettangolo 122"/>
            <p:cNvSpPr/>
            <p:nvPr/>
          </p:nvSpPr>
          <p:spPr>
            <a:xfrm>
              <a:off x="1915008" y="4900191"/>
              <a:ext cx="176912" cy="179861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4" name="Rettangolo 123"/>
            <p:cNvSpPr/>
            <p:nvPr/>
          </p:nvSpPr>
          <p:spPr>
            <a:xfrm>
              <a:off x="1915008" y="4631873"/>
              <a:ext cx="176912" cy="179861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5" name="Figura a mano libera 124"/>
            <p:cNvSpPr/>
            <p:nvPr/>
          </p:nvSpPr>
          <p:spPr>
            <a:xfrm>
              <a:off x="1788221" y="3067928"/>
              <a:ext cx="250742" cy="292532"/>
            </a:xfrm>
            <a:custGeom>
              <a:avLst/>
              <a:gdLst>
                <a:gd name="connsiteX0" fmla="*/ 0 w 210820"/>
                <a:gd name="connsiteY0" fmla="*/ 262670 h 262670"/>
                <a:gd name="connsiteX1" fmla="*/ 147320 w 210820"/>
                <a:gd name="connsiteY1" fmla="*/ 211870 h 262670"/>
                <a:gd name="connsiteX2" fmla="*/ 149860 w 210820"/>
                <a:gd name="connsiteY2" fmla="*/ 186470 h 262670"/>
                <a:gd name="connsiteX3" fmla="*/ 205740 w 210820"/>
                <a:gd name="connsiteY3" fmla="*/ 183930 h 262670"/>
                <a:gd name="connsiteX4" fmla="*/ 210820 w 210820"/>
                <a:gd name="connsiteY4" fmla="*/ 18830 h 262670"/>
                <a:gd name="connsiteX5" fmla="*/ 147320 w 210820"/>
                <a:gd name="connsiteY5" fmla="*/ 56930 h 262670"/>
                <a:gd name="connsiteX6" fmla="*/ 142240 w 210820"/>
                <a:gd name="connsiteY6" fmla="*/ 6130 h 262670"/>
                <a:gd name="connsiteX7" fmla="*/ 142240 w 210820"/>
                <a:gd name="connsiteY7" fmla="*/ 6130 h 262670"/>
                <a:gd name="connsiteX8" fmla="*/ 20320 w 210820"/>
                <a:gd name="connsiteY8" fmla="*/ 8670 h 262670"/>
                <a:gd name="connsiteX9" fmla="*/ 20320 w 210820"/>
                <a:gd name="connsiteY9" fmla="*/ 8670 h 262670"/>
                <a:gd name="connsiteX10" fmla="*/ 0 w 210820"/>
                <a:gd name="connsiteY10" fmla="*/ 262670 h 26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820" h="262670">
                  <a:moveTo>
                    <a:pt x="0" y="262670"/>
                  </a:moveTo>
                  <a:lnTo>
                    <a:pt x="147320" y="211870"/>
                  </a:lnTo>
                  <a:lnTo>
                    <a:pt x="149860" y="186470"/>
                  </a:lnTo>
                  <a:lnTo>
                    <a:pt x="205740" y="183930"/>
                  </a:lnTo>
                  <a:lnTo>
                    <a:pt x="210820" y="18830"/>
                  </a:lnTo>
                  <a:lnTo>
                    <a:pt x="147320" y="56930"/>
                  </a:lnTo>
                  <a:cubicBezTo>
                    <a:pt x="144723" y="2394"/>
                    <a:pt x="157367" y="-8997"/>
                    <a:pt x="142240" y="6130"/>
                  </a:cubicBezTo>
                  <a:lnTo>
                    <a:pt x="142240" y="6130"/>
                  </a:lnTo>
                  <a:cubicBezTo>
                    <a:pt x="77966" y="10721"/>
                    <a:pt x="118564" y="8670"/>
                    <a:pt x="20320" y="8670"/>
                  </a:cubicBezTo>
                  <a:lnTo>
                    <a:pt x="20320" y="8670"/>
                  </a:lnTo>
                  <a:lnTo>
                    <a:pt x="0" y="26267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6" name="Figura a mano libera 125"/>
            <p:cNvSpPr/>
            <p:nvPr/>
          </p:nvSpPr>
          <p:spPr>
            <a:xfrm flipV="1">
              <a:off x="1782040" y="3565129"/>
              <a:ext cx="250742" cy="292532"/>
            </a:xfrm>
            <a:custGeom>
              <a:avLst/>
              <a:gdLst>
                <a:gd name="connsiteX0" fmla="*/ 0 w 210820"/>
                <a:gd name="connsiteY0" fmla="*/ 262670 h 262670"/>
                <a:gd name="connsiteX1" fmla="*/ 147320 w 210820"/>
                <a:gd name="connsiteY1" fmla="*/ 211870 h 262670"/>
                <a:gd name="connsiteX2" fmla="*/ 149860 w 210820"/>
                <a:gd name="connsiteY2" fmla="*/ 186470 h 262670"/>
                <a:gd name="connsiteX3" fmla="*/ 205740 w 210820"/>
                <a:gd name="connsiteY3" fmla="*/ 183930 h 262670"/>
                <a:gd name="connsiteX4" fmla="*/ 210820 w 210820"/>
                <a:gd name="connsiteY4" fmla="*/ 18830 h 262670"/>
                <a:gd name="connsiteX5" fmla="*/ 147320 w 210820"/>
                <a:gd name="connsiteY5" fmla="*/ 56930 h 262670"/>
                <a:gd name="connsiteX6" fmla="*/ 142240 w 210820"/>
                <a:gd name="connsiteY6" fmla="*/ 6130 h 262670"/>
                <a:gd name="connsiteX7" fmla="*/ 142240 w 210820"/>
                <a:gd name="connsiteY7" fmla="*/ 6130 h 262670"/>
                <a:gd name="connsiteX8" fmla="*/ 20320 w 210820"/>
                <a:gd name="connsiteY8" fmla="*/ 8670 h 262670"/>
                <a:gd name="connsiteX9" fmla="*/ 20320 w 210820"/>
                <a:gd name="connsiteY9" fmla="*/ 8670 h 262670"/>
                <a:gd name="connsiteX10" fmla="*/ 0 w 210820"/>
                <a:gd name="connsiteY10" fmla="*/ 262670 h 26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820" h="262670">
                  <a:moveTo>
                    <a:pt x="0" y="262670"/>
                  </a:moveTo>
                  <a:lnTo>
                    <a:pt x="147320" y="211870"/>
                  </a:lnTo>
                  <a:lnTo>
                    <a:pt x="149860" y="186470"/>
                  </a:lnTo>
                  <a:lnTo>
                    <a:pt x="205740" y="183930"/>
                  </a:lnTo>
                  <a:lnTo>
                    <a:pt x="210820" y="18830"/>
                  </a:lnTo>
                  <a:lnTo>
                    <a:pt x="147320" y="56930"/>
                  </a:lnTo>
                  <a:cubicBezTo>
                    <a:pt x="144723" y="2394"/>
                    <a:pt x="157367" y="-8997"/>
                    <a:pt x="142240" y="6130"/>
                  </a:cubicBezTo>
                  <a:lnTo>
                    <a:pt x="142240" y="6130"/>
                  </a:lnTo>
                  <a:cubicBezTo>
                    <a:pt x="77966" y="10721"/>
                    <a:pt x="118564" y="8670"/>
                    <a:pt x="20320" y="8670"/>
                  </a:cubicBezTo>
                  <a:lnTo>
                    <a:pt x="20320" y="8670"/>
                  </a:lnTo>
                  <a:lnTo>
                    <a:pt x="0" y="26267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7" name="Rettangolo 126"/>
            <p:cNvSpPr/>
            <p:nvPr/>
          </p:nvSpPr>
          <p:spPr>
            <a:xfrm>
              <a:off x="1915008" y="5435131"/>
              <a:ext cx="176912" cy="17986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8" name="Figura a mano libera 127"/>
            <p:cNvSpPr/>
            <p:nvPr/>
          </p:nvSpPr>
          <p:spPr>
            <a:xfrm>
              <a:off x="1419653" y="3249007"/>
              <a:ext cx="1020195" cy="436384"/>
            </a:xfrm>
            <a:custGeom>
              <a:avLst/>
              <a:gdLst>
                <a:gd name="connsiteX0" fmla="*/ 7620 w 878840"/>
                <a:gd name="connsiteY0" fmla="*/ 119380 h 375920"/>
                <a:gd name="connsiteX1" fmla="*/ 7620 w 878840"/>
                <a:gd name="connsiteY1" fmla="*/ 119380 h 375920"/>
                <a:gd name="connsiteX2" fmla="*/ 241300 w 878840"/>
                <a:gd name="connsiteY2" fmla="*/ 76200 h 375920"/>
                <a:gd name="connsiteX3" fmla="*/ 251460 w 878840"/>
                <a:gd name="connsiteY3" fmla="*/ 78740 h 375920"/>
                <a:gd name="connsiteX4" fmla="*/ 297180 w 878840"/>
                <a:gd name="connsiteY4" fmla="*/ 78740 h 375920"/>
                <a:gd name="connsiteX5" fmla="*/ 297180 w 878840"/>
                <a:gd name="connsiteY5" fmla="*/ 78740 h 375920"/>
                <a:gd name="connsiteX6" fmla="*/ 307340 w 878840"/>
                <a:gd name="connsiteY6" fmla="*/ 101600 h 375920"/>
                <a:gd name="connsiteX7" fmla="*/ 309880 w 878840"/>
                <a:gd name="connsiteY7" fmla="*/ 109220 h 375920"/>
                <a:gd name="connsiteX8" fmla="*/ 312420 w 878840"/>
                <a:gd name="connsiteY8" fmla="*/ 127000 h 375920"/>
                <a:gd name="connsiteX9" fmla="*/ 320040 w 878840"/>
                <a:gd name="connsiteY9" fmla="*/ 144780 h 375920"/>
                <a:gd name="connsiteX10" fmla="*/ 322580 w 878840"/>
                <a:gd name="connsiteY10" fmla="*/ 152400 h 375920"/>
                <a:gd name="connsiteX11" fmla="*/ 317500 w 878840"/>
                <a:gd name="connsiteY11" fmla="*/ 144780 h 375920"/>
                <a:gd name="connsiteX12" fmla="*/ 320040 w 878840"/>
                <a:gd name="connsiteY12" fmla="*/ 127000 h 375920"/>
                <a:gd name="connsiteX13" fmla="*/ 322580 w 878840"/>
                <a:gd name="connsiteY13" fmla="*/ 119380 h 375920"/>
                <a:gd name="connsiteX14" fmla="*/ 322580 w 878840"/>
                <a:gd name="connsiteY14" fmla="*/ 124460 h 375920"/>
                <a:gd name="connsiteX15" fmla="*/ 322580 w 878840"/>
                <a:gd name="connsiteY15" fmla="*/ 124460 h 375920"/>
                <a:gd name="connsiteX16" fmla="*/ 477520 w 878840"/>
                <a:gd name="connsiteY16" fmla="*/ 83820 h 375920"/>
                <a:gd name="connsiteX17" fmla="*/ 485140 w 878840"/>
                <a:gd name="connsiteY17" fmla="*/ 63500 h 375920"/>
                <a:gd name="connsiteX18" fmla="*/ 487680 w 878840"/>
                <a:gd name="connsiteY18" fmla="*/ 55880 h 375920"/>
                <a:gd name="connsiteX19" fmla="*/ 497840 w 878840"/>
                <a:gd name="connsiteY19" fmla="*/ 50800 h 375920"/>
                <a:gd name="connsiteX20" fmla="*/ 502920 w 878840"/>
                <a:gd name="connsiteY20" fmla="*/ 45720 h 375920"/>
                <a:gd name="connsiteX21" fmla="*/ 502920 w 878840"/>
                <a:gd name="connsiteY21" fmla="*/ 45720 h 375920"/>
                <a:gd name="connsiteX22" fmla="*/ 850900 w 878840"/>
                <a:gd name="connsiteY22" fmla="*/ 0 h 375920"/>
                <a:gd name="connsiteX23" fmla="*/ 858520 w 878840"/>
                <a:gd name="connsiteY23" fmla="*/ 38100 h 375920"/>
                <a:gd name="connsiteX24" fmla="*/ 863600 w 878840"/>
                <a:gd name="connsiteY24" fmla="*/ 109220 h 375920"/>
                <a:gd name="connsiteX25" fmla="*/ 868680 w 878840"/>
                <a:gd name="connsiteY25" fmla="*/ 127000 h 375920"/>
                <a:gd name="connsiteX26" fmla="*/ 871220 w 878840"/>
                <a:gd name="connsiteY26" fmla="*/ 162560 h 375920"/>
                <a:gd name="connsiteX27" fmla="*/ 873760 w 878840"/>
                <a:gd name="connsiteY27" fmla="*/ 172720 h 375920"/>
                <a:gd name="connsiteX28" fmla="*/ 878840 w 878840"/>
                <a:gd name="connsiteY28" fmla="*/ 195580 h 375920"/>
                <a:gd name="connsiteX29" fmla="*/ 876300 w 878840"/>
                <a:gd name="connsiteY29" fmla="*/ 320040 h 375920"/>
                <a:gd name="connsiteX30" fmla="*/ 873760 w 878840"/>
                <a:gd name="connsiteY30" fmla="*/ 337820 h 375920"/>
                <a:gd name="connsiteX31" fmla="*/ 858520 w 878840"/>
                <a:gd name="connsiteY31" fmla="*/ 373380 h 375920"/>
                <a:gd name="connsiteX32" fmla="*/ 855980 w 878840"/>
                <a:gd name="connsiteY32" fmla="*/ 375920 h 375920"/>
                <a:gd name="connsiteX33" fmla="*/ 855980 w 878840"/>
                <a:gd name="connsiteY33" fmla="*/ 375920 h 375920"/>
                <a:gd name="connsiteX34" fmla="*/ 782320 w 878840"/>
                <a:gd name="connsiteY34" fmla="*/ 368300 h 375920"/>
                <a:gd name="connsiteX35" fmla="*/ 759460 w 878840"/>
                <a:gd name="connsiteY35" fmla="*/ 363220 h 375920"/>
                <a:gd name="connsiteX36" fmla="*/ 728980 w 878840"/>
                <a:gd name="connsiteY36" fmla="*/ 358140 h 375920"/>
                <a:gd name="connsiteX37" fmla="*/ 675640 w 878840"/>
                <a:gd name="connsiteY37" fmla="*/ 350520 h 375920"/>
                <a:gd name="connsiteX38" fmla="*/ 655320 w 878840"/>
                <a:gd name="connsiteY38" fmla="*/ 347980 h 375920"/>
                <a:gd name="connsiteX39" fmla="*/ 586740 w 878840"/>
                <a:gd name="connsiteY39" fmla="*/ 342900 h 375920"/>
                <a:gd name="connsiteX40" fmla="*/ 520700 w 878840"/>
                <a:gd name="connsiteY40" fmla="*/ 340360 h 375920"/>
                <a:gd name="connsiteX41" fmla="*/ 510540 w 878840"/>
                <a:gd name="connsiteY41" fmla="*/ 337820 h 375920"/>
                <a:gd name="connsiteX42" fmla="*/ 487680 w 878840"/>
                <a:gd name="connsiteY42" fmla="*/ 330200 h 375920"/>
                <a:gd name="connsiteX43" fmla="*/ 472440 w 878840"/>
                <a:gd name="connsiteY43" fmla="*/ 330200 h 375920"/>
                <a:gd name="connsiteX44" fmla="*/ 472440 w 878840"/>
                <a:gd name="connsiteY44" fmla="*/ 330200 h 375920"/>
                <a:gd name="connsiteX45" fmla="*/ 472440 w 878840"/>
                <a:gd name="connsiteY45" fmla="*/ 281940 h 375920"/>
                <a:gd name="connsiteX46" fmla="*/ 472440 w 878840"/>
                <a:gd name="connsiteY46" fmla="*/ 281940 h 375920"/>
                <a:gd name="connsiteX47" fmla="*/ 431800 w 878840"/>
                <a:gd name="connsiteY47" fmla="*/ 274320 h 375920"/>
                <a:gd name="connsiteX48" fmla="*/ 414020 w 878840"/>
                <a:gd name="connsiteY48" fmla="*/ 271780 h 375920"/>
                <a:gd name="connsiteX49" fmla="*/ 391160 w 878840"/>
                <a:gd name="connsiteY49" fmla="*/ 264160 h 375920"/>
                <a:gd name="connsiteX50" fmla="*/ 375920 w 878840"/>
                <a:gd name="connsiteY50" fmla="*/ 259080 h 375920"/>
                <a:gd name="connsiteX51" fmla="*/ 365760 w 878840"/>
                <a:gd name="connsiteY51" fmla="*/ 254000 h 375920"/>
                <a:gd name="connsiteX52" fmla="*/ 332740 w 878840"/>
                <a:gd name="connsiteY52" fmla="*/ 248920 h 375920"/>
                <a:gd name="connsiteX53" fmla="*/ 309880 w 878840"/>
                <a:gd name="connsiteY53" fmla="*/ 251460 h 375920"/>
                <a:gd name="connsiteX54" fmla="*/ 302260 w 878840"/>
                <a:gd name="connsiteY54" fmla="*/ 254000 h 375920"/>
                <a:gd name="connsiteX55" fmla="*/ 302260 w 878840"/>
                <a:gd name="connsiteY55" fmla="*/ 254000 h 375920"/>
                <a:gd name="connsiteX56" fmla="*/ 292100 w 878840"/>
                <a:gd name="connsiteY56" fmla="*/ 274320 h 375920"/>
                <a:gd name="connsiteX57" fmla="*/ 289560 w 878840"/>
                <a:gd name="connsiteY57" fmla="*/ 325120 h 375920"/>
                <a:gd name="connsiteX58" fmla="*/ 289560 w 878840"/>
                <a:gd name="connsiteY58" fmla="*/ 325120 h 375920"/>
                <a:gd name="connsiteX59" fmla="*/ 226060 w 878840"/>
                <a:gd name="connsiteY59" fmla="*/ 320040 h 375920"/>
                <a:gd name="connsiteX60" fmla="*/ 210820 w 878840"/>
                <a:gd name="connsiteY60" fmla="*/ 317500 h 375920"/>
                <a:gd name="connsiteX61" fmla="*/ 157480 w 878840"/>
                <a:gd name="connsiteY61" fmla="*/ 312420 h 375920"/>
                <a:gd name="connsiteX62" fmla="*/ 144780 w 878840"/>
                <a:gd name="connsiteY62" fmla="*/ 309880 h 375920"/>
                <a:gd name="connsiteX63" fmla="*/ 119380 w 878840"/>
                <a:gd name="connsiteY63" fmla="*/ 299720 h 375920"/>
                <a:gd name="connsiteX64" fmla="*/ 48260 w 878840"/>
                <a:gd name="connsiteY64" fmla="*/ 294640 h 375920"/>
                <a:gd name="connsiteX65" fmla="*/ 40640 w 878840"/>
                <a:gd name="connsiteY65" fmla="*/ 289560 h 375920"/>
                <a:gd name="connsiteX66" fmla="*/ 30480 w 878840"/>
                <a:gd name="connsiteY66" fmla="*/ 276860 h 375920"/>
                <a:gd name="connsiteX67" fmla="*/ 0 w 878840"/>
                <a:gd name="connsiteY67" fmla="*/ 276860 h 375920"/>
                <a:gd name="connsiteX68" fmla="*/ 0 w 878840"/>
                <a:gd name="connsiteY68" fmla="*/ 276860 h 375920"/>
                <a:gd name="connsiteX69" fmla="*/ 7620 w 878840"/>
                <a:gd name="connsiteY69" fmla="*/ 223520 h 375920"/>
                <a:gd name="connsiteX70" fmla="*/ 5080 w 878840"/>
                <a:gd name="connsiteY70" fmla="*/ 200660 h 375920"/>
                <a:gd name="connsiteX71" fmla="*/ 2540 w 878840"/>
                <a:gd name="connsiteY71" fmla="*/ 187960 h 375920"/>
                <a:gd name="connsiteX72" fmla="*/ 5080 w 878840"/>
                <a:gd name="connsiteY72" fmla="*/ 152400 h 375920"/>
                <a:gd name="connsiteX73" fmla="*/ 7620 w 878840"/>
                <a:gd name="connsiteY73" fmla="*/ 119380 h 37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78840" h="375920">
                  <a:moveTo>
                    <a:pt x="7620" y="119380"/>
                  </a:moveTo>
                  <a:lnTo>
                    <a:pt x="7620" y="119380"/>
                  </a:lnTo>
                  <a:lnTo>
                    <a:pt x="241300" y="76200"/>
                  </a:lnTo>
                  <a:cubicBezTo>
                    <a:pt x="244743" y="75626"/>
                    <a:pt x="247973" y="78581"/>
                    <a:pt x="251460" y="78740"/>
                  </a:cubicBezTo>
                  <a:cubicBezTo>
                    <a:pt x="266684" y="79432"/>
                    <a:pt x="281940" y="78740"/>
                    <a:pt x="297180" y="78740"/>
                  </a:cubicBezTo>
                  <a:lnTo>
                    <a:pt x="297180" y="78740"/>
                  </a:lnTo>
                  <a:cubicBezTo>
                    <a:pt x="300567" y="86360"/>
                    <a:pt x="304133" y="93903"/>
                    <a:pt x="307340" y="101600"/>
                  </a:cubicBezTo>
                  <a:cubicBezTo>
                    <a:pt x="308370" y="104071"/>
                    <a:pt x="309355" y="106595"/>
                    <a:pt x="309880" y="109220"/>
                  </a:cubicBezTo>
                  <a:cubicBezTo>
                    <a:pt x="311054" y="115091"/>
                    <a:pt x="311246" y="121129"/>
                    <a:pt x="312420" y="127000"/>
                  </a:cubicBezTo>
                  <a:cubicBezTo>
                    <a:pt x="313909" y="134446"/>
                    <a:pt x="316942" y="137551"/>
                    <a:pt x="320040" y="144780"/>
                  </a:cubicBezTo>
                  <a:cubicBezTo>
                    <a:pt x="321095" y="147241"/>
                    <a:pt x="325257" y="152400"/>
                    <a:pt x="322580" y="152400"/>
                  </a:cubicBezTo>
                  <a:cubicBezTo>
                    <a:pt x="319527" y="152400"/>
                    <a:pt x="319193" y="147320"/>
                    <a:pt x="317500" y="144780"/>
                  </a:cubicBezTo>
                  <a:cubicBezTo>
                    <a:pt x="318347" y="138853"/>
                    <a:pt x="318866" y="132871"/>
                    <a:pt x="320040" y="127000"/>
                  </a:cubicBezTo>
                  <a:cubicBezTo>
                    <a:pt x="320565" y="124375"/>
                    <a:pt x="320687" y="121273"/>
                    <a:pt x="322580" y="119380"/>
                  </a:cubicBezTo>
                  <a:lnTo>
                    <a:pt x="322580" y="124460"/>
                  </a:lnTo>
                  <a:lnTo>
                    <a:pt x="322580" y="124460"/>
                  </a:lnTo>
                  <a:lnTo>
                    <a:pt x="477520" y="83820"/>
                  </a:lnTo>
                  <a:cubicBezTo>
                    <a:pt x="480060" y="77047"/>
                    <a:pt x="482668" y="70298"/>
                    <a:pt x="485140" y="63500"/>
                  </a:cubicBezTo>
                  <a:cubicBezTo>
                    <a:pt x="486055" y="60984"/>
                    <a:pt x="485787" y="57773"/>
                    <a:pt x="487680" y="55880"/>
                  </a:cubicBezTo>
                  <a:cubicBezTo>
                    <a:pt x="490357" y="53203"/>
                    <a:pt x="494690" y="52900"/>
                    <a:pt x="497840" y="50800"/>
                  </a:cubicBezTo>
                  <a:cubicBezTo>
                    <a:pt x="499833" y="49472"/>
                    <a:pt x="501227" y="47413"/>
                    <a:pt x="502920" y="45720"/>
                  </a:cubicBezTo>
                  <a:lnTo>
                    <a:pt x="502920" y="45720"/>
                  </a:lnTo>
                  <a:lnTo>
                    <a:pt x="850900" y="0"/>
                  </a:lnTo>
                  <a:cubicBezTo>
                    <a:pt x="853440" y="12700"/>
                    <a:pt x="857007" y="25237"/>
                    <a:pt x="858520" y="38100"/>
                  </a:cubicBezTo>
                  <a:cubicBezTo>
                    <a:pt x="860714" y="56748"/>
                    <a:pt x="859638" y="88087"/>
                    <a:pt x="863600" y="109220"/>
                  </a:cubicBezTo>
                  <a:cubicBezTo>
                    <a:pt x="864736" y="115278"/>
                    <a:pt x="866987" y="121073"/>
                    <a:pt x="868680" y="127000"/>
                  </a:cubicBezTo>
                  <a:cubicBezTo>
                    <a:pt x="869527" y="138853"/>
                    <a:pt x="869908" y="150749"/>
                    <a:pt x="871220" y="162560"/>
                  </a:cubicBezTo>
                  <a:cubicBezTo>
                    <a:pt x="871606" y="166030"/>
                    <a:pt x="872975" y="169319"/>
                    <a:pt x="873760" y="172720"/>
                  </a:cubicBezTo>
                  <a:cubicBezTo>
                    <a:pt x="875515" y="180326"/>
                    <a:pt x="877147" y="187960"/>
                    <a:pt x="878840" y="195580"/>
                  </a:cubicBezTo>
                  <a:cubicBezTo>
                    <a:pt x="877993" y="237067"/>
                    <a:pt x="877781" y="278571"/>
                    <a:pt x="876300" y="320040"/>
                  </a:cubicBezTo>
                  <a:cubicBezTo>
                    <a:pt x="876086" y="326023"/>
                    <a:pt x="874934" y="331949"/>
                    <a:pt x="873760" y="337820"/>
                  </a:cubicBezTo>
                  <a:cubicBezTo>
                    <a:pt x="870845" y="352393"/>
                    <a:pt x="869364" y="362536"/>
                    <a:pt x="858520" y="373380"/>
                  </a:cubicBezTo>
                  <a:lnTo>
                    <a:pt x="855980" y="375920"/>
                  </a:lnTo>
                  <a:lnTo>
                    <a:pt x="855980" y="375920"/>
                  </a:lnTo>
                  <a:cubicBezTo>
                    <a:pt x="807563" y="371885"/>
                    <a:pt x="811448" y="374542"/>
                    <a:pt x="782320" y="368300"/>
                  </a:cubicBezTo>
                  <a:cubicBezTo>
                    <a:pt x="774687" y="366664"/>
                    <a:pt x="767128" y="364681"/>
                    <a:pt x="759460" y="363220"/>
                  </a:cubicBezTo>
                  <a:cubicBezTo>
                    <a:pt x="749342" y="361293"/>
                    <a:pt x="728980" y="358140"/>
                    <a:pt x="728980" y="358140"/>
                  </a:cubicBezTo>
                  <a:cubicBezTo>
                    <a:pt x="708307" y="344358"/>
                    <a:pt x="726175" y="354407"/>
                    <a:pt x="675640" y="350520"/>
                  </a:cubicBezTo>
                  <a:cubicBezTo>
                    <a:pt x="668834" y="349996"/>
                    <a:pt x="662121" y="348563"/>
                    <a:pt x="655320" y="347980"/>
                  </a:cubicBezTo>
                  <a:cubicBezTo>
                    <a:pt x="632481" y="346022"/>
                    <a:pt x="609646" y="343781"/>
                    <a:pt x="586740" y="342900"/>
                  </a:cubicBezTo>
                  <a:lnTo>
                    <a:pt x="520700" y="340360"/>
                  </a:lnTo>
                  <a:cubicBezTo>
                    <a:pt x="517313" y="339513"/>
                    <a:pt x="513877" y="338847"/>
                    <a:pt x="510540" y="337820"/>
                  </a:cubicBezTo>
                  <a:cubicBezTo>
                    <a:pt x="502863" y="335458"/>
                    <a:pt x="495712" y="330200"/>
                    <a:pt x="487680" y="330200"/>
                  </a:cubicBezTo>
                  <a:lnTo>
                    <a:pt x="472440" y="330200"/>
                  </a:lnTo>
                  <a:lnTo>
                    <a:pt x="472440" y="330200"/>
                  </a:lnTo>
                  <a:lnTo>
                    <a:pt x="472440" y="281940"/>
                  </a:lnTo>
                  <a:lnTo>
                    <a:pt x="472440" y="281940"/>
                  </a:lnTo>
                  <a:lnTo>
                    <a:pt x="431800" y="274320"/>
                  </a:lnTo>
                  <a:cubicBezTo>
                    <a:pt x="425902" y="273294"/>
                    <a:pt x="419828" y="273232"/>
                    <a:pt x="414020" y="271780"/>
                  </a:cubicBezTo>
                  <a:cubicBezTo>
                    <a:pt x="406228" y="269832"/>
                    <a:pt x="398780" y="266700"/>
                    <a:pt x="391160" y="264160"/>
                  </a:cubicBezTo>
                  <a:cubicBezTo>
                    <a:pt x="386080" y="262467"/>
                    <a:pt x="380709" y="261475"/>
                    <a:pt x="375920" y="259080"/>
                  </a:cubicBezTo>
                  <a:cubicBezTo>
                    <a:pt x="372533" y="257387"/>
                    <a:pt x="369352" y="255197"/>
                    <a:pt x="365760" y="254000"/>
                  </a:cubicBezTo>
                  <a:cubicBezTo>
                    <a:pt x="358778" y="251673"/>
                    <a:pt x="337719" y="249542"/>
                    <a:pt x="332740" y="248920"/>
                  </a:cubicBezTo>
                  <a:cubicBezTo>
                    <a:pt x="325120" y="249767"/>
                    <a:pt x="317443" y="250200"/>
                    <a:pt x="309880" y="251460"/>
                  </a:cubicBezTo>
                  <a:cubicBezTo>
                    <a:pt x="307239" y="251900"/>
                    <a:pt x="302260" y="254000"/>
                    <a:pt x="302260" y="254000"/>
                  </a:cubicBezTo>
                  <a:lnTo>
                    <a:pt x="302260" y="254000"/>
                  </a:lnTo>
                  <a:cubicBezTo>
                    <a:pt x="298873" y="260773"/>
                    <a:pt x="294647" y="267188"/>
                    <a:pt x="292100" y="274320"/>
                  </a:cubicBezTo>
                  <a:cubicBezTo>
                    <a:pt x="287611" y="286888"/>
                    <a:pt x="289560" y="317469"/>
                    <a:pt x="289560" y="325120"/>
                  </a:cubicBezTo>
                  <a:lnTo>
                    <a:pt x="289560" y="325120"/>
                  </a:lnTo>
                  <a:cubicBezTo>
                    <a:pt x="268393" y="323427"/>
                    <a:pt x="247005" y="323531"/>
                    <a:pt x="226060" y="320040"/>
                  </a:cubicBezTo>
                  <a:cubicBezTo>
                    <a:pt x="220980" y="319193"/>
                    <a:pt x="215925" y="318181"/>
                    <a:pt x="210820" y="317500"/>
                  </a:cubicBezTo>
                  <a:cubicBezTo>
                    <a:pt x="192491" y="315056"/>
                    <a:pt x="176101" y="313972"/>
                    <a:pt x="157480" y="312420"/>
                  </a:cubicBezTo>
                  <a:cubicBezTo>
                    <a:pt x="153247" y="311573"/>
                    <a:pt x="148837" y="311355"/>
                    <a:pt x="144780" y="309880"/>
                  </a:cubicBezTo>
                  <a:cubicBezTo>
                    <a:pt x="118906" y="300471"/>
                    <a:pt x="139667" y="303777"/>
                    <a:pt x="119380" y="299720"/>
                  </a:cubicBezTo>
                  <a:cubicBezTo>
                    <a:pt x="93002" y="294444"/>
                    <a:pt x="83022" y="296220"/>
                    <a:pt x="48260" y="294640"/>
                  </a:cubicBezTo>
                  <a:cubicBezTo>
                    <a:pt x="45720" y="292947"/>
                    <a:pt x="42547" y="291944"/>
                    <a:pt x="40640" y="289560"/>
                  </a:cubicBezTo>
                  <a:cubicBezTo>
                    <a:pt x="35766" y="283468"/>
                    <a:pt x="41888" y="278381"/>
                    <a:pt x="30480" y="276860"/>
                  </a:cubicBezTo>
                  <a:cubicBezTo>
                    <a:pt x="20409" y="275517"/>
                    <a:pt x="10160" y="276860"/>
                    <a:pt x="0" y="276860"/>
                  </a:cubicBezTo>
                  <a:lnTo>
                    <a:pt x="0" y="276860"/>
                  </a:lnTo>
                  <a:cubicBezTo>
                    <a:pt x="5376" y="228479"/>
                    <a:pt x="231" y="245687"/>
                    <a:pt x="7620" y="223520"/>
                  </a:cubicBezTo>
                  <a:cubicBezTo>
                    <a:pt x="6773" y="215900"/>
                    <a:pt x="6164" y="208250"/>
                    <a:pt x="5080" y="200660"/>
                  </a:cubicBezTo>
                  <a:cubicBezTo>
                    <a:pt x="4469" y="196386"/>
                    <a:pt x="2540" y="192277"/>
                    <a:pt x="2540" y="187960"/>
                  </a:cubicBezTo>
                  <a:cubicBezTo>
                    <a:pt x="2540" y="176076"/>
                    <a:pt x="3692" y="164202"/>
                    <a:pt x="5080" y="152400"/>
                  </a:cubicBezTo>
                  <a:cubicBezTo>
                    <a:pt x="8691" y="121707"/>
                    <a:pt x="7620" y="172579"/>
                    <a:pt x="7620" y="119380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9" name="Figura a mano libera 128"/>
            <p:cNvSpPr/>
            <p:nvPr/>
          </p:nvSpPr>
          <p:spPr>
            <a:xfrm>
              <a:off x="1971031" y="2508924"/>
              <a:ext cx="448178" cy="601502"/>
            </a:xfrm>
            <a:custGeom>
              <a:avLst/>
              <a:gdLst>
                <a:gd name="connsiteX0" fmla="*/ 375920 w 386080"/>
                <a:gd name="connsiteY0" fmla="*/ 0 h 518160"/>
                <a:gd name="connsiteX1" fmla="*/ 386080 w 386080"/>
                <a:gd name="connsiteY1" fmla="*/ 406400 h 518160"/>
                <a:gd name="connsiteX2" fmla="*/ 0 w 386080"/>
                <a:gd name="connsiteY2" fmla="*/ 518160 h 518160"/>
                <a:gd name="connsiteX3" fmla="*/ 0 w 386080"/>
                <a:gd name="connsiteY3" fmla="*/ 30480 h 518160"/>
                <a:gd name="connsiteX4" fmla="*/ 375920 w 38608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080" h="518160">
                  <a:moveTo>
                    <a:pt x="375920" y="0"/>
                  </a:moveTo>
                  <a:lnTo>
                    <a:pt x="386080" y="406400"/>
                  </a:lnTo>
                  <a:lnTo>
                    <a:pt x="0" y="518160"/>
                  </a:lnTo>
                  <a:lnTo>
                    <a:pt x="0" y="3048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0" name="Figura a mano libera 129"/>
            <p:cNvSpPr/>
            <p:nvPr/>
          </p:nvSpPr>
          <p:spPr>
            <a:xfrm flipV="1">
              <a:off x="1971031" y="3811775"/>
              <a:ext cx="447157" cy="601781"/>
            </a:xfrm>
            <a:custGeom>
              <a:avLst/>
              <a:gdLst>
                <a:gd name="connsiteX0" fmla="*/ 375920 w 386080"/>
                <a:gd name="connsiteY0" fmla="*/ 0 h 518160"/>
                <a:gd name="connsiteX1" fmla="*/ 386080 w 386080"/>
                <a:gd name="connsiteY1" fmla="*/ 406400 h 518160"/>
                <a:gd name="connsiteX2" fmla="*/ 0 w 386080"/>
                <a:gd name="connsiteY2" fmla="*/ 518160 h 518160"/>
                <a:gd name="connsiteX3" fmla="*/ 0 w 386080"/>
                <a:gd name="connsiteY3" fmla="*/ 30480 h 518160"/>
                <a:gd name="connsiteX4" fmla="*/ 375920 w 38608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080" h="518160">
                  <a:moveTo>
                    <a:pt x="375920" y="0"/>
                  </a:moveTo>
                  <a:lnTo>
                    <a:pt x="386080" y="406400"/>
                  </a:lnTo>
                  <a:lnTo>
                    <a:pt x="0" y="518160"/>
                  </a:lnTo>
                  <a:lnTo>
                    <a:pt x="0" y="3048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2501768" y="2697630"/>
              <a:ext cx="633936" cy="274214"/>
            </a:xfrm>
            <a:custGeom>
              <a:avLst/>
              <a:gdLst>
                <a:gd name="connsiteX0" fmla="*/ 5080 w 546100"/>
                <a:gd name="connsiteY0" fmla="*/ 236220 h 236220"/>
                <a:gd name="connsiteX1" fmla="*/ 541020 w 546100"/>
                <a:gd name="connsiteY1" fmla="*/ 101600 h 236220"/>
                <a:gd name="connsiteX2" fmla="*/ 546100 w 546100"/>
                <a:gd name="connsiteY2" fmla="*/ 0 h 236220"/>
                <a:gd name="connsiteX3" fmla="*/ 0 w 546100"/>
                <a:gd name="connsiteY3" fmla="*/ 121920 h 236220"/>
                <a:gd name="connsiteX4" fmla="*/ 5080 w 546100"/>
                <a:gd name="connsiteY4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236220">
                  <a:moveTo>
                    <a:pt x="5080" y="236220"/>
                  </a:moveTo>
                  <a:lnTo>
                    <a:pt x="541020" y="101600"/>
                  </a:lnTo>
                  <a:lnTo>
                    <a:pt x="546100" y="0"/>
                  </a:lnTo>
                  <a:lnTo>
                    <a:pt x="0" y="121920"/>
                  </a:lnTo>
                  <a:lnTo>
                    <a:pt x="5080" y="23622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2513562" y="3166448"/>
              <a:ext cx="613297" cy="199115"/>
            </a:xfrm>
            <a:custGeom>
              <a:avLst/>
              <a:gdLst>
                <a:gd name="connsiteX0" fmla="*/ 0 w 528320"/>
                <a:gd name="connsiteY0" fmla="*/ 58420 h 190500"/>
                <a:gd name="connsiteX1" fmla="*/ 528320 w 528320"/>
                <a:gd name="connsiteY1" fmla="*/ 0 h 190500"/>
                <a:gd name="connsiteX2" fmla="*/ 528320 w 528320"/>
                <a:gd name="connsiteY2" fmla="*/ 81280 h 190500"/>
                <a:gd name="connsiteX3" fmla="*/ 0 w 528320"/>
                <a:gd name="connsiteY3" fmla="*/ 190500 h 190500"/>
                <a:gd name="connsiteX4" fmla="*/ 0 w 528320"/>
                <a:gd name="connsiteY4" fmla="*/ 5842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320" h="190500">
                  <a:moveTo>
                    <a:pt x="0" y="58420"/>
                  </a:moveTo>
                  <a:lnTo>
                    <a:pt x="528320" y="0"/>
                  </a:lnTo>
                  <a:lnTo>
                    <a:pt x="528320" y="81280"/>
                  </a:lnTo>
                  <a:lnTo>
                    <a:pt x="0" y="19050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3" name="Figura a mano libera 132"/>
            <p:cNvSpPr/>
            <p:nvPr/>
          </p:nvSpPr>
          <p:spPr>
            <a:xfrm>
              <a:off x="2504717" y="3293236"/>
              <a:ext cx="622142" cy="353825"/>
            </a:xfrm>
            <a:custGeom>
              <a:avLst/>
              <a:gdLst>
                <a:gd name="connsiteX0" fmla="*/ 0 w 535940"/>
                <a:gd name="connsiteY0" fmla="*/ 96520 h 304800"/>
                <a:gd name="connsiteX1" fmla="*/ 533400 w 535940"/>
                <a:gd name="connsiteY1" fmla="*/ 0 h 304800"/>
                <a:gd name="connsiteX2" fmla="*/ 535940 w 535940"/>
                <a:gd name="connsiteY2" fmla="*/ 304800 h 304800"/>
                <a:gd name="connsiteX3" fmla="*/ 7620 w 535940"/>
                <a:gd name="connsiteY3" fmla="*/ 210820 h 304800"/>
                <a:gd name="connsiteX4" fmla="*/ 0 w 535940"/>
                <a:gd name="connsiteY4" fmla="*/ 9652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940" h="304800">
                  <a:moveTo>
                    <a:pt x="0" y="96520"/>
                  </a:moveTo>
                  <a:lnTo>
                    <a:pt x="533400" y="0"/>
                  </a:lnTo>
                  <a:cubicBezTo>
                    <a:pt x="534247" y="101600"/>
                    <a:pt x="535093" y="203200"/>
                    <a:pt x="535940" y="304800"/>
                  </a:cubicBezTo>
                  <a:lnTo>
                    <a:pt x="7620" y="210820"/>
                  </a:lnTo>
                  <a:lnTo>
                    <a:pt x="0" y="9652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4" name="Figura a mano libera 133"/>
            <p:cNvSpPr/>
            <p:nvPr/>
          </p:nvSpPr>
          <p:spPr>
            <a:xfrm>
              <a:off x="2501768" y="3956657"/>
              <a:ext cx="642782" cy="277163"/>
            </a:xfrm>
            <a:custGeom>
              <a:avLst/>
              <a:gdLst>
                <a:gd name="connsiteX0" fmla="*/ 0 w 553720"/>
                <a:gd name="connsiteY0" fmla="*/ 0 h 238760"/>
                <a:gd name="connsiteX1" fmla="*/ 541020 w 553720"/>
                <a:gd name="connsiteY1" fmla="*/ 142240 h 238760"/>
                <a:gd name="connsiteX2" fmla="*/ 548640 w 553720"/>
                <a:gd name="connsiteY2" fmla="*/ 175260 h 238760"/>
                <a:gd name="connsiteX3" fmla="*/ 553720 w 553720"/>
                <a:gd name="connsiteY3" fmla="*/ 195580 h 238760"/>
                <a:gd name="connsiteX4" fmla="*/ 546100 w 553720"/>
                <a:gd name="connsiteY4" fmla="*/ 231140 h 238760"/>
                <a:gd name="connsiteX5" fmla="*/ 543560 w 553720"/>
                <a:gd name="connsiteY5" fmla="*/ 238760 h 238760"/>
                <a:gd name="connsiteX6" fmla="*/ 533400 w 553720"/>
                <a:gd name="connsiteY6" fmla="*/ 218440 h 238760"/>
                <a:gd name="connsiteX7" fmla="*/ 7620 w 553720"/>
                <a:gd name="connsiteY7" fmla="*/ 124460 h 238760"/>
                <a:gd name="connsiteX8" fmla="*/ 0 w 553720"/>
                <a:gd name="connsiteY8" fmla="*/ 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720" h="238760">
                  <a:moveTo>
                    <a:pt x="0" y="0"/>
                  </a:moveTo>
                  <a:lnTo>
                    <a:pt x="541020" y="142240"/>
                  </a:lnTo>
                  <a:cubicBezTo>
                    <a:pt x="543560" y="153247"/>
                    <a:pt x="545900" y="164301"/>
                    <a:pt x="548640" y="175260"/>
                  </a:cubicBezTo>
                  <a:cubicBezTo>
                    <a:pt x="556450" y="206502"/>
                    <a:pt x="544358" y="148770"/>
                    <a:pt x="553720" y="195580"/>
                  </a:cubicBezTo>
                  <a:cubicBezTo>
                    <a:pt x="550516" y="221213"/>
                    <a:pt x="553339" y="209424"/>
                    <a:pt x="546100" y="231140"/>
                  </a:cubicBezTo>
                  <a:lnTo>
                    <a:pt x="543560" y="238760"/>
                  </a:lnTo>
                  <a:lnTo>
                    <a:pt x="533400" y="218440"/>
                  </a:lnTo>
                  <a:lnTo>
                    <a:pt x="7620" y="124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2501768" y="3552707"/>
              <a:ext cx="628039" cy="218192"/>
            </a:xfrm>
            <a:custGeom>
              <a:avLst/>
              <a:gdLst>
                <a:gd name="connsiteX0" fmla="*/ 525780 w 541020"/>
                <a:gd name="connsiteY0" fmla="*/ 187960 h 187960"/>
                <a:gd name="connsiteX1" fmla="*/ 0 w 541020"/>
                <a:gd name="connsiteY1" fmla="*/ 124460 h 187960"/>
                <a:gd name="connsiteX2" fmla="*/ 7620 w 541020"/>
                <a:gd name="connsiteY2" fmla="*/ 0 h 187960"/>
                <a:gd name="connsiteX3" fmla="*/ 541020 w 541020"/>
                <a:gd name="connsiteY3" fmla="*/ 119380 h 187960"/>
                <a:gd name="connsiteX4" fmla="*/ 525780 w 541020"/>
                <a:gd name="connsiteY4" fmla="*/ 187960 h 187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020" h="187960">
                  <a:moveTo>
                    <a:pt x="525780" y="187960"/>
                  </a:moveTo>
                  <a:lnTo>
                    <a:pt x="0" y="124460"/>
                  </a:lnTo>
                  <a:lnTo>
                    <a:pt x="7620" y="0"/>
                  </a:lnTo>
                  <a:lnTo>
                    <a:pt x="541020" y="119380"/>
                  </a:lnTo>
                  <a:lnTo>
                    <a:pt x="525780" y="18796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E-288</a:t>
            </a:r>
            <a:r>
              <a:rPr lang="en-GB" sz="4000" b="1" dirty="0">
                <a:solidFill>
                  <a:schemeClr val="bg1"/>
                </a:solidFill>
              </a:rPr>
              <a:t>: the apparatus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9</a:t>
            </a:fld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348632" y="2641926"/>
            <a:ext cx="1169540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7782046" y="3640425"/>
            <a:ext cx="426199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138"/>
              <p:cNvSpPr txBox="1"/>
              <p:nvPr/>
            </p:nvSpPr>
            <p:spPr>
              <a:xfrm>
                <a:off x="7421880" y="1767840"/>
                <a:ext cx="4622160" cy="384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dirty="0" smtClean="0"/>
                  <a:t> </a:t>
                </a:r>
                <a:r>
                  <a:rPr lang="it-IT" sz="2800" b="1" dirty="0" err="1" smtClean="0">
                    <a:solidFill>
                      <a:srgbClr val="00B0F0"/>
                    </a:solidFill>
                  </a:rPr>
                  <a:t>Beryllium</a:t>
                </a:r>
                <a:r>
                  <a:rPr lang="it-IT" sz="2800" dirty="0" smtClean="0">
                    <a:solidFill>
                      <a:srgbClr val="00B0F0"/>
                    </a:solidFill>
                  </a:rPr>
                  <a:t> </a:t>
                </a:r>
                <a:r>
                  <a:rPr lang="it-IT" sz="2800" dirty="0" smtClean="0"/>
                  <a:t>18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dirty="0" smtClean="0"/>
                  <a:t> thick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𝜇𝜇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𝜇𝜇</m:t>
                            </m:r>
                          </m:sub>
                        </m:sSub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</a:rPr>
                      <m:t>=2%</m:t>
                    </m:r>
                  </m:oMath>
                </a14:m>
                <a:endParaRPr lang="it-IT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11 </a:t>
                </a:r>
                <a:r>
                  <a:rPr lang="it-IT" sz="2800" b="1" dirty="0">
                    <a:solidFill>
                      <a:srgbClr val="00B050"/>
                    </a:solidFill>
                  </a:rPr>
                  <a:t>PWC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 7 </a:t>
                </a:r>
                <a:r>
                  <a:rPr lang="it-IT" sz="2800" b="1" dirty="0" err="1">
                    <a:solidFill>
                      <a:srgbClr val="FF0000"/>
                    </a:solidFill>
                  </a:rPr>
                  <a:t>Scintillation</a:t>
                </a:r>
                <a:r>
                  <a:rPr lang="it-IT" sz="2800" dirty="0"/>
                  <a:t> </a:t>
                </a:r>
                <a:r>
                  <a:rPr lang="it-IT" sz="2800" dirty="0" err="1"/>
                  <a:t>hodoscopes</a:t>
                </a:r>
                <a:r>
                  <a:rPr lang="it-IT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 </a:t>
                </a:r>
                <a:r>
                  <a:rPr lang="it-IT" sz="2800" b="1" dirty="0" err="1">
                    <a:solidFill>
                      <a:srgbClr val="0070C0"/>
                    </a:solidFill>
                  </a:rPr>
                  <a:t>Čerenkov</a:t>
                </a:r>
                <a:r>
                  <a:rPr lang="it-IT" sz="2800" dirty="0"/>
                  <a:t> </a:t>
                </a:r>
                <a:r>
                  <a:rPr lang="it-IT" sz="2800" dirty="0" err="1"/>
                  <a:t>counter</a:t>
                </a:r>
                <a:endParaRPr lang="it-IT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 </a:t>
                </a:r>
                <a:r>
                  <a:rPr lang="it-IT" sz="2800" b="1" dirty="0" err="1">
                    <a:solidFill>
                      <a:srgbClr val="7030A0"/>
                    </a:solidFill>
                  </a:rPr>
                  <a:t>Drift</a:t>
                </a:r>
                <a:r>
                  <a:rPr lang="it-IT" sz="2800" dirty="0"/>
                  <a:t> </a:t>
                </a:r>
                <a:r>
                  <a:rPr lang="it-IT" sz="2800" dirty="0" err="1" smtClean="0"/>
                  <a:t>Chamber</a:t>
                </a:r>
                <a:endParaRPr lang="it-IT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800" dirty="0"/>
              </a:p>
            </p:txBody>
          </p:sp>
        </mc:Choice>
        <mc:Fallback xmlns="">
          <p:sp>
            <p:nvSpPr>
              <p:cNvPr id="139" name="CasellaDiTesto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80" y="1767840"/>
                <a:ext cx="4622160" cy="3848426"/>
              </a:xfrm>
              <a:prstGeom prst="rect">
                <a:avLst/>
              </a:prstGeom>
              <a:blipFill rotWithShape="0">
                <a:blip r:embed="rId7"/>
                <a:stretch>
                  <a:fillRect l="-2375" t="-14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ttore 4 140"/>
          <p:cNvCxnSpPr/>
          <p:nvPr/>
        </p:nvCxnSpPr>
        <p:spPr>
          <a:xfrm rot="16200000" flipH="1">
            <a:off x="-175084" y="2753654"/>
            <a:ext cx="1162419" cy="282625"/>
          </a:xfrm>
          <a:prstGeom prst="bentConnector3">
            <a:avLst>
              <a:gd name="adj1" fmla="val 100406"/>
            </a:avLst>
          </a:prstGeom>
          <a:ln w="38100">
            <a:solidFill>
              <a:srgbClr val="9B00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tangolo 52"/>
              <p:cNvSpPr/>
              <p:nvPr/>
            </p:nvSpPr>
            <p:spPr>
              <a:xfrm>
                <a:off x="1082" y="1934446"/>
                <a:ext cx="140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bar>
                        <m:barPr>
                          <m:pos m:val="to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3" name="Rettango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" y="1934446"/>
                <a:ext cx="140621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5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67" y="3208115"/>
            <a:ext cx="3310718" cy="29921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The b quark discovery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10</a:t>
            </a:fld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400" y="948268"/>
            <a:ext cx="4998720" cy="135382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7"/>
          <a:srcRect r="7289"/>
          <a:stretch/>
        </p:blipFill>
        <p:spPr>
          <a:xfrm>
            <a:off x="26979" y="1035502"/>
            <a:ext cx="3000701" cy="550341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708" y="2212546"/>
            <a:ext cx="6436252" cy="917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9"/>
          <a:srcRect l="1" r="-5831"/>
          <a:stretch/>
        </p:blipFill>
        <p:spPr>
          <a:xfrm>
            <a:off x="5729707" y="3143554"/>
            <a:ext cx="6441337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10072228" y="2686923"/>
                <a:ext cx="1284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i="1" dirty="0" smtClean="0"/>
                  <a:t> 21/19</a:t>
                </a:r>
                <a:endParaRPr lang="it-IT" i="1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228" y="2686923"/>
                <a:ext cx="12841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0000" r="-3318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/>
          <p:cNvSpPr/>
          <p:nvPr/>
        </p:nvSpPr>
        <p:spPr>
          <a:xfrm>
            <a:off x="5862320" y="2302088"/>
            <a:ext cx="2021840" cy="754167"/>
          </a:xfrm>
          <a:prstGeom prst="rect">
            <a:avLst/>
          </a:prstGeom>
          <a:solidFill>
            <a:srgbClr val="E35225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1 15"/>
          <p:cNvCxnSpPr>
            <a:cxnSpLocks noChangeAspect="1"/>
          </p:cNvCxnSpPr>
          <p:nvPr/>
        </p:nvCxnSpPr>
        <p:spPr>
          <a:xfrm>
            <a:off x="822960" y="1188720"/>
            <a:ext cx="1747520" cy="4897120"/>
          </a:xfrm>
          <a:prstGeom prst="line">
            <a:avLst/>
          </a:prstGeom>
          <a:ln w="60325">
            <a:solidFill>
              <a:srgbClr val="FF0000">
                <a:alpha val="6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5862320" y="3181381"/>
            <a:ext cx="2992313" cy="4183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5862321" y="4064257"/>
            <a:ext cx="2988682" cy="2993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/>
          <p:cNvCxnSpPr/>
          <p:nvPr/>
        </p:nvCxnSpPr>
        <p:spPr>
          <a:xfrm flipH="1">
            <a:off x="3627120" y="4815840"/>
            <a:ext cx="1960880" cy="0"/>
          </a:xfrm>
          <a:prstGeom prst="line">
            <a:avLst/>
          </a:prstGeom>
          <a:ln w="60325">
            <a:solidFill>
              <a:srgbClr val="FF0000">
                <a:alpha val="6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V="1">
            <a:off x="4760976" y="3593631"/>
            <a:ext cx="0" cy="1856193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62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67" y="3208115"/>
            <a:ext cx="3310718" cy="29921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The b quark discovery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11</a:t>
            </a:fld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400" y="948268"/>
            <a:ext cx="4998720" cy="135382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7"/>
          <a:srcRect r="7289"/>
          <a:stretch/>
        </p:blipFill>
        <p:spPr>
          <a:xfrm>
            <a:off x="26979" y="1035502"/>
            <a:ext cx="3000701" cy="550341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708" y="2212546"/>
            <a:ext cx="6436252" cy="917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9"/>
          <a:srcRect l="1" r="-5831"/>
          <a:stretch/>
        </p:blipFill>
        <p:spPr>
          <a:xfrm>
            <a:off x="5729707" y="3143554"/>
            <a:ext cx="6441337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10"/>
          <a:srcRect l="-1" r="-15142"/>
          <a:stretch/>
        </p:blipFill>
        <p:spPr>
          <a:xfrm>
            <a:off x="5727254" y="4886212"/>
            <a:ext cx="6426646" cy="113810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/>
              <p:cNvSpPr txBox="1"/>
              <p:nvPr/>
            </p:nvSpPr>
            <p:spPr>
              <a:xfrm>
                <a:off x="10072228" y="2686923"/>
                <a:ext cx="1284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i="1" dirty="0" smtClean="0"/>
                  <a:t> 21/19</a:t>
                </a:r>
                <a:endParaRPr lang="it-IT" i="1" dirty="0"/>
              </a:p>
            </p:txBody>
          </p:sp>
        </mc:Choice>
        <mc:Fallback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228" y="2686923"/>
                <a:ext cx="128419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0000" r="-3318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/>
          <p:cNvSpPr/>
          <p:nvPr/>
        </p:nvSpPr>
        <p:spPr>
          <a:xfrm>
            <a:off x="5862320" y="2302088"/>
            <a:ext cx="2021840" cy="754167"/>
          </a:xfrm>
          <a:prstGeom prst="rect">
            <a:avLst/>
          </a:prstGeom>
          <a:solidFill>
            <a:srgbClr val="E35225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1 15"/>
          <p:cNvCxnSpPr>
            <a:cxnSpLocks noChangeAspect="1"/>
          </p:cNvCxnSpPr>
          <p:nvPr/>
        </p:nvCxnSpPr>
        <p:spPr>
          <a:xfrm>
            <a:off x="822960" y="1188720"/>
            <a:ext cx="1747520" cy="4897120"/>
          </a:xfrm>
          <a:prstGeom prst="line">
            <a:avLst/>
          </a:prstGeom>
          <a:ln w="60325">
            <a:solidFill>
              <a:srgbClr val="FF0000">
                <a:alpha val="6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5862321" y="4943536"/>
            <a:ext cx="3443725" cy="285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/>
          <p:cNvCxnSpPr/>
          <p:nvPr/>
        </p:nvCxnSpPr>
        <p:spPr>
          <a:xfrm flipH="1">
            <a:off x="3627120" y="4815840"/>
            <a:ext cx="1960880" cy="0"/>
          </a:xfrm>
          <a:prstGeom prst="line">
            <a:avLst/>
          </a:prstGeom>
          <a:ln w="60325">
            <a:solidFill>
              <a:srgbClr val="FF0000">
                <a:alpha val="6000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flipV="1">
            <a:off x="4669536" y="4139184"/>
            <a:ext cx="0" cy="1316737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V="1">
            <a:off x="4974336" y="4413504"/>
            <a:ext cx="0" cy="1060705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3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Physical or Experimental Width?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6908801" y="936531"/>
            <a:ext cx="50596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By the end of </a:t>
            </a:r>
            <a:r>
              <a:rPr lang="it-IT" sz="2800" dirty="0" smtClean="0"/>
              <a:t>August 26.000 </a:t>
            </a:r>
            <a:r>
              <a:rPr lang="it-IT" sz="2800" dirty="0" err="1" smtClean="0"/>
              <a:t>events</a:t>
            </a:r>
            <a:r>
              <a:rPr lang="it-IT" sz="2800" dirty="0" smtClean="0"/>
              <a:t> </a:t>
            </a:r>
            <a:r>
              <a:rPr lang="it-IT" sz="2800" dirty="0" err="1"/>
              <a:t>above</a:t>
            </a:r>
            <a:r>
              <a:rPr lang="it-IT" sz="2800" dirty="0"/>
              <a:t> 5GeV and </a:t>
            </a:r>
            <a:r>
              <a:rPr lang="it-IT" sz="2800" dirty="0" err="1"/>
              <a:t>approximately</a:t>
            </a:r>
            <a:r>
              <a:rPr lang="it-IT" sz="2800" dirty="0"/>
              <a:t> 1200 </a:t>
            </a:r>
            <a:r>
              <a:rPr lang="it-IT" sz="2800" dirty="0" err="1"/>
              <a:t>events</a:t>
            </a:r>
            <a:r>
              <a:rPr lang="it-IT" sz="2800" dirty="0"/>
              <a:t> </a:t>
            </a:r>
            <a:r>
              <a:rPr lang="it-IT" sz="2800" dirty="0" err="1"/>
              <a:t>above</a:t>
            </a:r>
            <a:r>
              <a:rPr lang="it-IT" sz="2800" dirty="0"/>
              <a:t> </a:t>
            </a:r>
            <a:r>
              <a:rPr lang="it-IT" sz="2800" dirty="0" smtClean="0"/>
              <a:t>continuum.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 </a:t>
            </a:r>
            <a:r>
              <a:rPr lang="it-IT" sz="2800" b="1" dirty="0" smtClean="0">
                <a:solidFill>
                  <a:srgbClr val="9B0014"/>
                </a:solidFill>
              </a:rPr>
              <a:t>multiple-</a:t>
            </a:r>
            <a:r>
              <a:rPr lang="it-IT" sz="2800" b="1" dirty="0" err="1" smtClean="0">
                <a:solidFill>
                  <a:srgbClr val="9B0014"/>
                </a:solidFill>
              </a:rPr>
              <a:t>resonance</a:t>
            </a:r>
            <a:r>
              <a:rPr lang="it-IT" sz="2800" b="1" dirty="0" smtClean="0">
                <a:solidFill>
                  <a:srgbClr val="9B0014"/>
                </a:solidFill>
              </a:rPr>
              <a:t> </a:t>
            </a:r>
            <a:r>
              <a:rPr lang="it-IT" sz="2800" b="1" dirty="0" err="1">
                <a:solidFill>
                  <a:srgbClr val="9B0014"/>
                </a:solidFill>
              </a:rPr>
              <a:t>interpretation</a:t>
            </a:r>
            <a:r>
              <a:rPr lang="it-IT" sz="2800" b="1" dirty="0">
                <a:solidFill>
                  <a:srgbClr val="9B0014"/>
                </a:solidFill>
              </a:rPr>
              <a:t> </a:t>
            </a:r>
            <a:r>
              <a:rPr lang="it-IT" sz="2800" dirty="0" err="1"/>
              <a:t>was</a:t>
            </a:r>
            <a:r>
              <a:rPr lang="it-IT" sz="2800" dirty="0"/>
              <a:t> </a:t>
            </a:r>
            <a:r>
              <a:rPr lang="it-IT" sz="2800" dirty="0" err="1"/>
              <a:t>becoming</a:t>
            </a:r>
            <a:r>
              <a:rPr lang="it-IT" sz="2800" dirty="0"/>
              <a:t> </a:t>
            </a:r>
            <a:r>
              <a:rPr lang="it-IT" sz="2800" dirty="0" err="1"/>
              <a:t>statistically</a:t>
            </a:r>
            <a:r>
              <a:rPr lang="it-IT" sz="2800" dirty="0"/>
              <a:t> </a:t>
            </a:r>
            <a:r>
              <a:rPr lang="it-IT" sz="2800" dirty="0" err="1"/>
              <a:t>inescapable</a:t>
            </a:r>
            <a:r>
              <a:rPr lang="it-IT" sz="2800" dirty="0"/>
              <a:t>. 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Are </a:t>
            </a:r>
            <a:r>
              <a:rPr lang="it-IT" sz="2800" dirty="0" err="1" smtClean="0"/>
              <a:t>we</a:t>
            </a:r>
            <a:r>
              <a:rPr lang="it-IT" sz="2800" dirty="0" smtClean="0"/>
              <a:t> sensitive to the </a:t>
            </a:r>
            <a:r>
              <a:rPr lang="it-IT" sz="2800" b="1" dirty="0" err="1" smtClean="0">
                <a:solidFill>
                  <a:srgbClr val="9B0014"/>
                </a:solidFill>
              </a:rPr>
              <a:t>physical</a:t>
            </a:r>
            <a:r>
              <a:rPr lang="it-IT" sz="2800" dirty="0" smtClean="0">
                <a:solidFill>
                  <a:srgbClr val="9B0014"/>
                </a:solidFill>
              </a:rPr>
              <a:t> </a:t>
            </a:r>
            <a:r>
              <a:rPr lang="it-IT" sz="2800" dirty="0" smtClean="0"/>
              <a:t>or just to the </a:t>
            </a:r>
            <a:r>
              <a:rPr lang="it-IT" sz="2800" b="1" dirty="0" err="1" smtClean="0">
                <a:solidFill>
                  <a:srgbClr val="9B0014"/>
                </a:solidFill>
              </a:rPr>
              <a:t>experimental</a:t>
            </a:r>
            <a:r>
              <a:rPr lang="it-IT" sz="2800" b="1" dirty="0" smtClean="0">
                <a:solidFill>
                  <a:srgbClr val="9B0014"/>
                </a:solidFill>
              </a:rPr>
              <a:t> </a:t>
            </a:r>
            <a:r>
              <a:rPr lang="it-IT" sz="2800" b="1" dirty="0" err="1" smtClean="0">
                <a:solidFill>
                  <a:srgbClr val="9B0014"/>
                </a:solidFill>
              </a:rPr>
              <a:t>width</a:t>
            </a:r>
            <a:r>
              <a:rPr lang="it-IT" sz="2800" b="1" dirty="0" smtClean="0">
                <a:solidFill>
                  <a:srgbClr val="9B0014"/>
                </a:solidFill>
              </a:rPr>
              <a:t> </a:t>
            </a:r>
            <a:r>
              <a:rPr lang="it-IT" sz="2800" dirty="0" smtClean="0"/>
              <a:t>of the state?</a:t>
            </a:r>
            <a:endParaRPr lang="it-IT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07" y="2531417"/>
            <a:ext cx="3746775" cy="3359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3987950" y="2782218"/>
                <a:ext cx="823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Υ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50" y="2782218"/>
                <a:ext cx="82394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4739156" y="3841889"/>
                <a:ext cx="811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Υ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56" y="3841889"/>
                <a:ext cx="81144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5335127" y="4440591"/>
                <a:ext cx="811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Υ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27" y="4440591"/>
                <a:ext cx="81144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2" y="1211025"/>
            <a:ext cx="256204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Physical or Experimental Width?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13</a:t>
            </a:fld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510267" y="1429093"/>
            <a:ext cx="4976133" cy="4461932"/>
            <a:chOff x="2938507" y="2531417"/>
            <a:chExt cx="3746775" cy="3359608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07" y="2531417"/>
              <a:ext cx="3746775" cy="33596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tangolo 6"/>
                <p:cNvSpPr/>
                <p:nvPr/>
              </p:nvSpPr>
              <p:spPr>
                <a:xfrm>
                  <a:off x="3987950" y="2782218"/>
                  <a:ext cx="823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Υ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Rettango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950" y="2782218"/>
                  <a:ext cx="8239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11"/>
                <p:cNvSpPr/>
                <p:nvPr/>
              </p:nvSpPr>
              <p:spPr>
                <a:xfrm>
                  <a:off x="4739156" y="3841889"/>
                  <a:ext cx="811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Υ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Rettango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156" y="3841889"/>
                  <a:ext cx="81144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ttangolo 13"/>
                <p:cNvSpPr/>
                <p:nvPr/>
              </p:nvSpPr>
              <p:spPr>
                <a:xfrm>
                  <a:off x="5335127" y="4440591"/>
                  <a:ext cx="811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Υ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" name="Rettango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127" y="4440591"/>
                  <a:ext cx="81144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Connettore 2 14"/>
          <p:cNvCxnSpPr/>
          <p:nvPr/>
        </p:nvCxnSpPr>
        <p:spPr>
          <a:xfrm>
            <a:off x="2070608" y="3724916"/>
            <a:ext cx="831121" cy="0"/>
          </a:xfrm>
          <a:prstGeom prst="straightConnector1">
            <a:avLst/>
          </a:prstGeom>
          <a:ln w="44450">
            <a:solidFill>
              <a:srgbClr val="9B00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1162346" y="3151087"/>
            <a:ext cx="18165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rgbClr val="9B0014"/>
                </a:solidFill>
              </a:rPr>
              <a:t>FWHM = 0.5 </a:t>
            </a:r>
            <a:r>
              <a:rPr lang="it-IT" b="1" dirty="0" err="1" smtClean="0">
                <a:solidFill>
                  <a:srgbClr val="9B0014"/>
                </a:solidFill>
              </a:rPr>
              <a:t>GeV</a:t>
            </a:r>
            <a:endParaRPr lang="it-IT" b="1" dirty="0">
              <a:solidFill>
                <a:srgbClr val="9B001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5714436" y="2781755"/>
                <a:ext cx="56393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FWHM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=2.355⋅2% ⋅9.5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GeV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36" y="2781755"/>
                <a:ext cx="563936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5733013" y="1651925"/>
                <a:ext cx="1994841" cy="832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𝜇𝜇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𝜇𝜇</m:t>
                            </m:r>
                          </m:sub>
                        </m:sSub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</a:rPr>
                      <m:t>=2%</m:t>
                    </m:r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013" y="1651925"/>
                <a:ext cx="1994841" cy="83221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2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Precision Study: first excited states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14</a:t>
            </a:fld>
            <a:endParaRPr lang="en-GB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79" y="1033315"/>
            <a:ext cx="3245028" cy="5323037"/>
          </a:xfrm>
          <a:prstGeom prst="rect">
            <a:avLst/>
          </a:prstGeom>
        </p:spPr>
      </p:pic>
      <p:pic>
        <p:nvPicPr>
          <p:cNvPr id="14" name="Immagin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3414223" y="1382652"/>
            <a:ext cx="5781675" cy="132397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3627120" y="2992203"/>
            <a:ext cx="741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smtClean="0"/>
              <a:t>are the </a:t>
            </a:r>
            <a:r>
              <a:rPr lang="it-IT" sz="2800" dirty="0" err="1" smtClean="0"/>
              <a:t>quarks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smtClean="0"/>
              <a:t>states?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51" y="3637532"/>
            <a:ext cx="5639289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Precision Study: first excited states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15</a:t>
            </a:fld>
            <a:endParaRPr lang="en-GB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79" y="1033315"/>
            <a:ext cx="3245028" cy="5323037"/>
          </a:xfrm>
          <a:prstGeom prst="rect">
            <a:avLst/>
          </a:prstGeom>
        </p:spPr>
      </p:pic>
      <p:pic>
        <p:nvPicPr>
          <p:cNvPr id="14" name="Immagin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3414223" y="1382652"/>
            <a:ext cx="5781675" cy="132397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34" y="2706627"/>
            <a:ext cx="8533857" cy="3232001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8130250" y="4094596"/>
            <a:ext cx="960699" cy="370390"/>
          </a:xfrm>
          <a:prstGeom prst="ellipse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6597841" y="4699321"/>
            <a:ext cx="729205" cy="358815"/>
          </a:xfrm>
          <a:prstGeom prst="ellipse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6588194" y="4134092"/>
            <a:ext cx="729205" cy="358815"/>
          </a:xfrm>
          <a:prstGeom prst="ellipse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4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48632" y="1279786"/>
            <a:ext cx="114014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Description</a:t>
            </a:r>
            <a:r>
              <a:rPr lang="it-IT" sz="2800" dirty="0" smtClean="0"/>
              <a:t> of the E-288 </a:t>
            </a:r>
            <a:r>
              <a:rPr lang="it-IT" sz="2800" dirty="0" err="1" smtClean="0"/>
              <a:t>experiment</a:t>
            </a:r>
            <a:r>
              <a:rPr lang="it-IT" sz="2800" dirty="0" smtClean="0"/>
              <a:t> and the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 of the b quark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The </a:t>
            </a:r>
            <a:r>
              <a:rPr lang="it-IT" sz="2800" dirty="0" err="1" smtClean="0"/>
              <a:t>theoretical</a:t>
            </a:r>
            <a:r>
              <a:rPr lang="it-IT" sz="2800" dirty="0" smtClean="0"/>
              <a:t> </a:t>
            </a:r>
            <a:r>
              <a:rPr lang="it-IT" sz="2800" dirty="0" err="1" smtClean="0"/>
              <a:t>prediction</a:t>
            </a:r>
            <a:r>
              <a:rPr lang="it-IT" sz="2800" dirty="0" smtClean="0"/>
              <a:t> of </a:t>
            </a:r>
            <a:r>
              <a:rPr lang="it-IT" sz="2800" dirty="0" err="1" smtClean="0"/>
              <a:t>its</a:t>
            </a:r>
            <a:r>
              <a:rPr lang="it-IT" sz="2800" dirty="0" smtClean="0"/>
              <a:t> </a:t>
            </a:r>
            <a:r>
              <a:rPr lang="it-IT" sz="2800" dirty="0" err="1" smtClean="0"/>
              <a:t>existence</a:t>
            </a:r>
            <a:r>
              <a:rPr lang="it-IT" sz="2800" dirty="0" smtClean="0"/>
              <a:t> </a:t>
            </a:r>
            <a:r>
              <a:rPr lang="it-IT" sz="2800" dirty="0" err="1" smtClean="0"/>
              <a:t>relied</a:t>
            </a:r>
            <a:r>
              <a:rPr lang="it-IT" sz="2800" dirty="0" smtClean="0"/>
              <a:t> on the GIM </a:t>
            </a:r>
            <a:r>
              <a:rPr lang="it-IT" sz="2800" dirty="0" err="1" smtClean="0"/>
              <a:t>mechanism</a:t>
            </a:r>
            <a:r>
              <a:rPr lang="it-IT" sz="2800" dirty="0" smtClean="0"/>
              <a:t>, </a:t>
            </a:r>
            <a:r>
              <a:rPr lang="it-IT" sz="2800" dirty="0" err="1" smtClean="0"/>
              <a:t>symmetry</a:t>
            </a:r>
            <a:r>
              <a:rPr lang="it-IT" sz="2800" dirty="0" smtClean="0"/>
              <a:t> </a:t>
            </a:r>
            <a:r>
              <a:rPr lang="it-IT" sz="2800" dirty="0" err="1" smtClean="0"/>
              <a:t>arguments</a:t>
            </a:r>
            <a:r>
              <a:rPr lang="it-IT" sz="2800" dirty="0"/>
              <a:t> </a:t>
            </a:r>
            <a:r>
              <a:rPr lang="it-IT" sz="2800" dirty="0" smtClean="0"/>
              <a:t>and CP </a:t>
            </a:r>
            <a:r>
              <a:rPr lang="it-IT" sz="2800" dirty="0" err="1" smtClean="0"/>
              <a:t>violations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In 1982 L. </a:t>
            </a:r>
            <a:r>
              <a:rPr lang="it-IT" sz="2800" dirty="0" err="1" smtClean="0"/>
              <a:t>Lederman</a:t>
            </a:r>
            <a:r>
              <a:rPr lang="it-IT" sz="2800" dirty="0" smtClean="0"/>
              <a:t> and M. L. </a:t>
            </a:r>
            <a:r>
              <a:rPr lang="it-IT" sz="2800" dirty="0" err="1" smtClean="0"/>
              <a:t>Perl</a:t>
            </a:r>
            <a:r>
              <a:rPr lang="it-IT" sz="2800" dirty="0" smtClean="0"/>
              <a:t> </a:t>
            </a:r>
            <a:r>
              <a:rPr lang="it-IT" sz="2800" dirty="0" err="1" smtClean="0"/>
              <a:t>were</a:t>
            </a:r>
            <a:r>
              <a:rPr lang="it-IT" sz="2800" dirty="0" smtClean="0"/>
              <a:t> </a:t>
            </a:r>
            <a:r>
              <a:rPr lang="it-IT" sz="2800" dirty="0" err="1" smtClean="0"/>
              <a:t>awarded</a:t>
            </a:r>
            <a:r>
              <a:rPr lang="it-IT" sz="2800" dirty="0" smtClean="0"/>
              <a:t> the </a:t>
            </a:r>
            <a:r>
              <a:rPr lang="it-IT" sz="2800" dirty="0" err="1" smtClean="0"/>
              <a:t>Wolf</a:t>
            </a:r>
            <a:r>
              <a:rPr lang="it-IT" sz="2800" dirty="0" smtClean="0"/>
              <a:t> </a:t>
            </a:r>
            <a:r>
              <a:rPr lang="it-IT" sz="2800" dirty="0" err="1" smtClean="0"/>
              <a:t>Prize</a:t>
            </a:r>
            <a:r>
              <a:rPr lang="it-IT" sz="2800" dirty="0" smtClean="0"/>
              <a:t> in </a:t>
            </a:r>
            <a:r>
              <a:rPr lang="it-IT" sz="2800" dirty="0" err="1" smtClean="0"/>
              <a:t>Physics</a:t>
            </a:r>
            <a:endParaRPr lang="it-IT" sz="2800" dirty="0" smtClean="0"/>
          </a:p>
          <a:p>
            <a:pPr lvl="1"/>
            <a:r>
              <a:rPr lang="it-IT" sz="1600" i="1" dirty="0" smtClean="0"/>
              <a:t>« </a:t>
            </a:r>
            <a:r>
              <a:rPr lang="en-US" sz="1600" i="1" dirty="0" smtClean="0"/>
              <a:t>for </a:t>
            </a:r>
            <a:r>
              <a:rPr lang="en-US" sz="1600" i="1" dirty="0"/>
              <a:t>their experimental discovery of unexpected new particles establishing a third generation of quarks and leptons</a:t>
            </a:r>
            <a:r>
              <a:rPr lang="en-US" sz="1600" i="1" dirty="0" smtClean="0"/>
              <a:t>. »</a:t>
            </a:r>
            <a:endParaRPr lang="it-IT" sz="2800" i="1" dirty="0" smtClean="0"/>
          </a:p>
          <a:p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The </a:t>
            </a:r>
            <a:r>
              <a:rPr lang="it-IT" sz="2800" dirty="0" err="1" smtClean="0"/>
              <a:t>search</a:t>
            </a:r>
            <a:r>
              <a:rPr lang="it-IT" sz="2800" dirty="0" smtClean="0"/>
              <a:t> for the top quark </a:t>
            </a:r>
            <a:r>
              <a:rPr lang="it-IT" sz="2800" dirty="0" err="1" smtClean="0"/>
              <a:t>started</a:t>
            </a:r>
            <a:r>
              <a:rPr lang="it-IT" sz="2800" dirty="0" smtClean="0"/>
              <a:t> (CDF and DØ</a:t>
            </a:r>
            <a:r>
              <a:rPr lang="it-IT" sz="2800" dirty="0"/>
              <a:t> </a:t>
            </a:r>
            <a:r>
              <a:rPr lang="it-IT" sz="2800" dirty="0" smtClean="0"/>
              <a:t>)</a:t>
            </a:r>
            <a:endParaRPr lang="it-IT" sz="2800" dirty="0"/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Conclusions and perspectives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2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References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17</a:t>
            </a:fld>
            <a:endParaRPr lang="en-GB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52400" y="1048847"/>
            <a:ext cx="1203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Hom</a:t>
            </a:r>
            <a:r>
              <a:rPr lang="it-IT" sz="2000" dirty="0" smtClean="0"/>
              <a:t> </a:t>
            </a:r>
            <a:r>
              <a:rPr lang="it-IT" sz="2000" dirty="0"/>
              <a:t>et al, </a:t>
            </a:r>
            <a:r>
              <a:rPr lang="it-IT" sz="2000" dirty="0" err="1"/>
              <a:t>Observation</a:t>
            </a:r>
            <a:r>
              <a:rPr lang="it-IT" sz="2000" dirty="0"/>
              <a:t> of High-Mass </a:t>
            </a:r>
            <a:r>
              <a:rPr lang="it-IT" sz="2000" dirty="0" err="1"/>
              <a:t>Dilepton</a:t>
            </a:r>
            <a:r>
              <a:rPr lang="it-IT" sz="2000" dirty="0"/>
              <a:t> </a:t>
            </a:r>
            <a:r>
              <a:rPr lang="it-IT" sz="2000" dirty="0" err="1"/>
              <a:t>Pairs</a:t>
            </a:r>
            <a:r>
              <a:rPr lang="it-IT" sz="2000" dirty="0"/>
              <a:t> in </a:t>
            </a:r>
            <a:r>
              <a:rPr lang="it-IT" sz="2000" dirty="0" err="1"/>
              <a:t>Hadron</a:t>
            </a:r>
            <a:r>
              <a:rPr lang="it-IT" sz="2000" dirty="0"/>
              <a:t> </a:t>
            </a:r>
            <a:r>
              <a:rPr lang="it-IT" sz="2000" dirty="0" err="1"/>
              <a:t>Collisions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400 </a:t>
            </a:r>
            <a:r>
              <a:rPr lang="it-IT" sz="2000" dirty="0" err="1"/>
              <a:t>GeV</a:t>
            </a:r>
            <a:r>
              <a:rPr lang="it-IT" sz="2000" dirty="0"/>
              <a:t>. </a:t>
            </a:r>
            <a:r>
              <a:rPr lang="it-IT" sz="2000" i="1" dirty="0" err="1"/>
              <a:t>Phys</a:t>
            </a:r>
            <a:r>
              <a:rPr lang="it-IT" sz="2000" i="1" dirty="0"/>
              <a:t>. Rev. </a:t>
            </a:r>
            <a:r>
              <a:rPr lang="it-IT" sz="2000" i="1" dirty="0" err="1"/>
              <a:t>Lett</a:t>
            </a:r>
            <a:r>
              <a:rPr lang="it-IT" sz="2000" i="1" dirty="0"/>
              <a:t>.</a:t>
            </a:r>
            <a:r>
              <a:rPr lang="it-IT" sz="2000" dirty="0"/>
              <a:t>, </a:t>
            </a:r>
            <a:r>
              <a:rPr lang="it-IT" sz="2000" i="1" dirty="0"/>
              <a:t>36</a:t>
            </a:r>
            <a:r>
              <a:rPr lang="it-IT" sz="2000" dirty="0"/>
              <a:t>(21), </a:t>
            </a:r>
            <a:r>
              <a:rPr lang="it-IT" sz="2000" dirty="0" smtClean="0"/>
              <a:t>1976</a:t>
            </a:r>
            <a:endParaRPr lang="it-IT" sz="2000" dirty="0"/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Herb</a:t>
            </a:r>
            <a:r>
              <a:rPr lang="it-IT" sz="2000" dirty="0" smtClean="0"/>
              <a:t> et al, </a:t>
            </a:r>
            <a:r>
              <a:rPr lang="it-IT" sz="2000" dirty="0" err="1" smtClean="0"/>
              <a:t>Observation</a:t>
            </a:r>
            <a:r>
              <a:rPr lang="it-IT" sz="2000" dirty="0" smtClean="0"/>
              <a:t> </a:t>
            </a:r>
            <a:r>
              <a:rPr lang="it-IT" sz="2000" dirty="0"/>
              <a:t>of a </a:t>
            </a:r>
            <a:r>
              <a:rPr lang="it-IT" sz="2000" dirty="0" err="1"/>
              <a:t>Dimuon</a:t>
            </a:r>
            <a:r>
              <a:rPr lang="it-IT" sz="2000" dirty="0"/>
              <a:t> </a:t>
            </a:r>
            <a:r>
              <a:rPr lang="it-IT" sz="2000" dirty="0" err="1"/>
              <a:t>Resonance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9.5 </a:t>
            </a:r>
            <a:r>
              <a:rPr lang="it-IT" sz="2000" dirty="0" err="1"/>
              <a:t>GeV</a:t>
            </a:r>
            <a:r>
              <a:rPr lang="it-IT" sz="2000" dirty="0"/>
              <a:t> in 400-GeV Proton-</a:t>
            </a:r>
            <a:r>
              <a:rPr lang="it-IT" sz="2000" dirty="0" err="1"/>
              <a:t>Nucleus</a:t>
            </a:r>
            <a:r>
              <a:rPr lang="it-IT" sz="2000" dirty="0"/>
              <a:t> </a:t>
            </a:r>
            <a:r>
              <a:rPr lang="it-IT" sz="2000" dirty="0" err="1"/>
              <a:t>Collisions</a:t>
            </a:r>
            <a:r>
              <a:rPr lang="it-IT" sz="2000" dirty="0"/>
              <a:t>. </a:t>
            </a:r>
            <a:r>
              <a:rPr lang="it-IT" sz="2000" i="1" dirty="0" err="1"/>
              <a:t>Phys</a:t>
            </a:r>
            <a:r>
              <a:rPr lang="it-IT" sz="2000" i="1" dirty="0"/>
              <a:t>. Rev. </a:t>
            </a:r>
            <a:r>
              <a:rPr lang="it-IT" sz="2000" i="1" dirty="0" err="1"/>
              <a:t>Lett</a:t>
            </a:r>
            <a:r>
              <a:rPr lang="it-IT" sz="2000" i="1" dirty="0"/>
              <a:t>.</a:t>
            </a:r>
            <a:r>
              <a:rPr lang="it-IT" sz="2000" dirty="0"/>
              <a:t>, </a:t>
            </a:r>
            <a:r>
              <a:rPr lang="it-IT" sz="2000" i="1" dirty="0"/>
              <a:t>39</a:t>
            </a:r>
            <a:r>
              <a:rPr lang="it-IT" sz="2000" dirty="0"/>
              <a:t>(5</a:t>
            </a:r>
            <a:r>
              <a:rPr lang="it-IT" sz="2000" dirty="0" smtClean="0"/>
              <a:t>), 1977 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Yoh</a:t>
            </a:r>
            <a:r>
              <a:rPr lang="en-US" sz="2000" dirty="0" smtClean="0"/>
              <a:t>, </a:t>
            </a:r>
            <a:r>
              <a:rPr lang="en-US" sz="2000" dirty="0"/>
              <a:t>The Discovery of the B quark at </a:t>
            </a:r>
            <a:r>
              <a:rPr lang="en-US" sz="2000" dirty="0" err="1"/>
              <a:t>Fermilab</a:t>
            </a:r>
            <a:r>
              <a:rPr lang="en-US" sz="2000" dirty="0"/>
              <a:t> in 1977: The Experiment coordinator’s story. </a:t>
            </a:r>
            <a:r>
              <a:rPr lang="en-US" sz="2000" i="1" dirty="0"/>
              <a:t>AIP Conf. Proc.</a:t>
            </a:r>
            <a:r>
              <a:rPr lang="en-US" sz="2000" dirty="0"/>
              <a:t>, </a:t>
            </a:r>
            <a:r>
              <a:rPr lang="en-US" sz="2000" i="1" dirty="0"/>
              <a:t>424</a:t>
            </a:r>
            <a:r>
              <a:rPr lang="en-US" sz="2000" dirty="0"/>
              <a:t>(1), </a:t>
            </a:r>
            <a:r>
              <a:rPr lang="en-US" sz="2000" dirty="0" smtClean="0"/>
              <a:t>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D. M. Kaplan, The Discovery of the Upsilon </a:t>
            </a:r>
            <a:r>
              <a:rPr lang="en-US" sz="2000" dirty="0" smtClean="0"/>
              <a:t>Family, 1994.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A. </a:t>
            </a:r>
            <a:r>
              <a:rPr lang="en-US" sz="2000" b="1" dirty="0" err="1" smtClean="0"/>
              <a:t>Bettini</a:t>
            </a:r>
            <a:r>
              <a:rPr lang="en-US" sz="2000" dirty="0" smtClean="0"/>
              <a:t>, Introduction to Elementary Particle Physics, “The third family”,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Donald H. </a:t>
            </a:r>
            <a:r>
              <a:rPr lang="en-US" sz="2000" b="1" dirty="0" smtClean="0"/>
              <a:t>Perkins</a:t>
            </a:r>
            <a:r>
              <a:rPr lang="en-US" sz="2000" dirty="0" smtClean="0"/>
              <a:t>, Introduction to High Energy Physics</a:t>
            </a:r>
            <a:r>
              <a:rPr lang="en-US" sz="2000" dirty="0"/>
              <a:t>, </a:t>
            </a:r>
            <a:r>
              <a:rPr lang="en-US" sz="2000" dirty="0" smtClean="0"/>
              <a:t> “Charm </a:t>
            </a:r>
            <a:r>
              <a:rPr lang="en-US" sz="2000" dirty="0"/>
              <a:t>and </a:t>
            </a:r>
            <a:r>
              <a:rPr lang="en-US" sz="2000" dirty="0" smtClean="0"/>
              <a:t>beauty: </a:t>
            </a:r>
            <a:r>
              <a:rPr lang="en-US" sz="2000" dirty="0"/>
              <a:t>the heavy </a:t>
            </a:r>
            <a:r>
              <a:rPr lang="en-US" sz="2000" dirty="0" err="1"/>
              <a:t>quarkonium</a:t>
            </a:r>
            <a:r>
              <a:rPr lang="en-US" sz="2000" dirty="0"/>
              <a:t> </a:t>
            </a:r>
            <a:r>
              <a:rPr lang="en-US" sz="2000" dirty="0" smtClean="0"/>
              <a:t>states”,2021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F. </a:t>
            </a:r>
            <a:r>
              <a:rPr lang="en-US" sz="2000" b="1" dirty="0" err="1" smtClean="0"/>
              <a:t>Halzen</a:t>
            </a:r>
            <a:r>
              <a:rPr lang="en-US" sz="2000" dirty="0" smtClean="0"/>
              <a:t> and A.D. </a:t>
            </a:r>
            <a:r>
              <a:rPr lang="en-US" sz="2000" b="1" dirty="0" smtClean="0"/>
              <a:t>Martin</a:t>
            </a:r>
            <a:r>
              <a:rPr lang="en-US" sz="2000" dirty="0" smtClean="0"/>
              <a:t>, Quarks </a:t>
            </a:r>
            <a:r>
              <a:rPr lang="en-US" sz="2000" dirty="0"/>
              <a:t>And Leptons: An Introductory Course in Modern Particle Physics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863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DCCC07A4-4E6A-5046-8E1C-46EB88B7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00" y="-76047"/>
            <a:ext cx="12240000" cy="61079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D6FBB25C-2097-A042-856A-99D1E940C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481" y="5002122"/>
            <a:ext cx="1711457" cy="172238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="" xmlns:a16="http://schemas.microsoft.com/office/drawing/2014/main" id="{587CDAE2-F50E-584A-AE4F-A1371F72E2C4}"/>
              </a:ext>
            </a:extLst>
          </p:cNvPr>
          <p:cNvSpPr txBox="1"/>
          <p:nvPr/>
        </p:nvSpPr>
        <p:spPr>
          <a:xfrm>
            <a:off x="2472268" y="762428"/>
            <a:ext cx="70950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000" b="1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="" xmlns:a16="http://schemas.microsoft.com/office/drawing/2014/main" id="{062FD12A-0C63-E540-A204-211217724BDB}"/>
              </a:ext>
            </a:extLst>
          </p:cNvPr>
          <p:cNvSpPr txBox="1"/>
          <p:nvPr/>
        </p:nvSpPr>
        <p:spPr>
          <a:xfrm>
            <a:off x="290062" y="4279691"/>
            <a:ext cx="58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Celotto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Giovanni</a:t>
            </a:r>
            <a:r>
              <a:rPr lang="en-GB" sz="2400" dirty="0">
                <a:solidFill>
                  <a:schemeClr val="bg1"/>
                </a:solidFill>
              </a:rPr>
              <a:t>	</a:t>
            </a:r>
            <a:r>
              <a:rPr lang="en-GB" sz="2400" dirty="0" smtClean="0">
                <a:solidFill>
                  <a:schemeClr val="bg1"/>
                </a:solidFill>
              </a:rPr>
              <a:t>	2052372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17/06/2022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9258A913-9BBC-6342-9A0C-879C972E441F}"/>
              </a:ext>
            </a:extLst>
          </p:cNvPr>
          <p:cNvSpPr/>
          <p:nvPr/>
        </p:nvSpPr>
        <p:spPr>
          <a:xfrm>
            <a:off x="2885926" y="1278769"/>
            <a:ext cx="64201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bg1"/>
                </a:solidFill>
              </a:rPr>
              <a:t>BACKUP-SLIDES</a:t>
            </a:r>
          </a:p>
          <a:p>
            <a:pPr algn="ctr"/>
            <a:r>
              <a:rPr lang="en-GB" sz="4800" b="1" dirty="0" smtClean="0">
                <a:solidFill>
                  <a:schemeClr val="bg1"/>
                </a:solidFill>
              </a:rPr>
              <a:t>E-288 Experiment:</a:t>
            </a:r>
          </a:p>
          <a:p>
            <a:pPr algn="ctr"/>
            <a:r>
              <a:rPr lang="en-GB" sz="4800" b="1" dirty="0" smtClean="0">
                <a:solidFill>
                  <a:schemeClr val="bg1"/>
                </a:solidFill>
              </a:rPr>
              <a:t>The b quark Discovery</a:t>
            </a:r>
            <a:endParaRPr lang="en-GB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Overview of the presentation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1</a:t>
            </a:fld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48632" y="1279786"/>
            <a:ext cx="114014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Historical background</a:t>
            </a:r>
          </a:p>
          <a:p>
            <a:pPr lvl="3"/>
            <a:r>
              <a:rPr lang="it-IT" sz="2400" dirty="0" smtClean="0"/>
              <a:t>In the 70s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particles</a:t>
            </a:r>
            <a:r>
              <a:rPr lang="it-IT" sz="2400" dirty="0"/>
              <a:t> </a:t>
            </a:r>
            <a:r>
              <a:rPr lang="it-IT" sz="2400" dirty="0" err="1" smtClean="0"/>
              <a:t>were</a:t>
            </a:r>
            <a:r>
              <a:rPr lang="it-IT" sz="2400" dirty="0" smtClean="0"/>
              <a:t> </a:t>
            </a:r>
            <a:r>
              <a:rPr lang="it-IT" sz="2400" dirty="0" err="1" smtClean="0"/>
              <a:t>known</a:t>
            </a:r>
            <a:r>
              <a:rPr lang="it-IT" sz="2400" dirty="0" smtClean="0"/>
              <a:t> to </a:t>
            </a:r>
            <a:r>
              <a:rPr lang="it-IT" sz="2400" dirty="0" err="1" smtClean="0"/>
              <a:t>exist</a:t>
            </a:r>
            <a:r>
              <a:rPr lang="it-IT" sz="2400" dirty="0" smtClean="0"/>
              <a:t>? </a:t>
            </a:r>
          </a:p>
          <a:p>
            <a:pPr lvl="3"/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particles</a:t>
            </a:r>
            <a:r>
              <a:rPr lang="it-IT" sz="2400" dirty="0" smtClean="0"/>
              <a:t> </a:t>
            </a:r>
            <a:r>
              <a:rPr lang="it-IT" sz="2400" dirty="0" err="1" smtClean="0"/>
              <a:t>were</a:t>
            </a:r>
            <a:r>
              <a:rPr lang="it-IT" sz="2400" dirty="0" smtClean="0"/>
              <a:t> </a:t>
            </a:r>
            <a:r>
              <a:rPr lang="it-IT" sz="2400" dirty="0" err="1" smtClean="0"/>
              <a:t>predicted</a:t>
            </a:r>
            <a:r>
              <a:rPr lang="it-IT" sz="2400" dirty="0" smtClean="0"/>
              <a:t> to </a:t>
            </a:r>
            <a:r>
              <a:rPr lang="it-IT" sz="2400" dirty="0" err="1" smtClean="0"/>
              <a:t>exist</a:t>
            </a:r>
            <a:r>
              <a:rPr lang="it-IT" sz="24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E-288 </a:t>
            </a:r>
            <a:r>
              <a:rPr lang="it-IT" sz="2800" dirty="0" err="1" smtClean="0"/>
              <a:t>experiment</a:t>
            </a:r>
            <a:r>
              <a:rPr lang="it-IT" sz="2800" dirty="0" smtClean="0"/>
              <a:t>: </a:t>
            </a:r>
            <a:r>
              <a:rPr lang="it-IT" sz="2800" dirty="0" err="1" smtClean="0"/>
              <a:t>dielectron</a:t>
            </a:r>
            <a:r>
              <a:rPr lang="it-IT" sz="2800" dirty="0" smtClean="0"/>
              <a:t> </a:t>
            </a:r>
            <a:r>
              <a:rPr lang="it-IT" sz="2800" dirty="0" err="1" smtClean="0"/>
              <a:t>phase</a:t>
            </a:r>
            <a:r>
              <a:rPr lang="it-IT" sz="2800" dirty="0" smtClean="0"/>
              <a:t> and </a:t>
            </a:r>
            <a:r>
              <a:rPr lang="it-IT" sz="2800" dirty="0" err="1" smtClean="0"/>
              <a:t>dimuon</a:t>
            </a:r>
            <a:r>
              <a:rPr lang="it-IT" sz="2800" dirty="0" smtClean="0"/>
              <a:t> </a:t>
            </a:r>
            <a:r>
              <a:rPr lang="it-IT" sz="2800" dirty="0" err="1" smtClean="0"/>
              <a:t>phase</a:t>
            </a:r>
            <a:r>
              <a:rPr lang="it-IT" sz="2800" dirty="0" smtClean="0"/>
              <a:t> I</a:t>
            </a:r>
          </a:p>
          <a:p>
            <a:pPr lvl="3"/>
            <a:r>
              <a:rPr lang="it-IT" sz="2400" dirty="0" smtClean="0"/>
              <a:t>The </a:t>
            </a:r>
            <a:r>
              <a:rPr lang="it-IT" sz="2400" dirty="0"/>
              <a:t>false </a:t>
            </a:r>
            <a:r>
              <a:rPr lang="it-IT" sz="2400" dirty="0" err="1"/>
              <a:t>resonance</a:t>
            </a:r>
            <a:endParaRPr lang="it-I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E-288 </a:t>
            </a:r>
            <a:r>
              <a:rPr lang="it-IT" sz="2800" dirty="0" err="1" smtClean="0"/>
              <a:t>experiment</a:t>
            </a:r>
            <a:r>
              <a:rPr lang="it-IT" sz="2800" dirty="0" smtClean="0"/>
              <a:t>: </a:t>
            </a:r>
            <a:r>
              <a:rPr lang="it-IT" sz="2800" dirty="0" err="1" smtClean="0"/>
              <a:t>dimuon</a:t>
            </a:r>
            <a:r>
              <a:rPr lang="it-IT" sz="2800" dirty="0" smtClean="0"/>
              <a:t> </a:t>
            </a:r>
            <a:r>
              <a:rPr lang="it-IT" sz="2800" dirty="0" err="1" smtClean="0"/>
              <a:t>phase</a:t>
            </a:r>
            <a:r>
              <a:rPr lang="it-IT" sz="2800" dirty="0" smtClean="0"/>
              <a:t> II</a:t>
            </a:r>
          </a:p>
          <a:p>
            <a:pPr lvl="3"/>
            <a:r>
              <a:rPr lang="it-IT" sz="2400" dirty="0" err="1" smtClean="0"/>
              <a:t>Experimental</a:t>
            </a:r>
            <a:r>
              <a:rPr lang="it-IT" sz="2400" dirty="0" smtClean="0"/>
              <a:t> </a:t>
            </a:r>
            <a:r>
              <a:rPr lang="it-IT" sz="2400" dirty="0" err="1" smtClean="0"/>
              <a:t>apparatus</a:t>
            </a:r>
            <a:r>
              <a:rPr lang="it-IT" sz="2400" dirty="0" smtClean="0"/>
              <a:t>: </a:t>
            </a:r>
            <a:r>
              <a:rPr lang="it-IT" sz="2400" dirty="0" err="1" smtClean="0"/>
              <a:t>absorbers</a:t>
            </a:r>
            <a:r>
              <a:rPr lang="it-IT" sz="2400" dirty="0" smtClean="0"/>
              <a:t> and detectors</a:t>
            </a:r>
          </a:p>
          <a:p>
            <a:pPr lvl="3"/>
            <a:r>
              <a:rPr lang="it-IT" sz="2400" dirty="0" smtClean="0"/>
              <a:t>Data Analysis</a:t>
            </a:r>
          </a:p>
          <a:p>
            <a:pPr lvl="3"/>
            <a:r>
              <a:rPr lang="it-IT" sz="2400" dirty="0" err="1" smtClean="0"/>
              <a:t>Further</a:t>
            </a:r>
            <a:r>
              <a:rPr lang="it-IT" sz="2400" dirty="0" smtClean="0"/>
              <a:t> </a:t>
            </a:r>
            <a:r>
              <a:rPr lang="it-IT" sz="2400" dirty="0" err="1" smtClean="0"/>
              <a:t>Studies</a:t>
            </a:r>
            <a:endParaRPr lang="it-I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Conclusion</a:t>
            </a:r>
            <a:r>
              <a:rPr lang="it-IT" sz="2800" dirty="0" smtClean="0"/>
              <a:t> and </a:t>
            </a:r>
            <a:r>
              <a:rPr lang="it-IT" sz="2800" dirty="0" err="1" smtClean="0"/>
              <a:t>perspectives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990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6" y="1036797"/>
            <a:ext cx="8093141" cy="550211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 smtClean="0">
                <a:solidFill>
                  <a:schemeClr val="bg1"/>
                </a:solidFill>
              </a:rPr>
              <a:t>BackupSlides</a:t>
            </a:r>
            <a:r>
              <a:rPr lang="en-GB" sz="4000" b="1" dirty="0" smtClean="0">
                <a:solidFill>
                  <a:schemeClr val="bg1"/>
                </a:solidFill>
              </a:rPr>
              <a:t>: </a:t>
            </a:r>
            <a:r>
              <a:rPr lang="en-GB" sz="4000" b="1" dirty="0" err="1" smtClean="0">
                <a:solidFill>
                  <a:schemeClr val="bg1"/>
                </a:solidFill>
              </a:rPr>
              <a:t>OpenAcces</a:t>
            </a:r>
            <a:r>
              <a:rPr lang="en-GB" sz="4000" b="1" dirty="0" smtClean="0">
                <a:solidFill>
                  <a:schemeClr val="bg1"/>
                </a:solidFill>
              </a:rPr>
              <a:t> Data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19</a:t>
            </a:fld>
            <a:endParaRPr lang="en-GB" dirty="0"/>
          </a:p>
        </p:txBody>
      </p:sp>
      <p:pic>
        <p:nvPicPr>
          <p:cNvPr id="9" name="Immagin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633" y="1267535"/>
            <a:ext cx="3238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4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Why so narrow?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20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/>
              <p:cNvSpPr txBox="1"/>
              <p:nvPr/>
            </p:nvSpPr>
            <p:spPr>
              <a:xfrm>
                <a:off x="348632" y="985281"/>
                <a:ext cx="1140140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dirty="0" smtClean="0"/>
                  <a:t>These </a:t>
                </a:r>
                <a:r>
                  <a:rPr lang="it-IT" sz="2800" dirty="0" err="1" smtClean="0"/>
                  <a:t>states</a:t>
                </a:r>
                <a:r>
                  <a:rPr lang="it-IT" sz="2800" dirty="0" smtClean="0"/>
                  <a:t> are color </a:t>
                </a:r>
                <a:r>
                  <a:rPr lang="it-IT" sz="2800" dirty="0" err="1" smtClean="0"/>
                  <a:t>singlets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 the connection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between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initial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and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final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quark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states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in QCD must be via a color-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singlet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gluon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combination</a:t>
                </a:r>
                <a:endParaRPr lang="it-IT" sz="2800" dirty="0" smtClean="0"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8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dirty="0" err="1" smtClean="0">
                    <a:sym typeface="Wingdings" panose="05000000000000000000" pitchFamily="2" charset="2"/>
                  </a:rPr>
                  <a:t>Thus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, </a:t>
                </a:r>
                <a:r>
                  <a:rPr lang="it-IT" sz="2800" b="1" dirty="0" err="1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at</a:t>
                </a:r>
                <a:r>
                  <a:rPr lang="it-IT" sz="2800" b="1" dirty="0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it-IT" sz="2800" b="1" dirty="0" err="1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least</a:t>
                </a:r>
                <a:r>
                  <a:rPr lang="it-IT" sz="2800" b="1" dirty="0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it-IT" sz="2800" b="1" dirty="0" err="1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two</a:t>
                </a:r>
                <a:r>
                  <a:rPr lang="it-IT" sz="2800" b="1" dirty="0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it-IT" sz="2800" b="1" dirty="0" err="1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gluons</a:t>
                </a:r>
                <a:r>
                  <a:rPr lang="it-IT" sz="2800" b="1" dirty="0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must be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exchanged</a:t>
                </a:r>
                <a:endParaRPr lang="it-IT" sz="2800" dirty="0" smtClean="0"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8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b="1" dirty="0" smtClean="0"/>
                  <a:t> </a:t>
                </a:r>
                <a14:m>
                  <m:oMath xmlns:m="http://schemas.openxmlformats.org/officeDocument/2006/math">
                    <m:r>
                      <a:rPr lang="it-IT" sz="2800" b="1" i="0" smtClean="0">
                        <a:solidFill>
                          <a:srgbClr val="9B0014"/>
                        </a:solidFill>
                        <a:latin typeface="Cambria Math" panose="02040503050406030204" pitchFamily="18" charset="0"/>
                      </a:rPr>
                      <m:t>𝚼</m:t>
                    </m:r>
                  </m:oMath>
                </a14:m>
                <a:r>
                  <a:rPr lang="it-IT" sz="2800" b="1" dirty="0" smtClean="0">
                    <a:solidFill>
                      <a:srgbClr val="9B0014"/>
                    </a:solidFill>
                  </a:rPr>
                  <a:t> </a:t>
                </a:r>
                <a:r>
                  <a:rPr lang="it-IT" sz="2800" b="1" dirty="0" err="1" smtClean="0">
                    <a:solidFill>
                      <a:srgbClr val="9B0014"/>
                    </a:solidFill>
                  </a:rPr>
                  <a:t>states</a:t>
                </a:r>
                <a:r>
                  <a:rPr lang="it-IT" sz="2800" b="1" dirty="0" smtClean="0">
                    <a:solidFill>
                      <a:srgbClr val="9B0014"/>
                    </a:solidFill>
                  </a:rPr>
                  <a:t> </a:t>
                </a:r>
                <a:r>
                  <a:rPr lang="it-IT" sz="2800" dirty="0" err="1" smtClean="0"/>
                  <a:t>have</a:t>
                </a:r>
                <a:r>
                  <a:rPr lang="it-IT" sz="2800" b="1" dirty="0" smtClean="0">
                    <a:solidFill>
                      <a:srgbClr val="9B0014"/>
                    </a:solidFill>
                  </a:rPr>
                  <a:t> C= -1 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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Odd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number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of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gluons</a:t>
                </a:r>
                <a:endParaRPr lang="it-IT" sz="2800" dirty="0" smtClean="0"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8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b="1" dirty="0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Three-</a:t>
                </a:r>
                <a:r>
                  <a:rPr lang="it-IT" sz="2800" b="1" dirty="0" err="1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gluon</a:t>
                </a:r>
                <a:r>
                  <a:rPr lang="it-IT" sz="2800" b="1" dirty="0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it-IT" sz="2800" b="1" dirty="0" err="1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exchange</a:t>
                </a:r>
                <a:r>
                  <a:rPr lang="it-IT" sz="2800" b="1" dirty="0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is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the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simplest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possibility</a:t>
                </a:r>
                <a:endParaRPr lang="it-IT" sz="2800" dirty="0" smtClean="0"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8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dirty="0" err="1" smtClean="0">
                    <a:sym typeface="Wingdings" panose="05000000000000000000" pitchFamily="2" charset="2"/>
                  </a:rPr>
                  <a:t>Hadronic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decays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are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limited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by the OZI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suppression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rule</a:t>
                </a:r>
                <a:endParaRPr lang="it-IT" sz="2800" dirty="0" smtClean="0"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8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dirty="0" err="1" smtClean="0">
                    <a:sym typeface="Wingdings" panose="05000000000000000000" pitchFamily="2" charset="2"/>
                  </a:rPr>
                  <a:t>They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must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undergo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annihilation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into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lepton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pairs</a:t>
                </a:r>
                <a:endParaRPr lang="it-IT" sz="2800" dirty="0"/>
              </a:p>
            </p:txBody>
          </p:sp>
        </mc:Choice>
        <mc:Fallback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2" y="985281"/>
                <a:ext cx="11401408" cy="5262979"/>
              </a:xfrm>
              <a:prstGeom prst="rect">
                <a:avLst/>
              </a:prstGeom>
              <a:blipFill rotWithShape="0">
                <a:blip r:embed="rId5"/>
                <a:stretch>
                  <a:fillRect l="-962" t="-1506" b="-2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0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-40639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Why so narrow? OZI rule!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21</a:t>
            </a:fld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8632" y="985281"/>
            <a:ext cx="482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b="1" dirty="0" smtClean="0">
                <a:sym typeface="Wingdings" panose="05000000000000000000" pitchFamily="2" charset="2"/>
              </a:rPr>
              <a:t> </a:t>
            </a:r>
            <a:r>
              <a:rPr lang="it-IT" sz="2800" b="1" dirty="0" smtClean="0">
                <a:solidFill>
                  <a:srgbClr val="9B0014"/>
                </a:solidFill>
                <a:sym typeface="Wingdings" panose="05000000000000000000" pitchFamily="2" charset="2"/>
              </a:rPr>
              <a:t>Three-</a:t>
            </a:r>
            <a:r>
              <a:rPr lang="it-IT" sz="2800" b="1" dirty="0" err="1" smtClean="0">
                <a:solidFill>
                  <a:srgbClr val="9B0014"/>
                </a:solidFill>
                <a:sym typeface="Wingdings" panose="05000000000000000000" pitchFamily="2" charset="2"/>
              </a:rPr>
              <a:t>gluon</a:t>
            </a:r>
            <a:r>
              <a:rPr lang="it-IT" sz="2800" b="1" dirty="0" smtClean="0">
                <a:solidFill>
                  <a:srgbClr val="9B0014"/>
                </a:solidFill>
                <a:sym typeface="Wingdings" panose="05000000000000000000" pitchFamily="2" charset="2"/>
              </a:rPr>
              <a:t> </a:t>
            </a:r>
            <a:r>
              <a:rPr lang="it-IT" sz="2800" b="1" dirty="0" err="1">
                <a:solidFill>
                  <a:srgbClr val="9B0014"/>
                </a:solidFill>
                <a:sym typeface="Wingdings" panose="05000000000000000000" pitchFamily="2" charset="2"/>
              </a:rPr>
              <a:t>exchange</a:t>
            </a:r>
            <a:r>
              <a:rPr lang="it-IT" sz="2800" b="1" dirty="0">
                <a:solidFill>
                  <a:srgbClr val="9B0014"/>
                </a:solidFill>
                <a:sym typeface="Wingdings" panose="05000000000000000000" pitchFamily="2" charset="2"/>
              </a:rPr>
              <a:t> </a:t>
            </a:r>
            <a:r>
              <a:rPr lang="it-IT" sz="2800" dirty="0" err="1">
                <a:sym typeface="Wingdings" panose="05000000000000000000" pitchFamily="2" charset="2"/>
              </a:rPr>
              <a:t>is</a:t>
            </a:r>
            <a:r>
              <a:rPr lang="it-IT" sz="2800" dirty="0">
                <a:sym typeface="Wingdings" panose="05000000000000000000" pitchFamily="2" charset="2"/>
              </a:rPr>
              <a:t> the </a:t>
            </a:r>
            <a:r>
              <a:rPr lang="it-IT" sz="2800" dirty="0" err="1">
                <a:sym typeface="Wingdings" panose="05000000000000000000" pitchFamily="2" charset="2"/>
              </a:rPr>
              <a:t>simplest</a:t>
            </a:r>
            <a:r>
              <a:rPr lang="it-IT" sz="2800" dirty="0">
                <a:sym typeface="Wingdings" panose="05000000000000000000" pitchFamily="2" charset="2"/>
              </a:rPr>
              <a:t> </a:t>
            </a:r>
            <a:r>
              <a:rPr lang="it-IT" sz="2800" dirty="0" err="1" smtClean="0">
                <a:sym typeface="Wingdings" panose="05000000000000000000" pitchFamily="2" charset="2"/>
              </a:rPr>
              <a:t>possibility</a:t>
            </a:r>
            <a:endParaRPr lang="it-IT" sz="2800" dirty="0" smtClean="0"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800" dirty="0"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800" dirty="0"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err="1" smtClean="0">
                <a:sym typeface="Wingdings" panose="05000000000000000000" pitchFamily="2" charset="2"/>
              </a:rPr>
              <a:t>Hadronic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err="1">
                <a:sym typeface="Wingdings" panose="05000000000000000000" pitchFamily="2" charset="2"/>
              </a:rPr>
              <a:t>decays</a:t>
            </a:r>
            <a:r>
              <a:rPr lang="it-IT" sz="2800" dirty="0">
                <a:sym typeface="Wingdings" panose="05000000000000000000" pitchFamily="2" charset="2"/>
              </a:rPr>
              <a:t> are </a:t>
            </a:r>
            <a:r>
              <a:rPr lang="it-IT" sz="2800" dirty="0" err="1">
                <a:sym typeface="Wingdings" panose="05000000000000000000" pitchFamily="2" charset="2"/>
              </a:rPr>
              <a:t>limited</a:t>
            </a:r>
            <a:r>
              <a:rPr lang="it-IT" sz="2800" dirty="0">
                <a:sym typeface="Wingdings" panose="05000000000000000000" pitchFamily="2" charset="2"/>
              </a:rPr>
              <a:t> by the OZI </a:t>
            </a:r>
            <a:r>
              <a:rPr lang="it-IT" sz="2800" dirty="0" err="1" smtClean="0">
                <a:sym typeface="Wingdings" panose="05000000000000000000" pitchFamily="2" charset="2"/>
              </a:rPr>
              <a:t>suppression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err="1" smtClean="0">
                <a:sym typeface="Wingdings" panose="05000000000000000000" pitchFamily="2" charset="2"/>
              </a:rPr>
              <a:t>rule</a:t>
            </a:r>
            <a:endParaRPr lang="it-IT" sz="2800" dirty="0" smtClean="0"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800" dirty="0"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800" dirty="0"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err="1" smtClean="0">
                <a:sym typeface="Wingdings" panose="05000000000000000000" pitchFamily="2" charset="2"/>
              </a:rPr>
              <a:t>They</a:t>
            </a:r>
            <a:r>
              <a:rPr lang="it-IT" sz="2800" dirty="0" smtClean="0">
                <a:sym typeface="Wingdings" panose="05000000000000000000" pitchFamily="2" charset="2"/>
              </a:rPr>
              <a:t> must </a:t>
            </a:r>
            <a:r>
              <a:rPr lang="it-IT" sz="2800" dirty="0" err="1">
                <a:sym typeface="Wingdings" panose="05000000000000000000" pitchFamily="2" charset="2"/>
              </a:rPr>
              <a:t>undergo</a:t>
            </a:r>
            <a:r>
              <a:rPr lang="it-IT" sz="2800" dirty="0">
                <a:sym typeface="Wingdings" panose="05000000000000000000" pitchFamily="2" charset="2"/>
              </a:rPr>
              <a:t> </a:t>
            </a:r>
            <a:r>
              <a:rPr lang="it-IT" sz="2800" dirty="0" err="1">
                <a:sym typeface="Wingdings" panose="05000000000000000000" pitchFamily="2" charset="2"/>
              </a:rPr>
              <a:t>annihilation</a:t>
            </a:r>
            <a:r>
              <a:rPr lang="it-IT" sz="2800" dirty="0">
                <a:sym typeface="Wingdings" panose="05000000000000000000" pitchFamily="2" charset="2"/>
              </a:rPr>
              <a:t> </a:t>
            </a:r>
            <a:r>
              <a:rPr lang="it-IT" sz="2800" dirty="0" err="1">
                <a:sym typeface="Wingdings" panose="05000000000000000000" pitchFamily="2" charset="2"/>
              </a:rPr>
              <a:t>into</a:t>
            </a:r>
            <a:r>
              <a:rPr lang="it-IT" sz="2800" dirty="0">
                <a:sym typeface="Wingdings" panose="05000000000000000000" pitchFamily="2" charset="2"/>
              </a:rPr>
              <a:t> </a:t>
            </a:r>
            <a:r>
              <a:rPr lang="it-IT" sz="2800" dirty="0" err="1">
                <a:sym typeface="Wingdings" panose="05000000000000000000" pitchFamily="2" charset="2"/>
              </a:rPr>
              <a:t>lepton</a:t>
            </a:r>
            <a:r>
              <a:rPr lang="it-IT" sz="2800" dirty="0">
                <a:sym typeface="Wingdings" panose="05000000000000000000" pitchFamily="2" charset="2"/>
              </a:rPr>
              <a:t> </a:t>
            </a:r>
            <a:r>
              <a:rPr lang="it-IT" sz="2800" dirty="0" err="1">
                <a:sym typeface="Wingdings" panose="05000000000000000000" pitchFamily="2" charset="2"/>
              </a:rPr>
              <a:t>pairs</a:t>
            </a:r>
            <a:endParaRPr lang="it-IT" sz="2800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2818958" y="2074773"/>
            <a:ext cx="0" cy="520883"/>
          </a:xfrm>
          <a:prstGeom prst="straightConnector1">
            <a:avLst/>
          </a:prstGeom>
          <a:ln w="63500">
            <a:solidFill>
              <a:srgbClr val="9B00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2818958" y="3767774"/>
            <a:ext cx="0" cy="520883"/>
          </a:xfrm>
          <a:prstGeom prst="straightConnector1">
            <a:avLst/>
          </a:prstGeom>
          <a:ln w="63500">
            <a:solidFill>
              <a:srgbClr val="9B00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80" y="1461390"/>
            <a:ext cx="4854292" cy="3265035"/>
          </a:xfrm>
          <a:prstGeom prst="rect">
            <a:avLst/>
          </a:prstGeom>
        </p:spPr>
      </p:pic>
      <p:sp>
        <p:nvSpPr>
          <p:cNvPr id="21" name="CasellaDiTesto 20"/>
          <p:cNvSpPr txBox="1"/>
          <p:nvPr/>
        </p:nvSpPr>
        <p:spPr>
          <a:xfrm>
            <a:off x="6241953" y="2758782"/>
            <a:ext cx="3409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ambria Math" panose="020405030504060302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6233283" y="3181526"/>
                <a:ext cx="340995" cy="3374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1400" b="1" i="0" dirty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ba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83" y="3181526"/>
                <a:ext cx="340995" cy="3374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0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-40639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="" xmlns:a16="http://schemas.microsoft.com/office/drawing/2014/main" id="{11981F73-4EE0-514F-B43A-E709FADE36F0}"/>
                  </a:ext>
                </a:extLst>
              </p:cNvPr>
              <p:cNvSpPr txBox="1"/>
              <p:nvPr/>
            </p:nvSpPr>
            <p:spPr>
              <a:xfrm>
                <a:off x="348632" y="120190"/>
                <a:ext cx="92678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4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𝚼</m:t>
                    </m:r>
                    <m:d>
                      <m:dPr>
                        <m:ctrlPr>
                          <a:rPr lang="it-IT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4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𝟏𝐒</m:t>
                        </m:r>
                      </m:e>
                    </m:d>
                  </m:oMath>
                </a14:m>
                <a:r>
                  <a:rPr lang="en-GB" sz="4000" b="1" dirty="0">
                    <a:solidFill>
                      <a:schemeClr val="bg1"/>
                    </a:solidFill>
                  </a:rPr>
                  <a:t> From PDG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="" xmlns:a16="http://schemas.microsoft.com/office/drawing/2014/main" id="{11981F73-4EE0-514F-B43A-E709FADE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2" y="120190"/>
                <a:ext cx="9267808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22</a:t>
            </a:fld>
            <a:endParaRPr lang="en-GB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"/>
          <a:stretch/>
        </p:blipFill>
        <p:spPr>
          <a:xfrm>
            <a:off x="80850" y="1135379"/>
            <a:ext cx="7509677" cy="504199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3" y="1015325"/>
            <a:ext cx="7417700" cy="50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Introduction: The History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2</a:t>
            </a:fld>
            <a:endParaRPr lang="en-GB" dirty="0"/>
          </a:p>
        </p:txBody>
      </p:sp>
      <p:grpSp>
        <p:nvGrpSpPr>
          <p:cNvPr id="57" name="Gruppo 56"/>
          <p:cNvGrpSpPr/>
          <p:nvPr/>
        </p:nvGrpSpPr>
        <p:grpSpPr>
          <a:xfrm>
            <a:off x="1133758" y="1247430"/>
            <a:ext cx="9709221" cy="4563135"/>
            <a:chOff x="830316" y="1293961"/>
            <a:chExt cx="9709221" cy="4563135"/>
          </a:xfrm>
        </p:grpSpPr>
        <p:sp>
          <p:nvSpPr>
            <p:cNvPr id="4" name="Rettangolo 3"/>
            <p:cNvSpPr/>
            <p:nvPr/>
          </p:nvSpPr>
          <p:spPr>
            <a:xfrm>
              <a:off x="1338058" y="1293961"/>
              <a:ext cx="1800000" cy="8971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b="1" dirty="0" smtClean="0"/>
                <a:t>1973</a:t>
              </a:r>
              <a:endParaRPr lang="it-IT" sz="2400" b="1" dirty="0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3137838" y="1293961"/>
              <a:ext cx="1800000" cy="8971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b="1" dirty="0"/>
                <a:t>1974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4937618" y="1293961"/>
              <a:ext cx="1800000" cy="8971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b="1" dirty="0"/>
                <a:t>1975</a:t>
              </a:r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6737618" y="1293961"/>
              <a:ext cx="1800000" cy="89714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b="1" dirty="0"/>
                <a:t>30 </a:t>
              </a:r>
              <a:r>
                <a:rPr lang="it-IT" sz="2400" b="1" dirty="0" err="1"/>
                <a:t>June</a:t>
              </a:r>
              <a:endParaRPr lang="it-IT" sz="2400" b="1" dirty="0"/>
            </a:p>
            <a:p>
              <a:pPr algn="ctr"/>
              <a:r>
                <a:rPr lang="it-IT" sz="2400" b="1" dirty="0"/>
                <a:t>1977</a:t>
              </a: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8534147" y="1293961"/>
              <a:ext cx="1800000" cy="8971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b="1" dirty="0" err="1"/>
                <a:t>October</a:t>
              </a:r>
              <a:endParaRPr lang="it-IT" sz="2400" b="1" dirty="0"/>
            </a:p>
            <a:p>
              <a:pPr algn="ctr"/>
              <a:r>
                <a:rPr lang="it-IT" sz="2400" b="1" dirty="0"/>
                <a:t>1977</a:t>
              </a:r>
            </a:p>
          </p:txBody>
        </p:sp>
        <p:cxnSp>
          <p:nvCxnSpPr>
            <p:cNvPr id="7" name="Connettore 1 6"/>
            <p:cNvCxnSpPr>
              <a:stCxn id="4" idx="2"/>
              <a:endCxn id="22" idx="0"/>
            </p:cNvCxnSpPr>
            <p:nvPr/>
          </p:nvCxnSpPr>
          <p:spPr>
            <a:xfrm>
              <a:off x="2238058" y="2191109"/>
              <a:ext cx="0" cy="2465658"/>
            </a:xfrm>
            <a:prstGeom prst="line">
              <a:avLst/>
            </a:prstGeom>
            <a:ln w="6350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>
              <a:stCxn id="10" idx="2"/>
              <a:endCxn id="24" idx="0"/>
            </p:cNvCxnSpPr>
            <p:nvPr/>
          </p:nvCxnSpPr>
          <p:spPr>
            <a:xfrm>
              <a:off x="5837618" y="2191109"/>
              <a:ext cx="0" cy="2465658"/>
            </a:xfrm>
            <a:prstGeom prst="line">
              <a:avLst/>
            </a:prstGeom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>
              <a:stCxn id="14" idx="2"/>
              <a:endCxn id="26" idx="0"/>
            </p:cNvCxnSpPr>
            <p:nvPr/>
          </p:nvCxnSpPr>
          <p:spPr>
            <a:xfrm flipH="1">
              <a:off x="9423987" y="2191109"/>
              <a:ext cx="10160" cy="2465658"/>
            </a:xfrm>
            <a:prstGeom prst="line">
              <a:avLst/>
            </a:prstGeom>
            <a:ln w="635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>
              <a:stCxn id="9" idx="2"/>
              <a:endCxn id="23" idx="0"/>
            </p:cNvCxnSpPr>
            <p:nvPr/>
          </p:nvCxnSpPr>
          <p:spPr>
            <a:xfrm>
              <a:off x="4037838" y="2191109"/>
              <a:ext cx="0" cy="1132250"/>
            </a:xfrm>
            <a:prstGeom prst="line">
              <a:avLst/>
            </a:prstGeom>
            <a:ln w="63500">
              <a:solidFill>
                <a:srgbClr val="ED7D3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>
              <a:stCxn id="12" idx="2"/>
              <a:endCxn id="25" idx="0"/>
            </p:cNvCxnSpPr>
            <p:nvPr/>
          </p:nvCxnSpPr>
          <p:spPr>
            <a:xfrm>
              <a:off x="7637618" y="2191109"/>
              <a:ext cx="0" cy="126000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CasellaDiTesto 21"/>
            <p:cNvSpPr txBox="1"/>
            <p:nvPr/>
          </p:nvSpPr>
          <p:spPr>
            <a:xfrm>
              <a:off x="830316" y="4656767"/>
              <a:ext cx="2815483" cy="1200329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GB" i="1" dirty="0" smtClean="0">
                  <a:solidFill>
                    <a:schemeClr val="tx1"/>
                  </a:solidFill>
                </a:rPr>
                <a:t>u, d, s </a:t>
              </a:r>
              <a:r>
                <a:rPr lang="en-GB" dirty="0" smtClean="0">
                  <a:solidFill>
                    <a:schemeClr val="tx1"/>
                  </a:solidFill>
                </a:rPr>
                <a:t>observed.</a:t>
              </a:r>
            </a:p>
            <a:p>
              <a:pPr algn="just"/>
              <a:r>
                <a:rPr lang="en-GB" dirty="0" smtClean="0">
                  <a:solidFill>
                    <a:schemeClr val="tx1"/>
                  </a:solidFill>
                </a:rPr>
                <a:t>Third </a:t>
              </a:r>
              <a:r>
                <a:rPr lang="en-GB" dirty="0">
                  <a:solidFill>
                    <a:schemeClr val="tx1"/>
                  </a:solidFill>
                </a:rPr>
                <a:t>generation quarks are needed to explain CP violation in </a:t>
              </a:r>
              <a:r>
                <a:rPr lang="en-GB" dirty="0" err="1">
                  <a:solidFill>
                    <a:schemeClr val="tx1"/>
                  </a:solidFill>
                </a:rPr>
                <a:t>kaon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smtClean="0">
                  <a:solidFill>
                    <a:schemeClr val="tx1"/>
                  </a:solidFill>
                </a:rPr>
                <a:t>decay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2837197" y="3323359"/>
              <a:ext cx="2401282" cy="1200329"/>
            </a:xfrm>
            <a:prstGeom prst="rect">
              <a:avLst/>
            </a:prstGeom>
            <a:solidFill>
              <a:srgbClr val="ED7D31">
                <a:alpha val="45000"/>
              </a:srgbClr>
            </a:solidFill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GB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SLAC and BNL: observation of the famous resonance  J/ψ meson 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tangolo 23"/>
                <p:cNvSpPr/>
                <p:nvPr/>
              </p:nvSpPr>
              <p:spPr>
                <a:xfrm>
                  <a:off x="4873345" y="4656767"/>
                  <a:ext cx="1928545" cy="646331"/>
                </a:xfrm>
                <a:prstGeom prst="rect">
                  <a:avLst/>
                </a:prstGeom>
                <a:solidFill>
                  <a:srgbClr val="C55A11">
                    <a:alpha val="45000"/>
                  </a:srgbClr>
                </a:solidFill>
                <a:ln w="38100">
                  <a:solidFill>
                    <a:srgbClr val="C55A1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en-GB" dirty="0" smtClean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Discovery </a:t>
                  </a:r>
                  <a:r>
                    <a:rPr lang="en-GB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of the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a14:m>
                  <a:r>
                    <a:rPr lang="en-GB" dirty="0" smtClean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lepton by Perl</a:t>
                  </a:r>
                  <a:endParaRPr lang="it-IT" dirty="0"/>
                </a:p>
              </p:txBody>
            </p:sp>
          </mc:Choice>
          <mc:Fallback xmlns="">
            <p:sp>
              <p:nvSpPr>
                <p:cNvPr id="24" name="Rettango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345" y="4656767"/>
                  <a:ext cx="1928545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48" t="-1786" b="-10714"/>
                  </a:stretch>
                </a:blipFill>
                <a:ln w="38100">
                  <a:solidFill>
                    <a:srgbClr val="C55A1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ttangolo 24"/>
            <p:cNvSpPr/>
            <p:nvPr/>
          </p:nvSpPr>
          <p:spPr>
            <a:xfrm>
              <a:off x="6339287" y="3451109"/>
              <a:ext cx="2634101" cy="923330"/>
            </a:xfrm>
            <a:prstGeom prst="rect">
              <a:avLst/>
            </a:prstGeom>
            <a:solidFill>
              <a:srgbClr val="7030A0">
                <a:alpha val="45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GB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Discovery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 the </a:t>
              </a:r>
              <a:r>
                <a:rPr lang="en-GB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 quark: E-288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experiment </a:t>
              </a:r>
              <a:r>
                <a:rPr lang="en-GB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by Leon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Lederman </a:t>
              </a:r>
              <a:r>
                <a:rPr lang="en-GB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 </a:t>
              </a:r>
              <a:r>
                <a:rPr lang="en-GB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Fermilab</a:t>
              </a:r>
              <a:endParaRPr lang="it-IT" dirty="0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8308437" y="4656767"/>
              <a:ext cx="2231100" cy="923330"/>
            </a:xfrm>
            <a:prstGeom prst="rect">
              <a:avLst/>
            </a:prstGeom>
            <a:solidFill>
              <a:srgbClr val="4472C4">
                <a:alpha val="45000"/>
              </a:srgbClr>
            </a:solidFill>
            <a:ln w="38100"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GB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Confirmation of the discovery by DESY and at the </a:t>
              </a:r>
              <a:r>
                <a:rPr lang="it-IT" dirty="0"/>
                <a:t>CESR </a:t>
              </a:r>
              <a:r>
                <a:rPr lang="en-GB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(USA)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0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Aim of the experiment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348632" y="1279786"/>
                <a:ext cx="11401408" cy="359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dirty="0" err="1" smtClean="0"/>
                  <a:t>Aim</a:t>
                </a:r>
                <a:r>
                  <a:rPr lang="it-IT" sz="2800" dirty="0" smtClean="0"/>
                  <a:t>: </a:t>
                </a:r>
                <a:r>
                  <a:rPr lang="it-IT" sz="2800" dirty="0" err="1" smtClean="0"/>
                  <a:t>Dilepton</a:t>
                </a:r>
                <a:r>
                  <a:rPr lang="it-IT" sz="2800" dirty="0" smtClean="0"/>
                  <a:t> mass </a:t>
                </a:r>
                <a:r>
                  <a:rPr lang="it-IT" sz="2800" dirty="0" err="1" smtClean="0"/>
                  <a:t>distribution</a:t>
                </a:r>
                <a:r>
                  <a:rPr lang="it-IT" sz="2800" dirty="0" smtClean="0"/>
                  <a:t> in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𝑙</m:t>
                    </m:r>
                    <m:bar>
                      <m:barPr>
                        <m:pos m:val="top"/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bar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anything</m:t>
                    </m:r>
                  </m:oMath>
                </a14:m>
                <a:endParaRPr lang="it-IT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dirty="0" err="1" smtClean="0"/>
                  <a:t>They</a:t>
                </a:r>
                <a:r>
                  <a:rPr lang="it-IT" sz="2800" dirty="0" smtClean="0"/>
                  <a:t> </a:t>
                </a:r>
                <a:r>
                  <a:rPr lang="it-IT" sz="2800" dirty="0" err="1" smtClean="0"/>
                  <a:t>only</a:t>
                </a:r>
                <a:r>
                  <a:rPr lang="it-IT" sz="2800" dirty="0" smtClean="0"/>
                  <a:t> </a:t>
                </a:r>
                <a:r>
                  <a:rPr lang="it-IT" sz="2800" dirty="0" err="1" smtClean="0"/>
                  <a:t>looked</a:t>
                </a:r>
                <a:r>
                  <a:rPr lang="it-IT" sz="2800" dirty="0" smtClean="0"/>
                  <a:t> for </a:t>
                </a:r>
                <a:r>
                  <a:rPr lang="it-IT" sz="2800" dirty="0" err="1" smtClean="0"/>
                  <a:t>dileptons</a:t>
                </a:r>
                <a:r>
                  <a:rPr lang="it-IT" sz="2800" dirty="0" smtClean="0"/>
                  <a:t> in the </a:t>
                </a:r>
                <a:r>
                  <a:rPr lang="it-IT" sz="2800" dirty="0" err="1" smtClean="0"/>
                  <a:t>final</a:t>
                </a:r>
                <a:r>
                  <a:rPr lang="it-IT" sz="2800" dirty="0" smtClean="0"/>
                  <a:t> </a:t>
                </a:r>
                <a:r>
                  <a:rPr lang="it-IT" sz="2800" dirty="0" err="1" smtClean="0"/>
                  <a:t>states</a:t>
                </a:r>
                <a:endParaRPr lang="it-IT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dirty="0" err="1" smtClean="0"/>
                  <a:t>Invariant</a:t>
                </a:r>
                <a:r>
                  <a:rPr lang="it-IT" sz="2800" dirty="0" smtClean="0"/>
                  <a:t> Mass </a:t>
                </a:r>
                <a:r>
                  <a:rPr lang="it-IT" sz="2800" dirty="0" err="1" smtClean="0"/>
                  <a:t>reconstruction</a:t>
                </a:r>
                <a:r>
                  <a:rPr lang="it-IT" sz="2800" dirty="0" smtClean="0"/>
                  <a:t> from </a:t>
                </a:r>
                <a:r>
                  <a:rPr lang="it-IT" sz="2800" dirty="0" err="1" smtClean="0"/>
                  <a:t>momentum</a:t>
                </a:r>
                <a:r>
                  <a:rPr lang="it-IT" sz="2800" dirty="0" smtClean="0"/>
                  <a:t> and </a:t>
                </a:r>
                <a:r>
                  <a:rPr lang="it-IT" sz="2800" dirty="0" err="1" smtClean="0"/>
                  <a:t>energy</a:t>
                </a:r>
                <a:r>
                  <a:rPr lang="it-IT" sz="2800" dirty="0" smtClean="0"/>
                  <a:t> </a:t>
                </a:r>
                <a:r>
                  <a:rPr lang="it-IT" sz="2800" dirty="0" err="1" smtClean="0"/>
                  <a:t>measurement</a:t>
                </a:r>
                <a:endParaRPr lang="it-IT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800" dirty="0" err="1" smtClean="0"/>
                  <a:t>Possible</a:t>
                </a:r>
                <a:r>
                  <a:rPr lang="it-IT" sz="2800" dirty="0" smtClean="0"/>
                  <a:t> </a:t>
                </a:r>
                <a:r>
                  <a:rPr lang="it-IT" sz="2800" dirty="0" err="1" smtClean="0"/>
                  <a:t>discovery</a:t>
                </a:r>
                <a:r>
                  <a:rPr lang="it-IT" sz="2800" dirty="0" smtClean="0"/>
                  <a:t> of new </a:t>
                </a:r>
                <a:r>
                  <a:rPr lang="it-IT" sz="2800" dirty="0" err="1" smtClean="0"/>
                  <a:t>resonances</a:t>
                </a:r>
                <a:endParaRPr lang="it-IT" sz="2800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2" y="1279786"/>
                <a:ext cx="11401408" cy="3598742"/>
              </a:xfrm>
              <a:prstGeom prst="rect">
                <a:avLst/>
              </a:prstGeom>
              <a:blipFill rotWithShape="0">
                <a:blip r:embed="rId5"/>
                <a:stretch>
                  <a:fillRect l="-962" b="-38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="" xmlns:a16="http://schemas.microsoft.com/office/drawing/2014/main" id="{11981F73-4EE0-514F-B43A-E709FADE36F0}"/>
                  </a:ext>
                </a:extLst>
              </p:cNvPr>
              <p:cNvSpPr txBox="1"/>
              <p:nvPr/>
            </p:nvSpPr>
            <p:spPr>
              <a:xfrm>
                <a:off x="348632" y="120190"/>
                <a:ext cx="926780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>
                    <a:solidFill>
                      <a:schemeClr val="bg1"/>
                    </a:solidFill>
                  </a:rPr>
                  <a:t>First run: </a:t>
                </a:r>
                <a:r>
                  <a:rPr lang="en-GB" sz="4000" b="1" dirty="0" err="1">
                    <a:solidFill>
                      <a:schemeClr val="bg1"/>
                    </a:solidFill>
                  </a:rPr>
                  <a:t>dielectron</a:t>
                </a:r>
                <a:r>
                  <a:rPr lang="en-GB" sz="4000" b="1" dirty="0">
                    <a:solidFill>
                      <a:schemeClr val="bg1"/>
                    </a:solidFill>
                  </a:rPr>
                  <a:t> phase and </a:t>
                </a:r>
                <a14:m>
                  <m:oMath xmlns:m="http://schemas.openxmlformats.org/officeDocument/2006/math">
                    <m:r>
                      <a:rPr lang="it-IT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𝝁𝝁</m:t>
                    </m:r>
                    <m:r>
                      <a:rPr lang="it-IT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GB" sz="4000" b="1" dirty="0">
                    <a:solidFill>
                      <a:schemeClr val="bg1"/>
                    </a:solidFill>
                  </a:rPr>
                  <a:t> phase</a:t>
                </a:r>
              </a:p>
              <a:p>
                <a:endParaRPr lang="en-GB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="" id="{11981F73-4EE0-514F-B43A-E709FADE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2" y="120190"/>
                <a:ext cx="9267808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2301" t="-82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4</a:t>
            </a:fld>
            <a:endParaRPr lang="en-GB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7" y="1187990"/>
            <a:ext cx="3931979" cy="2890966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4" y="1156780"/>
            <a:ext cx="5288738" cy="317781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932413" y="4316585"/>
            <a:ext cx="429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Spectrometer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dielectron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  <a:endParaRPr lang="it-IT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6928239" y="4316585"/>
                <a:ext cx="42906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it-IT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mass </a:t>
                </a:r>
                <a:r>
                  <a:rPr lang="it-IT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distribution</a:t>
                </a:r>
                <a:r>
                  <a:rPr lang="it-IT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spectrum</a:t>
                </a:r>
                <a:endParaRPr lang="it-IT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239" y="4316585"/>
                <a:ext cx="4290647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igura a mano libera 15"/>
          <p:cNvSpPr/>
          <p:nvPr/>
        </p:nvSpPr>
        <p:spPr>
          <a:xfrm>
            <a:off x="6915150" y="1771650"/>
            <a:ext cx="131445" cy="744855"/>
          </a:xfrm>
          <a:custGeom>
            <a:avLst/>
            <a:gdLst>
              <a:gd name="connsiteX0" fmla="*/ 131445 w 131445"/>
              <a:gd name="connsiteY0" fmla="*/ 744855 h 744855"/>
              <a:gd name="connsiteX1" fmla="*/ 131445 w 131445"/>
              <a:gd name="connsiteY1" fmla="*/ 337185 h 744855"/>
              <a:gd name="connsiteX2" fmla="*/ 112395 w 131445"/>
              <a:gd name="connsiteY2" fmla="*/ 337185 h 744855"/>
              <a:gd name="connsiteX3" fmla="*/ 112395 w 131445"/>
              <a:gd name="connsiteY3" fmla="*/ 87630 h 744855"/>
              <a:gd name="connsiteX4" fmla="*/ 100965 w 131445"/>
              <a:gd name="connsiteY4" fmla="*/ 87630 h 744855"/>
              <a:gd name="connsiteX5" fmla="*/ 100965 w 131445"/>
              <a:gd name="connsiteY5" fmla="*/ 0 h 744855"/>
              <a:gd name="connsiteX6" fmla="*/ 66675 w 131445"/>
              <a:gd name="connsiteY6" fmla="*/ 0 h 744855"/>
              <a:gd name="connsiteX7" fmla="*/ 68580 w 131445"/>
              <a:gd name="connsiteY7" fmla="*/ 135255 h 744855"/>
              <a:gd name="connsiteX8" fmla="*/ 68580 w 131445"/>
              <a:gd name="connsiteY8" fmla="*/ 135255 h 744855"/>
              <a:gd name="connsiteX9" fmla="*/ 43815 w 131445"/>
              <a:gd name="connsiteY9" fmla="*/ 135255 h 744855"/>
              <a:gd name="connsiteX10" fmla="*/ 43815 w 131445"/>
              <a:gd name="connsiteY10" fmla="*/ 291465 h 744855"/>
              <a:gd name="connsiteX11" fmla="*/ 0 w 131445"/>
              <a:gd name="connsiteY11" fmla="*/ 291465 h 744855"/>
              <a:gd name="connsiteX12" fmla="*/ 0 w 131445"/>
              <a:gd name="connsiteY12" fmla="*/ 579120 h 744855"/>
              <a:gd name="connsiteX13" fmla="*/ 131445 w 131445"/>
              <a:gd name="connsiteY13" fmla="*/ 744855 h 74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445" h="744855">
                <a:moveTo>
                  <a:pt x="131445" y="744855"/>
                </a:moveTo>
                <a:lnTo>
                  <a:pt x="131445" y="337185"/>
                </a:lnTo>
                <a:lnTo>
                  <a:pt x="112395" y="337185"/>
                </a:lnTo>
                <a:lnTo>
                  <a:pt x="112395" y="87630"/>
                </a:lnTo>
                <a:lnTo>
                  <a:pt x="100965" y="87630"/>
                </a:lnTo>
                <a:lnTo>
                  <a:pt x="100965" y="0"/>
                </a:lnTo>
                <a:lnTo>
                  <a:pt x="66675" y="0"/>
                </a:lnTo>
                <a:cubicBezTo>
                  <a:pt x="72434" y="57593"/>
                  <a:pt x="68580" y="12668"/>
                  <a:pt x="68580" y="135255"/>
                </a:cubicBezTo>
                <a:lnTo>
                  <a:pt x="68580" y="135255"/>
                </a:lnTo>
                <a:lnTo>
                  <a:pt x="43815" y="135255"/>
                </a:lnTo>
                <a:lnTo>
                  <a:pt x="43815" y="291465"/>
                </a:lnTo>
                <a:lnTo>
                  <a:pt x="0" y="291465"/>
                </a:lnTo>
                <a:lnTo>
                  <a:pt x="0" y="579120"/>
                </a:lnTo>
                <a:lnTo>
                  <a:pt x="131445" y="744855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igura a mano libera 16"/>
          <p:cNvSpPr/>
          <p:nvPr/>
        </p:nvSpPr>
        <p:spPr>
          <a:xfrm>
            <a:off x="8206740" y="1513840"/>
            <a:ext cx="154940" cy="1267460"/>
          </a:xfrm>
          <a:custGeom>
            <a:avLst/>
            <a:gdLst>
              <a:gd name="connsiteX0" fmla="*/ 177800 w 177800"/>
              <a:gd name="connsiteY0" fmla="*/ 1262380 h 1267460"/>
              <a:gd name="connsiteX1" fmla="*/ 177800 w 177800"/>
              <a:gd name="connsiteY1" fmla="*/ 1099820 h 1267460"/>
              <a:gd name="connsiteX2" fmla="*/ 147320 w 177800"/>
              <a:gd name="connsiteY2" fmla="*/ 1099820 h 1267460"/>
              <a:gd name="connsiteX3" fmla="*/ 147320 w 177800"/>
              <a:gd name="connsiteY3" fmla="*/ 589280 h 1267460"/>
              <a:gd name="connsiteX4" fmla="*/ 111760 w 177800"/>
              <a:gd name="connsiteY4" fmla="*/ 589280 h 1267460"/>
              <a:gd name="connsiteX5" fmla="*/ 111760 w 177800"/>
              <a:gd name="connsiteY5" fmla="*/ 589280 h 1267460"/>
              <a:gd name="connsiteX6" fmla="*/ 109220 w 177800"/>
              <a:gd name="connsiteY6" fmla="*/ 515620 h 1267460"/>
              <a:gd name="connsiteX7" fmla="*/ 111760 w 177800"/>
              <a:gd name="connsiteY7" fmla="*/ 436880 h 1267460"/>
              <a:gd name="connsiteX8" fmla="*/ 114300 w 177800"/>
              <a:gd name="connsiteY8" fmla="*/ 302260 h 1267460"/>
              <a:gd name="connsiteX9" fmla="*/ 111760 w 177800"/>
              <a:gd name="connsiteY9" fmla="*/ 223520 h 1267460"/>
              <a:gd name="connsiteX10" fmla="*/ 109220 w 177800"/>
              <a:gd name="connsiteY10" fmla="*/ 187960 h 1267460"/>
              <a:gd name="connsiteX11" fmla="*/ 114300 w 177800"/>
              <a:gd name="connsiteY11" fmla="*/ 83820 h 1267460"/>
              <a:gd name="connsiteX12" fmla="*/ 114300 w 177800"/>
              <a:gd name="connsiteY12" fmla="*/ 0 h 1267460"/>
              <a:gd name="connsiteX13" fmla="*/ 114300 w 177800"/>
              <a:gd name="connsiteY13" fmla="*/ 0 h 1267460"/>
              <a:gd name="connsiteX14" fmla="*/ 71120 w 177800"/>
              <a:gd name="connsiteY14" fmla="*/ 0 h 1267460"/>
              <a:gd name="connsiteX15" fmla="*/ 73660 w 177800"/>
              <a:gd name="connsiteY15" fmla="*/ 68580 h 1267460"/>
              <a:gd name="connsiteX16" fmla="*/ 76200 w 177800"/>
              <a:gd name="connsiteY16" fmla="*/ 81280 h 1267460"/>
              <a:gd name="connsiteX17" fmla="*/ 78740 w 177800"/>
              <a:gd name="connsiteY17" fmla="*/ 134620 h 1267460"/>
              <a:gd name="connsiteX18" fmla="*/ 78740 w 177800"/>
              <a:gd name="connsiteY18" fmla="*/ 208280 h 1267460"/>
              <a:gd name="connsiteX19" fmla="*/ 78740 w 177800"/>
              <a:gd name="connsiteY19" fmla="*/ 208280 h 1267460"/>
              <a:gd name="connsiteX20" fmla="*/ 33020 w 177800"/>
              <a:gd name="connsiteY20" fmla="*/ 208280 h 1267460"/>
              <a:gd name="connsiteX21" fmla="*/ 33020 w 177800"/>
              <a:gd name="connsiteY21" fmla="*/ 866140 h 1267460"/>
              <a:gd name="connsiteX22" fmla="*/ 0 w 177800"/>
              <a:gd name="connsiteY22" fmla="*/ 866140 h 1267460"/>
              <a:gd name="connsiteX23" fmla="*/ 10160 w 177800"/>
              <a:gd name="connsiteY23" fmla="*/ 1267460 h 1267460"/>
              <a:gd name="connsiteX24" fmla="*/ 177800 w 177800"/>
              <a:gd name="connsiteY24" fmla="*/ 1262380 h 126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7800" h="1267460">
                <a:moveTo>
                  <a:pt x="177800" y="1262380"/>
                </a:moveTo>
                <a:lnTo>
                  <a:pt x="177800" y="1099820"/>
                </a:lnTo>
                <a:lnTo>
                  <a:pt x="147320" y="1099820"/>
                </a:lnTo>
                <a:lnTo>
                  <a:pt x="147320" y="589280"/>
                </a:lnTo>
                <a:lnTo>
                  <a:pt x="111760" y="589280"/>
                </a:lnTo>
                <a:lnTo>
                  <a:pt x="111760" y="589280"/>
                </a:lnTo>
                <a:cubicBezTo>
                  <a:pt x="110913" y="564727"/>
                  <a:pt x="109220" y="540188"/>
                  <a:pt x="109220" y="515620"/>
                </a:cubicBezTo>
                <a:cubicBezTo>
                  <a:pt x="109220" y="489360"/>
                  <a:pt x="111135" y="463133"/>
                  <a:pt x="111760" y="436880"/>
                </a:cubicBezTo>
                <a:cubicBezTo>
                  <a:pt x="112828" y="392011"/>
                  <a:pt x="113453" y="347133"/>
                  <a:pt x="114300" y="302260"/>
                </a:cubicBezTo>
                <a:cubicBezTo>
                  <a:pt x="113453" y="276013"/>
                  <a:pt x="112926" y="249754"/>
                  <a:pt x="111760" y="223520"/>
                </a:cubicBezTo>
                <a:cubicBezTo>
                  <a:pt x="111232" y="211648"/>
                  <a:pt x="109004" y="199842"/>
                  <a:pt x="109220" y="187960"/>
                </a:cubicBezTo>
                <a:cubicBezTo>
                  <a:pt x="109852" y="153211"/>
                  <a:pt x="114300" y="118575"/>
                  <a:pt x="114300" y="83820"/>
                </a:cubicBezTo>
                <a:lnTo>
                  <a:pt x="114300" y="0"/>
                </a:lnTo>
                <a:lnTo>
                  <a:pt x="114300" y="0"/>
                </a:lnTo>
                <a:lnTo>
                  <a:pt x="71120" y="0"/>
                </a:lnTo>
                <a:cubicBezTo>
                  <a:pt x="71967" y="22860"/>
                  <a:pt x="72233" y="45749"/>
                  <a:pt x="73660" y="68580"/>
                </a:cubicBezTo>
                <a:cubicBezTo>
                  <a:pt x="73929" y="72889"/>
                  <a:pt x="75869" y="76976"/>
                  <a:pt x="76200" y="81280"/>
                </a:cubicBezTo>
                <a:cubicBezTo>
                  <a:pt x="77565" y="99028"/>
                  <a:pt x="78384" y="116823"/>
                  <a:pt x="78740" y="134620"/>
                </a:cubicBezTo>
                <a:cubicBezTo>
                  <a:pt x="79231" y="159168"/>
                  <a:pt x="78740" y="183727"/>
                  <a:pt x="78740" y="208280"/>
                </a:cubicBezTo>
                <a:lnTo>
                  <a:pt x="78740" y="208280"/>
                </a:lnTo>
                <a:lnTo>
                  <a:pt x="33020" y="208280"/>
                </a:lnTo>
                <a:lnTo>
                  <a:pt x="33020" y="866140"/>
                </a:lnTo>
                <a:lnTo>
                  <a:pt x="0" y="866140"/>
                </a:lnTo>
                <a:lnTo>
                  <a:pt x="10160" y="1267460"/>
                </a:lnTo>
                <a:lnTo>
                  <a:pt x="177800" y="126238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/>
              <p:cNvSpPr/>
              <p:nvPr/>
            </p:nvSpPr>
            <p:spPr>
              <a:xfrm>
                <a:off x="29736" y="4716695"/>
                <a:ext cx="667586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Two-arm spectrometer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Detectors </a:t>
                </a:r>
                <a:r>
                  <a:rPr lang="en-GB" b="1" dirty="0" smtClean="0">
                    <a:solidFill>
                      <a:srgbClr val="9B0014"/>
                    </a:solidFill>
                    <a:sym typeface="Wingdings" panose="05000000000000000000" pitchFamily="2" charset="2"/>
                  </a:rPr>
                  <a:t>far from the interaction point</a:t>
                </a:r>
                <a:r>
                  <a:rPr lang="en-GB" dirty="0" smtClean="0">
                    <a:sym typeface="Wingdings" panose="05000000000000000000" pitchFamily="2" charset="2"/>
                  </a:rPr>
                  <a:t>  loss in acceptance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Scintillation counter </a:t>
                </a:r>
                <a:r>
                  <a:rPr lang="en-GB" dirty="0" err="1"/>
                  <a:t>hodoscopes</a:t>
                </a:r>
                <a:r>
                  <a:rPr lang="en-GB" dirty="0"/>
                  <a:t> (U and D</a:t>
                </a:r>
                <a:r>
                  <a:rPr lang="en-GB" dirty="0" smtClean="0"/>
                  <a:t>)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ym typeface="Wingdings" panose="05000000000000000000" pitchFamily="2" charset="2"/>
                  </a:rPr>
                  <a:t>Lead-Glass calorimeter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27 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" y="4716695"/>
                <a:ext cx="6675864" cy="1200329"/>
              </a:xfrm>
              <a:prstGeom prst="rect">
                <a:avLst/>
              </a:prstGeom>
              <a:blipFill rotWithShape="0">
                <a:blip r:embed="rId10"/>
                <a:stretch>
                  <a:fillRect l="-639" t="-3046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6980872" y="4768083"/>
                <a:ext cx="415768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phase = </a:t>
                </a:r>
                <a:r>
                  <a:rPr lang="en-GB" dirty="0" err="1"/>
                  <a:t>dimuon</a:t>
                </a:r>
                <a:r>
                  <a:rPr lang="en-GB" dirty="0"/>
                  <a:t> phase using apparatus optimized for </a:t>
                </a:r>
                <a:r>
                  <a:rPr lang="en-GB" dirty="0" err="1"/>
                  <a:t>dielectrons</a:t>
                </a:r>
                <a:r>
                  <a:rPr lang="en-GB" dirty="0"/>
                  <a:t> modified with absorbers</a:t>
                </a: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72" y="4768083"/>
                <a:ext cx="4157686" cy="923330"/>
              </a:xfrm>
              <a:prstGeom prst="rect">
                <a:avLst/>
              </a:prstGeom>
              <a:blipFill rotWithShape="0">
                <a:blip r:embed="rId11"/>
                <a:stretch>
                  <a:fillRect l="-1173" t="-3289" r="-1320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1 17"/>
          <p:cNvCxnSpPr/>
          <p:nvPr/>
        </p:nvCxnSpPr>
        <p:spPr>
          <a:xfrm>
            <a:off x="3102864" y="1706880"/>
            <a:ext cx="0" cy="2139696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3493008" y="1597152"/>
            <a:ext cx="0" cy="2249424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>
            <a:off x="3889248" y="1443629"/>
            <a:ext cx="0" cy="2402947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="" xmlns:a16="http://schemas.microsoft.com/office/drawing/2014/main" id="{11981F73-4EE0-514F-B43A-E709FADE36F0}"/>
                  </a:ext>
                </a:extLst>
              </p:cNvPr>
              <p:cNvSpPr txBox="1"/>
              <p:nvPr/>
            </p:nvSpPr>
            <p:spPr>
              <a:xfrm>
                <a:off x="348632" y="120190"/>
                <a:ext cx="926780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>
                    <a:solidFill>
                      <a:schemeClr val="bg1"/>
                    </a:solidFill>
                  </a:rPr>
                  <a:t>First run: </a:t>
                </a:r>
                <a:r>
                  <a:rPr lang="en-GB" sz="4000" b="1" dirty="0" err="1">
                    <a:solidFill>
                      <a:schemeClr val="bg1"/>
                    </a:solidFill>
                  </a:rPr>
                  <a:t>dielectron</a:t>
                </a:r>
                <a:r>
                  <a:rPr lang="en-GB" sz="4000" b="1" dirty="0">
                    <a:solidFill>
                      <a:schemeClr val="bg1"/>
                    </a:solidFill>
                  </a:rPr>
                  <a:t> phase and </a:t>
                </a:r>
                <a14:m>
                  <m:oMath xmlns:m="http://schemas.openxmlformats.org/officeDocument/2006/math">
                    <m:r>
                      <a:rPr lang="it-IT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𝝁𝝁</m:t>
                    </m:r>
                    <m:r>
                      <a:rPr lang="it-IT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GB" sz="4000" b="1" dirty="0">
                    <a:solidFill>
                      <a:schemeClr val="bg1"/>
                    </a:solidFill>
                  </a:rPr>
                  <a:t> phase</a:t>
                </a:r>
              </a:p>
              <a:p>
                <a:endParaRPr lang="en-GB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981F73-4EE0-514F-B43A-E709FADE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2" y="120190"/>
                <a:ext cx="9267808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2301" t="-82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659757" y="3819197"/>
            <a:ext cx="63871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endParaRPr lang="en-US" sz="2800" dirty="0" smtClean="0"/>
          </a:p>
          <a:p>
            <a:pPr marL="285750" indent="-285750" defTabSz="914400">
              <a:buFont typeface="Arial" panose="020B0604020202020204" pitchFamily="34" charset="0"/>
              <a:buChar char="•"/>
              <a:defRPr/>
            </a:pPr>
            <a:r>
              <a:rPr lang="el-GR" sz="2800" dirty="0" smtClean="0"/>
              <a:t>ϒ</a:t>
            </a:r>
            <a:r>
              <a:rPr lang="it-IT" sz="2800" dirty="0" smtClean="0"/>
              <a:t> </a:t>
            </a:r>
            <a:r>
              <a:rPr lang="it-IT" sz="2800" dirty="0" err="1" smtClean="0"/>
              <a:t>if</a:t>
            </a:r>
            <a:r>
              <a:rPr lang="it-IT" sz="2800" dirty="0" smtClean="0"/>
              <a:t> the </a:t>
            </a:r>
            <a:r>
              <a:rPr lang="it-IT" sz="2800" dirty="0" err="1" smtClean="0"/>
              <a:t>resonance</a:t>
            </a:r>
            <a:r>
              <a:rPr lang="it-IT" sz="2800" dirty="0" smtClean="0"/>
              <a:t> </a:t>
            </a:r>
            <a:r>
              <a:rPr lang="it-IT" sz="2800" dirty="0" err="1" smtClean="0"/>
              <a:t>was</a:t>
            </a:r>
            <a:r>
              <a:rPr lang="it-IT" sz="2800" dirty="0" smtClean="0"/>
              <a:t> 	TRUE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  <a:defRPr/>
            </a:pPr>
            <a:r>
              <a:rPr lang="it-IT" sz="2800" dirty="0" err="1" smtClean="0"/>
              <a:t>Oops</a:t>
            </a:r>
            <a:r>
              <a:rPr lang="it-IT" sz="2800" dirty="0" smtClean="0"/>
              <a:t>-Leon </a:t>
            </a:r>
            <a:r>
              <a:rPr lang="it-IT" sz="2800" dirty="0" err="1" smtClean="0"/>
              <a:t>if</a:t>
            </a:r>
            <a:r>
              <a:rPr lang="it-IT" sz="2800" dirty="0" smtClean="0"/>
              <a:t> 		FALSE</a:t>
            </a:r>
            <a:endParaRPr lang="en-US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4" y="1156780"/>
            <a:ext cx="5288738" cy="3177815"/>
          </a:xfrm>
          <a:prstGeom prst="rect">
            <a:avLst/>
          </a:prstGeom>
        </p:spPr>
      </p:pic>
      <p:sp>
        <p:nvSpPr>
          <p:cNvPr id="15" name="Figura a mano libera 14"/>
          <p:cNvSpPr/>
          <p:nvPr/>
        </p:nvSpPr>
        <p:spPr>
          <a:xfrm>
            <a:off x="9338983" y="1809050"/>
            <a:ext cx="145451" cy="966980"/>
          </a:xfrm>
          <a:custGeom>
            <a:avLst/>
            <a:gdLst>
              <a:gd name="connsiteX0" fmla="*/ 0 w 205740"/>
              <a:gd name="connsiteY0" fmla="*/ 1356360 h 1367790"/>
              <a:gd name="connsiteX1" fmla="*/ 0 w 205740"/>
              <a:gd name="connsiteY1" fmla="*/ 342900 h 1367790"/>
              <a:gd name="connsiteX2" fmla="*/ 45720 w 205740"/>
              <a:gd name="connsiteY2" fmla="*/ 342900 h 1367790"/>
              <a:gd name="connsiteX3" fmla="*/ 45720 w 205740"/>
              <a:gd name="connsiteY3" fmla="*/ 0 h 1367790"/>
              <a:gd name="connsiteX4" fmla="*/ 91440 w 205740"/>
              <a:gd name="connsiteY4" fmla="*/ 0 h 1367790"/>
              <a:gd name="connsiteX5" fmla="*/ 91440 w 205740"/>
              <a:gd name="connsiteY5" fmla="*/ 38100 h 1367790"/>
              <a:gd name="connsiteX6" fmla="*/ 156210 w 205740"/>
              <a:gd name="connsiteY6" fmla="*/ 38100 h 1367790"/>
              <a:gd name="connsiteX7" fmla="*/ 156210 w 205740"/>
              <a:gd name="connsiteY7" fmla="*/ 1043940 h 1367790"/>
              <a:gd name="connsiteX8" fmla="*/ 205740 w 205740"/>
              <a:gd name="connsiteY8" fmla="*/ 1043940 h 1367790"/>
              <a:gd name="connsiteX9" fmla="*/ 205740 w 205740"/>
              <a:gd name="connsiteY9" fmla="*/ 1367790 h 1367790"/>
              <a:gd name="connsiteX10" fmla="*/ 0 w 205740"/>
              <a:gd name="connsiteY10" fmla="*/ 1356360 h 136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40" h="1367790">
                <a:moveTo>
                  <a:pt x="0" y="1356360"/>
                </a:moveTo>
                <a:lnTo>
                  <a:pt x="0" y="342900"/>
                </a:lnTo>
                <a:lnTo>
                  <a:pt x="45720" y="342900"/>
                </a:lnTo>
                <a:lnTo>
                  <a:pt x="45720" y="0"/>
                </a:lnTo>
                <a:lnTo>
                  <a:pt x="91440" y="0"/>
                </a:lnTo>
                <a:lnTo>
                  <a:pt x="91440" y="38100"/>
                </a:lnTo>
                <a:lnTo>
                  <a:pt x="156210" y="38100"/>
                </a:lnTo>
                <a:lnTo>
                  <a:pt x="156210" y="1043940"/>
                </a:lnTo>
                <a:lnTo>
                  <a:pt x="205740" y="1043940"/>
                </a:lnTo>
                <a:lnTo>
                  <a:pt x="205740" y="1367790"/>
                </a:lnTo>
                <a:lnTo>
                  <a:pt x="0" y="135636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8935758" y="1563818"/>
            <a:ext cx="988530" cy="13629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/>
          <p:cNvCxnSpPr/>
          <p:nvPr/>
        </p:nvCxnSpPr>
        <p:spPr>
          <a:xfrm>
            <a:off x="5908044" y="5806440"/>
            <a:ext cx="1798603" cy="0"/>
          </a:xfrm>
          <a:prstGeom prst="straightConnector1">
            <a:avLst/>
          </a:prstGeom>
          <a:ln w="50800">
            <a:solidFill>
              <a:srgbClr val="9B00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7732058" y="5550571"/>
            <a:ext cx="1757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err="1" smtClean="0"/>
              <a:t>Oops</a:t>
            </a:r>
            <a:r>
              <a:rPr lang="it-IT" sz="2800" dirty="0" smtClean="0"/>
              <a:t>-Leon</a:t>
            </a:r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/>
              <p:cNvSpPr/>
              <p:nvPr/>
            </p:nvSpPr>
            <p:spPr>
              <a:xfrm>
                <a:off x="644552" y="5544830"/>
                <a:ext cx="52634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it-IT" sz="2800" dirty="0"/>
                  <a:t>Other data in </a:t>
                </a:r>
                <a:r>
                  <a:rPr lang="it-IT" sz="2800" dirty="0" err="1"/>
                  <a:t>dimuon</a:t>
                </a:r>
                <a:r>
                  <a:rPr lang="it-IT" sz="2800" dirty="0"/>
                  <a:t> mode (</a:t>
                </a:r>
                <a14:m>
                  <m:oMath xmlns:m="http://schemas.openxmlformats.org/officeDocument/2006/math">
                    <m:r>
                      <a:rPr lang="it-IT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𝜇</m:t>
                    </m:r>
                    <m:bar>
                      <m:barPr>
                        <m:pos m:val="top"/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it-IT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)</a:t>
                </a:r>
              </a:p>
            </p:txBody>
          </p:sp>
        </mc:Choice>
        <mc:Fallback xmlns=""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2" y="5544830"/>
                <a:ext cx="5263492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2433" t="-11765" r="-1506" b="-341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igura a mano libera 21"/>
          <p:cNvSpPr/>
          <p:nvPr/>
        </p:nvSpPr>
        <p:spPr>
          <a:xfrm>
            <a:off x="8122920" y="3200400"/>
            <a:ext cx="162560" cy="670560"/>
          </a:xfrm>
          <a:custGeom>
            <a:avLst/>
            <a:gdLst>
              <a:gd name="connsiteX0" fmla="*/ 162560 w 162560"/>
              <a:gd name="connsiteY0" fmla="*/ 670560 h 670560"/>
              <a:gd name="connsiteX1" fmla="*/ 162560 w 162560"/>
              <a:gd name="connsiteY1" fmla="*/ 269240 h 670560"/>
              <a:gd name="connsiteX2" fmla="*/ 116840 w 162560"/>
              <a:gd name="connsiteY2" fmla="*/ 269240 h 670560"/>
              <a:gd name="connsiteX3" fmla="*/ 116840 w 162560"/>
              <a:gd name="connsiteY3" fmla="*/ 0 h 670560"/>
              <a:gd name="connsiteX4" fmla="*/ 40640 w 162560"/>
              <a:gd name="connsiteY4" fmla="*/ 0 h 670560"/>
              <a:gd name="connsiteX5" fmla="*/ 40640 w 162560"/>
              <a:gd name="connsiteY5" fmla="*/ 66040 h 670560"/>
              <a:gd name="connsiteX6" fmla="*/ 40640 w 162560"/>
              <a:gd name="connsiteY6" fmla="*/ 66040 h 670560"/>
              <a:gd name="connsiteX7" fmla="*/ 40640 w 162560"/>
              <a:gd name="connsiteY7" fmla="*/ 50800 h 670560"/>
              <a:gd name="connsiteX8" fmla="*/ 0 w 162560"/>
              <a:gd name="connsiteY8" fmla="*/ 50800 h 670560"/>
              <a:gd name="connsiteX9" fmla="*/ 0 w 162560"/>
              <a:gd name="connsiteY9" fmla="*/ 594360 h 670560"/>
              <a:gd name="connsiteX10" fmla="*/ 71120 w 162560"/>
              <a:gd name="connsiteY10" fmla="*/ 665480 h 670560"/>
              <a:gd name="connsiteX11" fmla="*/ 162560 w 162560"/>
              <a:gd name="connsiteY11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560" h="670560">
                <a:moveTo>
                  <a:pt x="162560" y="670560"/>
                </a:moveTo>
                <a:lnTo>
                  <a:pt x="162560" y="269240"/>
                </a:lnTo>
                <a:lnTo>
                  <a:pt x="116840" y="269240"/>
                </a:lnTo>
                <a:lnTo>
                  <a:pt x="116840" y="0"/>
                </a:lnTo>
                <a:lnTo>
                  <a:pt x="40640" y="0"/>
                </a:lnTo>
                <a:lnTo>
                  <a:pt x="40640" y="66040"/>
                </a:lnTo>
                <a:lnTo>
                  <a:pt x="40640" y="66040"/>
                </a:lnTo>
                <a:lnTo>
                  <a:pt x="40640" y="50800"/>
                </a:lnTo>
                <a:lnTo>
                  <a:pt x="0" y="50800"/>
                </a:lnTo>
                <a:lnTo>
                  <a:pt x="0" y="594360"/>
                </a:lnTo>
                <a:lnTo>
                  <a:pt x="71120" y="665480"/>
                </a:lnTo>
                <a:lnTo>
                  <a:pt x="162560" y="67056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/>
              <p:cNvSpPr/>
              <p:nvPr/>
            </p:nvSpPr>
            <p:spPr>
              <a:xfrm>
                <a:off x="6980872" y="4523230"/>
                <a:ext cx="415768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phase = </a:t>
                </a:r>
                <a:r>
                  <a:rPr lang="en-GB" dirty="0" err="1"/>
                  <a:t>dimuon</a:t>
                </a:r>
                <a:r>
                  <a:rPr lang="en-GB" dirty="0"/>
                  <a:t> phase using apparatus optimized for </a:t>
                </a:r>
                <a:r>
                  <a:rPr lang="en-GB" dirty="0" err="1"/>
                  <a:t>dielectrons</a:t>
                </a:r>
                <a:r>
                  <a:rPr lang="en-GB" dirty="0"/>
                  <a:t> modified with absorbers</a:t>
                </a:r>
              </a:p>
            </p:txBody>
          </p:sp>
        </mc:Choice>
        <mc:Fallback xmlns="">
          <p:sp>
            <p:nvSpPr>
              <p:cNvPr id="19" name="Rettango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72" y="4523230"/>
                <a:ext cx="4157686" cy="923330"/>
              </a:xfrm>
              <a:prstGeom prst="rect">
                <a:avLst/>
              </a:prstGeom>
              <a:blipFill rotWithShape="0">
                <a:blip r:embed="rId10"/>
                <a:stretch>
                  <a:fillRect l="-1173" t="-3311" r="-1320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magin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7" y="1187990"/>
            <a:ext cx="3931979" cy="28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="" xmlns:a16="http://schemas.microsoft.com/office/drawing/2014/main" id="{11981F73-4EE0-514F-B43A-E709FADE36F0}"/>
                  </a:ext>
                </a:extLst>
              </p:cNvPr>
              <p:cNvSpPr txBox="1"/>
              <p:nvPr/>
            </p:nvSpPr>
            <p:spPr>
              <a:xfrm>
                <a:off x="348632" y="120190"/>
                <a:ext cx="92678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4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𝝁𝝁</m:t>
                    </m:r>
                    <m:r>
                      <a:rPr lang="it-IT" sz="4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𝑰𝑰</m:t>
                    </m:r>
                  </m:oMath>
                </a14:m>
                <a:r>
                  <a:rPr lang="en-GB" sz="4000" b="1" dirty="0">
                    <a:solidFill>
                      <a:schemeClr val="bg1"/>
                    </a:solidFill>
                  </a:rPr>
                  <a:t> phase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="" id="{11981F73-4EE0-514F-B43A-E709FADE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2" y="120190"/>
                <a:ext cx="9267808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6</a:t>
            </a:fld>
            <a:endParaRPr lang="en-GB" dirty="0"/>
          </a:p>
        </p:txBody>
      </p:sp>
      <p:sp>
        <p:nvSpPr>
          <p:cNvPr id="2" name="Rettangolo 1"/>
          <p:cNvSpPr/>
          <p:nvPr/>
        </p:nvSpPr>
        <p:spPr>
          <a:xfrm>
            <a:off x="279529" y="1300214"/>
            <a:ext cx="113298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 smtClean="0"/>
              <a:t>Revert</a:t>
            </a:r>
            <a:r>
              <a:rPr lang="it-IT" sz="2800" dirty="0" smtClean="0"/>
              <a:t> to </a:t>
            </a:r>
            <a:r>
              <a:rPr lang="it-IT" sz="2800" dirty="0" err="1" smtClean="0"/>
              <a:t>electrons</a:t>
            </a:r>
            <a:r>
              <a:rPr lang="it-IT" sz="2800" dirty="0" smtClean="0"/>
              <a:t> and </a:t>
            </a:r>
            <a:r>
              <a:rPr lang="it-IT" sz="2800" dirty="0" err="1" smtClean="0"/>
              <a:t>other</a:t>
            </a:r>
            <a:r>
              <a:rPr lang="it-IT" sz="2800" dirty="0" smtClean="0"/>
              <a:t> </a:t>
            </a:r>
            <a:r>
              <a:rPr lang="it-IT" sz="2800" dirty="0" err="1" smtClean="0"/>
              <a:t>bumps</a:t>
            </a:r>
            <a:r>
              <a:rPr lang="it-IT" sz="2800" dirty="0" smtClean="0"/>
              <a:t> are </a:t>
            </a:r>
            <a:r>
              <a:rPr lang="it-IT" sz="2800" dirty="0" err="1" smtClean="0"/>
              <a:t>seen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dirty="0" smtClean="0"/>
              <a:t>9.51 </a:t>
            </a:r>
            <a:r>
              <a:rPr lang="it-IT" sz="2800" dirty="0"/>
              <a:t>and 9.67 </a:t>
            </a:r>
            <a:r>
              <a:rPr lang="it-IT" sz="2800" dirty="0" err="1" smtClean="0"/>
              <a:t>GeV</a:t>
            </a:r>
            <a:endParaRPr lang="it-IT" sz="2800" dirty="0" smtClean="0"/>
          </a:p>
          <a:p>
            <a:endParaRPr lang="it-I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significance of this clustering was </a:t>
            </a:r>
            <a:r>
              <a:rPr lang="en-US" sz="2800" dirty="0" smtClean="0"/>
              <a:t>much </a:t>
            </a:r>
            <a:r>
              <a:rPr lang="en-US" sz="2800" dirty="0"/>
              <a:t>stronger than the </a:t>
            </a:r>
            <a:r>
              <a:rPr lang="en-US" sz="2800" dirty="0" smtClean="0"/>
              <a:t>Oops-Leon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Optimization for </a:t>
            </a:r>
            <a:r>
              <a:rPr lang="en-US" sz="2800" dirty="0" err="1" smtClean="0"/>
              <a:t>dimuon</a:t>
            </a:r>
            <a:r>
              <a:rPr lang="en-US" sz="2800" dirty="0" smtClean="0"/>
              <a:t> in the final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How can the apparatus be optimized to look for </a:t>
            </a:r>
            <a:r>
              <a:rPr lang="en-US" sz="2800" dirty="0" err="1" smtClean="0"/>
              <a:t>dimuons</a:t>
            </a:r>
            <a:r>
              <a:rPr lang="en-US" sz="2800" dirty="0" smtClean="0"/>
              <a:t>?</a:t>
            </a:r>
            <a:endParaRPr lang="en-GB" sz="2800" dirty="0"/>
          </a:p>
          <a:p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15908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2802" b="6706"/>
          <a:stretch/>
        </p:blipFill>
        <p:spPr>
          <a:xfrm>
            <a:off x="0" y="1247209"/>
            <a:ext cx="7642180" cy="51687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E-288</a:t>
            </a:r>
            <a:r>
              <a:rPr lang="en-GB" sz="4000" b="1" dirty="0">
                <a:solidFill>
                  <a:schemeClr val="bg1"/>
                </a:solidFill>
              </a:rPr>
              <a:t>: the apparatus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7</a:t>
            </a:fld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348632" y="2641926"/>
            <a:ext cx="1169540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7782046" y="3640425"/>
            <a:ext cx="426199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9585518" y="683655"/>
            <a:ext cx="372124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Connettore 4 79"/>
          <p:cNvCxnSpPr/>
          <p:nvPr/>
        </p:nvCxnSpPr>
        <p:spPr>
          <a:xfrm rot="16200000" flipH="1">
            <a:off x="-175084" y="2753654"/>
            <a:ext cx="1162419" cy="282625"/>
          </a:xfrm>
          <a:prstGeom prst="bentConnector3">
            <a:avLst>
              <a:gd name="adj1" fmla="val 100406"/>
            </a:avLst>
          </a:prstGeom>
          <a:ln w="38100">
            <a:solidFill>
              <a:srgbClr val="9B00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734" y="4530524"/>
            <a:ext cx="4125567" cy="1117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/>
              <p:cNvSpPr/>
              <p:nvPr/>
            </p:nvSpPr>
            <p:spPr>
              <a:xfrm>
                <a:off x="1082" y="1934446"/>
                <a:ext cx="1438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bar>
                        <m:barPr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ba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" y="1934446"/>
                <a:ext cx="143827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2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2802" b="6706"/>
          <a:stretch/>
        </p:blipFill>
        <p:spPr>
          <a:xfrm>
            <a:off x="0" y="1247209"/>
            <a:ext cx="7642180" cy="5168713"/>
          </a:xfrm>
          <a:prstGeom prst="rect">
            <a:avLst/>
          </a:prstGeom>
        </p:spPr>
      </p:pic>
      <p:sp>
        <p:nvSpPr>
          <p:cNvPr id="37" name="Figura a mano libera 36"/>
          <p:cNvSpPr/>
          <p:nvPr/>
        </p:nvSpPr>
        <p:spPr>
          <a:xfrm>
            <a:off x="832156" y="3162024"/>
            <a:ext cx="955327" cy="292532"/>
          </a:xfrm>
          <a:custGeom>
            <a:avLst/>
            <a:gdLst>
              <a:gd name="connsiteX0" fmla="*/ 9525 w 822960"/>
              <a:gd name="connsiteY0" fmla="*/ 245745 h 245745"/>
              <a:gd name="connsiteX1" fmla="*/ 822960 w 822960"/>
              <a:gd name="connsiteY1" fmla="*/ 133350 h 245745"/>
              <a:gd name="connsiteX2" fmla="*/ 819150 w 822960"/>
              <a:gd name="connsiteY2" fmla="*/ 0 h 245745"/>
              <a:gd name="connsiteX3" fmla="*/ 0 w 822960"/>
              <a:gd name="connsiteY3" fmla="*/ 196215 h 245745"/>
              <a:gd name="connsiteX4" fmla="*/ 9525 w 822960"/>
              <a:gd name="connsiteY4" fmla="*/ 245745 h 2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245745">
                <a:moveTo>
                  <a:pt x="9525" y="245745"/>
                </a:moveTo>
                <a:lnTo>
                  <a:pt x="822960" y="133350"/>
                </a:lnTo>
                <a:lnTo>
                  <a:pt x="819150" y="0"/>
                </a:lnTo>
                <a:lnTo>
                  <a:pt x="0" y="196215"/>
                </a:lnTo>
                <a:lnTo>
                  <a:pt x="9525" y="245745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1915008" y="5165559"/>
            <a:ext cx="176912" cy="179861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691364" y="3051455"/>
            <a:ext cx="1093909" cy="334323"/>
          </a:xfrm>
          <a:custGeom>
            <a:avLst/>
            <a:gdLst>
              <a:gd name="connsiteX0" fmla="*/ 124460 w 942340"/>
              <a:gd name="connsiteY0" fmla="*/ 274320 h 279400"/>
              <a:gd name="connsiteX1" fmla="*/ 929640 w 942340"/>
              <a:gd name="connsiteY1" fmla="*/ 91440 h 279400"/>
              <a:gd name="connsiteX2" fmla="*/ 942340 w 942340"/>
              <a:gd name="connsiteY2" fmla="*/ 0 h 279400"/>
              <a:gd name="connsiteX3" fmla="*/ 2540 w 942340"/>
              <a:gd name="connsiteY3" fmla="*/ 7620 h 279400"/>
              <a:gd name="connsiteX4" fmla="*/ 0 w 942340"/>
              <a:gd name="connsiteY4" fmla="*/ 279400 h 279400"/>
              <a:gd name="connsiteX5" fmla="*/ 124460 w 942340"/>
              <a:gd name="connsiteY5" fmla="*/ 27432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340" h="279400">
                <a:moveTo>
                  <a:pt x="124460" y="274320"/>
                </a:moveTo>
                <a:lnTo>
                  <a:pt x="929640" y="91440"/>
                </a:lnTo>
                <a:lnTo>
                  <a:pt x="942340" y="0"/>
                </a:lnTo>
                <a:lnTo>
                  <a:pt x="2540" y="7620"/>
                </a:lnTo>
                <a:cubicBezTo>
                  <a:pt x="1693" y="98213"/>
                  <a:pt x="847" y="188807"/>
                  <a:pt x="0" y="279400"/>
                </a:cubicBezTo>
                <a:lnTo>
                  <a:pt x="124460" y="27432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 42"/>
          <p:cNvSpPr/>
          <p:nvPr/>
        </p:nvSpPr>
        <p:spPr>
          <a:xfrm flipV="1">
            <a:off x="703158" y="3581393"/>
            <a:ext cx="1093909" cy="334323"/>
          </a:xfrm>
          <a:custGeom>
            <a:avLst/>
            <a:gdLst>
              <a:gd name="connsiteX0" fmla="*/ 124460 w 942340"/>
              <a:gd name="connsiteY0" fmla="*/ 274320 h 279400"/>
              <a:gd name="connsiteX1" fmla="*/ 929640 w 942340"/>
              <a:gd name="connsiteY1" fmla="*/ 91440 h 279400"/>
              <a:gd name="connsiteX2" fmla="*/ 942340 w 942340"/>
              <a:gd name="connsiteY2" fmla="*/ 0 h 279400"/>
              <a:gd name="connsiteX3" fmla="*/ 2540 w 942340"/>
              <a:gd name="connsiteY3" fmla="*/ 7620 h 279400"/>
              <a:gd name="connsiteX4" fmla="*/ 0 w 942340"/>
              <a:gd name="connsiteY4" fmla="*/ 279400 h 279400"/>
              <a:gd name="connsiteX5" fmla="*/ 124460 w 942340"/>
              <a:gd name="connsiteY5" fmla="*/ 27432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340" h="279400">
                <a:moveTo>
                  <a:pt x="124460" y="274320"/>
                </a:moveTo>
                <a:lnTo>
                  <a:pt x="929640" y="91440"/>
                </a:lnTo>
                <a:lnTo>
                  <a:pt x="942340" y="0"/>
                </a:lnTo>
                <a:lnTo>
                  <a:pt x="2540" y="7620"/>
                </a:lnTo>
                <a:cubicBezTo>
                  <a:pt x="1693" y="98213"/>
                  <a:pt x="847" y="188807"/>
                  <a:pt x="0" y="279400"/>
                </a:cubicBezTo>
                <a:lnTo>
                  <a:pt x="124460" y="27432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igura a mano libera 43"/>
          <p:cNvSpPr/>
          <p:nvPr/>
        </p:nvSpPr>
        <p:spPr>
          <a:xfrm flipV="1">
            <a:off x="829945" y="3502244"/>
            <a:ext cx="955327" cy="292532"/>
          </a:xfrm>
          <a:custGeom>
            <a:avLst/>
            <a:gdLst>
              <a:gd name="connsiteX0" fmla="*/ 9525 w 822960"/>
              <a:gd name="connsiteY0" fmla="*/ 245745 h 245745"/>
              <a:gd name="connsiteX1" fmla="*/ 822960 w 822960"/>
              <a:gd name="connsiteY1" fmla="*/ 133350 h 245745"/>
              <a:gd name="connsiteX2" fmla="*/ 819150 w 822960"/>
              <a:gd name="connsiteY2" fmla="*/ 0 h 245745"/>
              <a:gd name="connsiteX3" fmla="*/ 0 w 822960"/>
              <a:gd name="connsiteY3" fmla="*/ 196215 h 245745"/>
              <a:gd name="connsiteX4" fmla="*/ 9525 w 822960"/>
              <a:gd name="connsiteY4" fmla="*/ 245745 h 2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245745">
                <a:moveTo>
                  <a:pt x="9525" y="245745"/>
                </a:moveTo>
                <a:lnTo>
                  <a:pt x="822960" y="133350"/>
                </a:lnTo>
                <a:lnTo>
                  <a:pt x="819150" y="0"/>
                </a:lnTo>
                <a:lnTo>
                  <a:pt x="0" y="196215"/>
                </a:lnTo>
                <a:lnTo>
                  <a:pt x="9525" y="245745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igura a mano libera 46"/>
          <p:cNvSpPr/>
          <p:nvPr/>
        </p:nvSpPr>
        <p:spPr>
          <a:xfrm>
            <a:off x="1015703" y="3385778"/>
            <a:ext cx="401002" cy="187568"/>
          </a:xfrm>
          <a:custGeom>
            <a:avLst/>
            <a:gdLst>
              <a:gd name="connsiteX0" fmla="*/ 0 w 345440"/>
              <a:gd name="connsiteY0" fmla="*/ 109220 h 154940"/>
              <a:gd name="connsiteX1" fmla="*/ 345440 w 345440"/>
              <a:gd name="connsiteY1" fmla="*/ 154940 h 154940"/>
              <a:gd name="connsiteX2" fmla="*/ 345440 w 345440"/>
              <a:gd name="connsiteY2" fmla="*/ 0 h 154940"/>
              <a:gd name="connsiteX3" fmla="*/ 251460 w 345440"/>
              <a:gd name="connsiteY3" fmla="*/ 10160 h 154940"/>
              <a:gd name="connsiteX4" fmla="*/ 233680 w 345440"/>
              <a:gd name="connsiteY4" fmla="*/ 15240 h 154940"/>
              <a:gd name="connsiteX5" fmla="*/ 203200 w 345440"/>
              <a:gd name="connsiteY5" fmla="*/ 17780 h 154940"/>
              <a:gd name="connsiteX6" fmla="*/ 185420 w 345440"/>
              <a:gd name="connsiteY6" fmla="*/ 20320 h 154940"/>
              <a:gd name="connsiteX7" fmla="*/ 96520 w 345440"/>
              <a:gd name="connsiteY7" fmla="*/ 25400 h 154940"/>
              <a:gd name="connsiteX8" fmla="*/ 30480 w 345440"/>
              <a:gd name="connsiteY8" fmla="*/ 30480 h 154940"/>
              <a:gd name="connsiteX9" fmla="*/ 12700 w 345440"/>
              <a:gd name="connsiteY9" fmla="*/ 38100 h 154940"/>
              <a:gd name="connsiteX10" fmla="*/ 2540 w 345440"/>
              <a:gd name="connsiteY10" fmla="*/ 43180 h 154940"/>
              <a:gd name="connsiteX11" fmla="*/ 2540 w 345440"/>
              <a:gd name="connsiteY11" fmla="*/ 43180 h 154940"/>
              <a:gd name="connsiteX12" fmla="*/ 0 w 345440"/>
              <a:gd name="connsiteY12" fmla="*/ 109220 h 1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5440" h="154940">
                <a:moveTo>
                  <a:pt x="0" y="109220"/>
                </a:moveTo>
                <a:lnTo>
                  <a:pt x="345440" y="154940"/>
                </a:lnTo>
                <a:lnTo>
                  <a:pt x="345440" y="0"/>
                </a:lnTo>
                <a:cubicBezTo>
                  <a:pt x="314053" y="2414"/>
                  <a:pt x="282412" y="3970"/>
                  <a:pt x="251460" y="10160"/>
                </a:cubicBezTo>
                <a:cubicBezTo>
                  <a:pt x="245416" y="11369"/>
                  <a:pt x="239768" y="14279"/>
                  <a:pt x="233680" y="15240"/>
                </a:cubicBezTo>
                <a:cubicBezTo>
                  <a:pt x="223610" y="16830"/>
                  <a:pt x="213339" y="16713"/>
                  <a:pt x="203200" y="17780"/>
                </a:cubicBezTo>
                <a:cubicBezTo>
                  <a:pt x="197246" y="18407"/>
                  <a:pt x="191392" y="19893"/>
                  <a:pt x="185420" y="20320"/>
                </a:cubicBezTo>
                <a:cubicBezTo>
                  <a:pt x="155814" y="22435"/>
                  <a:pt x="126153" y="23707"/>
                  <a:pt x="96520" y="25400"/>
                </a:cubicBezTo>
                <a:cubicBezTo>
                  <a:pt x="66012" y="33027"/>
                  <a:pt x="101911" y="24766"/>
                  <a:pt x="30480" y="30480"/>
                </a:cubicBezTo>
                <a:cubicBezTo>
                  <a:pt x="26338" y="30811"/>
                  <a:pt x="15256" y="36639"/>
                  <a:pt x="12700" y="38100"/>
                </a:cubicBezTo>
                <a:cubicBezTo>
                  <a:pt x="2988" y="43650"/>
                  <a:pt x="8517" y="43180"/>
                  <a:pt x="2540" y="43180"/>
                </a:cubicBezTo>
                <a:lnTo>
                  <a:pt x="2540" y="43180"/>
                </a:lnTo>
                <a:cubicBezTo>
                  <a:pt x="1693" y="65193"/>
                  <a:pt x="847" y="87207"/>
                  <a:pt x="0" y="10922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1915008" y="4900191"/>
            <a:ext cx="176912" cy="179861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/>
          <p:cNvSpPr/>
          <p:nvPr/>
        </p:nvSpPr>
        <p:spPr>
          <a:xfrm>
            <a:off x="1915008" y="4631873"/>
            <a:ext cx="176912" cy="17986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igura a mano libera 49"/>
          <p:cNvSpPr/>
          <p:nvPr/>
        </p:nvSpPr>
        <p:spPr>
          <a:xfrm>
            <a:off x="1788221" y="3067928"/>
            <a:ext cx="250742" cy="292532"/>
          </a:xfrm>
          <a:custGeom>
            <a:avLst/>
            <a:gdLst>
              <a:gd name="connsiteX0" fmla="*/ 0 w 210820"/>
              <a:gd name="connsiteY0" fmla="*/ 262670 h 262670"/>
              <a:gd name="connsiteX1" fmla="*/ 147320 w 210820"/>
              <a:gd name="connsiteY1" fmla="*/ 211870 h 262670"/>
              <a:gd name="connsiteX2" fmla="*/ 149860 w 210820"/>
              <a:gd name="connsiteY2" fmla="*/ 186470 h 262670"/>
              <a:gd name="connsiteX3" fmla="*/ 205740 w 210820"/>
              <a:gd name="connsiteY3" fmla="*/ 183930 h 262670"/>
              <a:gd name="connsiteX4" fmla="*/ 210820 w 210820"/>
              <a:gd name="connsiteY4" fmla="*/ 18830 h 262670"/>
              <a:gd name="connsiteX5" fmla="*/ 147320 w 210820"/>
              <a:gd name="connsiteY5" fmla="*/ 56930 h 262670"/>
              <a:gd name="connsiteX6" fmla="*/ 142240 w 210820"/>
              <a:gd name="connsiteY6" fmla="*/ 6130 h 262670"/>
              <a:gd name="connsiteX7" fmla="*/ 142240 w 210820"/>
              <a:gd name="connsiteY7" fmla="*/ 6130 h 262670"/>
              <a:gd name="connsiteX8" fmla="*/ 20320 w 210820"/>
              <a:gd name="connsiteY8" fmla="*/ 8670 h 262670"/>
              <a:gd name="connsiteX9" fmla="*/ 20320 w 210820"/>
              <a:gd name="connsiteY9" fmla="*/ 8670 h 262670"/>
              <a:gd name="connsiteX10" fmla="*/ 0 w 210820"/>
              <a:gd name="connsiteY10" fmla="*/ 262670 h 26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820" h="262670">
                <a:moveTo>
                  <a:pt x="0" y="262670"/>
                </a:moveTo>
                <a:lnTo>
                  <a:pt x="147320" y="211870"/>
                </a:lnTo>
                <a:lnTo>
                  <a:pt x="149860" y="186470"/>
                </a:lnTo>
                <a:lnTo>
                  <a:pt x="205740" y="183930"/>
                </a:lnTo>
                <a:lnTo>
                  <a:pt x="210820" y="18830"/>
                </a:lnTo>
                <a:lnTo>
                  <a:pt x="147320" y="56930"/>
                </a:lnTo>
                <a:cubicBezTo>
                  <a:pt x="144723" y="2394"/>
                  <a:pt x="157367" y="-8997"/>
                  <a:pt x="142240" y="6130"/>
                </a:cubicBezTo>
                <a:lnTo>
                  <a:pt x="142240" y="6130"/>
                </a:lnTo>
                <a:cubicBezTo>
                  <a:pt x="77966" y="10721"/>
                  <a:pt x="118564" y="8670"/>
                  <a:pt x="20320" y="8670"/>
                </a:cubicBezTo>
                <a:lnTo>
                  <a:pt x="20320" y="8670"/>
                </a:lnTo>
                <a:lnTo>
                  <a:pt x="0" y="26267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igura a mano libera 50"/>
          <p:cNvSpPr/>
          <p:nvPr/>
        </p:nvSpPr>
        <p:spPr>
          <a:xfrm flipV="1">
            <a:off x="1782040" y="3565129"/>
            <a:ext cx="250742" cy="292532"/>
          </a:xfrm>
          <a:custGeom>
            <a:avLst/>
            <a:gdLst>
              <a:gd name="connsiteX0" fmla="*/ 0 w 210820"/>
              <a:gd name="connsiteY0" fmla="*/ 262670 h 262670"/>
              <a:gd name="connsiteX1" fmla="*/ 147320 w 210820"/>
              <a:gd name="connsiteY1" fmla="*/ 211870 h 262670"/>
              <a:gd name="connsiteX2" fmla="*/ 149860 w 210820"/>
              <a:gd name="connsiteY2" fmla="*/ 186470 h 262670"/>
              <a:gd name="connsiteX3" fmla="*/ 205740 w 210820"/>
              <a:gd name="connsiteY3" fmla="*/ 183930 h 262670"/>
              <a:gd name="connsiteX4" fmla="*/ 210820 w 210820"/>
              <a:gd name="connsiteY4" fmla="*/ 18830 h 262670"/>
              <a:gd name="connsiteX5" fmla="*/ 147320 w 210820"/>
              <a:gd name="connsiteY5" fmla="*/ 56930 h 262670"/>
              <a:gd name="connsiteX6" fmla="*/ 142240 w 210820"/>
              <a:gd name="connsiteY6" fmla="*/ 6130 h 262670"/>
              <a:gd name="connsiteX7" fmla="*/ 142240 w 210820"/>
              <a:gd name="connsiteY7" fmla="*/ 6130 h 262670"/>
              <a:gd name="connsiteX8" fmla="*/ 20320 w 210820"/>
              <a:gd name="connsiteY8" fmla="*/ 8670 h 262670"/>
              <a:gd name="connsiteX9" fmla="*/ 20320 w 210820"/>
              <a:gd name="connsiteY9" fmla="*/ 8670 h 262670"/>
              <a:gd name="connsiteX10" fmla="*/ 0 w 210820"/>
              <a:gd name="connsiteY10" fmla="*/ 262670 h 26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820" h="262670">
                <a:moveTo>
                  <a:pt x="0" y="262670"/>
                </a:moveTo>
                <a:lnTo>
                  <a:pt x="147320" y="211870"/>
                </a:lnTo>
                <a:lnTo>
                  <a:pt x="149860" y="186470"/>
                </a:lnTo>
                <a:lnTo>
                  <a:pt x="205740" y="183930"/>
                </a:lnTo>
                <a:lnTo>
                  <a:pt x="210820" y="18830"/>
                </a:lnTo>
                <a:lnTo>
                  <a:pt x="147320" y="56930"/>
                </a:lnTo>
                <a:cubicBezTo>
                  <a:pt x="144723" y="2394"/>
                  <a:pt x="157367" y="-8997"/>
                  <a:pt x="142240" y="6130"/>
                </a:cubicBezTo>
                <a:lnTo>
                  <a:pt x="142240" y="6130"/>
                </a:lnTo>
                <a:cubicBezTo>
                  <a:pt x="77966" y="10721"/>
                  <a:pt x="118564" y="8670"/>
                  <a:pt x="20320" y="8670"/>
                </a:cubicBezTo>
                <a:lnTo>
                  <a:pt x="20320" y="8670"/>
                </a:lnTo>
                <a:lnTo>
                  <a:pt x="0" y="26267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1915008" y="5435131"/>
            <a:ext cx="176912" cy="17986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Figura a mano libera 52"/>
          <p:cNvSpPr/>
          <p:nvPr/>
        </p:nvSpPr>
        <p:spPr>
          <a:xfrm>
            <a:off x="1419653" y="3249007"/>
            <a:ext cx="1020195" cy="436384"/>
          </a:xfrm>
          <a:custGeom>
            <a:avLst/>
            <a:gdLst>
              <a:gd name="connsiteX0" fmla="*/ 7620 w 878840"/>
              <a:gd name="connsiteY0" fmla="*/ 119380 h 375920"/>
              <a:gd name="connsiteX1" fmla="*/ 7620 w 878840"/>
              <a:gd name="connsiteY1" fmla="*/ 119380 h 375920"/>
              <a:gd name="connsiteX2" fmla="*/ 241300 w 878840"/>
              <a:gd name="connsiteY2" fmla="*/ 76200 h 375920"/>
              <a:gd name="connsiteX3" fmla="*/ 251460 w 878840"/>
              <a:gd name="connsiteY3" fmla="*/ 78740 h 375920"/>
              <a:gd name="connsiteX4" fmla="*/ 297180 w 878840"/>
              <a:gd name="connsiteY4" fmla="*/ 78740 h 375920"/>
              <a:gd name="connsiteX5" fmla="*/ 297180 w 878840"/>
              <a:gd name="connsiteY5" fmla="*/ 78740 h 375920"/>
              <a:gd name="connsiteX6" fmla="*/ 307340 w 878840"/>
              <a:gd name="connsiteY6" fmla="*/ 101600 h 375920"/>
              <a:gd name="connsiteX7" fmla="*/ 309880 w 878840"/>
              <a:gd name="connsiteY7" fmla="*/ 109220 h 375920"/>
              <a:gd name="connsiteX8" fmla="*/ 312420 w 878840"/>
              <a:gd name="connsiteY8" fmla="*/ 127000 h 375920"/>
              <a:gd name="connsiteX9" fmla="*/ 320040 w 878840"/>
              <a:gd name="connsiteY9" fmla="*/ 144780 h 375920"/>
              <a:gd name="connsiteX10" fmla="*/ 322580 w 878840"/>
              <a:gd name="connsiteY10" fmla="*/ 152400 h 375920"/>
              <a:gd name="connsiteX11" fmla="*/ 317500 w 878840"/>
              <a:gd name="connsiteY11" fmla="*/ 144780 h 375920"/>
              <a:gd name="connsiteX12" fmla="*/ 320040 w 878840"/>
              <a:gd name="connsiteY12" fmla="*/ 127000 h 375920"/>
              <a:gd name="connsiteX13" fmla="*/ 322580 w 878840"/>
              <a:gd name="connsiteY13" fmla="*/ 119380 h 375920"/>
              <a:gd name="connsiteX14" fmla="*/ 322580 w 878840"/>
              <a:gd name="connsiteY14" fmla="*/ 124460 h 375920"/>
              <a:gd name="connsiteX15" fmla="*/ 322580 w 878840"/>
              <a:gd name="connsiteY15" fmla="*/ 124460 h 375920"/>
              <a:gd name="connsiteX16" fmla="*/ 477520 w 878840"/>
              <a:gd name="connsiteY16" fmla="*/ 83820 h 375920"/>
              <a:gd name="connsiteX17" fmla="*/ 485140 w 878840"/>
              <a:gd name="connsiteY17" fmla="*/ 63500 h 375920"/>
              <a:gd name="connsiteX18" fmla="*/ 487680 w 878840"/>
              <a:gd name="connsiteY18" fmla="*/ 55880 h 375920"/>
              <a:gd name="connsiteX19" fmla="*/ 497840 w 878840"/>
              <a:gd name="connsiteY19" fmla="*/ 50800 h 375920"/>
              <a:gd name="connsiteX20" fmla="*/ 502920 w 878840"/>
              <a:gd name="connsiteY20" fmla="*/ 45720 h 375920"/>
              <a:gd name="connsiteX21" fmla="*/ 502920 w 878840"/>
              <a:gd name="connsiteY21" fmla="*/ 45720 h 375920"/>
              <a:gd name="connsiteX22" fmla="*/ 850900 w 878840"/>
              <a:gd name="connsiteY22" fmla="*/ 0 h 375920"/>
              <a:gd name="connsiteX23" fmla="*/ 858520 w 878840"/>
              <a:gd name="connsiteY23" fmla="*/ 38100 h 375920"/>
              <a:gd name="connsiteX24" fmla="*/ 863600 w 878840"/>
              <a:gd name="connsiteY24" fmla="*/ 109220 h 375920"/>
              <a:gd name="connsiteX25" fmla="*/ 868680 w 878840"/>
              <a:gd name="connsiteY25" fmla="*/ 127000 h 375920"/>
              <a:gd name="connsiteX26" fmla="*/ 871220 w 878840"/>
              <a:gd name="connsiteY26" fmla="*/ 162560 h 375920"/>
              <a:gd name="connsiteX27" fmla="*/ 873760 w 878840"/>
              <a:gd name="connsiteY27" fmla="*/ 172720 h 375920"/>
              <a:gd name="connsiteX28" fmla="*/ 878840 w 878840"/>
              <a:gd name="connsiteY28" fmla="*/ 195580 h 375920"/>
              <a:gd name="connsiteX29" fmla="*/ 876300 w 878840"/>
              <a:gd name="connsiteY29" fmla="*/ 320040 h 375920"/>
              <a:gd name="connsiteX30" fmla="*/ 873760 w 878840"/>
              <a:gd name="connsiteY30" fmla="*/ 337820 h 375920"/>
              <a:gd name="connsiteX31" fmla="*/ 858520 w 878840"/>
              <a:gd name="connsiteY31" fmla="*/ 373380 h 375920"/>
              <a:gd name="connsiteX32" fmla="*/ 855980 w 878840"/>
              <a:gd name="connsiteY32" fmla="*/ 375920 h 375920"/>
              <a:gd name="connsiteX33" fmla="*/ 855980 w 878840"/>
              <a:gd name="connsiteY33" fmla="*/ 375920 h 375920"/>
              <a:gd name="connsiteX34" fmla="*/ 782320 w 878840"/>
              <a:gd name="connsiteY34" fmla="*/ 368300 h 375920"/>
              <a:gd name="connsiteX35" fmla="*/ 759460 w 878840"/>
              <a:gd name="connsiteY35" fmla="*/ 363220 h 375920"/>
              <a:gd name="connsiteX36" fmla="*/ 728980 w 878840"/>
              <a:gd name="connsiteY36" fmla="*/ 358140 h 375920"/>
              <a:gd name="connsiteX37" fmla="*/ 675640 w 878840"/>
              <a:gd name="connsiteY37" fmla="*/ 350520 h 375920"/>
              <a:gd name="connsiteX38" fmla="*/ 655320 w 878840"/>
              <a:gd name="connsiteY38" fmla="*/ 347980 h 375920"/>
              <a:gd name="connsiteX39" fmla="*/ 586740 w 878840"/>
              <a:gd name="connsiteY39" fmla="*/ 342900 h 375920"/>
              <a:gd name="connsiteX40" fmla="*/ 520700 w 878840"/>
              <a:gd name="connsiteY40" fmla="*/ 340360 h 375920"/>
              <a:gd name="connsiteX41" fmla="*/ 510540 w 878840"/>
              <a:gd name="connsiteY41" fmla="*/ 337820 h 375920"/>
              <a:gd name="connsiteX42" fmla="*/ 487680 w 878840"/>
              <a:gd name="connsiteY42" fmla="*/ 330200 h 375920"/>
              <a:gd name="connsiteX43" fmla="*/ 472440 w 878840"/>
              <a:gd name="connsiteY43" fmla="*/ 330200 h 375920"/>
              <a:gd name="connsiteX44" fmla="*/ 472440 w 878840"/>
              <a:gd name="connsiteY44" fmla="*/ 330200 h 375920"/>
              <a:gd name="connsiteX45" fmla="*/ 472440 w 878840"/>
              <a:gd name="connsiteY45" fmla="*/ 281940 h 375920"/>
              <a:gd name="connsiteX46" fmla="*/ 472440 w 878840"/>
              <a:gd name="connsiteY46" fmla="*/ 281940 h 375920"/>
              <a:gd name="connsiteX47" fmla="*/ 431800 w 878840"/>
              <a:gd name="connsiteY47" fmla="*/ 274320 h 375920"/>
              <a:gd name="connsiteX48" fmla="*/ 414020 w 878840"/>
              <a:gd name="connsiteY48" fmla="*/ 271780 h 375920"/>
              <a:gd name="connsiteX49" fmla="*/ 391160 w 878840"/>
              <a:gd name="connsiteY49" fmla="*/ 264160 h 375920"/>
              <a:gd name="connsiteX50" fmla="*/ 375920 w 878840"/>
              <a:gd name="connsiteY50" fmla="*/ 259080 h 375920"/>
              <a:gd name="connsiteX51" fmla="*/ 365760 w 878840"/>
              <a:gd name="connsiteY51" fmla="*/ 254000 h 375920"/>
              <a:gd name="connsiteX52" fmla="*/ 332740 w 878840"/>
              <a:gd name="connsiteY52" fmla="*/ 248920 h 375920"/>
              <a:gd name="connsiteX53" fmla="*/ 309880 w 878840"/>
              <a:gd name="connsiteY53" fmla="*/ 251460 h 375920"/>
              <a:gd name="connsiteX54" fmla="*/ 302260 w 878840"/>
              <a:gd name="connsiteY54" fmla="*/ 254000 h 375920"/>
              <a:gd name="connsiteX55" fmla="*/ 302260 w 878840"/>
              <a:gd name="connsiteY55" fmla="*/ 254000 h 375920"/>
              <a:gd name="connsiteX56" fmla="*/ 292100 w 878840"/>
              <a:gd name="connsiteY56" fmla="*/ 274320 h 375920"/>
              <a:gd name="connsiteX57" fmla="*/ 289560 w 878840"/>
              <a:gd name="connsiteY57" fmla="*/ 325120 h 375920"/>
              <a:gd name="connsiteX58" fmla="*/ 289560 w 878840"/>
              <a:gd name="connsiteY58" fmla="*/ 325120 h 375920"/>
              <a:gd name="connsiteX59" fmla="*/ 226060 w 878840"/>
              <a:gd name="connsiteY59" fmla="*/ 320040 h 375920"/>
              <a:gd name="connsiteX60" fmla="*/ 210820 w 878840"/>
              <a:gd name="connsiteY60" fmla="*/ 317500 h 375920"/>
              <a:gd name="connsiteX61" fmla="*/ 157480 w 878840"/>
              <a:gd name="connsiteY61" fmla="*/ 312420 h 375920"/>
              <a:gd name="connsiteX62" fmla="*/ 144780 w 878840"/>
              <a:gd name="connsiteY62" fmla="*/ 309880 h 375920"/>
              <a:gd name="connsiteX63" fmla="*/ 119380 w 878840"/>
              <a:gd name="connsiteY63" fmla="*/ 299720 h 375920"/>
              <a:gd name="connsiteX64" fmla="*/ 48260 w 878840"/>
              <a:gd name="connsiteY64" fmla="*/ 294640 h 375920"/>
              <a:gd name="connsiteX65" fmla="*/ 40640 w 878840"/>
              <a:gd name="connsiteY65" fmla="*/ 289560 h 375920"/>
              <a:gd name="connsiteX66" fmla="*/ 30480 w 878840"/>
              <a:gd name="connsiteY66" fmla="*/ 276860 h 375920"/>
              <a:gd name="connsiteX67" fmla="*/ 0 w 878840"/>
              <a:gd name="connsiteY67" fmla="*/ 276860 h 375920"/>
              <a:gd name="connsiteX68" fmla="*/ 0 w 878840"/>
              <a:gd name="connsiteY68" fmla="*/ 276860 h 375920"/>
              <a:gd name="connsiteX69" fmla="*/ 7620 w 878840"/>
              <a:gd name="connsiteY69" fmla="*/ 223520 h 375920"/>
              <a:gd name="connsiteX70" fmla="*/ 5080 w 878840"/>
              <a:gd name="connsiteY70" fmla="*/ 200660 h 375920"/>
              <a:gd name="connsiteX71" fmla="*/ 2540 w 878840"/>
              <a:gd name="connsiteY71" fmla="*/ 187960 h 375920"/>
              <a:gd name="connsiteX72" fmla="*/ 5080 w 878840"/>
              <a:gd name="connsiteY72" fmla="*/ 152400 h 375920"/>
              <a:gd name="connsiteX73" fmla="*/ 7620 w 878840"/>
              <a:gd name="connsiteY73" fmla="*/ 11938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78840" h="375920">
                <a:moveTo>
                  <a:pt x="7620" y="119380"/>
                </a:moveTo>
                <a:lnTo>
                  <a:pt x="7620" y="119380"/>
                </a:lnTo>
                <a:lnTo>
                  <a:pt x="241300" y="76200"/>
                </a:lnTo>
                <a:cubicBezTo>
                  <a:pt x="244743" y="75626"/>
                  <a:pt x="247973" y="78581"/>
                  <a:pt x="251460" y="78740"/>
                </a:cubicBezTo>
                <a:cubicBezTo>
                  <a:pt x="266684" y="79432"/>
                  <a:pt x="281940" y="78740"/>
                  <a:pt x="297180" y="78740"/>
                </a:cubicBezTo>
                <a:lnTo>
                  <a:pt x="297180" y="78740"/>
                </a:lnTo>
                <a:cubicBezTo>
                  <a:pt x="300567" y="86360"/>
                  <a:pt x="304133" y="93903"/>
                  <a:pt x="307340" y="101600"/>
                </a:cubicBezTo>
                <a:cubicBezTo>
                  <a:pt x="308370" y="104071"/>
                  <a:pt x="309355" y="106595"/>
                  <a:pt x="309880" y="109220"/>
                </a:cubicBezTo>
                <a:cubicBezTo>
                  <a:pt x="311054" y="115091"/>
                  <a:pt x="311246" y="121129"/>
                  <a:pt x="312420" y="127000"/>
                </a:cubicBezTo>
                <a:cubicBezTo>
                  <a:pt x="313909" y="134446"/>
                  <a:pt x="316942" y="137551"/>
                  <a:pt x="320040" y="144780"/>
                </a:cubicBezTo>
                <a:cubicBezTo>
                  <a:pt x="321095" y="147241"/>
                  <a:pt x="325257" y="152400"/>
                  <a:pt x="322580" y="152400"/>
                </a:cubicBezTo>
                <a:cubicBezTo>
                  <a:pt x="319527" y="152400"/>
                  <a:pt x="319193" y="147320"/>
                  <a:pt x="317500" y="144780"/>
                </a:cubicBezTo>
                <a:cubicBezTo>
                  <a:pt x="318347" y="138853"/>
                  <a:pt x="318866" y="132871"/>
                  <a:pt x="320040" y="127000"/>
                </a:cubicBezTo>
                <a:cubicBezTo>
                  <a:pt x="320565" y="124375"/>
                  <a:pt x="320687" y="121273"/>
                  <a:pt x="322580" y="119380"/>
                </a:cubicBezTo>
                <a:lnTo>
                  <a:pt x="322580" y="124460"/>
                </a:lnTo>
                <a:lnTo>
                  <a:pt x="322580" y="124460"/>
                </a:lnTo>
                <a:lnTo>
                  <a:pt x="477520" y="83820"/>
                </a:lnTo>
                <a:cubicBezTo>
                  <a:pt x="480060" y="77047"/>
                  <a:pt x="482668" y="70298"/>
                  <a:pt x="485140" y="63500"/>
                </a:cubicBezTo>
                <a:cubicBezTo>
                  <a:pt x="486055" y="60984"/>
                  <a:pt x="485787" y="57773"/>
                  <a:pt x="487680" y="55880"/>
                </a:cubicBezTo>
                <a:cubicBezTo>
                  <a:pt x="490357" y="53203"/>
                  <a:pt x="494690" y="52900"/>
                  <a:pt x="497840" y="50800"/>
                </a:cubicBezTo>
                <a:cubicBezTo>
                  <a:pt x="499833" y="49472"/>
                  <a:pt x="501227" y="47413"/>
                  <a:pt x="502920" y="45720"/>
                </a:cubicBezTo>
                <a:lnTo>
                  <a:pt x="502920" y="45720"/>
                </a:lnTo>
                <a:lnTo>
                  <a:pt x="850900" y="0"/>
                </a:lnTo>
                <a:cubicBezTo>
                  <a:pt x="853440" y="12700"/>
                  <a:pt x="857007" y="25237"/>
                  <a:pt x="858520" y="38100"/>
                </a:cubicBezTo>
                <a:cubicBezTo>
                  <a:pt x="860714" y="56748"/>
                  <a:pt x="859638" y="88087"/>
                  <a:pt x="863600" y="109220"/>
                </a:cubicBezTo>
                <a:cubicBezTo>
                  <a:pt x="864736" y="115278"/>
                  <a:pt x="866987" y="121073"/>
                  <a:pt x="868680" y="127000"/>
                </a:cubicBezTo>
                <a:cubicBezTo>
                  <a:pt x="869527" y="138853"/>
                  <a:pt x="869908" y="150749"/>
                  <a:pt x="871220" y="162560"/>
                </a:cubicBezTo>
                <a:cubicBezTo>
                  <a:pt x="871606" y="166030"/>
                  <a:pt x="872975" y="169319"/>
                  <a:pt x="873760" y="172720"/>
                </a:cubicBezTo>
                <a:cubicBezTo>
                  <a:pt x="875515" y="180326"/>
                  <a:pt x="877147" y="187960"/>
                  <a:pt x="878840" y="195580"/>
                </a:cubicBezTo>
                <a:cubicBezTo>
                  <a:pt x="877993" y="237067"/>
                  <a:pt x="877781" y="278571"/>
                  <a:pt x="876300" y="320040"/>
                </a:cubicBezTo>
                <a:cubicBezTo>
                  <a:pt x="876086" y="326023"/>
                  <a:pt x="874934" y="331949"/>
                  <a:pt x="873760" y="337820"/>
                </a:cubicBezTo>
                <a:cubicBezTo>
                  <a:pt x="870845" y="352393"/>
                  <a:pt x="869364" y="362536"/>
                  <a:pt x="858520" y="373380"/>
                </a:cubicBezTo>
                <a:lnTo>
                  <a:pt x="855980" y="375920"/>
                </a:lnTo>
                <a:lnTo>
                  <a:pt x="855980" y="375920"/>
                </a:lnTo>
                <a:cubicBezTo>
                  <a:pt x="807563" y="371885"/>
                  <a:pt x="811448" y="374542"/>
                  <a:pt x="782320" y="368300"/>
                </a:cubicBezTo>
                <a:cubicBezTo>
                  <a:pt x="774687" y="366664"/>
                  <a:pt x="767128" y="364681"/>
                  <a:pt x="759460" y="363220"/>
                </a:cubicBezTo>
                <a:cubicBezTo>
                  <a:pt x="749342" y="361293"/>
                  <a:pt x="728980" y="358140"/>
                  <a:pt x="728980" y="358140"/>
                </a:cubicBezTo>
                <a:cubicBezTo>
                  <a:pt x="708307" y="344358"/>
                  <a:pt x="726175" y="354407"/>
                  <a:pt x="675640" y="350520"/>
                </a:cubicBezTo>
                <a:cubicBezTo>
                  <a:pt x="668834" y="349996"/>
                  <a:pt x="662121" y="348563"/>
                  <a:pt x="655320" y="347980"/>
                </a:cubicBezTo>
                <a:cubicBezTo>
                  <a:pt x="632481" y="346022"/>
                  <a:pt x="609646" y="343781"/>
                  <a:pt x="586740" y="342900"/>
                </a:cubicBezTo>
                <a:lnTo>
                  <a:pt x="520700" y="340360"/>
                </a:lnTo>
                <a:cubicBezTo>
                  <a:pt x="517313" y="339513"/>
                  <a:pt x="513877" y="338847"/>
                  <a:pt x="510540" y="337820"/>
                </a:cubicBezTo>
                <a:cubicBezTo>
                  <a:pt x="502863" y="335458"/>
                  <a:pt x="495712" y="330200"/>
                  <a:pt x="487680" y="330200"/>
                </a:cubicBezTo>
                <a:lnTo>
                  <a:pt x="472440" y="330200"/>
                </a:lnTo>
                <a:lnTo>
                  <a:pt x="472440" y="330200"/>
                </a:lnTo>
                <a:lnTo>
                  <a:pt x="472440" y="281940"/>
                </a:lnTo>
                <a:lnTo>
                  <a:pt x="472440" y="281940"/>
                </a:lnTo>
                <a:lnTo>
                  <a:pt x="431800" y="274320"/>
                </a:lnTo>
                <a:cubicBezTo>
                  <a:pt x="425902" y="273294"/>
                  <a:pt x="419828" y="273232"/>
                  <a:pt x="414020" y="271780"/>
                </a:cubicBezTo>
                <a:cubicBezTo>
                  <a:pt x="406228" y="269832"/>
                  <a:pt x="398780" y="266700"/>
                  <a:pt x="391160" y="264160"/>
                </a:cubicBezTo>
                <a:cubicBezTo>
                  <a:pt x="386080" y="262467"/>
                  <a:pt x="380709" y="261475"/>
                  <a:pt x="375920" y="259080"/>
                </a:cubicBezTo>
                <a:cubicBezTo>
                  <a:pt x="372533" y="257387"/>
                  <a:pt x="369352" y="255197"/>
                  <a:pt x="365760" y="254000"/>
                </a:cubicBezTo>
                <a:cubicBezTo>
                  <a:pt x="358778" y="251673"/>
                  <a:pt x="337719" y="249542"/>
                  <a:pt x="332740" y="248920"/>
                </a:cubicBezTo>
                <a:cubicBezTo>
                  <a:pt x="325120" y="249767"/>
                  <a:pt x="317443" y="250200"/>
                  <a:pt x="309880" y="251460"/>
                </a:cubicBezTo>
                <a:cubicBezTo>
                  <a:pt x="307239" y="251900"/>
                  <a:pt x="302260" y="254000"/>
                  <a:pt x="302260" y="254000"/>
                </a:cubicBezTo>
                <a:lnTo>
                  <a:pt x="302260" y="254000"/>
                </a:lnTo>
                <a:cubicBezTo>
                  <a:pt x="298873" y="260773"/>
                  <a:pt x="294647" y="267188"/>
                  <a:pt x="292100" y="274320"/>
                </a:cubicBezTo>
                <a:cubicBezTo>
                  <a:pt x="287611" y="286888"/>
                  <a:pt x="289560" y="317469"/>
                  <a:pt x="289560" y="325120"/>
                </a:cubicBezTo>
                <a:lnTo>
                  <a:pt x="289560" y="325120"/>
                </a:lnTo>
                <a:cubicBezTo>
                  <a:pt x="268393" y="323427"/>
                  <a:pt x="247005" y="323531"/>
                  <a:pt x="226060" y="320040"/>
                </a:cubicBezTo>
                <a:cubicBezTo>
                  <a:pt x="220980" y="319193"/>
                  <a:pt x="215925" y="318181"/>
                  <a:pt x="210820" y="317500"/>
                </a:cubicBezTo>
                <a:cubicBezTo>
                  <a:pt x="192491" y="315056"/>
                  <a:pt x="176101" y="313972"/>
                  <a:pt x="157480" y="312420"/>
                </a:cubicBezTo>
                <a:cubicBezTo>
                  <a:pt x="153247" y="311573"/>
                  <a:pt x="148837" y="311355"/>
                  <a:pt x="144780" y="309880"/>
                </a:cubicBezTo>
                <a:cubicBezTo>
                  <a:pt x="118906" y="300471"/>
                  <a:pt x="139667" y="303777"/>
                  <a:pt x="119380" y="299720"/>
                </a:cubicBezTo>
                <a:cubicBezTo>
                  <a:pt x="93002" y="294444"/>
                  <a:pt x="83022" y="296220"/>
                  <a:pt x="48260" y="294640"/>
                </a:cubicBezTo>
                <a:cubicBezTo>
                  <a:pt x="45720" y="292947"/>
                  <a:pt x="42547" y="291944"/>
                  <a:pt x="40640" y="289560"/>
                </a:cubicBezTo>
                <a:cubicBezTo>
                  <a:pt x="35766" y="283468"/>
                  <a:pt x="41888" y="278381"/>
                  <a:pt x="30480" y="276860"/>
                </a:cubicBezTo>
                <a:cubicBezTo>
                  <a:pt x="20409" y="275517"/>
                  <a:pt x="10160" y="276860"/>
                  <a:pt x="0" y="276860"/>
                </a:cubicBezTo>
                <a:lnTo>
                  <a:pt x="0" y="276860"/>
                </a:lnTo>
                <a:cubicBezTo>
                  <a:pt x="5376" y="228479"/>
                  <a:pt x="231" y="245687"/>
                  <a:pt x="7620" y="223520"/>
                </a:cubicBezTo>
                <a:cubicBezTo>
                  <a:pt x="6773" y="215900"/>
                  <a:pt x="6164" y="208250"/>
                  <a:pt x="5080" y="200660"/>
                </a:cubicBezTo>
                <a:cubicBezTo>
                  <a:pt x="4469" y="196386"/>
                  <a:pt x="2540" y="192277"/>
                  <a:pt x="2540" y="187960"/>
                </a:cubicBezTo>
                <a:cubicBezTo>
                  <a:pt x="2540" y="176076"/>
                  <a:pt x="3692" y="164202"/>
                  <a:pt x="5080" y="152400"/>
                </a:cubicBezTo>
                <a:cubicBezTo>
                  <a:pt x="8691" y="121707"/>
                  <a:pt x="7620" y="172579"/>
                  <a:pt x="7620" y="11938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igura a mano libera 21"/>
          <p:cNvSpPr/>
          <p:nvPr/>
        </p:nvSpPr>
        <p:spPr>
          <a:xfrm>
            <a:off x="1971031" y="2508924"/>
            <a:ext cx="448178" cy="601502"/>
          </a:xfrm>
          <a:custGeom>
            <a:avLst/>
            <a:gdLst>
              <a:gd name="connsiteX0" fmla="*/ 375920 w 386080"/>
              <a:gd name="connsiteY0" fmla="*/ 0 h 518160"/>
              <a:gd name="connsiteX1" fmla="*/ 386080 w 386080"/>
              <a:gd name="connsiteY1" fmla="*/ 406400 h 518160"/>
              <a:gd name="connsiteX2" fmla="*/ 0 w 386080"/>
              <a:gd name="connsiteY2" fmla="*/ 518160 h 518160"/>
              <a:gd name="connsiteX3" fmla="*/ 0 w 386080"/>
              <a:gd name="connsiteY3" fmla="*/ 30480 h 518160"/>
              <a:gd name="connsiteX4" fmla="*/ 375920 w 386080"/>
              <a:gd name="connsiteY4" fmla="*/ 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080" h="518160">
                <a:moveTo>
                  <a:pt x="375920" y="0"/>
                </a:moveTo>
                <a:lnTo>
                  <a:pt x="386080" y="406400"/>
                </a:lnTo>
                <a:lnTo>
                  <a:pt x="0" y="518160"/>
                </a:lnTo>
                <a:lnTo>
                  <a:pt x="0" y="30480"/>
                </a:lnTo>
                <a:lnTo>
                  <a:pt x="37592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Figura a mano libera 54"/>
          <p:cNvSpPr/>
          <p:nvPr/>
        </p:nvSpPr>
        <p:spPr>
          <a:xfrm flipV="1">
            <a:off x="1971031" y="3811775"/>
            <a:ext cx="447157" cy="601781"/>
          </a:xfrm>
          <a:custGeom>
            <a:avLst/>
            <a:gdLst>
              <a:gd name="connsiteX0" fmla="*/ 375920 w 386080"/>
              <a:gd name="connsiteY0" fmla="*/ 0 h 518160"/>
              <a:gd name="connsiteX1" fmla="*/ 386080 w 386080"/>
              <a:gd name="connsiteY1" fmla="*/ 406400 h 518160"/>
              <a:gd name="connsiteX2" fmla="*/ 0 w 386080"/>
              <a:gd name="connsiteY2" fmla="*/ 518160 h 518160"/>
              <a:gd name="connsiteX3" fmla="*/ 0 w 386080"/>
              <a:gd name="connsiteY3" fmla="*/ 30480 h 518160"/>
              <a:gd name="connsiteX4" fmla="*/ 375920 w 386080"/>
              <a:gd name="connsiteY4" fmla="*/ 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080" h="518160">
                <a:moveTo>
                  <a:pt x="375920" y="0"/>
                </a:moveTo>
                <a:lnTo>
                  <a:pt x="386080" y="406400"/>
                </a:lnTo>
                <a:lnTo>
                  <a:pt x="0" y="518160"/>
                </a:lnTo>
                <a:lnTo>
                  <a:pt x="0" y="30480"/>
                </a:lnTo>
                <a:lnTo>
                  <a:pt x="37592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igura a mano libera 35"/>
          <p:cNvSpPr/>
          <p:nvPr/>
        </p:nvSpPr>
        <p:spPr>
          <a:xfrm>
            <a:off x="2501768" y="2697630"/>
            <a:ext cx="633936" cy="274214"/>
          </a:xfrm>
          <a:custGeom>
            <a:avLst/>
            <a:gdLst>
              <a:gd name="connsiteX0" fmla="*/ 5080 w 546100"/>
              <a:gd name="connsiteY0" fmla="*/ 236220 h 236220"/>
              <a:gd name="connsiteX1" fmla="*/ 541020 w 546100"/>
              <a:gd name="connsiteY1" fmla="*/ 101600 h 236220"/>
              <a:gd name="connsiteX2" fmla="*/ 546100 w 546100"/>
              <a:gd name="connsiteY2" fmla="*/ 0 h 236220"/>
              <a:gd name="connsiteX3" fmla="*/ 0 w 546100"/>
              <a:gd name="connsiteY3" fmla="*/ 121920 h 236220"/>
              <a:gd name="connsiteX4" fmla="*/ 5080 w 546100"/>
              <a:gd name="connsiteY4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00" h="236220">
                <a:moveTo>
                  <a:pt x="5080" y="236220"/>
                </a:moveTo>
                <a:lnTo>
                  <a:pt x="541020" y="101600"/>
                </a:lnTo>
                <a:lnTo>
                  <a:pt x="546100" y="0"/>
                </a:lnTo>
                <a:lnTo>
                  <a:pt x="0" y="121920"/>
                </a:lnTo>
                <a:lnTo>
                  <a:pt x="5080" y="23622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igura a mano libera 45"/>
          <p:cNvSpPr/>
          <p:nvPr/>
        </p:nvSpPr>
        <p:spPr>
          <a:xfrm>
            <a:off x="2513562" y="3166448"/>
            <a:ext cx="613297" cy="199115"/>
          </a:xfrm>
          <a:custGeom>
            <a:avLst/>
            <a:gdLst>
              <a:gd name="connsiteX0" fmla="*/ 0 w 528320"/>
              <a:gd name="connsiteY0" fmla="*/ 58420 h 190500"/>
              <a:gd name="connsiteX1" fmla="*/ 528320 w 528320"/>
              <a:gd name="connsiteY1" fmla="*/ 0 h 190500"/>
              <a:gd name="connsiteX2" fmla="*/ 528320 w 528320"/>
              <a:gd name="connsiteY2" fmla="*/ 81280 h 190500"/>
              <a:gd name="connsiteX3" fmla="*/ 0 w 528320"/>
              <a:gd name="connsiteY3" fmla="*/ 190500 h 190500"/>
              <a:gd name="connsiteX4" fmla="*/ 0 w 528320"/>
              <a:gd name="connsiteY4" fmla="*/ 584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0" h="190500">
                <a:moveTo>
                  <a:pt x="0" y="58420"/>
                </a:moveTo>
                <a:lnTo>
                  <a:pt x="528320" y="0"/>
                </a:lnTo>
                <a:lnTo>
                  <a:pt x="528320" y="81280"/>
                </a:lnTo>
                <a:lnTo>
                  <a:pt x="0" y="190500"/>
                </a:lnTo>
                <a:lnTo>
                  <a:pt x="0" y="5842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Figura a mano libera 56"/>
          <p:cNvSpPr/>
          <p:nvPr/>
        </p:nvSpPr>
        <p:spPr>
          <a:xfrm>
            <a:off x="2504717" y="3293236"/>
            <a:ext cx="622142" cy="353825"/>
          </a:xfrm>
          <a:custGeom>
            <a:avLst/>
            <a:gdLst>
              <a:gd name="connsiteX0" fmla="*/ 0 w 535940"/>
              <a:gd name="connsiteY0" fmla="*/ 96520 h 304800"/>
              <a:gd name="connsiteX1" fmla="*/ 533400 w 535940"/>
              <a:gd name="connsiteY1" fmla="*/ 0 h 304800"/>
              <a:gd name="connsiteX2" fmla="*/ 535940 w 535940"/>
              <a:gd name="connsiteY2" fmla="*/ 304800 h 304800"/>
              <a:gd name="connsiteX3" fmla="*/ 7620 w 535940"/>
              <a:gd name="connsiteY3" fmla="*/ 210820 h 304800"/>
              <a:gd name="connsiteX4" fmla="*/ 0 w 535940"/>
              <a:gd name="connsiteY4" fmla="*/ 9652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940" h="304800">
                <a:moveTo>
                  <a:pt x="0" y="96520"/>
                </a:moveTo>
                <a:lnTo>
                  <a:pt x="533400" y="0"/>
                </a:lnTo>
                <a:cubicBezTo>
                  <a:pt x="534247" y="101600"/>
                  <a:pt x="535093" y="203200"/>
                  <a:pt x="535940" y="304800"/>
                </a:cubicBezTo>
                <a:lnTo>
                  <a:pt x="7620" y="210820"/>
                </a:lnTo>
                <a:lnTo>
                  <a:pt x="0" y="9652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Figura a mano libera 57"/>
          <p:cNvSpPr/>
          <p:nvPr/>
        </p:nvSpPr>
        <p:spPr>
          <a:xfrm>
            <a:off x="2501768" y="3956657"/>
            <a:ext cx="642782" cy="277163"/>
          </a:xfrm>
          <a:custGeom>
            <a:avLst/>
            <a:gdLst>
              <a:gd name="connsiteX0" fmla="*/ 0 w 553720"/>
              <a:gd name="connsiteY0" fmla="*/ 0 h 238760"/>
              <a:gd name="connsiteX1" fmla="*/ 541020 w 553720"/>
              <a:gd name="connsiteY1" fmla="*/ 142240 h 238760"/>
              <a:gd name="connsiteX2" fmla="*/ 548640 w 553720"/>
              <a:gd name="connsiteY2" fmla="*/ 175260 h 238760"/>
              <a:gd name="connsiteX3" fmla="*/ 553720 w 553720"/>
              <a:gd name="connsiteY3" fmla="*/ 195580 h 238760"/>
              <a:gd name="connsiteX4" fmla="*/ 546100 w 553720"/>
              <a:gd name="connsiteY4" fmla="*/ 231140 h 238760"/>
              <a:gd name="connsiteX5" fmla="*/ 543560 w 553720"/>
              <a:gd name="connsiteY5" fmla="*/ 238760 h 238760"/>
              <a:gd name="connsiteX6" fmla="*/ 533400 w 553720"/>
              <a:gd name="connsiteY6" fmla="*/ 218440 h 238760"/>
              <a:gd name="connsiteX7" fmla="*/ 7620 w 553720"/>
              <a:gd name="connsiteY7" fmla="*/ 124460 h 238760"/>
              <a:gd name="connsiteX8" fmla="*/ 0 w 553720"/>
              <a:gd name="connsiteY8" fmla="*/ 0 h 23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720" h="238760">
                <a:moveTo>
                  <a:pt x="0" y="0"/>
                </a:moveTo>
                <a:lnTo>
                  <a:pt x="541020" y="142240"/>
                </a:lnTo>
                <a:cubicBezTo>
                  <a:pt x="543560" y="153247"/>
                  <a:pt x="545900" y="164301"/>
                  <a:pt x="548640" y="175260"/>
                </a:cubicBezTo>
                <a:cubicBezTo>
                  <a:pt x="556450" y="206502"/>
                  <a:pt x="544358" y="148770"/>
                  <a:pt x="553720" y="195580"/>
                </a:cubicBezTo>
                <a:cubicBezTo>
                  <a:pt x="550516" y="221213"/>
                  <a:pt x="553339" y="209424"/>
                  <a:pt x="546100" y="231140"/>
                </a:cubicBezTo>
                <a:lnTo>
                  <a:pt x="543560" y="238760"/>
                </a:lnTo>
                <a:lnTo>
                  <a:pt x="533400" y="218440"/>
                </a:lnTo>
                <a:lnTo>
                  <a:pt x="7620" y="124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2501768" y="3552707"/>
            <a:ext cx="628039" cy="218192"/>
          </a:xfrm>
          <a:custGeom>
            <a:avLst/>
            <a:gdLst>
              <a:gd name="connsiteX0" fmla="*/ 525780 w 541020"/>
              <a:gd name="connsiteY0" fmla="*/ 187960 h 187960"/>
              <a:gd name="connsiteX1" fmla="*/ 0 w 541020"/>
              <a:gd name="connsiteY1" fmla="*/ 124460 h 187960"/>
              <a:gd name="connsiteX2" fmla="*/ 7620 w 541020"/>
              <a:gd name="connsiteY2" fmla="*/ 0 h 187960"/>
              <a:gd name="connsiteX3" fmla="*/ 541020 w 541020"/>
              <a:gd name="connsiteY3" fmla="*/ 119380 h 187960"/>
              <a:gd name="connsiteX4" fmla="*/ 525780 w 541020"/>
              <a:gd name="connsiteY4" fmla="*/ 187960 h 18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020" h="187960">
                <a:moveTo>
                  <a:pt x="525780" y="187960"/>
                </a:moveTo>
                <a:lnTo>
                  <a:pt x="0" y="124460"/>
                </a:lnTo>
                <a:lnTo>
                  <a:pt x="7620" y="0"/>
                </a:lnTo>
                <a:lnTo>
                  <a:pt x="541020" y="119380"/>
                </a:lnTo>
                <a:lnTo>
                  <a:pt x="525780" y="18796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1D6592CA-3AEF-9245-9030-A69744F5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19800"/>
            <a:ext cx="12192000" cy="838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E47DEB7E-F71D-D84F-9011-B56FE9D816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80" t="23069"/>
          <a:stretch/>
        </p:blipFill>
        <p:spPr>
          <a:xfrm>
            <a:off x="0" y="1"/>
            <a:ext cx="12192000" cy="9482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143AF52-E038-704E-8B38-1D351568B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22" y="37388"/>
            <a:ext cx="1956618" cy="87349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11981F73-4EE0-514F-B43A-E709FADE36F0}"/>
              </a:ext>
            </a:extLst>
          </p:cNvPr>
          <p:cNvSpPr txBox="1"/>
          <p:nvPr/>
        </p:nvSpPr>
        <p:spPr>
          <a:xfrm>
            <a:off x="348632" y="120190"/>
            <a:ext cx="926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E-288</a:t>
            </a:r>
            <a:r>
              <a:rPr lang="en-GB" sz="4000" b="1" dirty="0">
                <a:solidFill>
                  <a:schemeClr val="bg1"/>
                </a:solidFill>
              </a:rPr>
              <a:t>: the apparatus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="" xmlns:a16="http://schemas.microsoft.com/office/drawing/2014/main" id="{EFFCE501-846A-3E4D-8BB3-296EF5F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6AA-E63A-A446-AE74-D7B2F3293778}" type="slidenum">
              <a:rPr lang="en-GB" smtClean="0"/>
              <a:t>8</a:t>
            </a:fld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348632" y="2641926"/>
            <a:ext cx="1169540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7897872" y="1695646"/>
                <a:ext cx="33654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b="1" dirty="0" err="1" smtClean="0">
                    <a:solidFill>
                      <a:srgbClr val="00B0F0"/>
                    </a:solidFill>
                  </a:rPr>
                  <a:t>Beryllium</a:t>
                </a:r>
                <a:r>
                  <a:rPr lang="it-IT" sz="2800" dirty="0" smtClean="0">
                    <a:solidFill>
                      <a:srgbClr val="00B0F0"/>
                    </a:solidFill>
                  </a:rPr>
                  <a:t> </a:t>
                </a:r>
                <a:r>
                  <a:rPr lang="it-IT" sz="2800" dirty="0" smtClean="0"/>
                  <a:t>18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dirty="0" smtClean="0"/>
                  <a:t> thick</a:t>
                </a: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872" y="1695646"/>
                <a:ext cx="3365471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536" t="-10465" r="-2174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tangolo 31"/>
          <p:cNvSpPr/>
          <p:nvPr/>
        </p:nvSpPr>
        <p:spPr>
          <a:xfrm>
            <a:off x="9585518" y="683655"/>
            <a:ext cx="372124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/>
              <p:cNvSpPr/>
              <p:nvPr/>
            </p:nvSpPr>
            <p:spPr>
              <a:xfrm>
                <a:off x="1082" y="1934446"/>
                <a:ext cx="140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bar>
                        <m:barPr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ba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1" name="Rettango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" y="1934446"/>
                <a:ext cx="140621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ttore 4 79"/>
          <p:cNvCxnSpPr/>
          <p:nvPr/>
        </p:nvCxnSpPr>
        <p:spPr>
          <a:xfrm rot="16200000" flipH="1">
            <a:off x="-175084" y="2753654"/>
            <a:ext cx="1162419" cy="282625"/>
          </a:xfrm>
          <a:prstGeom prst="bentConnector3">
            <a:avLst>
              <a:gd name="adj1" fmla="val 100406"/>
            </a:avLst>
          </a:prstGeom>
          <a:ln w="38100">
            <a:solidFill>
              <a:srgbClr val="9B00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>
            <a:off x="9585518" y="2313757"/>
            <a:ext cx="0" cy="520883"/>
          </a:xfrm>
          <a:prstGeom prst="straightConnector1">
            <a:avLst/>
          </a:prstGeom>
          <a:ln w="63500">
            <a:solidFill>
              <a:srgbClr val="9B00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8502243" y="2848146"/>
            <a:ext cx="215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err="1" smtClean="0"/>
              <a:t>Hadron</a:t>
            </a:r>
            <a:r>
              <a:rPr lang="it-IT" sz="2800" dirty="0" smtClean="0"/>
              <a:t> </a:t>
            </a:r>
            <a:r>
              <a:rPr lang="it-IT" sz="2800" dirty="0" err="1" smtClean="0"/>
              <a:t>Filter</a:t>
            </a:r>
            <a:endParaRPr lang="it-IT" sz="2800" dirty="0"/>
          </a:p>
        </p:txBody>
      </p:sp>
      <p:cxnSp>
        <p:nvCxnSpPr>
          <p:cNvPr id="39" name="Connettore 2 38"/>
          <p:cNvCxnSpPr/>
          <p:nvPr/>
        </p:nvCxnSpPr>
        <p:spPr>
          <a:xfrm>
            <a:off x="9585518" y="3333432"/>
            <a:ext cx="0" cy="520883"/>
          </a:xfrm>
          <a:prstGeom prst="straightConnector1">
            <a:avLst/>
          </a:prstGeom>
          <a:ln w="63500">
            <a:solidFill>
              <a:srgbClr val="9B00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7949787" y="3870055"/>
            <a:ext cx="3261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dirty="0" err="1" smtClean="0"/>
              <a:t>Closer</a:t>
            </a:r>
            <a:r>
              <a:rPr lang="it-IT" sz="2800" dirty="0" smtClean="0"/>
              <a:t> detectors</a:t>
            </a:r>
            <a:endParaRPr lang="it-IT" sz="2800" dirty="0"/>
          </a:p>
        </p:txBody>
      </p:sp>
      <p:cxnSp>
        <p:nvCxnSpPr>
          <p:cNvPr id="41" name="Connettore 2 40"/>
          <p:cNvCxnSpPr/>
          <p:nvPr/>
        </p:nvCxnSpPr>
        <p:spPr>
          <a:xfrm>
            <a:off x="9585518" y="4381575"/>
            <a:ext cx="0" cy="520883"/>
          </a:xfrm>
          <a:prstGeom prst="straightConnector1">
            <a:avLst/>
          </a:prstGeom>
          <a:ln w="63500">
            <a:solidFill>
              <a:srgbClr val="9B00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/>
          <p:cNvSpPr/>
          <p:nvPr/>
        </p:nvSpPr>
        <p:spPr>
          <a:xfrm>
            <a:off x="7627650" y="4918007"/>
            <a:ext cx="3905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dirty="0" err="1" smtClean="0"/>
              <a:t>Huge</a:t>
            </a:r>
            <a:r>
              <a:rPr lang="it-IT" sz="2800" dirty="0" smtClean="0"/>
              <a:t> gain in </a:t>
            </a:r>
            <a:r>
              <a:rPr lang="it-IT" sz="2800" dirty="0" err="1" smtClean="0"/>
              <a:t>acceptance</a:t>
            </a:r>
            <a:endParaRPr lang="it-IT" sz="2800" dirty="0"/>
          </a:p>
        </p:txBody>
      </p:sp>
      <p:cxnSp>
        <p:nvCxnSpPr>
          <p:cNvPr id="54" name="Connettore 1 53"/>
          <p:cNvCxnSpPr/>
          <p:nvPr/>
        </p:nvCxnSpPr>
        <p:spPr>
          <a:xfrm>
            <a:off x="3232404" y="2758398"/>
            <a:ext cx="0" cy="3078522"/>
          </a:xfrm>
          <a:prstGeom prst="line">
            <a:avLst/>
          </a:prstGeom>
          <a:ln w="22225">
            <a:solidFill>
              <a:srgbClr val="FF0000">
                <a:alpha val="7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5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" id="{DB440286-699A-6349-BFD7-23131CA953B5}" vid="{FA2C6C6E-8E23-6D4F-B4FE-4765F17B736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i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1840</Words>
  <Application>Microsoft Office PowerPoint</Application>
  <PresentationFormat>Widescreen</PresentationFormat>
  <Paragraphs>287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Cerrone Vanessa</dc:creator>
  <cp:lastModifiedBy>cel8giovanni@gmail.com</cp:lastModifiedBy>
  <cp:revision>97</cp:revision>
  <dcterms:created xsi:type="dcterms:W3CDTF">2021-09-04T10:42:35Z</dcterms:created>
  <dcterms:modified xsi:type="dcterms:W3CDTF">2022-06-17T16:20:00Z</dcterms:modified>
</cp:coreProperties>
</file>